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39" r:id="rId5"/>
    <p:sldId id="362" r:id="rId6"/>
    <p:sldId id="342" r:id="rId7"/>
    <p:sldId id="343" r:id="rId8"/>
    <p:sldId id="344" r:id="rId9"/>
    <p:sldId id="341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60" r:id="rId19"/>
    <p:sldId id="359" r:id="rId20"/>
    <p:sldId id="353" r:id="rId21"/>
    <p:sldId id="358" r:id="rId22"/>
    <p:sldId id="354" r:id="rId23"/>
    <p:sldId id="355" r:id="rId24"/>
    <p:sldId id="356" r:id="rId25"/>
    <p:sldId id="357" r:id="rId26"/>
    <p:sldId id="361" r:id="rId27"/>
    <p:sldId id="363" r:id="rId28"/>
  </p:sldIdLst>
  <p:sldSz cx="9144000" cy="6858000" type="screen4x3"/>
  <p:notesSz cx="6858000" cy="9144000"/>
  <p:defaultTextStyle>
    <a:defPPr>
      <a:defRPr lang="de-DE"/>
    </a:defPPr>
    <a:lvl1pPr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  <a:srgbClr val="D2D2D2"/>
    <a:srgbClr val="FAFAFA"/>
    <a:srgbClr val="FF8D00"/>
    <a:srgbClr val="FFE700"/>
    <a:srgbClr val="E7E7E7"/>
    <a:srgbClr val="808080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3" autoAdjust="0"/>
    <p:restoredTop sz="94261" autoAdjust="0"/>
  </p:normalViewPr>
  <p:slideViewPr>
    <p:cSldViewPr showGuides="1">
      <p:cViewPr varScale="1">
        <p:scale>
          <a:sx n="103" d="100"/>
          <a:sy n="103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FA7B4CC4-C062-4371-B4EB-1DFE506309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081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2150" y="611188"/>
            <a:ext cx="5473700" cy="4105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932363"/>
            <a:ext cx="5486400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FAD91DA1-1B78-4017-827F-2F7E261FCC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200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sf\Host\Users\cd\Desktop\Startbild_4zu3-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t>www.DLR.de  •  Folie </a:t>
            </a:r>
            <a:fld id="{4629EF6F-528C-4428-9559-A66F5F8CC7E1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08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t>www.DLR.de  •  Folie </a:t>
            </a:r>
            <a:fld id="{7DAA5B2F-A699-4C7A-9E80-D744E986A3BE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46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43000" y="1884362"/>
            <a:ext cx="3770313" cy="41369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5713" y="1884362"/>
            <a:ext cx="3769200" cy="41369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t>www.DLR.de  •  Folie </a:t>
            </a:r>
            <a:fld id="{1C5AA102-C087-437A-B0A2-8856CBE277C9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14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44800" y="1871439"/>
            <a:ext cx="3769200" cy="333425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65200" y="1872000"/>
            <a:ext cx="3769200" cy="334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1144800" y="2420888"/>
            <a:ext cx="3769200" cy="3600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3"/>
          </p:nvPr>
        </p:nvSpPr>
        <p:spPr>
          <a:xfrm>
            <a:off x="5065200" y="2420888"/>
            <a:ext cx="3769200" cy="3600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  <p:sp>
        <p:nvSpPr>
          <p:cNvPr id="8" name="Rectangle 47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t>www.DLR.de  •  Folie </a:t>
            </a:r>
            <a:fld id="{32C69B6E-5AF5-4537-B7A4-931512ED2748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42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t>www.DLR.de  •  Folie </a:t>
            </a:r>
            <a:fld id="{AC1039BB-E8F8-41B8-ABA4-202B419758ED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516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t>www.DLR.de  •  Folie </a:t>
            </a:r>
            <a:fld id="{9DC3001A-3A0D-4840-8DF4-E6A3F6E36E49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87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" y="122238"/>
            <a:ext cx="11953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t>wwwDLR.de  •  Folie </a:t>
            </a:r>
            <a:fld id="{18C7CB6D-895A-4F21-B0E7-2185F6FE5534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8388" y="122238"/>
            <a:ext cx="539908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  <p:pic>
        <p:nvPicPr>
          <p:cNvPr id="1031" name="Grafik 10" descr="dlr_signe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Verbesserung der Qualität von Verkehrsdaten durch ‚</a:t>
            </a:r>
            <a:r>
              <a:rPr lang="de-DE" dirty="0" err="1"/>
              <a:t>Weighted</a:t>
            </a:r>
            <a:r>
              <a:rPr lang="de-DE" dirty="0"/>
              <a:t>-</a:t>
            </a:r>
            <a:r>
              <a:rPr lang="de-DE" dirty="0" err="1"/>
              <a:t>Mean</a:t>
            </a:r>
            <a:r>
              <a:rPr lang="de-DE" dirty="0"/>
              <a:t>‘-Datenfusion</a:t>
            </a:r>
            <a:endParaRPr lang="de-DE" dirty="0" smtClean="0"/>
          </a:p>
        </p:txBody>
      </p:sp>
      <p:sp>
        <p:nvSpPr>
          <p:cNvPr id="8195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6</a:t>
            </a:r>
            <a:r>
              <a:rPr lang="de-DE" dirty="0" smtClean="0"/>
              <a:t>. Tagung </a:t>
            </a:r>
            <a:r>
              <a:rPr lang="de-DE" dirty="0"/>
              <a:t>Mobilitätsmanagement von Morgen</a:t>
            </a:r>
            <a:endParaRPr lang="de-DE" dirty="0" smtClean="0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de-DE" dirty="0"/>
              <a:t>Verbesserung der Qualität von </a:t>
            </a:r>
            <a:r>
              <a:rPr lang="de-DE" dirty="0" smtClean="0"/>
              <a:t>Verkehrsdaten </a:t>
            </a:r>
            <a:r>
              <a:rPr lang="de-DE" dirty="0"/>
              <a:t>durch ‚</a:t>
            </a:r>
            <a:r>
              <a:rPr lang="de-DE" dirty="0" err="1"/>
              <a:t>Weighted</a:t>
            </a:r>
            <a:r>
              <a:rPr lang="de-DE" dirty="0"/>
              <a:t>-</a:t>
            </a:r>
            <a:r>
              <a:rPr lang="de-DE" dirty="0" err="1"/>
              <a:t>Mean</a:t>
            </a:r>
            <a:r>
              <a:rPr lang="de-DE" dirty="0"/>
              <a:t>‘-Datenfusion</a:t>
            </a:r>
            <a:r>
              <a:rPr lang="de-DE" dirty="0" smtClean="0">
                <a:solidFill>
                  <a:srgbClr val="686868"/>
                </a:solidFill>
              </a:rPr>
              <a:t> &gt; R. Ebendt &gt; 21. Oktober 2015</a:t>
            </a:r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smtClean="0">
                <a:solidFill>
                  <a:srgbClr val="686868"/>
                </a:solidFill>
              </a:rPr>
              <a:t>www.DLR.de  •  Folie </a:t>
            </a:r>
            <a:fld id="{583E1D51-1CDB-4459-BDA4-14A56021876F}" type="slidenum">
              <a:rPr smtClean="0">
                <a:solidFill>
                  <a:srgbClr val="686868"/>
                </a:solidFill>
              </a:rPr>
              <a:pPr eaLnBrk="1" hangingPunct="1"/>
              <a:t>1</a:t>
            </a:fld>
            <a:endParaRPr smtClean="0">
              <a:solidFill>
                <a:srgbClr val="6868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Eigene Dokumente\Eigene Dokumente\IMoVe\Mobilitätstagung\ampelmanngrü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80" y="2348881"/>
            <a:ext cx="2232248" cy="29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Behandlung von systematischem Bias </a:t>
            </a:r>
            <a:r>
              <a:rPr lang="de-DE" dirty="0" smtClean="0"/>
              <a:t>(2): Korrekturfaktoren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b="1" dirty="0" smtClean="0">
                    <a:solidFill>
                      <a:srgbClr val="00B050"/>
                    </a:solidFill>
                  </a:rPr>
                  <a:t>Zweite Idee</a:t>
                </a:r>
                <a:r>
                  <a:rPr lang="de-DE" dirty="0" smtClean="0"/>
                  <a:t>: Stattdessen </a:t>
                </a:r>
                <a:r>
                  <a:rPr lang="de-DE" b="1" dirty="0" smtClean="0"/>
                  <a:t>nur </a:t>
                </a:r>
                <a:r>
                  <a:rPr lang="de-DE" dirty="0" smtClean="0"/>
                  <a:t>*</a:t>
                </a:r>
                <a:r>
                  <a:rPr lang="de-DE" b="1" dirty="0" smtClean="0"/>
                  <a:t>relative</a:t>
                </a:r>
                <a:r>
                  <a:rPr lang="de-DE" dirty="0" smtClean="0"/>
                  <a:t>* Verzerrungen für </a:t>
                </a:r>
              </a:p>
              <a:p>
                <a:pPr lvl="1"/>
                <a:r>
                  <a:rPr lang="de-DE" dirty="0" smtClean="0"/>
                  <a:t>jede der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de-DE" dirty="0" smtClean="0"/>
                  <a:t> Datenquellen schätzen, </a:t>
                </a:r>
                <a:r>
                  <a:rPr lang="de-DE" dirty="0"/>
                  <a:t>und dies jeweils </a:t>
                </a:r>
                <a:r>
                  <a:rPr lang="de-DE" dirty="0" smtClean="0"/>
                  <a:t>(nur) für </a:t>
                </a:r>
              </a:p>
              <a:p>
                <a:pPr lvl="2"/>
                <a:r>
                  <a:rPr lang="de-DE" dirty="0" smtClean="0"/>
                  <a:t>Klassen </a:t>
                </a:r>
                <a:r>
                  <a:rPr lang="de-DE" dirty="0"/>
                  <a:t>von baulich ähnlichen Straßensegmenten, und für </a:t>
                </a:r>
                <a:endParaRPr lang="de-DE" dirty="0" smtClean="0"/>
              </a:p>
              <a:p>
                <a:pPr lvl="2"/>
                <a:r>
                  <a:rPr lang="de-DE" dirty="0" smtClean="0"/>
                  <a:t>jede </a:t>
                </a:r>
                <a:r>
                  <a:rPr lang="de-DE" dirty="0"/>
                  <a:t>betrachtete Zeitscheibe</a:t>
                </a:r>
                <a:r>
                  <a:rPr lang="de-DE" dirty="0" smtClean="0"/>
                  <a:t>:</a:t>
                </a:r>
              </a:p>
              <a:p>
                <a:pPr lvl="2"/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ba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,</m:t>
                      </m:r>
                      <m:r>
                        <a:rPr lang="de-DE" b="0" i="1" smtClean="0">
                          <a:latin typeface="Cambria Math"/>
                        </a:rPr>
                        <m:t>𝑖</m:t>
                      </m:r>
                      <m:r>
                        <a:rPr lang="de-DE" b="0" i="1" smtClean="0">
                          <a:latin typeface="Cambria Math"/>
                        </a:rPr>
                        <m:t>=1,…,</m:t>
                      </m:r>
                      <m:r>
                        <a:rPr lang="de-DE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898525" lvl="2" indent="0">
                  <a:buNone/>
                </a:pPr>
                <a:r>
                  <a:rPr lang="de-DE" dirty="0" smtClean="0"/>
                  <a:t>wobei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𝜐</m:t>
                        </m:r>
                      </m:e>
                    </m:acc>
                  </m:oMath>
                </a14:m>
                <a:r>
                  <a:rPr lang="de-DE" dirty="0" smtClean="0"/>
                  <a:t> die „wahre“ Verkehrsinformation (in der betreffenden Klasse u. Zeitscheibe) ist,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 smtClean="0"/>
                  <a:t> der Erwartungswert der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de-DE" dirty="0" err="1" smtClean="0"/>
                  <a:t>ten</a:t>
                </a:r>
                <a:r>
                  <a:rPr lang="de-DE" dirty="0" smtClean="0"/>
                  <a:t> Datenquelle</a:t>
                </a:r>
              </a:p>
              <a:p>
                <a:pPr lvl="1"/>
                <a:r>
                  <a:rPr lang="de-DE" dirty="0" smtClean="0"/>
                  <a:t>Dann ist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ba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e-DE" i="1">
                          <a:latin typeface="Cambria Math"/>
                          <a:ea typeface="Cambria Math"/>
                        </a:rPr>
                        <m:t>𝔼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b="0" i="0" smtClean="0">
                          <a:latin typeface="Cambria Math"/>
                        </a:rPr>
                        <m:t>)=</m:t>
                      </m:r>
                      <m:acc>
                        <m:accPr>
                          <m:chr m:val="̂"/>
                          <m:ctrlPr>
                            <a:rPr lang="de-DE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de-DE" dirty="0" smtClean="0"/>
              </a:p>
              <a:p>
                <a:pPr marL="898525" lvl="2" indent="0">
                  <a:buNone/>
                </a:pPr>
                <a:endParaRPr lang="de-DE" dirty="0" smtClean="0"/>
              </a:p>
              <a:p>
                <a:pPr marL="898525" lvl="2" indent="0">
                  <a:buNone/>
                </a:pPr>
                <a:r>
                  <a:rPr lang="de-DE" dirty="0" smtClean="0"/>
                  <a:t>		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43" t="-18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38388" y="122238"/>
            <a:ext cx="5399087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de-DE" dirty="0"/>
              <a:t>Verbesserung der Qualität von </a:t>
            </a:r>
            <a:r>
              <a:rPr lang="de-DE" dirty="0" smtClean="0"/>
              <a:t>Verkehrsdaten </a:t>
            </a:r>
            <a:r>
              <a:rPr lang="de-DE" dirty="0"/>
              <a:t>durch ‚</a:t>
            </a:r>
            <a:r>
              <a:rPr lang="de-DE" dirty="0" err="1"/>
              <a:t>Weighted</a:t>
            </a:r>
            <a:r>
              <a:rPr lang="de-DE" dirty="0"/>
              <a:t>-</a:t>
            </a:r>
            <a:r>
              <a:rPr lang="de-DE" dirty="0" err="1"/>
              <a:t>Mean</a:t>
            </a:r>
            <a:r>
              <a:rPr lang="de-DE" dirty="0"/>
              <a:t>‘-Datenfusion</a:t>
            </a:r>
            <a:r>
              <a:rPr lang="de-DE" dirty="0" smtClean="0">
                <a:solidFill>
                  <a:srgbClr val="686868"/>
                </a:solidFill>
              </a:rPr>
              <a:t> &gt; R. Ebendt &gt; 21. Oktober 2015</a:t>
            </a:r>
          </a:p>
        </p:txBody>
      </p:sp>
    </p:spTree>
    <p:extLst>
      <p:ext uri="{BB962C8B-B14F-4D97-AF65-F5344CB8AC3E}">
        <p14:creationId xmlns:p14="http://schemas.microsoft.com/office/powerpoint/2010/main" val="11893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Behandlung von systematischem Bias </a:t>
            </a:r>
            <a:r>
              <a:rPr lang="de-DE" dirty="0" smtClean="0"/>
              <a:t>(3): Schätzung der Korrekturfaktoren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Wie schätzt man nun die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de-DE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de-DE" i="1">
                                <a:latin typeface="Cambria Math"/>
                              </a:rPr>
                              <m:t>𝑝</m:t>
                            </m:r>
                          </m:e>
                        </m:bar>
                      </m:e>
                      <m:sub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𝑖</m:t>
                    </m:r>
                    <m:r>
                      <a:rPr lang="de-DE" i="1">
                        <a:latin typeface="Cambria Math"/>
                      </a:rPr>
                      <m:t>=1,…,</m:t>
                    </m:r>
                    <m:r>
                      <a:rPr lang="de-DE" i="1">
                        <a:latin typeface="Cambria Math"/>
                      </a:rPr>
                      <m:t>𝑛</m:t>
                    </m:r>
                  </m:oMath>
                </a14:m>
                <a:r>
                  <a:rPr lang="de-DE" dirty="0" smtClean="0"/>
                  <a:t>?</a:t>
                </a:r>
              </a:p>
              <a:p>
                <a:r>
                  <a:rPr lang="de-DE" dirty="0" smtClean="0"/>
                  <a:t>Ansatz: </a:t>
                </a:r>
                <a:endParaRPr lang="de-DE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𝑝</m:t>
                              </m:r>
                            </m:e>
                          </m:ba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i="1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ba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de-DE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also Schätzung als relative Abweichung(en) </a:t>
                </a:r>
                <a:r>
                  <a:rPr lang="de-DE" dirty="0"/>
                  <a:t>einer „mittleren“ gemessenen </a:t>
                </a:r>
                <a:r>
                  <a:rPr lang="de-DE" dirty="0" smtClean="0"/>
                  <a:t>Verkehrslage von einer „mittleren“ Referenz-Verkehrslage. Dies wird für </a:t>
                </a:r>
                <a:r>
                  <a:rPr lang="de-DE" b="1" dirty="0" smtClean="0"/>
                  <a:t>jede Klasse von baulich ähnlichen Straßensegmenten </a:t>
                </a:r>
                <a:r>
                  <a:rPr lang="de-DE" dirty="0" smtClean="0"/>
                  <a:t>und </a:t>
                </a:r>
                <a:r>
                  <a:rPr lang="de-DE" b="1" dirty="0" smtClean="0"/>
                  <a:t>jede Zeitscheibe </a:t>
                </a:r>
                <a:r>
                  <a:rPr lang="de-DE" dirty="0" smtClean="0"/>
                  <a:t>gesondert berechnet</a:t>
                </a:r>
              </a:p>
              <a:p>
                <a:r>
                  <a:rPr lang="de-DE" dirty="0" smtClean="0"/>
                  <a:t>(Vereinfachende) Annahme hierbei ist, dass die relativen Verzerrungen innerhalb dieser Klassen im Wesentlichen konstant bleiben</a:t>
                </a: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02" t="-1832" r="-13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38388" y="122238"/>
            <a:ext cx="5399087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de-DE" dirty="0"/>
              <a:t>Verbesserung der Qualität von </a:t>
            </a:r>
            <a:r>
              <a:rPr lang="de-DE" dirty="0" smtClean="0"/>
              <a:t>Verkehrsdaten </a:t>
            </a:r>
            <a:r>
              <a:rPr lang="de-DE" dirty="0"/>
              <a:t>durch ‚</a:t>
            </a:r>
            <a:r>
              <a:rPr lang="de-DE" dirty="0" err="1"/>
              <a:t>Weighted</a:t>
            </a:r>
            <a:r>
              <a:rPr lang="de-DE" dirty="0"/>
              <a:t>-</a:t>
            </a:r>
            <a:r>
              <a:rPr lang="de-DE" dirty="0" err="1"/>
              <a:t>Mean</a:t>
            </a:r>
            <a:r>
              <a:rPr lang="de-DE" dirty="0"/>
              <a:t>‘-Datenfusion</a:t>
            </a:r>
            <a:r>
              <a:rPr lang="de-DE" dirty="0" smtClean="0">
                <a:solidFill>
                  <a:srgbClr val="686868"/>
                </a:solidFill>
              </a:rPr>
              <a:t> &gt; R. Ebendt &gt; 21. Oktober 2015</a:t>
            </a:r>
          </a:p>
        </p:txBody>
      </p:sp>
      <p:pic>
        <p:nvPicPr>
          <p:cNvPr id="11266" name="Picture 2" descr="D:\Eigene Dokumente\Eigene Dokumente\IMoVe\Mobilitätstagung\Parkscheibe_AT_BGBl_857_19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" y="4437112"/>
            <a:ext cx="1058268" cy="14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Eigene Dokumente\Eigene Dokumente\IMoVe\Mobilitätstagung\autobahnzeich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6" y="373550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6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Behandlung von systematischem Bias </a:t>
            </a:r>
            <a:r>
              <a:rPr lang="de-DE" dirty="0" smtClean="0"/>
              <a:t>(4): </a:t>
            </a:r>
            <a:br>
              <a:rPr lang="de-DE" dirty="0" smtClean="0"/>
            </a:br>
            <a:r>
              <a:rPr lang="de-DE" dirty="0" smtClean="0"/>
              <a:t>Bias-Korrektur für FCD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dirty="0" smtClean="0"/>
              <a:t>FCD-Quellen</a:t>
            </a:r>
          </a:p>
          <a:p>
            <a:r>
              <a:rPr lang="de-DE" dirty="0" smtClean="0"/>
              <a:t>„Selbst-Evaluierungsansatz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Referenzdaten</a:t>
            </a:r>
            <a:r>
              <a:rPr lang="de-DE" dirty="0"/>
              <a:t>: </a:t>
            </a:r>
            <a:endParaRPr lang="de-DE" dirty="0" smtClean="0"/>
          </a:p>
          <a:p>
            <a:pPr lvl="1"/>
            <a:r>
              <a:rPr lang="de-DE" dirty="0" smtClean="0"/>
              <a:t>tatsächliche </a:t>
            </a:r>
            <a:r>
              <a:rPr lang="de-DE" dirty="0"/>
              <a:t>Trajektorien-Reisezeiten</a:t>
            </a:r>
          </a:p>
          <a:p>
            <a:r>
              <a:rPr lang="de-DE" dirty="0"/>
              <a:t>Gemessene Daten: </a:t>
            </a:r>
          </a:p>
          <a:p>
            <a:pPr lvl="1"/>
            <a:r>
              <a:rPr lang="de-DE" dirty="0"/>
              <a:t>von der FCD-</a:t>
            </a:r>
            <a:r>
              <a:rPr lang="de-DE" dirty="0" err="1"/>
              <a:t>Prozessierung</a:t>
            </a:r>
            <a:r>
              <a:rPr lang="de-DE" dirty="0"/>
              <a:t> für genau dieselben Trajektorien zur selben Zeit berechneten Reisezeiten</a:t>
            </a:r>
          </a:p>
          <a:p>
            <a:pPr lvl="1"/>
            <a:r>
              <a:rPr lang="de-DE" dirty="0"/>
              <a:t>Berechnete Trajektorien-Reisezeit: Summe der berechneten mittleren Link-Reisezeiten für die Links der jeweiligen Trajektorie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7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12" y="2332090"/>
            <a:ext cx="3774286" cy="335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38388" y="122238"/>
            <a:ext cx="5399087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de-DE" dirty="0"/>
              <a:t>Verbesserung der Qualität von </a:t>
            </a:r>
            <a:r>
              <a:rPr lang="de-DE" dirty="0" smtClean="0"/>
              <a:t>Verkehrsdaten </a:t>
            </a:r>
            <a:r>
              <a:rPr lang="de-DE" dirty="0"/>
              <a:t>durch ‚</a:t>
            </a:r>
            <a:r>
              <a:rPr lang="de-DE" dirty="0" err="1"/>
              <a:t>Weighted</a:t>
            </a:r>
            <a:r>
              <a:rPr lang="de-DE" dirty="0"/>
              <a:t>-</a:t>
            </a:r>
            <a:r>
              <a:rPr lang="de-DE" dirty="0" err="1"/>
              <a:t>Mean</a:t>
            </a:r>
            <a:r>
              <a:rPr lang="de-DE" dirty="0"/>
              <a:t>‘-Datenfusion</a:t>
            </a:r>
            <a:r>
              <a:rPr lang="de-DE" dirty="0" smtClean="0">
                <a:solidFill>
                  <a:srgbClr val="686868"/>
                </a:solidFill>
              </a:rPr>
              <a:t> &gt; R. Ebendt &gt; 21. Oktober 2015</a:t>
            </a:r>
          </a:p>
        </p:txBody>
      </p:sp>
    </p:spTree>
    <p:extLst>
      <p:ext uri="{BB962C8B-B14F-4D97-AF65-F5344CB8AC3E}">
        <p14:creationId xmlns:p14="http://schemas.microsoft.com/office/powerpoint/2010/main" val="3163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Behandlung von systematischem Bias </a:t>
            </a:r>
            <a:r>
              <a:rPr lang="de-DE" dirty="0" smtClean="0"/>
              <a:t>(5): Zeitscheiben und „historische Kovarianzen“</a:t>
            </a:r>
            <a:endParaRPr lang="de-DE" dirty="0"/>
          </a:p>
        </p:txBody>
      </p:sp>
      <p:pic>
        <p:nvPicPr>
          <p:cNvPr id="124" name="Inhaltsplatzhalter 1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35" y="1884363"/>
            <a:ext cx="6847742" cy="3992562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feld 124"/>
              <p:cNvSpPr txBox="1"/>
              <p:nvPr/>
            </p:nvSpPr>
            <p:spPr>
              <a:xfrm>
                <a:off x="107504" y="3356992"/>
                <a:ext cx="1656184" cy="109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de-DE" dirty="0" smtClean="0"/>
                  <a:t>Kovarianz aus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de-DE" dirty="0" smtClean="0"/>
                  <a:t> Verkehrs-informationen</a:t>
                </a:r>
                <a:endParaRPr lang="de-DE" dirty="0"/>
              </a:p>
            </p:txBody>
          </p:sp>
        </mc:Choice>
        <mc:Fallback xmlns="">
          <p:sp>
            <p:nvSpPr>
              <p:cNvPr id="125" name="Textfeld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56992"/>
                <a:ext cx="1656184" cy="1092607"/>
              </a:xfrm>
              <a:prstGeom prst="rect">
                <a:avLst/>
              </a:prstGeom>
              <a:blipFill rotWithShape="1">
                <a:blip r:embed="rId3"/>
                <a:stretch>
                  <a:fillRect l="-3321" r="-5535" b="-55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extfeld 125"/>
          <p:cNvSpPr txBox="1"/>
          <p:nvPr/>
        </p:nvSpPr>
        <p:spPr>
          <a:xfrm>
            <a:off x="54546" y="4979189"/>
            <a:ext cx="2088232" cy="10926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/>
              <a:t>„Time </a:t>
            </a:r>
            <a:r>
              <a:rPr lang="de-DE" dirty="0" err="1" smtClean="0"/>
              <a:t>Of</a:t>
            </a:r>
            <a:r>
              <a:rPr lang="de-DE" dirty="0" smtClean="0"/>
              <a:t> Day“ u.</a:t>
            </a:r>
          </a:p>
          <a:p>
            <a:pPr>
              <a:buNone/>
            </a:pPr>
            <a:r>
              <a:rPr lang="de-DE" dirty="0" smtClean="0"/>
              <a:t>„Day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Week</a:t>
            </a:r>
            <a:r>
              <a:rPr lang="de-DE" dirty="0" smtClean="0"/>
              <a:t>“-Schema</a:t>
            </a:r>
            <a:endParaRPr lang="de-DE" dirty="0"/>
          </a:p>
        </p:txBody>
      </p:sp>
      <p:sp>
        <p:nvSpPr>
          <p:cNvPr id="12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38388" y="122238"/>
            <a:ext cx="5399087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de-DE" dirty="0"/>
              <a:t>Verbesserung der Qualität von </a:t>
            </a:r>
            <a:r>
              <a:rPr lang="de-DE" dirty="0" smtClean="0"/>
              <a:t>Verkehrsdaten </a:t>
            </a:r>
            <a:r>
              <a:rPr lang="de-DE" dirty="0"/>
              <a:t>durch ‚</a:t>
            </a:r>
            <a:r>
              <a:rPr lang="de-DE" dirty="0" err="1"/>
              <a:t>Weighted</a:t>
            </a:r>
            <a:r>
              <a:rPr lang="de-DE" dirty="0"/>
              <a:t>-</a:t>
            </a:r>
            <a:r>
              <a:rPr lang="de-DE" dirty="0" err="1"/>
              <a:t>Mean</a:t>
            </a:r>
            <a:r>
              <a:rPr lang="de-DE" dirty="0"/>
              <a:t>‘-Datenfusion</a:t>
            </a:r>
            <a:r>
              <a:rPr lang="de-DE" dirty="0" smtClean="0">
                <a:solidFill>
                  <a:srgbClr val="686868"/>
                </a:solidFill>
              </a:rPr>
              <a:t> &gt; R. Ebendt &gt; 21. Oktober 2015</a:t>
            </a:r>
          </a:p>
        </p:txBody>
      </p:sp>
      <p:pic>
        <p:nvPicPr>
          <p:cNvPr id="8" name="Picture 2" descr="D:\Eigene Dokumente\Eigene Dokumente\IMoVe\Mobilitätstagung\Parkscheibe_AT_BGBl_857_199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058268" cy="14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Functional</a:t>
            </a:r>
            <a:r>
              <a:rPr lang="de-DE" dirty="0" smtClean="0"/>
              <a:t> Road Class (FRC)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Form </a:t>
            </a:r>
            <a:r>
              <a:rPr lang="de-DE" dirty="0" err="1" smtClean="0"/>
              <a:t>of</a:t>
            </a:r>
            <a:r>
              <a:rPr lang="de-DE" dirty="0" smtClean="0"/>
              <a:t> Way (FOW)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Behandlung von systematischem Bias </a:t>
            </a:r>
            <a:r>
              <a:rPr lang="de-DE" dirty="0" smtClean="0"/>
              <a:t>(6): Klassen </a:t>
            </a:r>
            <a:r>
              <a:rPr lang="de-DE" dirty="0"/>
              <a:t>von baulich ähnlichen Straßensegmenten</a:t>
            </a:r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85" y="2455188"/>
            <a:ext cx="4620912" cy="2160390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14" name="Inhaltsplatzhalter 13"/>
          <p:cNvPicPr>
            <a:picLocks noGrp="1" noChangeAspect="1"/>
          </p:cNvPicPr>
          <p:nvPr>
            <p:ph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87" y="2420938"/>
            <a:ext cx="2596885" cy="3600450"/>
          </a:xfrm>
        </p:spPr>
      </p:pic>
      <p:pic>
        <p:nvPicPr>
          <p:cNvPr id="15" name="Inhaltsplatzhalt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1836" y="4543992"/>
            <a:ext cx="7127930" cy="156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254027" y="-73447"/>
            <a:ext cx="5689996" cy="127843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buNone/>
            </a:pPr>
            <a:r>
              <a:rPr lang="de-DE" sz="800" dirty="0" smtClean="0">
                <a:solidFill>
                  <a:srgbClr val="686868"/>
                </a:solidFill>
              </a:rPr>
              <a:t>&gt; </a:t>
            </a:r>
            <a:r>
              <a:rPr lang="de-DE" sz="800" dirty="0"/>
              <a:t>Verbesserung der Qualität von </a:t>
            </a:r>
            <a:r>
              <a:rPr lang="de-DE" sz="800" dirty="0" smtClean="0"/>
              <a:t>Verkehrsdaten </a:t>
            </a:r>
            <a:r>
              <a:rPr lang="de-DE" sz="800" dirty="0"/>
              <a:t>durch ‚</a:t>
            </a:r>
            <a:r>
              <a:rPr lang="de-DE" sz="800" dirty="0" err="1"/>
              <a:t>Weighted</a:t>
            </a:r>
            <a:r>
              <a:rPr lang="de-DE" sz="800" dirty="0"/>
              <a:t>-</a:t>
            </a:r>
            <a:r>
              <a:rPr lang="de-DE" sz="800" dirty="0" err="1"/>
              <a:t>Mean</a:t>
            </a:r>
            <a:r>
              <a:rPr lang="de-DE" sz="800" dirty="0"/>
              <a:t>‘-Datenfusion</a:t>
            </a:r>
            <a:r>
              <a:rPr lang="de-DE" sz="800" dirty="0" smtClean="0">
                <a:solidFill>
                  <a:srgbClr val="686868"/>
                </a:solidFill>
              </a:rPr>
              <a:t> &gt; R. Ebendt &gt; 21. Oktober 2015</a:t>
            </a:r>
            <a:endParaRPr lang="de-DE" dirty="0" smtClean="0">
              <a:solidFill>
                <a:srgbClr val="686868"/>
              </a:solidFill>
            </a:endParaRPr>
          </a:p>
        </p:txBody>
      </p:sp>
      <p:pic>
        <p:nvPicPr>
          <p:cNvPr id="10" name="Picture 3" descr="D:\Eigene Dokumente\Eigene Dokumente\IMoVe\Mobilitätstagung\autobahnzeich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7883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Steckbrief: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Demo-Cities: Athen, Berlin, Wien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Erprobung im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EU-Projekt </a:t>
            </a:r>
            <a:r>
              <a:rPr lang="de-DE" dirty="0" err="1" smtClean="0"/>
              <a:t>SimpleFleet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de-DE" dirty="0" smtClean="0"/>
              <a:t>Rahmenprogramm: FP7</a:t>
            </a:r>
          </a:p>
          <a:p>
            <a:r>
              <a:rPr lang="de-DE" dirty="0" smtClean="0"/>
              <a:t>24 Monate (Mai 2012 – April 2014)</a:t>
            </a:r>
          </a:p>
          <a:p>
            <a:r>
              <a:rPr lang="de-DE" dirty="0" smtClean="0"/>
              <a:t>Koordinator: DLR</a:t>
            </a:r>
          </a:p>
          <a:p>
            <a:pPr lvl="0"/>
            <a:r>
              <a:rPr lang="en-US" dirty="0" smtClean="0">
                <a:latin typeface="Verdana" pitchFamily="34" charset="0"/>
                <a:cs typeface="Arial" charset="0"/>
              </a:rPr>
              <a:t>Budget: EUR </a:t>
            </a:r>
            <a:r>
              <a:rPr lang="en-US" dirty="0">
                <a:latin typeface="Verdana" pitchFamily="34" charset="0"/>
                <a:cs typeface="Arial" charset="0"/>
              </a:rPr>
              <a:t>1,909,815.00 </a:t>
            </a:r>
            <a:endParaRPr lang="de-DE" dirty="0" smtClean="0"/>
          </a:p>
          <a:p>
            <a:r>
              <a:rPr lang="de-DE" dirty="0" smtClean="0"/>
              <a:t>4 Partner aus 3 Ländern: </a:t>
            </a:r>
          </a:p>
          <a:p>
            <a:pPr lvl="1"/>
            <a:r>
              <a:rPr lang="de-DE" dirty="0" smtClean="0"/>
              <a:t>Griechenland</a:t>
            </a:r>
          </a:p>
          <a:p>
            <a:pPr lvl="1"/>
            <a:r>
              <a:rPr lang="de-DE" dirty="0" smtClean="0"/>
              <a:t>Deutschland</a:t>
            </a:r>
          </a:p>
          <a:p>
            <a:pPr lvl="1"/>
            <a:r>
              <a:rPr lang="de-DE" dirty="0" smtClean="0"/>
              <a:t>Österreich</a:t>
            </a:r>
          </a:p>
          <a:p>
            <a:r>
              <a:rPr lang="de-DE" dirty="0" smtClean="0"/>
              <a:t>2 Forschungseinrichtungen, 2 KMUs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13" y="2769853"/>
            <a:ext cx="3768725" cy="2902620"/>
          </a:xfr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32C69B6E-5AF5-4537-B7A4-931512ED274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grpSp>
        <p:nvGrpSpPr>
          <p:cNvPr id="14" name="Gruppieren 13"/>
          <p:cNvGrpSpPr/>
          <p:nvPr/>
        </p:nvGrpSpPr>
        <p:grpSpPr>
          <a:xfrm>
            <a:off x="395536" y="3452390"/>
            <a:ext cx="576635" cy="1807915"/>
            <a:chOff x="3494683" y="3899148"/>
            <a:chExt cx="576635" cy="1807915"/>
          </a:xfrm>
        </p:grpSpPr>
        <p:pic>
          <p:nvPicPr>
            <p:cNvPr id="10" name="Picture 100" descr="gr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055" y="3899148"/>
              <a:ext cx="5683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683" y="4579094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055" y="5262563"/>
              <a:ext cx="576263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D:\Eigene Dokumente\Eigene Dokumente\IMoVe\Mobilitätstagung\SimpleFleet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812" y="610022"/>
            <a:ext cx="3025924" cy="10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252663" y="-73868"/>
            <a:ext cx="5545980" cy="127843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buNone/>
            </a:pPr>
            <a:r>
              <a:rPr lang="de-DE" sz="800" dirty="0" smtClean="0">
                <a:solidFill>
                  <a:srgbClr val="686868"/>
                </a:solidFill>
              </a:rPr>
              <a:t>&gt; </a:t>
            </a:r>
            <a:r>
              <a:rPr lang="de-DE" sz="800" dirty="0"/>
              <a:t>Verbesserung der Qualität von </a:t>
            </a:r>
            <a:r>
              <a:rPr lang="de-DE" sz="800" dirty="0" smtClean="0"/>
              <a:t>Verkehrsdaten </a:t>
            </a:r>
            <a:r>
              <a:rPr lang="de-DE" sz="800" dirty="0"/>
              <a:t>durch ‚</a:t>
            </a:r>
            <a:r>
              <a:rPr lang="de-DE" sz="800" dirty="0" err="1"/>
              <a:t>Weighted</a:t>
            </a:r>
            <a:r>
              <a:rPr lang="de-DE" sz="800" dirty="0"/>
              <a:t>-</a:t>
            </a:r>
            <a:r>
              <a:rPr lang="de-DE" sz="800" dirty="0" err="1"/>
              <a:t>Mean</a:t>
            </a:r>
            <a:r>
              <a:rPr lang="de-DE" sz="800" dirty="0"/>
              <a:t>‘-Datenfusion</a:t>
            </a:r>
            <a:r>
              <a:rPr lang="de-DE" sz="800" dirty="0" smtClean="0">
                <a:solidFill>
                  <a:srgbClr val="686868"/>
                </a:solidFill>
              </a:rPr>
              <a:t> &gt; R. Ebendt &gt; 21. Oktober 2015</a:t>
            </a:r>
            <a:endParaRPr lang="de-DE" dirty="0" smtClean="0">
              <a:solidFill>
                <a:srgbClr val="686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Eigenschaften „</a:t>
            </a:r>
            <a:r>
              <a:rPr lang="de-DE" dirty="0" err="1" smtClean="0"/>
              <a:t>TrafficStore</a:t>
            </a:r>
            <a:r>
              <a:rPr lang="de-DE" dirty="0" smtClean="0"/>
              <a:t>“: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Erprobung im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EU-Projekt </a:t>
            </a:r>
            <a:r>
              <a:rPr lang="de-DE" dirty="0" err="1" smtClean="0"/>
              <a:t>SimpleFleet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de-DE" b="1" dirty="0"/>
              <a:t>Live-Datenströme (FCD)</a:t>
            </a:r>
          </a:p>
          <a:p>
            <a:pPr lvl="1"/>
            <a:r>
              <a:rPr lang="de-DE" dirty="0"/>
              <a:t>Räumlich-zeitliche Fahrzeug-Bewegungen</a:t>
            </a:r>
          </a:p>
          <a:p>
            <a:r>
              <a:rPr lang="de-DE" dirty="0"/>
              <a:t>Algorithmische Toolbox</a:t>
            </a:r>
          </a:p>
          <a:p>
            <a:pPr lvl="1"/>
            <a:r>
              <a:rPr lang="de-DE" dirty="0"/>
              <a:t>Mapping der Datenströme auf die Karte (“</a:t>
            </a:r>
            <a:r>
              <a:rPr lang="de-DE" dirty="0" err="1"/>
              <a:t>Map-Matching</a:t>
            </a:r>
            <a:r>
              <a:rPr lang="de-DE" dirty="0"/>
              <a:t>”)</a:t>
            </a:r>
          </a:p>
          <a:p>
            <a:pPr lvl="1"/>
            <a:r>
              <a:rPr lang="de-DE" dirty="0"/>
              <a:t>Routing von Fahrzeugen</a:t>
            </a:r>
          </a:p>
          <a:p>
            <a:pPr lvl="1"/>
            <a:r>
              <a:rPr lang="de-DE" dirty="0"/>
              <a:t>Flottenstatistik</a:t>
            </a:r>
          </a:p>
          <a:p>
            <a:r>
              <a:rPr lang="de-DE" b="1" dirty="0"/>
              <a:t>Daten + Dienste</a:t>
            </a:r>
          </a:p>
          <a:p>
            <a:pPr lvl="1"/>
            <a:r>
              <a:rPr lang="de-DE" dirty="0"/>
              <a:t>API, SDK</a:t>
            </a:r>
          </a:p>
          <a:p>
            <a:pPr lvl="1"/>
            <a:r>
              <a:rPr lang="de-DE" dirty="0" err="1"/>
              <a:t>Application</a:t>
            </a:r>
            <a:r>
              <a:rPr lang="de-DE" dirty="0"/>
              <a:t> Framework </a:t>
            </a:r>
          </a:p>
          <a:p>
            <a:pPr lvl="1"/>
            <a:r>
              <a:rPr lang="de-DE" dirty="0"/>
              <a:t>Business </a:t>
            </a:r>
            <a:r>
              <a:rPr lang="de-DE" dirty="0" err="1" smtClean="0"/>
              <a:t>Intelligence</a:t>
            </a:r>
            <a:endParaRPr lang="de-DE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7" name="Inhaltsplatzhalt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72" y="1600200"/>
            <a:ext cx="3762256" cy="4525963"/>
          </a:xfrm>
          <a:prstGeom prst="rect">
            <a:avLst/>
          </a:prstGeom>
        </p:spPr>
      </p:pic>
      <p:pic>
        <p:nvPicPr>
          <p:cNvPr id="12" name="Picture 2" descr="D:\Eigene Dokumente\Eigene Dokumente\IMoVe\Mobilitätstagung\SimpleFleet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812" y="610022"/>
            <a:ext cx="3025924" cy="10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252663" y="-58736"/>
            <a:ext cx="5545980" cy="6640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buNone/>
            </a:pPr>
            <a:r>
              <a:rPr lang="de-DE" sz="800" dirty="0" smtClean="0">
                <a:solidFill>
                  <a:srgbClr val="686868"/>
                </a:solidFill>
              </a:rPr>
              <a:t>&gt; </a:t>
            </a:r>
            <a:r>
              <a:rPr lang="de-DE" sz="800" dirty="0"/>
              <a:t>Verbesserung der Qualität von </a:t>
            </a:r>
            <a:r>
              <a:rPr lang="de-DE" sz="800" dirty="0" smtClean="0"/>
              <a:t>Verkehrsdaten </a:t>
            </a:r>
            <a:r>
              <a:rPr lang="de-DE" sz="800" dirty="0"/>
              <a:t>durch ‚</a:t>
            </a:r>
            <a:r>
              <a:rPr lang="de-DE" sz="800" dirty="0" err="1"/>
              <a:t>Weighted</a:t>
            </a:r>
            <a:r>
              <a:rPr lang="de-DE" sz="800" dirty="0"/>
              <a:t>-</a:t>
            </a:r>
            <a:r>
              <a:rPr lang="de-DE" sz="800" dirty="0" err="1"/>
              <a:t>Mean</a:t>
            </a:r>
            <a:r>
              <a:rPr lang="de-DE" sz="800" dirty="0"/>
              <a:t>‘-Datenfusion</a:t>
            </a:r>
            <a:r>
              <a:rPr lang="de-DE" sz="800" dirty="0" smtClean="0">
                <a:solidFill>
                  <a:srgbClr val="686868"/>
                </a:solidFill>
              </a:rPr>
              <a:t> &gt; R. Ebendt &gt; 21. Oktober 2015</a:t>
            </a:r>
            <a:endParaRPr lang="de-DE" dirty="0" smtClean="0">
              <a:solidFill>
                <a:srgbClr val="686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Erprobung im EU-Projekt </a:t>
            </a:r>
            <a:r>
              <a:rPr lang="de-DE" dirty="0" err="1" smtClean="0"/>
              <a:t>SimpleFleet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Testszenario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sz="1600" dirty="0" smtClean="0"/>
              <a:t>2 „</a:t>
            </a:r>
            <a:r>
              <a:rPr lang="de-DE" sz="1600" dirty="0"/>
              <a:t>L</a:t>
            </a:r>
            <a:r>
              <a:rPr lang="de-DE" sz="1600" dirty="0" smtClean="0"/>
              <a:t>ow </a:t>
            </a:r>
            <a:r>
              <a:rPr lang="de-DE" sz="1600" dirty="0" err="1"/>
              <a:t>F</a:t>
            </a:r>
            <a:r>
              <a:rPr lang="de-DE" sz="1600" dirty="0" err="1" smtClean="0"/>
              <a:t>requency</a:t>
            </a:r>
            <a:r>
              <a:rPr lang="de-DE" sz="1600" dirty="0" smtClean="0"/>
              <a:t>“ FCD-Systeme in Athen</a:t>
            </a:r>
          </a:p>
          <a:p>
            <a:pPr lvl="1"/>
            <a:r>
              <a:rPr lang="de-DE" sz="1600" dirty="0" smtClean="0"/>
              <a:t>BK </a:t>
            </a:r>
            <a:r>
              <a:rPr lang="de-DE" sz="1600" dirty="0" err="1" smtClean="0"/>
              <a:t>Telematics</a:t>
            </a:r>
            <a:endParaRPr lang="de-DE" sz="1600" dirty="0" smtClean="0"/>
          </a:p>
          <a:p>
            <a:pPr lvl="1"/>
            <a:r>
              <a:rPr lang="de-DE" sz="1600" dirty="0" err="1" smtClean="0"/>
              <a:t>Zelitron</a:t>
            </a:r>
            <a:endParaRPr lang="de-DE" sz="1600" dirty="0" smtClean="0"/>
          </a:p>
          <a:p>
            <a:r>
              <a:rPr lang="de-DE" sz="1600" dirty="0" smtClean="0"/>
              <a:t>Unterschiedliche Charakteristiken</a:t>
            </a:r>
          </a:p>
          <a:p>
            <a:pPr lvl="1"/>
            <a:r>
              <a:rPr lang="de-DE" sz="1600" dirty="0" smtClean="0"/>
              <a:t>Meldefrequenz</a:t>
            </a:r>
          </a:p>
          <a:p>
            <a:pPr lvl="2"/>
            <a:r>
              <a:rPr lang="de-DE" sz="1600" dirty="0" smtClean="0"/>
              <a:t>BK </a:t>
            </a:r>
            <a:r>
              <a:rPr lang="de-DE" sz="1600" dirty="0" err="1" smtClean="0"/>
              <a:t>Telematics</a:t>
            </a:r>
            <a:r>
              <a:rPr lang="de-DE" sz="1600" dirty="0" smtClean="0"/>
              <a:t>: im Mittel 0,22 Meldungen pro min</a:t>
            </a:r>
          </a:p>
          <a:p>
            <a:pPr lvl="2"/>
            <a:r>
              <a:rPr lang="de-DE" sz="1600" dirty="0" err="1" smtClean="0"/>
              <a:t>Zelitron</a:t>
            </a:r>
            <a:r>
              <a:rPr lang="de-DE" sz="1600" dirty="0" smtClean="0"/>
              <a:t>: im Mittel 1,08 Meldungen pro Minute</a:t>
            </a:r>
          </a:p>
          <a:p>
            <a:pPr lvl="1"/>
            <a:r>
              <a:rPr lang="de-DE" sz="1600" dirty="0" smtClean="0"/>
              <a:t>Flottengröße</a:t>
            </a:r>
          </a:p>
          <a:p>
            <a:pPr lvl="2"/>
            <a:r>
              <a:rPr lang="de-DE" sz="1600" dirty="0" smtClean="0"/>
              <a:t>BK </a:t>
            </a:r>
            <a:r>
              <a:rPr lang="de-DE" sz="1600" dirty="0" err="1" smtClean="0"/>
              <a:t>Telematics</a:t>
            </a:r>
            <a:r>
              <a:rPr lang="de-DE" sz="1600" dirty="0" smtClean="0"/>
              <a:t>: ca. 1.500 </a:t>
            </a:r>
            <a:r>
              <a:rPr lang="de-DE" sz="1600" dirty="0" err="1" smtClean="0"/>
              <a:t>Fzg</a:t>
            </a:r>
            <a:r>
              <a:rPr lang="de-DE" sz="1600" dirty="0" smtClean="0"/>
              <a:t>.</a:t>
            </a:r>
          </a:p>
          <a:p>
            <a:pPr lvl="2"/>
            <a:r>
              <a:rPr lang="de-DE" sz="1600" dirty="0" err="1" smtClean="0"/>
              <a:t>Zelitron</a:t>
            </a:r>
            <a:r>
              <a:rPr lang="de-DE" sz="1600" dirty="0" smtClean="0"/>
              <a:t>: ca. 600 </a:t>
            </a:r>
            <a:r>
              <a:rPr lang="de-DE" sz="1600" dirty="0" err="1" smtClean="0"/>
              <a:t>Fzg</a:t>
            </a:r>
            <a:r>
              <a:rPr lang="de-DE" sz="1600" dirty="0" smtClean="0"/>
              <a:t>.</a:t>
            </a:r>
          </a:p>
          <a:p>
            <a:pPr lvl="1"/>
            <a:r>
              <a:rPr lang="de-DE" sz="1600" dirty="0" smtClean="0"/>
              <a:t>Mittlere Anzahl meldender </a:t>
            </a:r>
            <a:r>
              <a:rPr lang="de-DE" sz="1600" dirty="0" err="1" smtClean="0"/>
              <a:t>Fzg</a:t>
            </a:r>
            <a:r>
              <a:rPr lang="de-DE" sz="1600" dirty="0" smtClean="0"/>
              <a:t>. In jedem 5-Minuten-Intervall:</a:t>
            </a:r>
          </a:p>
          <a:p>
            <a:pPr lvl="2"/>
            <a:r>
              <a:rPr lang="de-DE" sz="1600" dirty="0" smtClean="0"/>
              <a:t>BK </a:t>
            </a:r>
            <a:r>
              <a:rPr lang="de-DE" sz="1600" dirty="0" err="1" smtClean="0"/>
              <a:t>Telematics</a:t>
            </a:r>
            <a:r>
              <a:rPr lang="de-DE" sz="1600" dirty="0" smtClean="0"/>
              <a:t>: 424 </a:t>
            </a:r>
            <a:r>
              <a:rPr lang="de-DE" sz="1600" dirty="0" err="1" smtClean="0"/>
              <a:t>Fzg</a:t>
            </a:r>
            <a:r>
              <a:rPr lang="de-DE" sz="1600" dirty="0" smtClean="0"/>
              <a:t>.</a:t>
            </a:r>
          </a:p>
          <a:p>
            <a:pPr lvl="2"/>
            <a:r>
              <a:rPr lang="de-DE" sz="1600" dirty="0" err="1" smtClean="0"/>
              <a:t>Zelitron</a:t>
            </a:r>
            <a:r>
              <a:rPr lang="de-DE" sz="1600" dirty="0" smtClean="0"/>
              <a:t>: 399 </a:t>
            </a:r>
            <a:r>
              <a:rPr lang="de-DE" sz="1600" dirty="0" err="1" smtClean="0"/>
              <a:t>Fzg</a:t>
            </a:r>
            <a:r>
              <a:rPr lang="de-DE" sz="1600" dirty="0" smtClean="0"/>
              <a:t>.</a:t>
            </a:r>
            <a:endParaRPr lang="de-DE" sz="16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24" y="1939174"/>
            <a:ext cx="2193560" cy="301144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580112" y="5157192"/>
            <a:ext cx="27363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/>
              <a:t>9.471m langer Abschnitt der griechischen Autobahn A1 in Athen</a:t>
            </a:r>
            <a:endParaRPr lang="de-DE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38388" y="122238"/>
            <a:ext cx="5399087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de-DE" dirty="0"/>
              <a:t>Verbesserung der Qualität von </a:t>
            </a:r>
            <a:r>
              <a:rPr lang="de-DE" dirty="0" smtClean="0"/>
              <a:t>Verkehrsdaten </a:t>
            </a:r>
            <a:r>
              <a:rPr lang="de-DE" dirty="0"/>
              <a:t>durch ‚</a:t>
            </a:r>
            <a:r>
              <a:rPr lang="de-DE" dirty="0" err="1"/>
              <a:t>Weighted</a:t>
            </a:r>
            <a:r>
              <a:rPr lang="de-DE" dirty="0"/>
              <a:t>-</a:t>
            </a:r>
            <a:r>
              <a:rPr lang="de-DE" dirty="0" err="1"/>
              <a:t>Mean</a:t>
            </a:r>
            <a:r>
              <a:rPr lang="de-DE" dirty="0"/>
              <a:t>‘-Datenfusion</a:t>
            </a:r>
            <a:r>
              <a:rPr lang="de-DE" dirty="0" smtClean="0">
                <a:solidFill>
                  <a:srgbClr val="686868"/>
                </a:solidFill>
              </a:rPr>
              <a:t> &gt; R. Ebendt &gt; 21. Oktober 2015</a:t>
            </a:r>
          </a:p>
        </p:txBody>
      </p:sp>
    </p:spTree>
    <p:extLst>
      <p:ext uri="{BB962C8B-B14F-4D97-AF65-F5344CB8AC3E}">
        <p14:creationId xmlns:p14="http://schemas.microsoft.com/office/powerpoint/2010/main" val="2812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 Tests: Offline vs. Online-</a:t>
            </a:r>
            <a:r>
              <a:rPr lang="de-DE" dirty="0" err="1" smtClean="0"/>
              <a:t>Usecase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Offline-</a:t>
                </a:r>
                <a:r>
                  <a:rPr lang="de-DE" dirty="0" err="1" smtClean="0"/>
                  <a:t>Usecase</a:t>
                </a:r>
                <a:r>
                  <a:rPr lang="de-DE" dirty="0" smtClean="0"/>
                  <a:t>:</a:t>
                </a:r>
              </a:p>
              <a:p>
                <a:pPr lvl="1"/>
                <a:r>
                  <a:rPr lang="de-DE" dirty="0" smtClean="0"/>
                  <a:t>Offline-Berechnung der Fusionsgewichte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</a:rPr>
                      <m:t>𝑖</m:t>
                    </m:r>
                    <m:r>
                      <a:rPr lang="de-DE" b="0" i="1" smtClean="0">
                        <a:latin typeface="Cambria Math"/>
                      </a:rPr>
                      <m:t>=1,…,</m:t>
                    </m:r>
                    <m:r>
                      <a:rPr lang="de-DE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de-DE" dirty="0" smtClean="0"/>
                  <a:t> für Verkehrsinformationen (hier: Reisezeiten) von 3 Monaten (Dez. 2012 bis Feb. 2013)</a:t>
                </a:r>
              </a:p>
              <a:p>
                <a:pPr lvl="1"/>
                <a:r>
                  <a:rPr lang="de-DE" dirty="0" smtClean="0"/>
                  <a:t>Offline-Fusion der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𝑛</m:t>
                    </m:r>
                  </m:oMath>
                </a14:m>
                <a:r>
                  <a:rPr lang="de-DE" dirty="0" smtClean="0"/>
                  <a:t> Datenquellen mit diesen Gewichten für </a:t>
                </a:r>
                <a:r>
                  <a:rPr lang="de-DE" b="1" dirty="0" smtClean="0"/>
                  <a:t>dieselben</a:t>
                </a:r>
                <a:r>
                  <a:rPr lang="de-DE" dirty="0" smtClean="0"/>
                  <a:t> Verkehrsdaten</a:t>
                </a:r>
              </a:p>
              <a:p>
                <a:pPr lvl="1"/>
                <a:endParaRPr lang="de-DE" dirty="0"/>
              </a:p>
              <a:p>
                <a:r>
                  <a:rPr lang="de-DE" dirty="0" smtClean="0"/>
                  <a:t>Online-</a:t>
                </a:r>
                <a:r>
                  <a:rPr lang="de-DE" dirty="0" err="1" smtClean="0"/>
                  <a:t>Usecase</a:t>
                </a:r>
                <a:r>
                  <a:rPr lang="de-DE" dirty="0" smtClean="0"/>
                  <a:t>:</a:t>
                </a:r>
              </a:p>
              <a:p>
                <a:pPr lvl="1"/>
                <a:r>
                  <a:rPr lang="de-DE" dirty="0" smtClean="0"/>
                  <a:t>Zunächst wieder Offline-Berechnung </a:t>
                </a:r>
                <a:r>
                  <a:rPr lang="de-DE" dirty="0"/>
                  <a:t>der Fusionsgewichte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</m:e>
                      <m:sup>
                        <m:r>
                          <a:rPr lang="de-DE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de-DE" i="1">
                        <a:latin typeface="Cambria Math"/>
                      </a:rPr>
                      <m:t>,</m:t>
                    </m:r>
                    <m:r>
                      <a:rPr lang="de-DE" i="1">
                        <a:latin typeface="Cambria Math"/>
                      </a:rPr>
                      <m:t>𝑖</m:t>
                    </m:r>
                    <m:r>
                      <a:rPr lang="de-DE" i="1">
                        <a:latin typeface="Cambria Math"/>
                      </a:rPr>
                      <m:t>=1,…,</m:t>
                    </m:r>
                    <m:r>
                      <a:rPr lang="de-DE" i="1">
                        <a:latin typeface="Cambria Math"/>
                      </a:rPr>
                      <m:t>𝑛</m:t>
                    </m:r>
                  </m:oMath>
                </a14:m>
                <a:r>
                  <a:rPr lang="de-DE" dirty="0"/>
                  <a:t> für Verkehrsinformationen </a:t>
                </a:r>
                <a:r>
                  <a:rPr lang="de-DE" dirty="0" smtClean="0"/>
                  <a:t>von </a:t>
                </a:r>
                <a:r>
                  <a:rPr lang="de-DE" dirty="0"/>
                  <a:t>3 </a:t>
                </a:r>
                <a:r>
                  <a:rPr lang="de-DE" dirty="0" smtClean="0"/>
                  <a:t>Monaten</a:t>
                </a:r>
              </a:p>
              <a:p>
                <a:pPr lvl="1"/>
                <a:r>
                  <a:rPr lang="de-DE" b="1" dirty="0" smtClean="0"/>
                  <a:t>Online</a:t>
                </a:r>
                <a:r>
                  <a:rPr lang="de-DE" dirty="0" smtClean="0"/>
                  <a:t>-Fusion </a:t>
                </a:r>
                <a:r>
                  <a:rPr lang="de-DE" dirty="0"/>
                  <a:t>der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𝑛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Datenquellen </a:t>
                </a:r>
                <a:r>
                  <a:rPr lang="de-DE" dirty="0"/>
                  <a:t>mit diesen Gewichten </a:t>
                </a:r>
                <a:r>
                  <a:rPr lang="de-DE" dirty="0" smtClean="0"/>
                  <a:t>für Verkehrsdaten aus einer </a:t>
                </a:r>
                <a:r>
                  <a:rPr lang="de-DE" b="1" dirty="0" smtClean="0"/>
                  <a:t>neuen, aktuellen </a:t>
                </a:r>
                <a:r>
                  <a:rPr lang="de-DE" dirty="0" smtClean="0"/>
                  <a:t>Periode (hier: korrespondierende 3 Monate des Folgejahres, also Dez. 2013 bis Feb. 2014) </a:t>
                </a:r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43" t="-1832" r="-1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07504" y="2276872"/>
            <a:ext cx="1440160" cy="1426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smtClean="0"/>
              <a:t>Vorgehen entspricht </a:t>
            </a:r>
            <a:r>
              <a:rPr lang="de-DE" sz="1600" dirty="0" err="1" smtClean="0"/>
              <a:t>i.W</a:t>
            </a:r>
            <a:r>
              <a:rPr lang="de-DE" sz="1600" dirty="0" smtClean="0"/>
              <a:t>. der Theorie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107504" y="4192513"/>
            <a:ext cx="1440160" cy="7591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smtClean="0"/>
              <a:t>Heuristisches Vorgehen</a:t>
            </a:r>
            <a:endParaRPr lang="de-DE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796136" y="5596924"/>
                <a:ext cx="1642053" cy="42575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de-DE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i="1">
                            <a:latin typeface="Cambria Math"/>
                          </a:rPr>
                          <m:t>𝑖</m:t>
                        </m:r>
                        <m:r>
                          <a:rPr lang="de-DE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596924"/>
                <a:ext cx="1642053" cy="4257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38388" y="122238"/>
            <a:ext cx="5399087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de-DE" dirty="0"/>
              <a:t>Verbesserung der Qualität von </a:t>
            </a:r>
            <a:r>
              <a:rPr lang="de-DE" dirty="0" smtClean="0"/>
              <a:t>Verkehrsdaten </a:t>
            </a:r>
            <a:r>
              <a:rPr lang="de-DE" dirty="0"/>
              <a:t>durch ‚</a:t>
            </a:r>
            <a:r>
              <a:rPr lang="de-DE" dirty="0" err="1"/>
              <a:t>Weighted</a:t>
            </a:r>
            <a:r>
              <a:rPr lang="de-DE" dirty="0"/>
              <a:t>-</a:t>
            </a:r>
            <a:r>
              <a:rPr lang="de-DE" dirty="0" err="1"/>
              <a:t>Mean</a:t>
            </a:r>
            <a:r>
              <a:rPr lang="de-DE" dirty="0"/>
              <a:t>‘-Datenfusion</a:t>
            </a:r>
            <a:r>
              <a:rPr lang="de-DE" dirty="0" smtClean="0">
                <a:solidFill>
                  <a:srgbClr val="686868"/>
                </a:solidFill>
              </a:rPr>
              <a:t> &gt; R. Ebendt &gt; 21. Oktober 2015</a:t>
            </a:r>
          </a:p>
        </p:txBody>
      </p:sp>
    </p:spTree>
    <p:extLst>
      <p:ext uri="{BB962C8B-B14F-4D97-AF65-F5344CB8AC3E}">
        <p14:creationId xmlns:p14="http://schemas.microsoft.com/office/powerpoint/2010/main" val="356861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Offline-</a:t>
            </a:r>
            <a:r>
              <a:rPr lang="de-DE" dirty="0" err="1" smtClean="0"/>
              <a:t>Usecase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Online-</a:t>
            </a:r>
            <a:r>
              <a:rPr lang="de-DE" dirty="0" err="1"/>
              <a:t>Usecase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(1): Mittlere Standardabweichung auf den Links </a:t>
            </a:r>
            <a:endParaRPr lang="de-DE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8" y="2887116"/>
            <a:ext cx="3768725" cy="2668093"/>
          </a:xfr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32C69B6E-5AF5-4537-B7A4-931512ED274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15" name="Inhaltsplatzhalter 14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13" y="2867214"/>
            <a:ext cx="3768725" cy="2707898"/>
          </a:xfrm>
        </p:spPr>
      </p:pic>
      <p:sp>
        <p:nvSpPr>
          <p:cNvPr id="18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252663" y="-77787"/>
            <a:ext cx="5545980" cy="13841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buNone/>
            </a:pPr>
            <a:r>
              <a:rPr lang="de-DE" sz="800" dirty="0" smtClean="0">
                <a:solidFill>
                  <a:srgbClr val="686868"/>
                </a:solidFill>
              </a:rPr>
              <a:t>&gt; </a:t>
            </a:r>
            <a:r>
              <a:rPr lang="de-DE" sz="800" dirty="0"/>
              <a:t>Verbesserung der Qualität von </a:t>
            </a:r>
            <a:r>
              <a:rPr lang="de-DE" sz="800" dirty="0" smtClean="0"/>
              <a:t>Verkehrsdaten </a:t>
            </a:r>
            <a:r>
              <a:rPr lang="de-DE" sz="800" dirty="0"/>
              <a:t>durch ‚</a:t>
            </a:r>
            <a:r>
              <a:rPr lang="de-DE" sz="800" dirty="0" err="1"/>
              <a:t>Weighted</a:t>
            </a:r>
            <a:r>
              <a:rPr lang="de-DE" sz="800" dirty="0"/>
              <a:t>-</a:t>
            </a:r>
            <a:r>
              <a:rPr lang="de-DE" sz="800" dirty="0" err="1"/>
              <a:t>Mean</a:t>
            </a:r>
            <a:r>
              <a:rPr lang="de-DE" sz="800" dirty="0"/>
              <a:t>‘-Datenfusion</a:t>
            </a:r>
            <a:r>
              <a:rPr lang="de-DE" sz="800" dirty="0" smtClean="0">
                <a:solidFill>
                  <a:srgbClr val="686868"/>
                </a:solidFill>
              </a:rPr>
              <a:t> &gt; R. Ebendt &gt; 21. Oktober 2015</a:t>
            </a:r>
            <a:endParaRPr lang="de-DE" dirty="0" smtClean="0">
              <a:solidFill>
                <a:srgbClr val="686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Exkurs in 4 Folien: Portfolio-Optimierung(!)</a:t>
            </a:r>
          </a:p>
          <a:p>
            <a:r>
              <a:rPr lang="de-DE" dirty="0" smtClean="0"/>
              <a:t>Eine Analogie zur Fusion von Verkehrsinformationen</a:t>
            </a:r>
          </a:p>
          <a:p>
            <a:r>
              <a:rPr lang="de-DE" dirty="0" smtClean="0"/>
              <a:t>Behandlung von systematischem Bias</a:t>
            </a:r>
          </a:p>
          <a:p>
            <a:r>
              <a:rPr lang="de-DE" dirty="0"/>
              <a:t>Erprobung </a:t>
            </a:r>
            <a:r>
              <a:rPr lang="de-DE" dirty="0" smtClean="0"/>
              <a:t>des Ansatzes im FP7 EU-Projekt </a:t>
            </a:r>
            <a:r>
              <a:rPr lang="de-DE" dirty="0" err="1" smtClean="0"/>
              <a:t>SimpleFleet</a:t>
            </a:r>
            <a:endParaRPr lang="de-DE" dirty="0" smtClean="0"/>
          </a:p>
          <a:p>
            <a:r>
              <a:rPr lang="de-DE" dirty="0" smtClean="0"/>
              <a:t>Ergebnisse</a:t>
            </a:r>
          </a:p>
          <a:p>
            <a:r>
              <a:rPr lang="de-DE" dirty="0" smtClean="0"/>
              <a:t>Zusammenfassung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3074" name="Picture 2" descr="D:\Eigene Dokumente\Eigene Dokumente\IMoVe\Mobilitätstagung\übersic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86308"/>
            <a:ext cx="2959025" cy="221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5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Offline-</a:t>
            </a:r>
            <a:r>
              <a:rPr lang="de-DE" dirty="0" err="1" smtClean="0"/>
              <a:t>Usecase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Online-</a:t>
            </a:r>
            <a:r>
              <a:rPr lang="de-DE" dirty="0" err="1"/>
              <a:t>Usecase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(2): </a:t>
            </a:r>
            <a:br>
              <a:rPr lang="de-DE" dirty="0" smtClean="0"/>
            </a:br>
            <a:r>
              <a:rPr lang="de-DE" dirty="0" smtClean="0"/>
              <a:t>Kumulierte Wahrscheinlichkeiten (CDF)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32C69B6E-5AF5-4537-B7A4-931512ED274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13" y="2865383"/>
            <a:ext cx="3768725" cy="2711559"/>
          </a:xfrm>
        </p:spPr>
      </p:pic>
      <p:pic>
        <p:nvPicPr>
          <p:cNvPr id="14" name="Inhaltsplatzhalter 13"/>
          <p:cNvPicPr>
            <a:picLocks noGrp="1" noChangeAspect="1"/>
          </p:cNvPicPr>
          <p:nvPr>
            <p:ph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8" y="2881021"/>
            <a:ext cx="3768725" cy="2680284"/>
          </a:xfrm>
        </p:spPr>
      </p:pic>
      <p:sp>
        <p:nvSpPr>
          <p:cNvPr id="15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252663" y="-73868"/>
            <a:ext cx="5617988" cy="127843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buNone/>
            </a:pPr>
            <a:r>
              <a:rPr lang="de-DE" sz="800" dirty="0" smtClean="0">
                <a:solidFill>
                  <a:srgbClr val="686868"/>
                </a:solidFill>
              </a:rPr>
              <a:t>&gt; </a:t>
            </a:r>
            <a:r>
              <a:rPr lang="de-DE" sz="800" dirty="0"/>
              <a:t>Verbesserung der Qualität von </a:t>
            </a:r>
            <a:r>
              <a:rPr lang="de-DE" sz="800" dirty="0" smtClean="0"/>
              <a:t>Verkehrsdaten </a:t>
            </a:r>
            <a:r>
              <a:rPr lang="de-DE" sz="800" dirty="0"/>
              <a:t>durch ‚</a:t>
            </a:r>
            <a:r>
              <a:rPr lang="de-DE" sz="800" dirty="0" err="1"/>
              <a:t>Weighted</a:t>
            </a:r>
            <a:r>
              <a:rPr lang="de-DE" sz="800" dirty="0"/>
              <a:t>-</a:t>
            </a:r>
            <a:r>
              <a:rPr lang="de-DE" sz="800" dirty="0" err="1"/>
              <a:t>Mean</a:t>
            </a:r>
            <a:r>
              <a:rPr lang="de-DE" sz="800" dirty="0"/>
              <a:t>‘-Datenfusion</a:t>
            </a:r>
            <a:r>
              <a:rPr lang="de-DE" sz="800" dirty="0" smtClean="0">
                <a:solidFill>
                  <a:srgbClr val="686868"/>
                </a:solidFill>
              </a:rPr>
              <a:t> &gt; R. Ebendt &gt; 21. Oktober 2015</a:t>
            </a:r>
            <a:endParaRPr lang="de-DE" dirty="0" smtClean="0">
              <a:solidFill>
                <a:srgbClr val="686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(3): </a:t>
            </a:r>
            <a:br>
              <a:rPr lang="de-DE" dirty="0" smtClean="0"/>
            </a:br>
            <a:r>
              <a:rPr lang="de-DE" dirty="0" smtClean="0"/>
              <a:t>Mittlere Reduktion der Standardabweichung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587809"/>
              </p:ext>
            </p:extLst>
          </p:nvPr>
        </p:nvGraphicFramePr>
        <p:xfrm>
          <a:off x="1438275" y="2570163"/>
          <a:ext cx="6224364" cy="2021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38923"/>
                <a:gridCol w="1157049"/>
                <a:gridCol w="1152128"/>
                <a:gridCol w="1224136"/>
                <a:gridCol w="1152128"/>
              </a:tblGrid>
              <a:tr h="370840">
                <a:tc rowSpan="2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Offline </a:t>
                      </a:r>
                      <a:r>
                        <a:rPr lang="de-DE" dirty="0" err="1" smtClean="0"/>
                        <a:t>Usecase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Online </a:t>
                      </a:r>
                      <a:r>
                        <a:rPr lang="de-DE" dirty="0" err="1" smtClean="0"/>
                        <a:t>Usecase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Optimal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Naiv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Optimal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Naiv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Reduktion</a:t>
                      </a:r>
                      <a:r>
                        <a:rPr lang="de-DE" baseline="0" dirty="0" smtClean="0"/>
                        <a:t> f. Quelle 1 (%)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32,3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7,0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11,3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9,8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Reduktion</a:t>
                      </a:r>
                      <a:r>
                        <a:rPr lang="de-DE" baseline="0" dirty="0" smtClean="0"/>
                        <a:t> f. Quelle </a:t>
                      </a:r>
                      <a:r>
                        <a:rPr lang="de-DE" baseline="0" dirty="0" smtClean="0"/>
                        <a:t>2 (%)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36,5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12,8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13,5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12,0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38388" y="122238"/>
            <a:ext cx="5399087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de-DE" dirty="0"/>
              <a:t>Verbesserung der Qualität von </a:t>
            </a:r>
            <a:r>
              <a:rPr lang="de-DE" dirty="0" smtClean="0"/>
              <a:t>Verkehrsdaten </a:t>
            </a:r>
            <a:r>
              <a:rPr lang="de-DE" dirty="0"/>
              <a:t>durch ‚</a:t>
            </a:r>
            <a:r>
              <a:rPr lang="de-DE" dirty="0" err="1"/>
              <a:t>Weighted</a:t>
            </a:r>
            <a:r>
              <a:rPr lang="de-DE" dirty="0"/>
              <a:t>-</a:t>
            </a:r>
            <a:r>
              <a:rPr lang="de-DE" dirty="0" err="1"/>
              <a:t>Mean</a:t>
            </a:r>
            <a:r>
              <a:rPr lang="de-DE" dirty="0"/>
              <a:t>‘-Datenfusion</a:t>
            </a:r>
            <a:r>
              <a:rPr lang="de-DE" dirty="0" smtClean="0">
                <a:solidFill>
                  <a:srgbClr val="686868"/>
                </a:solidFill>
              </a:rPr>
              <a:t> &gt; R. Ebendt &gt; 21. Oktober 2015</a:t>
            </a:r>
          </a:p>
        </p:txBody>
      </p:sp>
    </p:spTree>
    <p:extLst>
      <p:ext uri="{BB962C8B-B14F-4D97-AF65-F5344CB8AC3E}">
        <p14:creationId xmlns:p14="http://schemas.microsoft.com/office/powerpoint/2010/main" val="1287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(4): </a:t>
            </a:r>
            <a:br>
              <a:rPr lang="de-DE" dirty="0" smtClean="0"/>
            </a:br>
            <a:r>
              <a:rPr lang="de-DE" dirty="0" smtClean="0"/>
              <a:t>Systematischer Bias („Vorher </a:t>
            </a:r>
            <a:r>
              <a:rPr lang="de-DE" dirty="0"/>
              <a:t>N</a:t>
            </a:r>
            <a:r>
              <a:rPr lang="de-DE" dirty="0" smtClean="0"/>
              <a:t>achher“)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313790"/>
              </p:ext>
            </p:extLst>
          </p:nvPr>
        </p:nvGraphicFramePr>
        <p:xfrm>
          <a:off x="1104900" y="2455863"/>
          <a:ext cx="7139508" cy="14833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107060"/>
                <a:gridCol w="2016224"/>
                <a:gridCol w="2016224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Offline </a:t>
                      </a:r>
                      <a:r>
                        <a:rPr lang="de-DE" dirty="0" err="1" smtClean="0"/>
                        <a:t>Usecase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Online </a:t>
                      </a:r>
                      <a:r>
                        <a:rPr lang="de-DE" dirty="0" err="1" smtClean="0"/>
                        <a:t>Usecase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Bias</a:t>
                      </a:r>
                      <a:r>
                        <a:rPr lang="de-DE" baseline="0" dirty="0" smtClean="0"/>
                        <a:t> f. Quelle 1 (%)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2,32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0,11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Bias</a:t>
                      </a:r>
                      <a:r>
                        <a:rPr lang="de-DE" baseline="0" dirty="0" smtClean="0"/>
                        <a:t> f. Quelle </a:t>
                      </a:r>
                      <a:r>
                        <a:rPr lang="de-DE" baseline="0" dirty="0" smtClean="0"/>
                        <a:t>2 (%)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4,28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6,90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Bias</a:t>
                      </a:r>
                      <a:r>
                        <a:rPr lang="de-DE" baseline="0" dirty="0" smtClean="0"/>
                        <a:t> f. </a:t>
                      </a:r>
                      <a:r>
                        <a:rPr lang="de-DE" baseline="0" dirty="0" smtClean="0"/>
                        <a:t>Fusions-Ergebnis (%)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-0,73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2,83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38388" y="122238"/>
            <a:ext cx="5399087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de-DE" dirty="0"/>
              <a:t>Verbesserung der Qualität von </a:t>
            </a:r>
            <a:r>
              <a:rPr lang="de-DE" dirty="0" smtClean="0"/>
              <a:t>Verkehrsdaten </a:t>
            </a:r>
            <a:r>
              <a:rPr lang="de-DE" dirty="0"/>
              <a:t>durch ‚</a:t>
            </a:r>
            <a:r>
              <a:rPr lang="de-DE" dirty="0" err="1"/>
              <a:t>Weighted</a:t>
            </a:r>
            <a:r>
              <a:rPr lang="de-DE" dirty="0"/>
              <a:t>-</a:t>
            </a:r>
            <a:r>
              <a:rPr lang="de-DE" dirty="0" err="1"/>
              <a:t>Mean</a:t>
            </a:r>
            <a:r>
              <a:rPr lang="de-DE" dirty="0"/>
              <a:t>‘-Datenfusion</a:t>
            </a:r>
            <a:r>
              <a:rPr lang="de-DE" dirty="0" smtClean="0">
                <a:solidFill>
                  <a:srgbClr val="686868"/>
                </a:solidFill>
              </a:rPr>
              <a:t> &gt; R. Ebendt &gt; 21. Oktober 2015</a:t>
            </a:r>
          </a:p>
        </p:txBody>
      </p:sp>
    </p:spTree>
    <p:extLst>
      <p:ext uri="{BB962C8B-B14F-4D97-AF65-F5344CB8AC3E}">
        <p14:creationId xmlns:p14="http://schemas.microsoft.com/office/powerpoint/2010/main" val="29142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Statistischer Ansatz zur Fusion von </a:t>
                </a:r>
                <a:r>
                  <a:rPr lang="de-DE" dirty="0" smtClean="0"/>
                  <a:t>Verkehrsinformationen</a:t>
                </a:r>
                <a:endParaRPr lang="de-DE" dirty="0" smtClean="0"/>
              </a:p>
              <a:p>
                <a:r>
                  <a:rPr lang="de-DE" dirty="0" smtClean="0"/>
                  <a:t>„Minimum-Varianz-Fusion“ analog zur Portfolio-Optimierung</a:t>
                </a:r>
              </a:p>
              <a:p>
                <a:r>
                  <a:rPr lang="de-DE" dirty="0" smtClean="0"/>
                  <a:t>Integrierte (heuristische) Korrektur von systematischen Fehlern (Bias)</a:t>
                </a:r>
              </a:p>
              <a:p>
                <a:r>
                  <a:rPr lang="de-DE" dirty="0" smtClean="0"/>
                  <a:t>Prototypisch im FP7 EU-Projekt </a:t>
                </a:r>
                <a:r>
                  <a:rPr lang="de-DE" dirty="0" err="1" smtClean="0"/>
                  <a:t>SimpleFleet</a:t>
                </a:r>
                <a:r>
                  <a:rPr lang="de-DE" dirty="0" smtClean="0"/>
                  <a:t> implementiert und erprobt f.</a:t>
                </a:r>
              </a:p>
              <a:p>
                <a:pPr lvl="1"/>
                <a:r>
                  <a:rPr lang="de-DE" dirty="0" smtClean="0"/>
                  <a:t>Offline-</a:t>
                </a:r>
                <a:r>
                  <a:rPr lang="de-DE" dirty="0" err="1" smtClean="0"/>
                  <a:t>Usecase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Online-</a:t>
                </a:r>
                <a:r>
                  <a:rPr lang="de-DE" dirty="0" err="1" smtClean="0"/>
                  <a:t>Usecase</a:t>
                </a:r>
                <a:endParaRPr lang="de-DE" dirty="0" smtClean="0"/>
              </a:p>
              <a:p>
                <a:pPr marL="446087" lvl="1" indent="0">
                  <a:buNone/>
                </a:pPr>
                <a:endParaRPr lang="de-DE" dirty="0" smtClean="0"/>
              </a:p>
              <a:p>
                <a:r>
                  <a:rPr lang="de-DE" dirty="0" smtClean="0"/>
                  <a:t>Ergebnisse:</a:t>
                </a:r>
              </a:p>
              <a:p>
                <a:pPr lvl="1"/>
                <a:r>
                  <a:rPr lang="de-DE" b="1" dirty="0" smtClean="0"/>
                  <a:t>Deutliche Varianzreduktion </a:t>
                </a:r>
                <a:r>
                  <a:rPr lang="de-DE" dirty="0" smtClean="0"/>
                  <a:t>des Fusions-Ergebnisses im </a:t>
                </a:r>
                <a:r>
                  <a:rPr lang="de-DE" dirty="0" smtClean="0"/>
                  <a:t>Offline-</a:t>
                </a:r>
                <a:r>
                  <a:rPr lang="de-DE" dirty="0" err="1" smtClean="0"/>
                  <a:t>Usecase</a:t>
                </a:r>
                <a:endParaRPr lang="de-DE" dirty="0"/>
              </a:p>
              <a:p>
                <a:pPr lvl="1"/>
                <a:r>
                  <a:rPr lang="de-DE" dirty="0" smtClean="0"/>
                  <a:t>Auch im heuristisch behandelten Online-</a:t>
                </a:r>
                <a:r>
                  <a:rPr lang="de-DE" dirty="0" err="1" smtClean="0"/>
                  <a:t>Usecase</a:t>
                </a:r>
                <a:r>
                  <a:rPr lang="de-DE" dirty="0" smtClean="0"/>
                  <a:t> ist die Varianzreduktion noch </a:t>
                </a:r>
                <a:r>
                  <a:rPr lang="de-DE" b="1" dirty="0" smtClean="0"/>
                  <a:t>signifikant höher als bei einer naiven Fusion </a:t>
                </a:r>
                <a:r>
                  <a:rPr lang="de-DE" dirty="0" smtClean="0"/>
                  <a:t>(d.h. </a:t>
                </a:r>
                <a:r>
                  <a:rPr lang="de-DE" dirty="0"/>
                  <a:t>a</a:t>
                </a:r>
                <a:r>
                  <a:rPr lang="de-DE" dirty="0" smtClean="0"/>
                  <a:t>ls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box>
                      <m:boxPr>
                        <m:ctrlPr>
                          <a:rPr lang="de-DE" i="1" smtClean="0">
                            <a:latin typeface="Cambria Math"/>
                          </a:rPr>
                        </m:ctrlPr>
                      </m:boxPr>
                      <m:e>
                        <m:r>
                          <a:rPr lang="de-DE" i="1" smtClean="0">
                            <a:latin typeface="Cambria Math"/>
                          </a:rPr>
                          <m:t>≔</m:t>
                        </m:r>
                      </m:e>
                    </m:box>
                    <m:f>
                      <m:fPr>
                        <m:type m:val="skw"/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de-DE" b="0" i="1" smtClean="0">
                        <a:latin typeface="Cambria Math"/>
                      </a:rPr>
                      <m:t>)</m:t>
                    </m:r>
                  </m:oMath>
                </a14:m>
                <a:endParaRPr lang="de-DE" b="0" dirty="0" smtClean="0"/>
              </a:p>
              <a:p>
                <a:pPr lvl="1"/>
                <a:r>
                  <a:rPr lang="de-DE" dirty="0" smtClean="0"/>
                  <a:t>Etwaige systematische Fehler werden auch durch die Fusion nicht weiter erhöht</a:t>
                </a:r>
              </a:p>
              <a:p>
                <a:pPr lvl="1"/>
                <a:endParaRPr lang="de-DE" dirty="0" smtClean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43" t="-1832" b="-70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38388" y="122238"/>
            <a:ext cx="5399087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de-DE" dirty="0"/>
              <a:t>Verbesserung der Qualität von </a:t>
            </a:r>
            <a:r>
              <a:rPr lang="de-DE" dirty="0" smtClean="0"/>
              <a:t>Verkehrsdaten </a:t>
            </a:r>
            <a:r>
              <a:rPr lang="de-DE" dirty="0"/>
              <a:t>durch ‚</a:t>
            </a:r>
            <a:r>
              <a:rPr lang="de-DE" dirty="0" err="1"/>
              <a:t>Weighted</a:t>
            </a:r>
            <a:r>
              <a:rPr lang="de-DE" dirty="0"/>
              <a:t>-</a:t>
            </a:r>
            <a:r>
              <a:rPr lang="de-DE" dirty="0" err="1"/>
              <a:t>Mean</a:t>
            </a:r>
            <a:r>
              <a:rPr lang="de-DE" dirty="0"/>
              <a:t>‘-Datenfusion</a:t>
            </a:r>
            <a:r>
              <a:rPr lang="de-DE" dirty="0" smtClean="0">
                <a:solidFill>
                  <a:srgbClr val="686868"/>
                </a:solidFill>
              </a:rPr>
              <a:t> &gt; R. Ebendt &gt; 21. Oktober 2015</a:t>
            </a:r>
          </a:p>
        </p:txBody>
      </p:sp>
      <p:pic>
        <p:nvPicPr>
          <p:cNvPr id="1026" name="Picture 2" descr="D:\Eigene Dokumente\Eigene Dokumente\IMoVe\Mobilitätstagung\faz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2304256" cy="12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3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Vielen Dank!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Noch Fragen?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war es auch schon… </a:t>
            </a:r>
            <a:endParaRPr lang="de-DE" dirty="0"/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38" y="2780929"/>
            <a:ext cx="3840626" cy="2880468"/>
          </a:xfrm>
        </p:spPr>
      </p:pic>
      <p:pic>
        <p:nvPicPr>
          <p:cNvPr id="14" name="Inhaltsplatzhalter 13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85" y="2793628"/>
            <a:ext cx="4277944" cy="2875586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2051" name="Picture 3" descr="D:\Eigene Dokumente\Eigene Dokumente\IMoVe\Mobilitätstagung\ende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56" y="447283"/>
            <a:ext cx="1849486" cy="134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Eigene Dokumente\Eigene Dokumente\IMoVe\Mobilitätstagung\portfoli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2816"/>
            <a:ext cx="2448272" cy="16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Exkurs: Portfolio-Optimierung nach </a:t>
            </a:r>
            <a:br>
              <a:rPr lang="de-DE" dirty="0" smtClean="0"/>
            </a:br>
            <a:r>
              <a:rPr lang="de-DE" dirty="0" smtClean="0"/>
              <a:t>Harry Markowitz (1)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>
                    <a:sym typeface="Wingdings" panose="05000000000000000000" pitchFamily="2" charset="2"/>
                  </a:rPr>
                  <a:t>Ausgangspunkt: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de-DE" dirty="0" smtClean="0"/>
                  <a:t> Anlagen (z.B. Aktien, Anleihen 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o. sonst. Wertpapiere) mit ihren erwarteten 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Renditen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i</m:t>
                    </m:r>
                    <m:r>
                      <a:rPr lang="de-DE" b="0" i="0" smtClean="0">
                        <a:latin typeface="Cambria Math"/>
                      </a:rPr>
                      <m:t>=1,</m:t>
                    </m:r>
                    <m:r>
                      <a:rPr lang="de-DE" b="0" i="1" smtClean="0">
                        <a:latin typeface="Cambria Math"/>
                      </a:rPr>
                      <m:t>…,</m:t>
                    </m:r>
                    <m:r>
                      <a:rPr lang="de-DE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de-DE" dirty="0" smtClean="0"/>
                  <a:t> (z.B. aus historischen 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Kursschwankungen errechnet)</a:t>
                </a:r>
              </a:p>
              <a:p>
                <a:r>
                  <a:rPr lang="de-DE" dirty="0" smtClean="0"/>
                  <a:t>Weitere Notation: </a:t>
                </a:r>
              </a:p>
              <a:p>
                <a:pPr lvl="1"/>
                <a:r>
                  <a:rPr lang="de-DE" dirty="0" smtClean="0"/>
                  <a:t>Ein Portfolio ist ein Vektor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𝑤</m:t>
                            </m:r>
                          </m:e>
                        </m:ba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i="1" smtClean="0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de-DE" dirty="0" smtClean="0"/>
                  <a:t> der Anteile der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  <a:sym typeface="Wingdings" panose="05000000000000000000" pitchFamily="2" charset="2"/>
                      </a:rPr>
                      <m:t>𝑛</m:t>
                    </m:r>
                    <m:r>
                      <a:rPr lang="de-DE" i="1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de-DE" dirty="0" smtClean="0"/>
                  <a:t>Anlagen</a:t>
                </a:r>
              </a:p>
              <a:p>
                <a:pPr lvl="1"/>
                <a:r>
                  <a:rPr lang="de-DE" dirty="0" smtClean="0"/>
                  <a:t>Rendite der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de-DE" dirty="0" err="1" smtClean="0"/>
                  <a:t>ten</a:t>
                </a:r>
                <a:r>
                  <a:rPr lang="de-DE" dirty="0" smtClean="0"/>
                  <a:t> 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 smtClean="0"/>
                  <a:t>, Rendite des Portfolios:</a:t>
                </a:r>
              </a:p>
              <a:p>
                <a:pPr marL="446087" lvl="1" indent="0">
                  <a:buNone/>
                </a:pPr>
                <a:r>
                  <a:rPr lang="de-DE" dirty="0" smtClean="0"/>
                  <a:t> </a:t>
                </a:r>
                <a:endParaRPr lang="de-DE" i="1" dirty="0" smtClean="0">
                  <a:latin typeface="Cambria Math"/>
                </a:endParaRPr>
              </a:p>
              <a:p>
                <a:pPr marL="446087" lvl="1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b="0" i="1" smtClean="0">
                            <a:latin typeface="Cambria Math"/>
                          </a:rPr>
                          <m:t>𝑖</m:t>
                        </m:r>
                        <m:r>
                          <a:rPr lang="de-DE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dirty="0" smtClean="0"/>
                  <a:t> mit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de-DE" dirty="0" smtClean="0"/>
              </a:p>
              <a:p>
                <a:pPr lvl="1"/>
                <a:endParaRPr lang="de-DE" dirty="0" smtClean="0"/>
              </a:p>
              <a:p>
                <a:pPr lvl="1"/>
                <a:r>
                  <a:rPr lang="de-DE" dirty="0" smtClean="0"/>
                  <a:t>(Symmetrische)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𝑛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de-DE" dirty="0" smtClean="0"/>
                  <a:t>)-Matrix der Kovarianzen der </a:t>
                </a:r>
                <a:r>
                  <a:rPr lang="de-DE" dirty="0" smtClean="0"/>
                  <a:t>Renditen: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𝐶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43" t="-18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38388" y="122238"/>
            <a:ext cx="5399087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de-DE" dirty="0"/>
              <a:t>Verbesserung der Qualität von </a:t>
            </a:r>
            <a:r>
              <a:rPr lang="de-DE" dirty="0" smtClean="0"/>
              <a:t>Verkehrsdaten </a:t>
            </a:r>
            <a:r>
              <a:rPr lang="de-DE" dirty="0"/>
              <a:t>durch ‚</a:t>
            </a:r>
            <a:r>
              <a:rPr lang="de-DE" dirty="0" err="1"/>
              <a:t>Weighted</a:t>
            </a:r>
            <a:r>
              <a:rPr lang="de-DE" dirty="0"/>
              <a:t>-</a:t>
            </a:r>
            <a:r>
              <a:rPr lang="de-DE" dirty="0" err="1"/>
              <a:t>Mean</a:t>
            </a:r>
            <a:r>
              <a:rPr lang="de-DE" dirty="0"/>
              <a:t>‘-Datenfusion</a:t>
            </a:r>
            <a:r>
              <a:rPr lang="de-DE" dirty="0" smtClean="0">
                <a:solidFill>
                  <a:srgbClr val="686868"/>
                </a:solidFill>
              </a:rPr>
              <a:t> &gt; R. Ebendt &gt; 21. Oktober 2015</a:t>
            </a:r>
          </a:p>
        </p:txBody>
      </p:sp>
    </p:spTree>
    <p:extLst>
      <p:ext uri="{BB962C8B-B14F-4D97-AF65-F5344CB8AC3E}">
        <p14:creationId xmlns:p14="http://schemas.microsoft.com/office/powerpoint/2010/main" val="29647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Portfolio-Optimierung nach Harry </a:t>
            </a:r>
            <a:r>
              <a:rPr lang="de-DE" dirty="0" smtClean="0"/>
              <a:t>Markowitz (2)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79388" lvl="1"/>
                <a:r>
                  <a:rPr lang="de-DE" dirty="0" smtClean="0"/>
                  <a:t>Risiko durch Kursschwankungen bzw. </a:t>
                </a:r>
                <a:r>
                  <a:rPr lang="de-DE" dirty="0"/>
                  <a:t>Streuung des Kurses</a:t>
                </a:r>
              </a:p>
              <a:p>
                <a:pPr lvl="1"/>
                <a:r>
                  <a:rPr lang="de-DE" dirty="0" smtClean="0"/>
                  <a:t>Maß: Varianz, also </a:t>
                </a:r>
                <a:endParaRPr lang="de-DE" b="0" i="0" dirty="0" smtClean="0">
                  <a:latin typeface="Cambria Math"/>
                </a:endParaRPr>
              </a:p>
              <a:p>
                <a:pPr marL="4460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b="0" i="0" smtClean="0">
                          <a:latin typeface="Cambria Math"/>
                        </a:rPr>
                        <m:t>Var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de-DE" b="0" dirty="0" smtClean="0"/>
              </a:p>
              <a:p>
                <a:pPr marL="446087" lvl="1" indent="0">
                  <a:buNone/>
                </a:pPr>
                <a:endParaRPr lang="de-DE" b="0" dirty="0" smtClean="0"/>
              </a:p>
              <a:p>
                <a:r>
                  <a:rPr lang="de-DE" b="1" dirty="0" smtClean="0"/>
                  <a:t>Ziel </a:t>
                </a:r>
                <a:r>
                  <a:rPr lang="de-DE" dirty="0" smtClean="0"/>
                  <a:t>(d. Optimierung): </a:t>
                </a:r>
                <a:r>
                  <a:rPr lang="de-DE" b="1" dirty="0" smtClean="0"/>
                  <a:t>Portfolio minimaler Varianz</a:t>
                </a:r>
                <a:r>
                  <a:rPr lang="de-DE" dirty="0" smtClean="0"/>
                  <a:t>, mit oder ohne vorgegebene (gewünschte) Portfolienrendite</a:t>
                </a:r>
              </a:p>
              <a:p>
                <a:endParaRPr lang="de-DE" dirty="0"/>
              </a:p>
              <a:p>
                <a:r>
                  <a:rPr lang="de-DE" dirty="0" smtClean="0"/>
                  <a:t>Ohne vorgegebene Portfolienrendite:</a:t>
                </a:r>
              </a:p>
              <a:p>
                <a:pPr lvl="1"/>
                <a:r>
                  <a:rPr lang="de-DE" dirty="0" smtClean="0"/>
                  <a:t>Optimierungsproblem mit Randbedingung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/>
                          </a:rPr>
                          <m:t>=1</m:t>
                        </m:r>
                      </m:e>
                    </m:nary>
                    <m:r>
                      <a:rPr lang="de-DE" i="1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: </a:t>
                </a:r>
                <a:endParaRPr lang="de-DE" dirty="0" smtClean="0"/>
              </a:p>
              <a:p>
                <a:pPr lvl="1"/>
                <a:endParaRPr lang="de-DE" dirty="0" smtClean="0"/>
              </a:p>
              <a:p>
                <a:pPr marL="4460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>
                          <a:latin typeface="Cambria Math"/>
                        </a:rPr>
                        <m:t>Var</m:t>
                      </m:r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ba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𝐶</m:t>
                      </m:r>
                      <m:bar>
                        <m:bar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𝑤</m:t>
                          </m:r>
                        </m:e>
                      </m:bar>
                      <m:r>
                        <a:rPr lang="de-DE" i="1" smtClean="0">
                          <a:latin typeface="Cambria Math"/>
                          <a:ea typeface="Cambria Math"/>
                        </a:rPr>
                        <m:t>⟶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min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e>
                        </m:mr>
                        <m:mr>
                          <m:e>
                            <m:bar>
                              <m:barPr>
                                <m:ctrlPr>
                                  <a:rPr lang="de-DE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</m:bar>
                            <m:r>
                              <a:rPr lang="de-DE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de-DE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de-DE" dirty="0" smtClean="0">
                  <a:ea typeface="Cambria Math"/>
                </a:endParaRPr>
              </a:p>
              <a:p>
                <a:pPr marL="446087" lvl="1" indent="0">
                  <a:buNone/>
                </a:pPr>
                <a:endParaRPr lang="de-DE" dirty="0" smtClean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43" t="-18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38388" y="122238"/>
            <a:ext cx="5399087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de-DE" dirty="0"/>
              <a:t>Verbesserung der Qualität von </a:t>
            </a:r>
            <a:r>
              <a:rPr lang="de-DE" dirty="0" smtClean="0"/>
              <a:t>Verkehrsdaten </a:t>
            </a:r>
            <a:r>
              <a:rPr lang="de-DE" dirty="0"/>
              <a:t>durch ‚</a:t>
            </a:r>
            <a:r>
              <a:rPr lang="de-DE" dirty="0" err="1"/>
              <a:t>Weighted</a:t>
            </a:r>
            <a:r>
              <a:rPr lang="de-DE" dirty="0"/>
              <a:t>-</a:t>
            </a:r>
            <a:r>
              <a:rPr lang="de-DE" dirty="0" err="1"/>
              <a:t>Mean</a:t>
            </a:r>
            <a:r>
              <a:rPr lang="de-DE" dirty="0"/>
              <a:t>‘-Datenfusion</a:t>
            </a:r>
            <a:r>
              <a:rPr lang="de-DE" dirty="0" smtClean="0">
                <a:solidFill>
                  <a:srgbClr val="686868"/>
                </a:solidFill>
              </a:rPr>
              <a:t> &gt; R. Ebendt &gt; 21. Oktober 2015</a:t>
            </a:r>
          </a:p>
        </p:txBody>
      </p:sp>
      <p:pic>
        <p:nvPicPr>
          <p:cNvPr id="5123" name="Picture 3" descr="D:\Eigene Dokumente\Eigene Dokumente\IMoVe\Mobilitätstagung\csm_zwei_Graphen__c__pixeltrap_-_Fotolia_com_b9bd72c9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04268"/>
            <a:ext cx="2448272" cy="172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Portfolio-Optimierung nach Harry Markowitz </a:t>
            </a:r>
            <a:r>
              <a:rPr lang="de-DE" dirty="0" smtClean="0"/>
              <a:t>(3)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886590"/>
                <a:ext cx="7694613" cy="3992562"/>
              </a:xfrm>
            </p:spPr>
            <p:txBody>
              <a:bodyPr/>
              <a:lstStyle/>
              <a:p>
                <a:pPr marL="179388" lvl="1"/>
                <a:r>
                  <a:rPr lang="de-DE" b="1" dirty="0" smtClean="0"/>
                  <a:t>Lösung</a:t>
                </a:r>
                <a:r>
                  <a:rPr lang="de-DE" dirty="0" smtClean="0"/>
                  <a:t> </a:t>
                </a:r>
                <a:r>
                  <a:rPr lang="de-DE" dirty="0" smtClean="0"/>
                  <a:t>des Optimierungsproblems </a:t>
                </a:r>
                <a:r>
                  <a:rPr lang="de-DE" dirty="0"/>
                  <a:t>(nach etwas längerer Rechnung,  z.B. mit Lagrange-Multiplikatoren): </a:t>
                </a:r>
              </a:p>
              <a:p>
                <a:pPr lvl="1"/>
                <a:endParaRPr lang="de-DE" dirty="0"/>
              </a:p>
              <a:p>
                <a:pPr marL="4460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>
                              <a:latin typeface="Cambria Math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𝑤</m:t>
                              </m:r>
                            </m:e>
                          </m:bar>
                        </m:e>
                        <m:sup>
                          <m:r>
                            <a:rPr lang="de-DE" i="1">
                              <a:latin typeface="Cambria Math"/>
                            </a:rPr>
                            <m:t>∗</m:t>
                          </m:r>
                        </m:sup>
                      </m:sSup>
                      <m:box>
                        <m:boxPr>
                          <m:ctrlPr>
                            <a:rPr lang="de-DE" i="1"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de-DE" i="1">
                              <a:latin typeface="Cambria Math"/>
                            </a:rPr>
                            <m:t>≔</m:t>
                          </m:r>
                        </m:e>
                      </m:box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de-DE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bar>
                            <m:bar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1</m:t>
                              </m:r>
                            </m:e>
                          </m:bar>
                        </m:num>
                        <m:den>
                          <m:sSup>
                            <m:s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bar>
                            </m:e>
                            <m:sup>
                              <m:r>
                                <a:rPr lang="de-DE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de-DE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bar>
                            <m:bar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1</m:t>
                              </m:r>
                            </m:e>
                          </m:bar>
                        </m:den>
                      </m:f>
                    </m:oMath>
                  </m:oMathPara>
                </a14:m>
                <a:endParaRPr lang="de-DE" dirty="0" smtClean="0"/>
              </a:p>
              <a:p>
                <a:pPr marL="446087" lvl="1" indent="0">
                  <a:buNone/>
                </a:pPr>
                <a:endParaRPr lang="de-DE" dirty="0"/>
              </a:p>
              <a:p>
                <a:pPr marL="179388" lvl="1"/>
                <a:r>
                  <a:rPr lang="de-DE" dirty="0" smtClean="0"/>
                  <a:t>Lösung </a:t>
                </a:r>
                <a:r>
                  <a:rPr lang="de-DE" dirty="0" smtClean="0"/>
                  <a:t>des Optimierungsproblems </a:t>
                </a:r>
                <a:r>
                  <a:rPr lang="de-DE" dirty="0" smtClean="0"/>
                  <a:t>mit vorgegebene </a:t>
                </a:r>
                <a:r>
                  <a:rPr lang="de-DE" dirty="0"/>
                  <a:t>Portfolienrendite</a:t>
                </a:r>
                <a:r>
                  <a:rPr lang="de-DE" dirty="0" smtClean="0"/>
                  <a:t>: zusätzliche Randbedingung, </a:t>
                </a:r>
                <a:r>
                  <a:rPr lang="de-DE" dirty="0" smtClean="0"/>
                  <a:t>ansonsten aber relativ </a:t>
                </a:r>
                <a:r>
                  <a:rPr lang="de-DE" dirty="0" smtClean="0"/>
                  <a:t>ähnlich</a:t>
                </a:r>
              </a:p>
              <a:p>
                <a:pPr marL="631826" lvl="2"/>
                <a:r>
                  <a:rPr lang="de-DE" dirty="0" smtClean="0"/>
                  <a:t>Das sparen wir uns hier, siehe aber Effizienzlinie bzw. „effizienter Rand“ auf nächster Folie</a:t>
                </a: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886590"/>
                <a:ext cx="7694613" cy="3992562"/>
              </a:xfrm>
              <a:blipFill rotWithShape="1">
                <a:blip r:embed="rId2"/>
                <a:stretch>
                  <a:fillRect l="-1743" t="-1832" r="-25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38388" y="122238"/>
            <a:ext cx="5399087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de-DE" dirty="0"/>
              <a:t>Verbesserung der Qualität von </a:t>
            </a:r>
            <a:r>
              <a:rPr lang="de-DE" dirty="0" smtClean="0"/>
              <a:t>Verkehrsdaten </a:t>
            </a:r>
            <a:r>
              <a:rPr lang="de-DE" dirty="0"/>
              <a:t>durch ‚</a:t>
            </a:r>
            <a:r>
              <a:rPr lang="de-DE" dirty="0" err="1"/>
              <a:t>Weighted</a:t>
            </a:r>
            <a:r>
              <a:rPr lang="de-DE" dirty="0"/>
              <a:t>-</a:t>
            </a:r>
            <a:r>
              <a:rPr lang="de-DE" dirty="0" err="1"/>
              <a:t>Mean</a:t>
            </a:r>
            <a:r>
              <a:rPr lang="de-DE" dirty="0"/>
              <a:t>‘-Datenfusion</a:t>
            </a:r>
            <a:r>
              <a:rPr lang="de-DE" dirty="0" smtClean="0">
                <a:solidFill>
                  <a:srgbClr val="686868"/>
                </a:solidFill>
              </a:rPr>
              <a:t> &gt; R. Ebendt &gt; 21. Oktober 2015</a:t>
            </a:r>
          </a:p>
        </p:txBody>
      </p:sp>
      <p:pic>
        <p:nvPicPr>
          <p:cNvPr id="6147" name="Picture 3" descr="D:\Eigene Dokumente\Eigene Dokumente\IMoVe\Mobilitätstagung\loesu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1128"/>
            <a:ext cx="2054994" cy="151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6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Risiko-Rendite-Diagramm für 2 </a:t>
            </a:r>
            <a:r>
              <a:rPr lang="de-DE" dirty="0" smtClean="0"/>
              <a:t>riskante Anlagen</a:t>
            </a:r>
          </a:p>
        </p:txBody>
      </p:sp>
      <p:sp>
        <p:nvSpPr>
          <p:cNvPr id="922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smtClean="0">
                <a:solidFill>
                  <a:srgbClr val="686868"/>
                </a:solidFill>
              </a:rPr>
              <a:t>www.DLR.de  •  Folie </a:t>
            </a:r>
            <a:fld id="{FE7E8C1E-EE9E-42DA-AAEF-358006BBE175}" type="slidenum">
              <a:rPr smtClean="0">
                <a:solidFill>
                  <a:srgbClr val="686868"/>
                </a:solidFill>
              </a:rPr>
              <a:pPr eaLnBrk="1" hangingPunct="1"/>
              <a:t>6</a:t>
            </a:fld>
            <a:endParaRPr smtClean="0">
              <a:solidFill>
                <a:srgbClr val="686868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39" y="1340768"/>
            <a:ext cx="5685334" cy="4215656"/>
          </a:xfrm>
        </p:spPr>
      </p:pic>
      <p:sp>
        <p:nvSpPr>
          <p:cNvPr id="4" name="Textfeld 3"/>
          <p:cNvSpPr txBox="1"/>
          <p:nvPr/>
        </p:nvSpPr>
        <p:spPr>
          <a:xfrm>
            <a:off x="2701672" y="5439748"/>
            <a:ext cx="475252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800" dirty="0" smtClean="0"/>
              <a:t>Quelle: Wikipedia „2 </a:t>
            </a:r>
            <a:r>
              <a:rPr lang="de-DE" sz="800" dirty="0"/>
              <a:t>riskante WP Markowitz“ von Common </a:t>
            </a:r>
            <a:r>
              <a:rPr lang="de-DE" sz="800" dirty="0" err="1" smtClean="0"/>
              <a:t>Licence</a:t>
            </a:r>
            <a:r>
              <a:rPr lang="de-DE" sz="800" dirty="0" smtClean="0"/>
              <a:t> </a:t>
            </a:r>
            <a:r>
              <a:rPr lang="de-DE" sz="800" dirty="0" err="1" smtClean="0"/>
              <a:t>mattyballaballa</a:t>
            </a:r>
            <a:r>
              <a:rPr lang="de-DE" sz="800" dirty="0" smtClean="0"/>
              <a:t>.</a:t>
            </a:r>
            <a:endParaRPr lang="de-DE" dirty="0"/>
          </a:p>
        </p:txBody>
      </p:sp>
      <p:sp>
        <p:nvSpPr>
          <p:cNvPr id="7" name="Bogen 6"/>
          <p:cNvSpPr/>
          <p:nvPr/>
        </p:nvSpPr>
        <p:spPr bwMode="auto">
          <a:xfrm>
            <a:off x="6300192" y="3068960"/>
            <a:ext cx="914400" cy="9144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8" name="Bogen 7"/>
          <p:cNvSpPr/>
          <p:nvPr/>
        </p:nvSpPr>
        <p:spPr bwMode="auto">
          <a:xfrm>
            <a:off x="6300192" y="3068960"/>
            <a:ext cx="914400" cy="9144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0" name="Freihandform 9"/>
          <p:cNvSpPr/>
          <p:nvPr/>
        </p:nvSpPr>
        <p:spPr bwMode="auto">
          <a:xfrm>
            <a:off x="6607936" y="2164415"/>
            <a:ext cx="868218" cy="267854"/>
          </a:xfrm>
          <a:custGeom>
            <a:avLst/>
            <a:gdLst>
              <a:gd name="connsiteX0" fmla="*/ 0 w 868218"/>
              <a:gd name="connsiteY0" fmla="*/ 267854 h 267854"/>
              <a:gd name="connsiteX1" fmla="*/ 868218 w 868218"/>
              <a:gd name="connsiteY1" fmla="*/ 0 h 267854"/>
              <a:gd name="connsiteX2" fmla="*/ 868218 w 868218"/>
              <a:gd name="connsiteY2" fmla="*/ 0 h 267854"/>
              <a:gd name="connsiteX3" fmla="*/ 868218 w 868218"/>
              <a:gd name="connsiteY3" fmla="*/ 0 h 26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218" h="267854">
                <a:moveTo>
                  <a:pt x="0" y="267854"/>
                </a:moveTo>
                <a:lnTo>
                  <a:pt x="868218" y="0"/>
                </a:lnTo>
                <a:lnTo>
                  <a:pt x="868218" y="0"/>
                </a:lnTo>
                <a:lnTo>
                  <a:pt x="868218" y="0"/>
                </a:lnTo>
              </a:path>
            </a:pathLst>
          </a:custGeom>
          <a:ln>
            <a:solidFill>
              <a:srgbClr val="FF0000"/>
            </a:solidFill>
            <a:prstDash val="dash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2750026" y="2260280"/>
            <a:ext cx="4704174" cy="1377388"/>
            <a:chOff x="2750026" y="2636912"/>
            <a:chExt cx="4704174" cy="1377388"/>
          </a:xfrm>
        </p:grpSpPr>
        <p:cxnSp>
          <p:nvCxnSpPr>
            <p:cNvPr id="12" name="Gerade Verbindung 11"/>
            <p:cNvCxnSpPr/>
            <p:nvPr/>
          </p:nvCxnSpPr>
          <p:spPr bwMode="auto">
            <a:xfrm>
              <a:off x="2750026" y="4014300"/>
              <a:ext cx="4704174" cy="0"/>
            </a:xfrm>
            <a:prstGeom prst="line">
              <a:avLst/>
            </a:prstGeom>
            <a:ln>
              <a:prstDash val="dash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Wolkenförmige Legende 13"/>
            <p:cNvSpPr/>
            <p:nvPr/>
          </p:nvSpPr>
          <p:spPr bwMode="auto">
            <a:xfrm>
              <a:off x="4067944" y="2636912"/>
              <a:ext cx="1716842" cy="1150284"/>
            </a:xfrm>
            <a:prstGeom prst="cloudCallou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</p:grpSp>
      <p:sp>
        <p:nvSpPr>
          <p:cNvPr id="1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38388" y="122238"/>
            <a:ext cx="5399087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de-DE" dirty="0"/>
              <a:t>Verbesserung der Qualität von </a:t>
            </a:r>
            <a:r>
              <a:rPr lang="de-DE" dirty="0" smtClean="0"/>
              <a:t>Verkehrsdaten </a:t>
            </a:r>
            <a:r>
              <a:rPr lang="de-DE" dirty="0"/>
              <a:t>durch ‚</a:t>
            </a:r>
            <a:r>
              <a:rPr lang="de-DE" dirty="0" err="1"/>
              <a:t>Weighted</a:t>
            </a:r>
            <a:r>
              <a:rPr lang="de-DE" dirty="0"/>
              <a:t>-</a:t>
            </a:r>
            <a:r>
              <a:rPr lang="de-DE" dirty="0" err="1"/>
              <a:t>Mean</a:t>
            </a:r>
            <a:r>
              <a:rPr lang="de-DE" dirty="0"/>
              <a:t>‘-Datenfusion</a:t>
            </a:r>
            <a:r>
              <a:rPr lang="de-DE" dirty="0" smtClean="0">
                <a:solidFill>
                  <a:srgbClr val="686868"/>
                </a:solidFill>
              </a:rPr>
              <a:t> &gt; R. Ebendt &gt; 21. Oktober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Korrelation von Datenquellen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Analogien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Grund für den Exkurs: </a:t>
            </a:r>
            <a:br>
              <a:rPr lang="de-DE" dirty="0" smtClean="0"/>
            </a:br>
            <a:r>
              <a:rPr lang="de-DE" dirty="0" smtClean="0"/>
              <a:t>Eine Analogie zur Fusion v. Verkehrsdaten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de-DE" dirty="0" smtClean="0"/>
              <a:t>Datenquellen </a:t>
            </a:r>
            <a:r>
              <a:rPr lang="de-DE" dirty="0"/>
              <a:t>korrelieren miteinander aufgrund der sie gemeinsam umgebenden </a:t>
            </a:r>
            <a:r>
              <a:rPr lang="de-DE" dirty="0" smtClean="0"/>
              <a:t>Verkehrsbedingungen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Inhaltsplatzhalter 9"/>
              <p:cNvGraphicFramePr>
                <a:graphicFrameLocks noGrp="1"/>
              </p:cNvGraphicFramePr>
              <p:nvPr>
                <p:ph idx="13"/>
                <p:extLst>
                  <p:ext uri="{D42A27DB-BD31-4B8C-83A1-F6EECF244321}">
                    <p14:modId xmlns:p14="http://schemas.microsoft.com/office/powerpoint/2010/main" val="3922631391"/>
                  </p:ext>
                </p:extLst>
              </p:nvPr>
            </p:nvGraphicFramePr>
            <p:xfrm>
              <a:off x="5065713" y="2420938"/>
              <a:ext cx="3768726" cy="35763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884363"/>
                    <a:gridCol w="188436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Portfolio-Optimierung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Fusion v. Verkehrs-informationen</a:t>
                          </a:r>
                          <a:endParaRPr lang="de-DE" sz="1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sz="1200" smtClean="0"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de-DE" sz="1200" dirty="0" smtClean="0"/>
                            <a:t> Anlagen 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sz="1200" smtClean="0"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de-DE" sz="1200" dirty="0" smtClean="0"/>
                            <a:t> Datenquellen</a:t>
                          </a:r>
                          <a:endParaRPr lang="de-DE" sz="1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Aktuelle</a:t>
                          </a:r>
                          <a:r>
                            <a:rPr lang="de-DE" sz="1200" baseline="0" dirty="0" smtClean="0"/>
                            <a:t> </a:t>
                          </a:r>
                          <a:r>
                            <a:rPr lang="de-DE" sz="1200" dirty="0" smtClean="0"/>
                            <a:t>Anlagenrendite 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Verkehrsdaten-Messung</a:t>
                          </a:r>
                          <a:endParaRPr lang="de-DE" sz="1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Anlagenrisiko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Varianz als Risiko stark vom Erwartungswert abweichender Messungen</a:t>
                          </a:r>
                          <a:endParaRPr lang="de-DE" sz="1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Portfolienrendite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/>
                            <a:t>Datenfusions-Ergebnis</a:t>
                          </a:r>
                        </a:p>
                        <a:p>
                          <a:endParaRPr lang="de-DE" sz="1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Korrelation der Renditen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Korrelation der Datenquellen</a:t>
                          </a:r>
                          <a:endParaRPr lang="de-DE" sz="1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Minimum-Varianz-Portfolio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‚Ergebnis der </a:t>
                          </a:r>
                          <a:r>
                            <a:rPr lang="de-DE" sz="1200" dirty="0" err="1" smtClean="0"/>
                            <a:t>Weighted-Mean</a:t>
                          </a:r>
                          <a:r>
                            <a:rPr lang="de-DE" sz="1200" dirty="0" smtClean="0"/>
                            <a:t>‘ o. Minimum-Varianz-Datenfusion</a:t>
                          </a:r>
                          <a:endParaRPr lang="de-DE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0" name="Inhaltsplatzhalter 9"/>
              <p:cNvGraphicFramePr>
                <a:graphicFrameLocks noGrp="1"/>
              </p:cNvGraphicFramePr>
              <p:nvPr>
                <p:ph idx="13"/>
                <p:extLst>
                  <p:ext uri="{D42A27DB-BD31-4B8C-83A1-F6EECF244321}">
                    <p14:modId xmlns:p14="http://schemas.microsoft.com/office/powerpoint/2010/main" val="3922631391"/>
                  </p:ext>
                </p:extLst>
              </p:nvPr>
            </p:nvGraphicFramePr>
            <p:xfrm>
              <a:off x="5065713" y="2420938"/>
              <a:ext cx="3768726" cy="35763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884363"/>
                    <a:gridCol w="1884363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Portfolio-Optimierung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Fusion v. Verkehrs-informationen</a:t>
                          </a:r>
                          <a:endParaRPr lang="de-DE" sz="1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4" t="-124590" r="-100324" b="-75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324" t="-124590" r="-324" b="-75082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Aktuelle</a:t>
                          </a:r>
                          <a:r>
                            <a:rPr lang="de-DE" sz="1200" baseline="0" dirty="0" smtClean="0"/>
                            <a:t> </a:t>
                          </a:r>
                          <a:r>
                            <a:rPr lang="de-DE" sz="1200" dirty="0" smtClean="0"/>
                            <a:t>Anlagenrendite 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Verkehrsdaten-Messung</a:t>
                          </a:r>
                          <a:endParaRPr lang="de-DE" sz="12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Anlagenrisiko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Varianz als Risiko stark vom Erwartungswert abweichender Messungen</a:t>
                          </a:r>
                          <a:endParaRPr lang="de-DE" sz="12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Portfolienrendite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/>
                            <a:t>Datenfusions-Ergebnis</a:t>
                          </a:r>
                        </a:p>
                        <a:p>
                          <a:endParaRPr lang="de-DE" sz="12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Korrelation der Renditen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Korrelation der Datenquellen</a:t>
                          </a:r>
                          <a:endParaRPr lang="de-DE" sz="1200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Minimum-Varianz-Portfolio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‚Ergebnis der </a:t>
                          </a:r>
                          <a:r>
                            <a:rPr lang="de-DE" sz="1200" dirty="0" err="1" smtClean="0"/>
                            <a:t>Weighted-Mean</a:t>
                          </a:r>
                          <a:r>
                            <a:rPr lang="de-DE" sz="1200" dirty="0" smtClean="0"/>
                            <a:t>‘ o. Minimum-Varianz-Datenfusion</a:t>
                          </a:r>
                          <a:endParaRPr lang="de-DE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252663" y="-79201"/>
            <a:ext cx="5689996" cy="127843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buNone/>
            </a:pPr>
            <a:r>
              <a:rPr lang="de-DE" sz="800" dirty="0" smtClean="0">
                <a:solidFill>
                  <a:srgbClr val="686868"/>
                </a:solidFill>
              </a:rPr>
              <a:t>&gt; </a:t>
            </a:r>
            <a:r>
              <a:rPr lang="de-DE" sz="800" dirty="0" smtClean="0"/>
              <a:t>Verbesserung </a:t>
            </a:r>
            <a:r>
              <a:rPr lang="de-DE" sz="800" dirty="0"/>
              <a:t>der Qualität von </a:t>
            </a:r>
            <a:r>
              <a:rPr lang="de-DE" sz="800" dirty="0" smtClean="0"/>
              <a:t>Verkehrsdaten </a:t>
            </a:r>
            <a:r>
              <a:rPr lang="de-DE" sz="800" dirty="0"/>
              <a:t>durch ‚</a:t>
            </a:r>
            <a:r>
              <a:rPr lang="de-DE" sz="800" dirty="0" err="1"/>
              <a:t>Weighted</a:t>
            </a:r>
            <a:r>
              <a:rPr lang="de-DE" sz="800" dirty="0"/>
              <a:t>-</a:t>
            </a:r>
            <a:r>
              <a:rPr lang="de-DE" sz="800" dirty="0" err="1"/>
              <a:t>Mean</a:t>
            </a:r>
            <a:r>
              <a:rPr lang="de-DE" sz="800" dirty="0"/>
              <a:t>‘-Datenfusion</a:t>
            </a:r>
            <a:r>
              <a:rPr lang="de-DE" sz="800" dirty="0" smtClean="0">
                <a:solidFill>
                  <a:srgbClr val="686868"/>
                </a:solidFill>
              </a:rPr>
              <a:t> &gt; R. Ebendt &gt; 21. Oktober 2015</a:t>
            </a:r>
          </a:p>
        </p:txBody>
      </p:sp>
      <p:pic>
        <p:nvPicPr>
          <p:cNvPr id="7170" name="Picture 2" descr="D:\Eigene Dokumente\Eigene Dokumente\IMoVe\Mobilitätstagung\Analog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2260644" cy="15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Analogie zur Fusion v. </a:t>
            </a:r>
            <a:r>
              <a:rPr lang="de-DE" dirty="0" smtClean="0"/>
              <a:t>Verkehrsdaten (2)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79388" lvl="1"/>
                <a:r>
                  <a:rPr lang="de-DE" dirty="0" smtClean="0"/>
                  <a:t>Das Problem </a:t>
                </a:r>
                <a:r>
                  <a:rPr lang="de-DE" dirty="0"/>
                  <a:t>der Wahl der optimalen Gewichte </a:t>
                </a:r>
                <a:r>
                  <a:rPr lang="de-DE" dirty="0" smtClean="0"/>
                  <a:t>einer statistischen ‚</a:t>
                </a:r>
                <a:r>
                  <a:rPr lang="de-DE" dirty="0" err="1" smtClean="0"/>
                  <a:t>Weighted</a:t>
                </a:r>
                <a:r>
                  <a:rPr lang="de-DE" dirty="0" smtClean="0"/>
                  <a:t>-</a:t>
                </a:r>
                <a:r>
                  <a:rPr lang="de-DE" dirty="0" err="1" smtClean="0"/>
                  <a:t>Mean</a:t>
                </a:r>
                <a:r>
                  <a:rPr lang="de-DE" dirty="0"/>
                  <a:t>‘-</a:t>
                </a:r>
                <a:r>
                  <a:rPr lang="de-DE" dirty="0" smtClean="0"/>
                  <a:t>Datenfusion 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de-DE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/>
                            </a:rPr>
                            <m:t>𝑖</m:t>
                          </m:r>
                          <m:r>
                            <a:rPr lang="de-DE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i="1" dirty="0" smtClean="0">
                  <a:latin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de-DE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>
                          <a:latin typeface="Cambria Math"/>
                        </a:rPr>
                        <m:t>Var</m:t>
                      </m:r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lang="de-DE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de-DE" i="1">
                              <a:latin typeface="Cambria Math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𝑤</m:t>
                              </m:r>
                            </m:e>
                          </m:bar>
                        </m:e>
                        <m:sup>
                          <m:r>
                            <a:rPr lang="de-DE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i="1">
                          <a:latin typeface="Cambria Math"/>
                        </a:rPr>
                        <m:t>𝐶</m:t>
                      </m:r>
                      <m:bar>
                        <m:barPr>
                          <m:ctrlPr>
                            <a:rPr lang="de-DE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de-DE" i="1">
                              <a:latin typeface="Cambria Math"/>
                            </a:rPr>
                            <m:t>𝑤</m:t>
                          </m:r>
                        </m:e>
                      </m:bar>
                      <m:r>
                        <a:rPr lang="de-DE" i="1">
                          <a:latin typeface="Cambria Math"/>
                          <a:ea typeface="Cambria Math"/>
                        </a:rPr>
                        <m:t>⟶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min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e>
                        </m:mr>
                        <m:mr>
                          <m:e>
                            <m:bar>
                              <m:barPr>
                                <m:ctrlPr>
                                  <a:rPr lang="de-DE" i="1">
                                    <a:latin typeface="Cambria Math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</m:bar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de-DE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de-DE" dirty="0">
                  <a:ea typeface="Cambria Math"/>
                </a:endParaRPr>
              </a:p>
              <a:p>
                <a:pPr marL="179388" lvl="1"/>
                <a:endParaRPr lang="de-DE" dirty="0" smtClean="0"/>
              </a:p>
              <a:p>
                <a:pPr marL="0" lvl="1" indent="0">
                  <a:buNone/>
                </a:pPr>
                <a:r>
                  <a:rPr lang="de-DE" dirty="0" smtClean="0"/>
                  <a:t>kann </a:t>
                </a:r>
                <a:r>
                  <a:rPr lang="de-DE" dirty="0"/>
                  <a:t>also mit </a:t>
                </a:r>
                <a:r>
                  <a:rPr lang="de-DE" dirty="0" smtClean="0"/>
                  <a:t>genau derselben Notation und </a:t>
                </a:r>
              </a:p>
              <a:p>
                <a:pPr marL="0" lvl="1" indent="0">
                  <a:buNone/>
                </a:pPr>
                <a:r>
                  <a:rPr lang="de-DE" b="1" dirty="0" smtClean="0"/>
                  <a:t>demselben mathematischen </a:t>
                </a:r>
                <a:r>
                  <a:rPr lang="de-DE" b="1" dirty="0"/>
                  <a:t>Apparat</a:t>
                </a:r>
                <a:r>
                  <a:rPr lang="de-DE" dirty="0"/>
                  <a:t> wie bei </a:t>
                </a:r>
                <a:endParaRPr lang="de-DE" dirty="0" smtClean="0"/>
              </a:p>
              <a:p>
                <a:pPr marL="0" lvl="1" indent="0">
                  <a:buNone/>
                </a:pPr>
                <a:r>
                  <a:rPr lang="de-DE" dirty="0" smtClean="0"/>
                  <a:t>der Portfolio-Optimierung </a:t>
                </a:r>
                <a:r>
                  <a:rPr lang="de-DE" dirty="0"/>
                  <a:t>angegangen </a:t>
                </a:r>
                <a:r>
                  <a:rPr lang="de-DE" dirty="0" smtClean="0"/>
                  <a:t>werden!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02" t="-18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38388" y="122238"/>
            <a:ext cx="5399087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de-DE" dirty="0"/>
              <a:t>Verbesserung der Qualität von </a:t>
            </a:r>
            <a:r>
              <a:rPr lang="de-DE" dirty="0" smtClean="0"/>
              <a:t>Verkehrsdaten </a:t>
            </a:r>
            <a:r>
              <a:rPr lang="de-DE" dirty="0"/>
              <a:t>durch ‚</a:t>
            </a:r>
            <a:r>
              <a:rPr lang="de-DE" dirty="0" err="1"/>
              <a:t>Weighted</a:t>
            </a:r>
            <a:r>
              <a:rPr lang="de-DE" dirty="0"/>
              <a:t>-</a:t>
            </a:r>
            <a:r>
              <a:rPr lang="de-DE" dirty="0" err="1"/>
              <a:t>Mean</a:t>
            </a:r>
            <a:r>
              <a:rPr lang="de-DE" dirty="0"/>
              <a:t>‘-Datenfusion</a:t>
            </a:r>
            <a:r>
              <a:rPr lang="de-DE" dirty="0" smtClean="0">
                <a:solidFill>
                  <a:srgbClr val="686868"/>
                </a:solidFill>
              </a:rPr>
              <a:t> &gt; R. Ebendt &gt; 21. Oktober 2015</a:t>
            </a:r>
          </a:p>
        </p:txBody>
      </p:sp>
      <p:pic>
        <p:nvPicPr>
          <p:cNvPr id="8194" name="Picture 2" descr="D:\Eigene Dokumente\Eigene Dokumente\IMoVe\Mobilitätstagung\math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5710"/>
            <a:ext cx="18097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Eigene Dokumente\Eigene Dokumente\IMoVe\Mobilitätstagung\ampelmannr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29" y="2276872"/>
            <a:ext cx="21602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Behandlung von systematischem Bias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Bisherige Annahme: Fusionsergebnis und Datenquellen sind „</a:t>
            </a:r>
            <a:r>
              <a:rPr lang="de-DE" dirty="0" err="1"/>
              <a:t>u</a:t>
            </a:r>
            <a:r>
              <a:rPr lang="de-DE" dirty="0" err="1" smtClean="0"/>
              <a:t>nverzerrte</a:t>
            </a:r>
            <a:r>
              <a:rPr lang="de-DE" dirty="0" smtClean="0"/>
              <a:t>“ bzw. erwartungstreue Schätzer, d.h. </a:t>
            </a:r>
          </a:p>
          <a:p>
            <a:pPr lvl="1"/>
            <a:r>
              <a:rPr lang="de-DE" dirty="0" smtClean="0"/>
              <a:t>Erwartungswerte entsprechen dem wahren Fusions- bzw. Messergebnis</a:t>
            </a:r>
          </a:p>
          <a:p>
            <a:r>
              <a:rPr lang="de-DE" dirty="0" smtClean="0"/>
              <a:t>In der Praxis: Auftreten v. Bias</a:t>
            </a:r>
          </a:p>
          <a:p>
            <a:endParaRPr lang="de-DE" dirty="0" smtClean="0"/>
          </a:p>
          <a:p>
            <a:r>
              <a:rPr lang="de-DE" dirty="0" smtClean="0"/>
              <a:t>Wünschenswert: Bias-Korrektur, </a:t>
            </a:r>
            <a:r>
              <a:rPr lang="de-DE" dirty="0" smtClean="0"/>
              <a:t>nur wie</a:t>
            </a:r>
            <a:r>
              <a:rPr lang="de-DE" dirty="0" smtClean="0"/>
              <a:t>?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Erste Idee</a:t>
            </a:r>
            <a:r>
              <a:rPr lang="de-DE" dirty="0" smtClean="0"/>
              <a:t>: Bias für </a:t>
            </a:r>
          </a:p>
          <a:p>
            <a:pPr lvl="1"/>
            <a:r>
              <a:rPr lang="de-DE" dirty="0" smtClean="0"/>
              <a:t>jedes Straßensegment und </a:t>
            </a:r>
          </a:p>
          <a:p>
            <a:pPr lvl="1"/>
            <a:r>
              <a:rPr lang="de-DE" dirty="0" smtClean="0"/>
              <a:t>jede betrachtete diskrete Zeitscheibe </a:t>
            </a:r>
          </a:p>
          <a:p>
            <a:pPr marL="0" indent="0">
              <a:buNone/>
            </a:pPr>
            <a:r>
              <a:rPr lang="de-DE" dirty="0" smtClean="0"/>
              <a:t>   aus historischen </a:t>
            </a:r>
            <a:r>
              <a:rPr lang="de-DE" dirty="0"/>
              <a:t>Messungen absolut quantifizieren und </a:t>
            </a:r>
            <a:r>
              <a:rPr lang="de-DE" dirty="0" smtClean="0"/>
              <a:t>geeignete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Ausgleichsrechnung durchführen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/>
              <a:t>Nachteil: Viel </a:t>
            </a:r>
            <a:r>
              <a:rPr lang="de-DE" b="1" dirty="0">
                <a:solidFill>
                  <a:srgbClr val="FF0000"/>
                </a:solidFill>
              </a:rPr>
              <a:t>zu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hoher </a:t>
            </a:r>
            <a:r>
              <a:rPr lang="de-DE" b="1" dirty="0" smtClean="0">
                <a:solidFill>
                  <a:srgbClr val="FF0000"/>
                </a:solidFill>
              </a:rPr>
              <a:t>Aufwand</a:t>
            </a:r>
            <a:r>
              <a:rPr lang="de-DE" dirty="0" smtClean="0"/>
              <a:t>!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38388" y="122238"/>
            <a:ext cx="5399087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de-DE" dirty="0"/>
              <a:t>Verbesserung der Qualität von </a:t>
            </a:r>
            <a:r>
              <a:rPr lang="de-DE" dirty="0" smtClean="0"/>
              <a:t>Verkehrsdaten </a:t>
            </a:r>
            <a:r>
              <a:rPr lang="de-DE" dirty="0"/>
              <a:t>durch ‚</a:t>
            </a:r>
            <a:r>
              <a:rPr lang="de-DE" dirty="0" err="1"/>
              <a:t>Weighted</a:t>
            </a:r>
            <a:r>
              <a:rPr lang="de-DE" dirty="0"/>
              <a:t>-</a:t>
            </a:r>
            <a:r>
              <a:rPr lang="de-DE" dirty="0" err="1"/>
              <a:t>Mean</a:t>
            </a:r>
            <a:r>
              <a:rPr lang="de-DE" dirty="0"/>
              <a:t>‘-Datenfusion</a:t>
            </a:r>
            <a:r>
              <a:rPr lang="de-DE" dirty="0" smtClean="0">
                <a:solidFill>
                  <a:srgbClr val="686868"/>
                </a:solidFill>
              </a:rPr>
              <a:t> &gt; R. Ebendt &gt; 21. Oktober 2015</a:t>
            </a:r>
          </a:p>
        </p:txBody>
      </p:sp>
    </p:spTree>
    <p:extLst>
      <p:ext uri="{BB962C8B-B14F-4D97-AF65-F5344CB8AC3E}">
        <p14:creationId xmlns:p14="http://schemas.microsoft.com/office/powerpoint/2010/main" val="17514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_Präsentation_4zu3_DE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3BF77F0DEA9A4B8748258238955038" ma:contentTypeVersion="0" ma:contentTypeDescription="Ein neues Dokument erstellen." ma:contentTypeScope="" ma:versionID="538a5220a3ddfc7e20939252f667381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6C20CF-D610-424C-BBA1-55B233FAB256}">
  <ds:schemaRefs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1A134B5-215A-475D-93E3-E906BCFA23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2F9989-100A-4BB1-BE98-F3C8BB6C9B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DLR_Präsentation_4zu3_DE</Template>
  <TotalTime>0</TotalTime>
  <Words>1952</Words>
  <Application>Microsoft Office PowerPoint</Application>
  <PresentationFormat>Bildschirmpräsentation (4:3)</PresentationFormat>
  <Paragraphs>266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DLR_Präsentation_4zu3_DE</vt:lpstr>
      <vt:lpstr>Verbesserung der Qualität von Verkehrsdaten durch ‚Weighted-Mean‘-Datenfusion</vt:lpstr>
      <vt:lpstr>Übersicht</vt:lpstr>
      <vt:lpstr>Exkurs: Portfolio-Optimierung nach  Harry Markowitz (1)</vt:lpstr>
      <vt:lpstr>Portfolio-Optimierung nach Harry Markowitz (2)</vt:lpstr>
      <vt:lpstr>Portfolio-Optimierung nach Harry Markowitz (3)</vt:lpstr>
      <vt:lpstr>Risiko-Rendite-Diagramm für 2 riskante Anlagen</vt:lpstr>
      <vt:lpstr>Der Grund für den Exkurs:  Eine Analogie zur Fusion v. Verkehrsdaten (1)</vt:lpstr>
      <vt:lpstr>Analogie zur Fusion v. Verkehrsdaten (2)</vt:lpstr>
      <vt:lpstr>Behandlung von systematischem Bias (1)</vt:lpstr>
      <vt:lpstr>Behandlung von systematischem Bias (2): Korrekturfaktoren</vt:lpstr>
      <vt:lpstr>Behandlung von systematischem Bias (3): Schätzung der Korrekturfaktoren</vt:lpstr>
      <vt:lpstr>Behandlung von systematischem Bias (4):  Bias-Korrektur für FCD</vt:lpstr>
      <vt:lpstr>Behandlung von systematischem Bias (5): Zeitscheiben und „historische Kovarianzen“</vt:lpstr>
      <vt:lpstr>Behandlung von systematischem Bias (6): Klassen von baulich ähnlichen Straßensegmenten</vt:lpstr>
      <vt:lpstr>Erprobung im  EU-Projekt SimpleFleet</vt:lpstr>
      <vt:lpstr>Erprobung im  EU-Projekt SimpleFleet </vt:lpstr>
      <vt:lpstr>Erprobung im EU-Projekt SimpleFleet: Testszenario</vt:lpstr>
      <vt:lpstr>2 Tests: Offline vs. Online-Usecase</vt:lpstr>
      <vt:lpstr>Ergebnisse (1): Mittlere Standardabweichung auf den Links </vt:lpstr>
      <vt:lpstr>Ergebnisse (2):  Kumulierte Wahrscheinlichkeiten (CDF) </vt:lpstr>
      <vt:lpstr>Ergebnisse (3):  Mittlere Reduktion der Standardabweichung</vt:lpstr>
      <vt:lpstr>Ergebnisse (4):  Systematischer Bias („Vorher Nachher“)</vt:lpstr>
      <vt:lpstr>Zusammenfassung</vt:lpstr>
      <vt:lpstr>Das war es auch schon… 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DLR CD-Vorlagen</dc:subject>
  <dc:creator>Ebendt, Rüdiger</dc:creator>
  <dc:description>Diese Version nutzt die Fußzeile zur Eingabe von_x000d_
Vortrag &gt; Autor &gt; Dokumentname &gt; Datum_x000d_
Variante mit Untertitel auf Titelfolienmaster und_x000d_
geändertem Standard Farbschema (für Hyperlink)_x000d_
Arial als Schriftart bei neuen Textfeldern</dc:description>
  <cp:lastModifiedBy>Ebendt, Rüdiger</cp:lastModifiedBy>
  <cp:revision>259</cp:revision>
  <cp:lastPrinted>2004-02-03T08:35:42Z</cp:lastPrinted>
  <dcterms:created xsi:type="dcterms:W3CDTF">2015-10-16T12:35:25Z</dcterms:created>
  <dcterms:modified xsi:type="dcterms:W3CDTF">2015-10-21T12:15:45Z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  <property fmtid="{D5CDD505-2E9C-101B-9397-08002B2CF9AE}" pid="3" name="ContentTypeId">
    <vt:lpwstr>0x010100ED3BF77F0DEA9A4B8748258238955038</vt:lpwstr>
  </property>
</Properties>
</file>