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7"/>
  </p:notesMasterIdLst>
  <p:sldIdLst>
    <p:sldId id="258" r:id="rId6"/>
  </p:sldIdLst>
  <p:sldSz cx="30243463" cy="42773600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leiner, Florian" initials="KF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3D9"/>
    <a:srgbClr val="464646"/>
    <a:srgbClr val="45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750" autoAdjust="0"/>
    <p:restoredTop sz="99887" autoAdjust="0"/>
  </p:normalViewPr>
  <p:slideViewPr>
    <p:cSldViewPr snapToGrid="0">
      <p:cViewPr>
        <p:scale>
          <a:sx n="50" d="100"/>
          <a:sy n="50" d="100"/>
        </p:scale>
        <p:origin x="-126" y="5526"/>
      </p:cViewPr>
      <p:guideLst>
        <p:guide orient="horz" pos="24884"/>
        <p:guide orient="horz" pos="3536"/>
        <p:guide orient="horz" pos="5768"/>
        <p:guide orient="horz" pos="16460"/>
        <p:guide pos="95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61EFA-57CF-41D0-8ED1-15B741A1F49E}" type="datetimeFigureOut">
              <a:rPr lang="de-DE" smtClean="0"/>
              <a:t>28.07.2015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082800" y="744538"/>
            <a:ext cx="26320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F285A-7EB8-42DD-8DC6-EB483F5692F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5845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F285A-7EB8-42DD-8DC6-EB483F5692FE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4362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68538" y="13287375"/>
            <a:ext cx="25706387" cy="9169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37075" y="24237950"/>
            <a:ext cx="21169313" cy="1093152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000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260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3339425" y="6584950"/>
            <a:ext cx="4011613" cy="308927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299825" y="6584950"/>
            <a:ext cx="11887200" cy="308927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1944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7200"/>
            </a:lvl1pPr>
          </a:lstStyle>
          <a:p>
            <a:r>
              <a:rPr lang="de-DE" dirty="0" smtClean="0"/>
              <a:t>Titel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3043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188" y="27485975"/>
            <a:ext cx="25706387" cy="849471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89188" y="18129250"/>
            <a:ext cx="25706387" cy="93567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812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299825" y="9644063"/>
            <a:ext cx="7948613" cy="2783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9400838" y="9644063"/>
            <a:ext cx="7950200" cy="2783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86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2888" y="1712913"/>
            <a:ext cx="27217687" cy="7129462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2888" y="9574213"/>
            <a:ext cx="13361987" cy="39909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2888" y="13565188"/>
            <a:ext cx="13361987" cy="246443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63825" y="9574213"/>
            <a:ext cx="13366750" cy="39909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63825" y="13565188"/>
            <a:ext cx="13366750" cy="246443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75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492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1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2888" y="1703388"/>
            <a:ext cx="9948862" cy="7246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23700" y="1703388"/>
            <a:ext cx="16906875" cy="36506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2888" y="8950325"/>
            <a:ext cx="9948862" cy="292592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4821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7725" y="29941838"/>
            <a:ext cx="18146713" cy="35337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27725" y="3821113"/>
            <a:ext cx="18146713" cy="256651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27725" y="33475613"/>
            <a:ext cx="18146713" cy="50212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853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299825" y="6584950"/>
            <a:ext cx="1605121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299825" y="9644063"/>
            <a:ext cx="16051213" cy="278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243463" cy="3175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4175125" rtl="0" eaLnBrk="0" fontAlgn="base" hangingPunct="0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+mj-lt"/>
          <a:ea typeface="+mj-ea"/>
          <a:cs typeface="+mj-cs"/>
        </a:defRPr>
      </a:lvl1pPr>
      <a:lvl2pPr algn="l" defTabSz="4175125" rtl="0" eaLnBrk="0" fontAlgn="base" hangingPunct="0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Frutiger Bold" pitchFamily="34" charset="0"/>
        </a:defRPr>
      </a:lvl2pPr>
      <a:lvl3pPr algn="l" defTabSz="4175125" rtl="0" eaLnBrk="0" fontAlgn="base" hangingPunct="0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Frutiger Bold" pitchFamily="34" charset="0"/>
        </a:defRPr>
      </a:lvl3pPr>
      <a:lvl4pPr algn="l" defTabSz="4175125" rtl="0" eaLnBrk="0" fontAlgn="base" hangingPunct="0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Frutiger Bold" pitchFamily="34" charset="0"/>
        </a:defRPr>
      </a:lvl4pPr>
      <a:lvl5pPr algn="l" defTabSz="4175125" rtl="0" eaLnBrk="0" fontAlgn="base" hangingPunct="0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Frutiger Bold" pitchFamily="34" charset="0"/>
        </a:defRPr>
      </a:lvl5pPr>
      <a:lvl6pPr marL="457200" algn="l" defTabSz="4175125" rtl="0" fontAlgn="base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Frutiger Bold" pitchFamily="34" charset="0"/>
        </a:defRPr>
      </a:lvl6pPr>
      <a:lvl7pPr marL="914400" algn="l" defTabSz="4175125" rtl="0" fontAlgn="base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Frutiger Bold" pitchFamily="34" charset="0"/>
        </a:defRPr>
      </a:lvl7pPr>
      <a:lvl8pPr marL="1371600" algn="l" defTabSz="4175125" rtl="0" fontAlgn="base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Frutiger Bold" pitchFamily="34" charset="0"/>
        </a:defRPr>
      </a:lvl8pPr>
      <a:lvl9pPr marL="1828800" algn="l" defTabSz="4175125" rtl="0" fontAlgn="base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Frutiger Bold" pitchFamily="34" charset="0"/>
        </a:defRPr>
      </a:lvl9pPr>
    </p:titleStyle>
    <p:bodyStyle>
      <a:lvl1pPr marL="3175" indent="-3175" algn="l" defTabSz="4171950" rtl="0" eaLnBrk="0" fontAlgn="base" hangingPunct="0">
        <a:spcBef>
          <a:spcPct val="50000"/>
        </a:spcBef>
        <a:spcAft>
          <a:spcPct val="0"/>
        </a:spcAft>
        <a:defRPr sz="6000" b="1">
          <a:solidFill>
            <a:srgbClr val="454545"/>
          </a:solidFill>
          <a:latin typeface="+mn-lt"/>
          <a:ea typeface="+mn-ea"/>
          <a:cs typeface="+mn-cs"/>
        </a:defRPr>
      </a:lvl1pPr>
      <a:lvl2pPr marL="896938" indent="-714375" algn="l" defTabSz="4171950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4800">
          <a:solidFill>
            <a:srgbClr val="000000"/>
          </a:solidFill>
          <a:latin typeface="+mn-lt"/>
        </a:defRPr>
      </a:lvl2pPr>
      <a:lvl3pPr marL="5214938" indent="-1042988" algn="l" defTabSz="4171950" rtl="0" eaLnBrk="0" fontAlgn="base" hangingPunct="0">
        <a:spcBef>
          <a:spcPct val="20000"/>
        </a:spcBef>
        <a:spcAft>
          <a:spcPct val="0"/>
        </a:spcAft>
        <a:buChar char="•"/>
        <a:defRPr sz="11000">
          <a:solidFill>
            <a:schemeClr val="tx1"/>
          </a:solidFill>
          <a:latin typeface="Arial" charset="0"/>
        </a:defRPr>
      </a:lvl3pPr>
      <a:lvl4pPr marL="7300913" indent="-1042988" algn="l" defTabSz="4171950" rtl="0" eaLnBrk="0" fontAlgn="base" hangingPunct="0">
        <a:spcBef>
          <a:spcPct val="20000"/>
        </a:spcBef>
        <a:spcAft>
          <a:spcPct val="0"/>
        </a:spcAft>
        <a:buChar char="–"/>
        <a:defRPr sz="9100">
          <a:solidFill>
            <a:schemeClr val="tx1"/>
          </a:solidFill>
          <a:latin typeface="Arial" charset="0"/>
        </a:defRPr>
      </a:lvl4pPr>
      <a:lvl5pPr marL="9388475" indent="-1044575" algn="l" defTabSz="4171950" rtl="0" eaLnBrk="0" fontAlgn="base" hangingPunct="0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Arial" charset="0"/>
        </a:defRPr>
      </a:lvl5pPr>
      <a:lvl6pPr marL="9845675" indent="-1044575" algn="l" defTabSz="4171950" rtl="0" fontAlgn="base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Arial" charset="0"/>
        </a:defRPr>
      </a:lvl6pPr>
      <a:lvl7pPr marL="10302875" indent="-1044575" algn="l" defTabSz="4171950" rtl="0" fontAlgn="base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Arial" charset="0"/>
        </a:defRPr>
      </a:lvl7pPr>
      <a:lvl8pPr marL="10760075" indent="-1044575" algn="l" defTabSz="4171950" rtl="0" fontAlgn="base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Arial" charset="0"/>
        </a:defRPr>
      </a:lvl8pPr>
      <a:lvl9pPr marL="11217275" indent="-1044575" algn="l" defTabSz="4171950" rtl="0" fontAlgn="base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6" y="40444738"/>
            <a:ext cx="28604676" cy="219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042643" y="40221224"/>
            <a:ext cx="5514168" cy="2499214"/>
          </a:xfrm>
          <a:prstGeom prst="rect">
            <a:avLst/>
          </a:prstGeom>
          <a:noFill/>
        </p:spPr>
        <p:txBody>
          <a:bodyPr wrap="square" lIns="417643" tIns="208822" rIns="417643" bIns="208822" rtlCol="0">
            <a:spAutoFit/>
          </a:bodyPr>
          <a:lstStyle/>
          <a:p>
            <a:r>
              <a:rPr lang="de-DE" sz="2700" dirty="0" smtClean="0">
                <a:solidFill>
                  <a:schemeClr val="bg1">
                    <a:lumMod val="65000"/>
                  </a:schemeClr>
                </a:solidFill>
                <a:latin typeface="Frutiger 45 Light" pitchFamily="34" charset="0"/>
              </a:rPr>
              <a:t>German Aerospace Center</a:t>
            </a:r>
          </a:p>
          <a:p>
            <a:endParaRPr lang="de-DE" sz="2700" dirty="0" smtClean="0">
              <a:solidFill>
                <a:schemeClr val="bg1">
                  <a:lumMod val="65000"/>
                </a:schemeClr>
              </a:solidFill>
              <a:latin typeface="Frutiger 45 Light" pitchFamily="34" charset="0"/>
            </a:endParaRPr>
          </a:p>
          <a:p>
            <a:r>
              <a:rPr lang="de-DE" sz="2700" dirty="0" smtClean="0">
                <a:solidFill>
                  <a:schemeClr val="bg1">
                    <a:lumMod val="65000"/>
                  </a:schemeClr>
                </a:solidFill>
                <a:latin typeface="Frutiger 45 Light" pitchFamily="34" charset="0"/>
              </a:rPr>
              <a:t>Institut</a:t>
            </a:r>
            <a:r>
              <a:rPr lang="en-US" sz="2700" dirty="0" smtClean="0">
                <a:solidFill>
                  <a:schemeClr val="bg1">
                    <a:lumMod val="65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700" dirty="0" smtClean="0">
                <a:solidFill>
                  <a:schemeClr val="bg1">
                    <a:lumMod val="65000"/>
                  </a:schemeClr>
                </a:solidFill>
                <a:latin typeface="Frutiger 45 Light" pitchFamily="34" charset="0"/>
              </a:rPr>
              <a:t>für</a:t>
            </a:r>
            <a:r>
              <a:rPr lang="en-US" sz="2700" dirty="0" smtClean="0">
                <a:solidFill>
                  <a:schemeClr val="bg1">
                    <a:lumMod val="65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700" dirty="0" smtClean="0">
                <a:solidFill>
                  <a:schemeClr val="bg1">
                    <a:lumMod val="65000"/>
                  </a:schemeClr>
                </a:solidFill>
                <a:latin typeface="Frutiger 45 Light" pitchFamily="34" charset="0"/>
              </a:rPr>
              <a:t>Fahrzeugkonzepte</a:t>
            </a:r>
          </a:p>
          <a:p>
            <a:r>
              <a:rPr lang="de-DE" sz="2700" dirty="0" smtClean="0">
                <a:solidFill>
                  <a:schemeClr val="bg1">
                    <a:lumMod val="65000"/>
                  </a:schemeClr>
                </a:solidFill>
                <a:latin typeface="Frutiger 45 Light" pitchFamily="34" charset="0"/>
              </a:rPr>
              <a:t>Pfaffenwaldring 38-40</a:t>
            </a:r>
            <a:endParaRPr lang="de-DE" sz="2700" dirty="0">
              <a:solidFill>
                <a:schemeClr val="bg1">
                  <a:lumMod val="65000"/>
                </a:schemeClr>
              </a:solidFill>
              <a:latin typeface="Frutiger 45 Light" pitchFamily="34" charset="0"/>
            </a:endParaRPr>
          </a:p>
          <a:p>
            <a:r>
              <a:rPr lang="de-DE" sz="2700" dirty="0" smtClean="0">
                <a:solidFill>
                  <a:schemeClr val="bg1">
                    <a:lumMod val="65000"/>
                  </a:schemeClr>
                </a:solidFill>
                <a:latin typeface="Frutiger 45 Light" pitchFamily="34" charset="0"/>
              </a:rPr>
              <a:t>70569 Stuttgart, Germany</a:t>
            </a:r>
            <a:endParaRPr lang="de-DE" sz="2700" dirty="0">
              <a:solidFill>
                <a:schemeClr val="bg1">
                  <a:lumMod val="65000"/>
                </a:schemeClr>
              </a:solidFill>
              <a:latin typeface="Frutiger 45 Light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042643" y="39406262"/>
            <a:ext cx="5514168" cy="1252719"/>
          </a:xfrm>
          <a:prstGeom prst="rect">
            <a:avLst/>
          </a:prstGeom>
          <a:noFill/>
        </p:spPr>
        <p:txBody>
          <a:bodyPr wrap="square" lIns="417643" tIns="208822" rIns="417643" bIns="208822" rtlCol="0">
            <a:spAutoFit/>
          </a:bodyPr>
          <a:lstStyle/>
          <a:p>
            <a:r>
              <a:rPr lang="de-DE" sz="2700" b="1" dirty="0">
                <a:solidFill>
                  <a:schemeClr val="bg1">
                    <a:lumMod val="65000"/>
                  </a:schemeClr>
                </a:solidFill>
                <a:latin typeface="Frutiger 45 Light" pitchFamily="34" charset="0"/>
              </a:rPr>
              <a:t>Deutsches </a:t>
            </a:r>
            <a:r>
              <a:rPr lang="de-DE" sz="2700" b="1" dirty="0" smtClean="0">
                <a:solidFill>
                  <a:schemeClr val="bg1">
                    <a:lumMod val="65000"/>
                  </a:schemeClr>
                </a:solidFill>
                <a:latin typeface="Frutiger 45 Light" pitchFamily="34" charset="0"/>
              </a:rPr>
              <a:t>Zentrum</a:t>
            </a:r>
            <a:r>
              <a:rPr lang="de-DE" sz="2700" dirty="0">
                <a:solidFill>
                  <a:schemeClr val="bg1">
                    <a:lumMod val="65000"/>
                  </a:schemeClr>
                </a:solidFill>
                <a:latin typeface="Frutiger 45 Light" pitchFamily="34" charset="0"/>
              </a:rPr>
              <a:t> </a:t>
            </a:r>
            <a:endParaRPr lang="de-DE" sz="2700" dirty="0" smtClean="0">
              <a:solidFill>
                <a:schemeClr val="bg1">
                  <a:lumMod val="65000"/>
                </a:schemeClr>
              </a:solidFill>
              <a:latin typeface="Frutiger 45 Light" pitchFamily="34" charset="0"/>
            </a:endParaRPr>
          </a:p>
          <a:p>
            <a:r>
              <a:rPr lang="de-DE" sz="2700" b="1" dirty="0" smtClean="0">
                <a:solidFill>
                  <a:schemeClr val="bg1">
                    <a:lumMod val="65000"/>
                  </a:schemeClr>
                </a:solidFill>
                <a:latin typeface="Frutiger 45 Light" pitchFamily="34" charset="0"/>
              </a:rPr>
              <a:t>für </a:t>
            </a:r>
            <a:r>
              <a:rPr lang="de-DE" sz="2700" b="1" dirty="0">
                <a:solidFill>
                  <a:schemeClr val="bg1">
                    <a:lumMod val="65000"/>
                  </a:schemeClr>
                </a:solidFill>
                <a:latin typeface="Frutiger 45 Light" pitchFamily="34" charset="0"/>
              </a:rPr>
              <a:t>Luft- und </a:t>
            </a:r>
            <a:r>
              <a:rPr lang="de-DE" sz="2700" b="1" dirty="0" smtClean="0">
                <a:solidFill>
                  <a:schemeClr val="bg1">
                    <a:lumMod val="65000"/>
                  </a:schemeClr>
                </a:solidFill>
                <a:latin typeface="Frutiger 45 Light" pitchFamily="34" charset="0"/>
              </a:rPr>
              <a:t>Raumfahrt e.V.</a:t>
            </a:r>
          </a:p>
        </p:txBody>
      </p:sp>
      <p:sp>
        <p:nvSpPr>
          <p:cNvPr id="43" name="Rectangle 28"/>
          <p:cNvSpPr txBox="1">
            <a:spLocks noChangeArrowheads="1"/>
          </p:cNvSpPr>
          <p:nvPr/>
        </p:nvSpPr>
        <p:spPr bwMode="auto">
          <a:xfrm>
            <a:off x="11718925" y="9644063"/>
            <a:ext cx="16051213" cy="3181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75" indent="-3175" algn="l" defTabSz="4171950" rtl="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rgbClr val="454545"/>
                </a:solidFill>
                <a:latin typeface="+mn-lt"/>
                <a:ea typeface="+mn-ea"/>
                <a:cs typeface="+mn-cs"/>
              </a:defRPr>
            </a:lvl1pPr>
            <a:lvl2pPr marL="896938" indent="-714375" algn="l" defTabSz="4171950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4800">
                <a:solidFill>
                  <a:srgbClr val="000000"/>
                </a:solidFill>
                <a:latin typeface="+mn-lt"/>
              </a:defRPr>
            </a:lvl2pPr>
            <a:lvl3pPr marL="5214938" indent="-1042988" algn="l" defTabSz="41719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0">
                <a:solidFill>
                  <a:schemeClr val="tx1"/>
                </a:solidFill>
                <a:latin typeface="Arial" charset="0"/>
              </a:defRPr>
            </a:lvl3pPr>
            <a:lvl4pPr marL="7300913" indent="-1042988" algn="l" defTabSz="41719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9100">
                <a:solidFill>
                  <a:schemeClr val="tx1"/>
                </a:solidFill>
                <a:latin typeface="Arial" charset="0"/>
              </a:defRPr>
            </a:lvl4pPr>
            <a:lvl5pPr marL="9388475" indent="-1044575" algn="l" defTabSz="417195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5pPr>
            <a:lvl6pPr marL="9845675" indent="-1044575" algn="l" defTabSz="4171950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6pPr>
            <a:lvl7pPr marL="10302875" indent="-1044575" algn="l" defTabSz="4171950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7pPr>
            <a:lvl8pPr marL="10760075" indent="-1044575" algn="l" defTabSz="4171950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8pPr>
            <a:lvl9pPr marL="11217275" indent="-1044575" algn="l" defTabSz="4171950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kern="0" dirty="0" smtClean="0"/>
              <a:t>Herausforderungen</a:t>
            </a:r>
          </a:p>
          <a:p>
            <a:pPr lvl="1" eaLnBrk="1" hangingPunct="1"/>
            <a:r>
              <a:rPr lang="de-DE" kern="0" dirty="0" smtClean="0"/>
              <a:t>thermisches Verhalten von HT-PEM-BZ und Batteriesystem kombinieren</a:t>
            </a:r>
          </a:p>
          <a:p>
            <a:pPr lvl="1" eaLnBrk="1" hangingPunct="1"/>
            <a:r>
              <a:rPr lang="de-DE" kern="0" dirty="0" smtClean="0"/>
              <a:t>geringes Platzangebot zur REX-Systemintegration</a:t>
            </a:r>
          </a:p>
          <a:p>
            <a:pPr lvl="1" eaLnBrk="1" hangingPunct="1"/>
            <a:r>
              <a:rPr lang="de-DE" kern="0" dirty="0" smtClean="0"/>
              <a:t>elektrische und thermische Integration in bestehende Fahrzeugarchitektur</a:t>
            </a:r>
          </a:p>
          <a:p>
            <a:pPr eaLnBrk="1" hangingPunct="1">
              <a:spcBef>
                <a:spcPct val="75000"/>
              </a:spcBef>
            </a:pPr>
            <a:r>
              <a:rPr lang="de-DE" kern="0" dirty="0" smtClean="0"/>
              <a:t>Aufgaben</a:t>
            </a:r>
          </a:p>
          <a:p>
            <a:pPr lvl="1" eaLnBrk="1" hangingPunct="1"/>
            <a:r>
              <a:rPr lang="de-DE" kern="0" dirty="0" smtClean="0">
                <a:solidFill>
                  <a:schemeClr val="tx1"/>
                </a:solidFill>
              </a:rPr>
              <a:t>modulare Bauweise des REX-Systems als Nachrüstsatz</a:t>
            </a:r>
          </a:p>
          <a:p>
            <a:pPr lvl="1" eaLnBrk="1" hangingPunct="1"/>
            <a:r>
              <a:rPr lang="de-DE" kern="0" dirty="0" smtClean="0">
                <a:solidFill>
                  <a:schemeClr val="tx1"/>
                </a:solidFill>
              </a:rPr>
              <a:t>Erhöhung der Reichweite durch</a:t>
            </a:r>
          </a:p>
          <a:p>
            <a:pPr marL="2880000" lvl="2" eaLnBrk="1" hangingPunct="1">
              <a:buSzPct val="100000"/>
              <a:buFont typeface="Arial" panose="020B0604020202020204" pitchFamily="34" charset="0"/>
              <a:buChar char="•"/>
            </a:pPr>
            <a:r>
              <a:rPr lang="de-DE" sz="4800" kern="0" dirty="0" smtClean="0"/>
              <a:t>intelligente thermische Anbindung (Wärmesenken und –quellen)</a:t>
            </a:r>
          </a:p>
          <a:p>
            <a:pPr marL="2880000" lvl="2" eaLnBrk="1" hangingPunct="1">
              <a:buSzPct val="100000"/>
              <a:buFont typeface="Arial" panose="020B0604020202020204" pitchFamily="34" charset="0"/>
              <a:buChar char="•"/>
            </a:pPr>
            <a:r>
              <a:rPr lang="de-DE" sz="4800" kern="0" dirty="0" smtClean="0"/>
              <a:t>situationsbedingtes Betriebskonzept</a:t>
            </a:r>
          </a:p>
          <a:p>
            <a:pPr lvl="1" eaLnBrk="1" hangingPunct="1"/>
            <a:r>
              <a:rPr lang="de-DE" kern="0" dirty="0" smtClean="0"/>
              <a:t>energetische und thermische Charakterisierung unter verschiedenen Randbedingungen (Lastprofile, </a:t>
            </a:r>
            <a:r>
              <a:rPr lang="de-DE" kern="0" dirty="0" err="1" smtClean="0"/>
              <a:t>therm</a:t>
            </a:r>
            <a:r>
              <a:rPr lang="de-DE" kern="0" dirty="0" smtClean="0"/>
              <a:t>. Profile)</a:t>
            </a:r>
          </a:p>
          <a:p>
            <a:pPr lvl="1" eaLnBrk="1" hangingPunct="1"/>
            <a:r>
              <a:rPr lang="de-DE" kern="0" dirty="0" smtClean="0"/>
              <a:t>Konzipierung und Durchführung von normkonformen Testverfahren zur Reichweitenermittlung</a:t>
            </a:r>
          </a:p>
          <a:p>
            <a:pPr eaLnBrk="1" hangingPunct="1">
              <a:spcBef>
                <a:spcPct val="75000"/>
              </a:spcBef>
            </a:pPr>
            <a:r>
              <a:rPr lang="de-DE" kern="0" dirty="0" smtClean="0"/>
              <a:t>Ansatz </a:t>
            </a:r>
          </a:p>
          <a:p>
            <a:pPr lvl="1" eaLnBrk="1" hangingPunct="1"/>
            <a:r>
              <a:rPr lang="de-DE" kern="0" dirty="0" smtClean="0"/>
              <a:t>Reichweiten bzw. Energieverbrauchsmessung nach DIN EN 1986-1</a:t>
            </a:r>
          </a:p>
          <a:p>
            <a:pPr lvl="1" eaLnBrk="1" hangingPunct="1"/>
            <a:r>
              <a:rPr lang="de-DE" kern="0" dirty="0" smtClean="0">
                <a:solidFill>
                  <a:schemeClr val="tx1"/>
                </a:solidFill>
              </a:rPr>
              <a:t>Bauraumanalyse mittels CAD-Modellen</a:t>
            </a:r>
          </a:p>
          <a:p>
            <a:pPr lvl="1" eaLnBrk="1" hangingPunct="1"/>
            <a:r>
              <a:rPr lang="de-DE" kern="0" dirty="0" smtClean="0">
                <a:solidFill>
                  <a:schemeClr val="tx1"/>
                </a:solidFill>
              </a:rPr>
              <a:t>Simulation versch. Betriebskonzepte</a:t>
            </a:r>
          </a:p>
          <a:p>
            <a:pPr eaLnBrk="1" hangingPunct="1">
              <a:spcBef>
                <a:spcPct val="75000"/>
              </a:spcBef>
            </a:pPr>
            <a:r>
              <a:rPr lang="de-DE" kern="0" dirty="0" smtClean="0"/>
              <a:t>Vorherige Ergebnisse</a:t>
            </a:r>
          </a:p>
          <a:p>
            <a:pPr lvl="1" eaLnBrk="1" hangingPunct="1"/>
            <a:r>
              <a:rPr lang="de-DE" kern="0" dirty="0" smtClean="0"/>
              <a:t>Erstellung und Validierung eines ganzheitlichen Fahrzeugsimulationsmodells </a:t>
            </a:r>
          </a:p>
          <a:p>
            <a:pPr lvl="1" eaLnBrk="1" hangingPunct="1"/>
            <a:r>
              <a:rPr lang="de-DE" kern="0" dirty="0" smtClean="0"/>
              <a:t>CAD-Scan Modell des Bauraums</a:t>
            </a:r>
          </a:p>
          <a:p>
            <a:pPr eaLnBrk="1" hangingPunct="1">
              <a:spcBef>
                <a:spcPct val="75000"/>
              </a:spcBef>
            </a:pPr>
            <a:r>
              <a:rPr lang="de-DE" kern="0" dirty="0" smtClean="0"/>
              <a:t>Ausblick und weiteres Vorgehen</a:t>
            </a:r>
          </a:p>
          <a:p>
            <a:pPr lvl="1" eaLnBrk="1" hangingPunct="1"/>
            <a:r>
              <a:rPr lang="de-DE" kern="0" dirty="0" smtClean="0"/>
              <a:t>Verbesserung und Erweiterung des bestehenden Simulationsmodells</a:t>
            </a:r>
          </a:p>
          <a:p>
            <a:pPr lvl="1" eaLnBrk="1" hangingPunct="1"/>
            <a:r>
              <a:rPr lang="de-DE" kern="0" dirty="0" smtClean="0"/>
              <a:t>experimentelle Ermittlung der HT-PEM-BZ Parameter unter versch. Randbedingungen</a:t>
            </a:r>
          </a:p>
          <a:p>
            <a:pPr lvl="1" eaLnBrk="1" hangingPunct="1"/>
            <a:r>
              <a:rPr lang="de-DE" kern="0" dirty="0" smtClean="0"/>
              <a:t>Integration des REX- Systems ins Fahrzeug</a:t>
            </a:r>
          </a:p>
        </p:txBody>
      </p:sp>
      <p:sp>
        <p:nvSpPr>
          <p:cNvPr id="44" name="Rechteck 43"/>
          <p:cNvSpPr/>
          <p:nvPr/>
        </p:nvSpPr>
        <p:spPr bwMode="auto">
          <a:xfrm>
            <a:off x="2886075" y="16934815"/>
            <a:ext cx="7696200" cy="562451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1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hteck 44"/>
          <p:cNvSpPr/>
          <p:nvPr/>
        </p:nvSpPr>
        <p:spPr bwMode="auto">
          <a:xfrm>
            <a:off x="2882900" y="9877425"/>
            <a:ext cx="7696200" cy="562451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1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Rechteck 47"/>
          <p:cNvSpPr/>
          <p:nvPr/>
        </p:nvSpPr>
        <p:spPr bwMode="auto">
          <a:xfrm>
            <a:off x="2882900" y="31046738"/>
            <a:ext cx="7696200" cy="562451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1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6" name="Grafik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19" y="17196250"/>
            <a:ext cx="6975782" cy="5247501"/>
          </a:xfrm>
          <a:prstGeom prst="rect">
            <a:avLst/>
          </a:prstGeom>
        </p:spPr>
      </p:pic>
      <p:sp>
        <p:nvSpPr>
          <p:cNvPr id="57" name="Textfeld 56"/>
          <p:cNvSpPr txBox="1"/>
          <p:nvPr/>
        </p:nvSpPr>
        <p:spPr>
          <a:xfrm rot="16200000">
            <a:off x="-249339" y="33547904"/>
            <a:ext cx="529984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500" b="1" dirty="0" smtClean="0">
                <a:latin typeface="+mj-lt"/>
              </a:rPr>
              <a:t>Modularer Nachrüstsatz</a:t>
            </a:r>
            <a:endParaRPr lang="de-DE" sz="3500" b="1" dirty="0">
              <a:latin typeface="+mj-lt"/>
            </a:endParaRPr>
          </a:p>
        </p:txBody>
      </p:sp>
      <p:sp>
        <p:nvSpPr>
          <p:cNvPr id="58" name="Textfeld 57"/>
          <p:cNvSpPr txBox="1"/>
          <p:nvPr/>
        </p:nvSpPr>
        <p:spPr>
          <a:xfrm rot="16200000">
            <a:off x="-399221" y="26443786"/>
            <a:ext cx="559961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500" b="1" dirty="0" smtClean="0">
                <a:latin typeface="+mj-lt"/>
              </a:rPr>
              <a:t>Erhöhung der Reichweite</a:t>
            </a:r>
            <a:endParaRPr lang="de-DE" sz="3500" b="1" dirty="0">
              <a:latin typeface="+mj-lt"/>
            </a:endParaRPr>
          </a:p>
        </p:txBody>
      </p:sp>
      <p:sp>
        <p:nvSpPr>
          <p:cNvPr id="60" name="Textfeld 59"/>
          <p:cNvSpPr txBox="1"/>
          <p:nvPr/>
        </p:nvSpPr>
        <p:spPr>
          <a:xfrm rot="16200000">
            <a:off x="-190508" y="19431600"/>
            <a:ext cx="518218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500" b="1" dirty="0" smtClean="0">
                <a:latin typeface="+mj-lt"/>
              </a:rPr>
              <a:t>Thermische Anbindung</a:t>
            </a:r>
            <a:endParaRPr lang="de-DE" sz="3500" b="1" dirty="0">
              <a:latin typeface="+mj-lt"/>
            </a:endParaRPr>
          </a:p>
        </p:txBody>
      </p:sp>
      <p:sp>
        <p:nvSpPr>
          <p:cNvPr id="61" name="Textfeld 60"/>
          <p:cNvSpPr txBox="1"/>
          <p:nvPr/>
        </p:nvSpPr>
        <p:spPr>
          <a:xfrm rot="16200000">
            <a:off x="373781" y="12374210"/>
            <a:ext cx="405361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500" b="1" dirty="0" smtClean="0">
                <a:latin typeface="+mj-lt"/>
              </a:rPr>
              <a:t>Versuchsfahrzeug</a:t>
            </a:r>
            <a:endParaRPr lang="de-DE" sz="3500" b="1" dirty="0">
              <a:latin typeface="+mj-lt"/>
            </a:endParaRPr>
          </a:p>
        </p:txBody>
      </p:sp>
      <p:sp>
        <p:nvSpPr>
          <p:cNvPr id="63" name="Rechteck 62"/>
          <p:cNvSpPr/>
          <p:nvPr/>
        </p:nvSpPr>
        <p:spPr bwMode="auto">
          <a:xfrm>
            <a:off x="2802273" y="23947000"/>
            <a:ext cx="7696200" cy="562451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1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4" name="Picture 2" descr="G:\41301-Public\Öffentlichkeitsarbeit (KS)\01_Bilder\eSmart+BZ-System_Beirat\DLR-FK1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/>
          <a:stretch/>
        </p:blipFill>
        <p:spPr bwMode="auto">
          <a:xfrm>
            <a:off x="2966990" y="10106024"/>
            <a:ext cx="7579858" cy="511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27"/>
          <p:cNvSpPr>
            <a:spLocks noGrp="1" noChangeArrowheads="1"/>
          </p:cNvSpPr>
          <p:nvPr>
            <p:ph type="title"/>
          </p:nvPr>
        </p:nvSpPr>
        <p:spPr>
          <a:xfrm>
            <a:off x="11633200" y="4287838"/>
            <a:ext cx="16051213" cy="4581842"/>
          </a:xfrm>
        </p:spPr>
        <p:txBody>
          <a:bodyPr/>
          <a:lstStyle/>
          <a:p>
            <a:pPr eaLnBrk="1" hangingPunct="1"/>
            <a:r>
              <a:rPr lang="de-DE" sz="8000" dirty="0" smtClean="0"/>
              <a:t>HT-BZ-REX</a:t>
            </a:r>
            <a:r>
              <a:rPr lang="de-DE" sz="8000" dirty="0"/>
              <a:t/>
            </a:r>
            <a:br>
              <a:rPr lang="de-DE" sz="8000" dirty="0"/>
            </a:br>
            <a:r>
              <a:rPr lang="de-DE" dirty="0" smtClean="0"/>
              <a:t>Hochtemperatur-PEM-Brennstoffzelle </a:t>
            </a:r>
            <a:r>
              <a:rPr lang="de-DE" dirty="0"/>
              <a:t>als Range-Extender in Elektrofahrzeugen</a:t>
            </a:r>
            <a:endParaRPr lang="en-US" dirty="0" smtClean="0"/>
          </a:p>
        </p:txBody>
      </p:sp>
      <p:pic>
        <p:nvPicPr>
          <p:cNvPr id="1026" name="Picture 2" descr="G:\41311-FEK_(MSi)\03-FEK-Projekte\2831433_FES 2 E-Fz-Betrieb (FP)\REX\Simulationsergebnisse\NEFZ_mitBZ\SO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29" y="24925645"/>
            <a:ext cx="7412898" cy="3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t="11419" r="12433" b="15377"/>
          <a:stretch/>
        </p:blipFill>
        <p:spPr>
          <a:xfrm>
            <a:off x="3042643" y="31213450"/>
            <a:ext cx="7455831" cy="50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Frutiger Bold"/>
        <a:ea typeface=""/>
        <a:cs typeface=""/>
      </a:majorFont>
      <a:minorFont>
        <a:latin typeface="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171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8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171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8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F60374A483D984CB06B6B37964AFECC" ma:contentTypeVersion="0" ma:contentTypeDescription="Ein neues Dokument erstellen." ma:contentTypeScope="" ma:versionID="b2248226d315cefcf14a45804fcc386b">
  <xsd:schema xmlns:xsd="http://www.w3.org/2001/XMLSchema" xmlns:xs="http://www.w3.org/2001/XMLSchema" xmlns:p="http://schemas.microsoft.com/office/2006/metadata/properties" xmlns:ns2="0c68e78b-5c0e-4bcb-b294-15c833cc2860" targetNamespace="http://schemas.microsoft.com/office/2006/metadata/properties" ma:root="true" ma:fieldsID="59475962a641c713157189e7f7545327" ns2:_="">
    <xsd:import namespace="0c68e78b-5c0e-4bcb-b294-15c833cc286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68e78b-5c0e-4bcb-b294-15c833cc286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c68e78b-5c0e-4bcb-b294-15c833cc2860">MPA2Y23M7CMW-4-55</_dlc_DocId>
    <_dlc_DocIdUrl xmlns="0c68e78b-5c0e-4bcb-b294-15c833cc2860">
      <Url>http://teamsites.dlr.de/fk/HGF-Antrag/_layouts/DocIdRedir.aspx?ID=MPA2Y23M7CMW-4-55</Url>
      <Description>MPA2Y23M7CMW-4-55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34CD4A-94AD-45DF-B83F-9603658E36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68e78b-5c0e-4bcb-b294-15c833cc28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D5C2080-DC99-404C-9CE1-EDA343A995C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A90F838-5382-46FA-81D8-DFE60DD8F8C9}">
  <ds:schemaRefs>
    <ds:schemaRef ds:uri="http://schemas.microsoft.com/office/2006/metadata/properties"/>
    <ds:schemaRef ds:uri="0c68e78b-5c0e-4bcb-b294-15c833cc2860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A64E097A-F42A-44F3-A461-FAD5CB452D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</Words>
  <Application>Microsoft Office PowerPoint</Application>
  <PresentationFormat>Benutzerdefiniert</PresentationFormat>
  <Paragraphs>35</Paragraphs>
  <Slides>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Standarddesign</vt:lpstr>
      <vt:lpstr>HT-BZ-REX Hochtemperatur-PEM-Brennstoffzelle als Range-Extender in Elektrofahrzeugen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KP;PD-W: Pfeiffer, Jean-Marc</dc:creator>
  <cp:lastModifiedBy>Fischer, Christoph</cp:lastModifiedBy>
  <cp:revision>164</cp:revision>
  <cp:lastPrinted>2014-09-08T10:55:32Z</cp:lastPrinted>
  <dcterms:created xsi:type="dcterms:W3CDTF">2008-02-29T12:25:50Z</dcterms:created>
  <dcterms:modified xsi:type="dcterms:W3CDTF">2015-07-28T14:24:12Z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0x0101008F60374A483D984CB06B6B37964AFECC</vt:lpwstr>
  </property>
  <property fmtid="{D5CDD505-2E9C-101B-9397-08002B2CF9AE}" pid="3" name="_dlc_DocIdItemGuid">
    <vt:lpwstr>77cb3312-493c-4fd2-9ec7-5dfe9d7c4fbb</vt:lpwstr>
  </property>
</Properties>
</file>