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72" r:id="rId2"/>
    <p:sldId id="295" r:id="rId3"/>
    <p:sldId id="296" r:id="rId4"/>
    <p:sldId id="297" r:id="rId5"/>
    <p:sldId id="307" r:id="rId6"/>
    <p:sldId id="306" r:id="rId7"/>
    <p:sldId id="323" r:id="rId8"/>
    <p:sldId id="311" r:id="rId9"/>
    <p:sldId id="438" r:id="rId10"/>
    <p:sldId id="440" r:id="rId11"/>
    <p:sldId id="320" r:id="rId12"/>
    <p:sldId id="316" r:id="rId13"/>
    <p:sldId id="277" r:id="rId14"/>
    <p:sldId id="278" r:id="rId15"/>
    <p:sldId id="279" r:id="rId16"/>
    <p:sldId id="286" r:id="rId17"/>
    <p:sldId id="285" r:id="rId18"/>
    <p:sldId id="284" r:id="rId19"/>
    <p:sldId id="326" r:id="rId20"/>
    <p:sldId id="327" r:id="rId21"/>
    <p:sldId id="435" r:id="rId22"/>
    <p:sldId id="330" r:id="rId23"/>
    <p:sldId id="331" r:id="rId24"/>
    <p:sldId id="332" r:id="rId25"/>
    <p:sldId id="416" r:id="rId26"/>
    <p:sldId id="417" r:id="rId27"/>
    <p:sldId id="333" r:id="rId28"/>
    <p:sldId id="334" r:id="rId29"/>
    <p:sldId id="418" r:id="rId30"/>
    <p:sldId id="419" r:id="rId31"/>
    <p:sldId id="337" r:id="rId32"/>
    <p:sldId id="420" r:id="rId33"/>
    <p:sldId id="424" r:id="rId34"/>
    <p:sldId id="427" r:id="rId35"/>
    <p:sldId id="356" r:id="rId36"/>
    <p:sldId id="384" r:id="rId37"/>
    <p:sldId id="428" r:id="rId38"/>
    <p:sldId id="429" r:id="rId39"/>
    <p:sldId id="365" r:id="rId40"/>
    <p:sldId id="366" r:id="rId41"/>
    <p:sldId id="339" r:id="rId42"/>
    <p:sldId id="340" r:id="rId43"/>
    <p:sldId id="396" r:id="rId44"/>
    <p:sldId id="328" r:id="rId45"/>
    <p:sldId id="385" r:id="rId46"/>
    <p:sldId id="346" r:id="rId47"/>
    <p:sldId id="359" r:id="rId48"/>
    <p:sldId id="358" r:id="rId49"/>
    <p:sldId id="431" r:id="rId50"/>
    <p:sldId id="398" r:id="rId51"/>
    <p:sldId id="342" r:id="rId52"/>
    <p:sldId id="436" r:id="rId53"/>
    <p:sldId id="437" r:id="rId54"/>
    <p:sldId id="343" r:id="rId55"/>
    <p:sldId id="399" r:id="rId56"/>
    <p:sldId id="344" r:id="rId57"/>
    <p:sldId id="430" r:id="rId58"/>
    <p:sldId id="368" r:id="rId59"/>
    <p:sldId id="432" r:id="rId60"/>
    <p:sldId id="370" r:id="rId61"/>
    <p:sldId id="372" r:id="rId62"/>
    <p:sldId id="376" r:id="rId63"/>
    <p:sldId id="433" r:id="rId64"/>
    <p:sldId id="405" r:id="rId65"/>
    <p:sldId id="362" r:id="rId66"/>
    <p:sldId id="363" r:id="rId67"/>
    <p:sldId id="361" r:id="rId68"/>
    <p:sldId id="348" r:id="rId69"/>
    <p:sldId id="394" r:id="rId70"/>
    <p:sldId id="364" r:id="rId71"/>
    <p:sldId id="434" r:id="rId72"/>
    <p:sldId id="400" r:id="rId73"/>
    <p:sldId id="407" r:id="rId74"/>
    <p:sldId id="406" r:id="rId75"/>
    <p:sldId id="408" r:id="rId76"/>
    <p:sldId id="409" r:id="rId77"/>
    <p:sldId id="410" r:id="rId78"/>
    <p:sldId id="401" r:id="rId79"/>
    <p:sldId id="377" r:id="rId80"/>
    <p:sldId id="378" r:id="rId81"/>
    <p:sldId id="379" r:id="rId82"/>
    <p:sldId id="395" r:id="rId83"/>
    <p:sldId id="403" r:id="rId84"/>
    <p:sldId id="404" r:id="rId85"/>
    <p:sldId id="402" r:id="rId86"/>
    <p:sldId id="413" r:id="rId87"/>
    <p:sldId id="412" r:id="rId88"/>
    <p:sldId id="411" r:id="rId89"/>
    <p:sldId id="352" r:id="rId90"/>
    <p:sldId id="355" r:id="rId91"/>
    <p:sldId id="294" r:id="rId92"/>
    <p:sldId id="322" r:id="rId93"/>
    <p:sldId id="387" r:id="rId9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45B75E70-762A-4375-AA7C-DE9BB7CC9339}" type="datetimeFigureOut">
              <a:rPr lang="de-DE" smtClean="0"/>
              <a:pPr/>
              <a:t>09.04.2014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F1895BC-06EC-475A-97CA-BF53472F2E0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83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2255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D44AF31-8BF5-4E41-BE50-538616C3B847}" type="slidenum">
              <a:rPr lang="de-DE" sz="1200" smtClean="0">
                <a:latin typeface="Arial" charset="0"/>
              </a:rPr>
              <a:pPr eaLnBrk="1" hangingPunct="1"/>
              <a:t>41</a:t>
            </a:fld>
            <a:endParaRPr lang="de-DE" sz="1200" smtClean="0"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2255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D7E0464-873B-45F9-B766-02D3A192F444}" type="slidenum">
              <a:rPr lang="de-DE" sz="1200">
                <a:latin typeface="Arial" pitchFamily="34" charset="0"/>
              </a:rPr>
              <a:pPr eaLnBrk="1" hangingPunct="1"/>
              <a:t>45</a:t>
            </a:fld>
            <a:endParaRPr lang="de-DE" sz="1200">
              <a:latin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D7E0464-873B-45F9-B766-02D3A192F444}" type="slidenum">
              <a:rPr lang="de-DE" sz="1200">
                <a:latin typeface="Arial" pitchFamily="34" charset="0"/>
              </a:rPr>
              <a:pPr eaLnBrk="1" hangingPunct="1"/>
              <a:t>50</a:t>
            </a:fld>
            <a:endParaRPr lang="de-DE" sz="1200">
              <a:latin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4B0EC4-BA33-421B-B1EE-FB869011F585}" type="slidenum">
              <a:rPr lang="de-DE" altLang="de-DE"/>
              <a:pPr/>
              <a:t>52</a:t>
            </a:fld>
            <a:endParaRPr lang="de-DE" altLang="de-DE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D7E0464-873B-45F9-B766-02D3A192F444}" type="slidenum">
              <a:rPr lang="de-DE" sz="1200">
                <a:latin typeface="Arial" pitchFamily="34" charset="0"/>
              </a:rPr>
              <a:pPr eaLnBrk="1" hangingPunct="1"/>
              <a:t>55</a:t>
            </a:fld>
            <a:endParaRPr lang="de-DE" sz="1200">
              <a:latin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69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0576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D7E0464-873B-45F9-B766-02D3A192F444}" type="slidenum">
              <a:rPr lang="de-DE" sz="1200">
                <a:latin typeface="Arial" pitchFamily="34" charset="0"/>
              </a:rPr>
              <a:pPr eaLnBrk="1" hangingPunct="1"/>
              <a:t>72</a:t>
            </a:fld>
            <a:endParaRPr lang="de-DE" sz="1200">
              <a:latin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D7E0464-873B-45F9-B766-02D3A192F444}" type="slidenum">
              <a:rPr lang="de-DE" sz="1200">
                <a:latin typeface="Arial" pitchFamily="34" charset="0"/>
              </a:rPr>
              <a:pPr eaLnBrk="1" hangingPunct="1"/>
              <a:t>78</a:t>
            </a:fld>
            <a:endParaRPr lang="de-DE" sz="1200">
              <a:latin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84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2526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0482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D7E0464-873B-45F9-B766-02D3A192F444}" type="slidenum">
              <a:rPr lang="de-DE" sz="1200">
                <a:latin typeface="Arial" pitchFamily="34" charset="0"/>
              </a:rPr>
              <a:pPr eaLnBrk="1" hangingPunct="1"/>
              <a:t>85</a:t>
            </a:fld>
            <a:endParaRPr lang="de-DE" sz="1200">
              <a:latin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D7E0464-873B-45F9-B766-02D3A192F444}" type="slidenum">
              <a:rPr lang="de-DE" sz="1200">
                <a:latin typeface="Arial" pitchFamily="34" charset="0"/>
              </a:rPr>
              <a:pPr eaLnBrk="1" hangingPunct="1"/>
              <a:t>87</a:t>
            </a:fld>
            <a:endParaRPr lang="de-DE" sz="1200">
              <a:latin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eaLnBrk="1" hangingPunct="1"/>
            <a:fld id="{CAA21256-7FFF-427C-B1A0-F6567DAD2824}" type="slidenum">
              <a:rPr lang="de-DE" sz="1200" smtClean="0"/>
              <a:pPr eaLnBrk="1" hangingPunct="1"/>
              <a:t>6</a:t>
            </a:fld>
            <a:endParaRPr lang="de-DE" sz="1200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latin typeface="Arial" charset="0"/>
              <a:ea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2255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6004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2255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Modelle funktionieren gut wenn alle Anforderungen zu Beginn bekannt sind und sich nicht mehr ändern!!!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48D43-4B81-498A-8721-5340E4B2FB3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97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PDCA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2183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48D43-4B81-498A-8721-5340E4B2FB3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71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psf\Host\Users\cd\Desktop\Startbild_4zu3-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1392238"/>
            <a:ext cx="7342188" cy="741362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de-DE" noProof="0" dirty="0" smtClean="0"/>
              <a:t>Titelmasterformat durch Klicken bearbeiten</a:t>
            </a:r>
          </a:p>
        </p:txBody>
      </p:sp>
      <p:pic>
        <p:nvPicPr>
          <p:cNvPr id="7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88" y="12223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1143000" y="2159000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72853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43000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88" y="12223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11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1502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43001" y="1884363"/>
            <a:ext cx="3769200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88" y="12223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11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5065200" y="1882800"/>
            <a:ext cx="3769200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42503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43001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88" y="12223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11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5065200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idx="11"/>
          </p:nvPr>
        </p:nvSpPr>
        <p:spPr>
          <a:xfrm>
            <a:off x="1144800" y="1871439"/>
            <a:ext cx="37692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endParaRPr lang="de-DE" noProof="0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5065200" y="1872000"/>
            <a:ext cx="37692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538477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9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88" y="12223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938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9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88" y="12223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7683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7498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DLR.de  •  Folie </a:t>
            </a:r>
            <a:fld id="{18C7CB6D-895A-4F21-B0E7-2185F6FE553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3960000" cy="4338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60665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7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88" y="12223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pic>
        <p:nvPicPr>
          <p:cNvPr id="13" name="Grafik 10" descr="dlr_signet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36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5" r:id="rId5"/>
    <p:sldLayoutId id="2147483656" r:id="rId6"/>
    <p:sldLayoutId id="2147483659" r:id="rId7"/>
    <p:sldLayoutId id="2147483660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rcenvironment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agilemanifesto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tremeprogramming.org/" TargetMode="External"/><Relationship Id="rId7" Type="http://schemas.openxmlformats.org/officeDocument/2006/relationships/hyperlink" Target="http://www.agilemodeling.com/" TargetMode="External"/><Relationship Id="rId2" Type="http://schemas.openxmlformats.org/officeDocument/2006/relationships/hyperlink" Target="http://www.scrumalliance.org/learn_about_scru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Lean_manufacturing#Overview" TargetMode="External"/><Relationship Id="rId5" Type="http://schemas.openxmlformats.org/officeDocument/2006/relationships/hyperlink" Target="http://www.featuredrivendevelopment.com/" TargetMode="External"/><Relationship Id="rId4" Type="http://schemas.openxmlformats.org/officeDocument/2006/relationships/hyperlink" Target="http://en.wikiversity.org/wiki/Crystal_Methods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www.mantisbt.org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gzilla.org/" TargetMode="External"/><Relationship Id="rId2" Type="http://schemas.openxmlformats.org/officeDocument/2006/relationships/hyperlink" Target="https://www.atlassian.com/software/jir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rackplus.de/" TargetMode="External"/><Relationship Id="rId4" Type="http://schemas.openxmlformats.org/officeDocument/2006/relationships/hyperlink" Target="http://code.google.com/p/support/issues/lis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mg.org/spec/UML/2.2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svnbook.red-bean.com/index.en.html" TargetMode="External"/><Relationship Id="rId2" Type="http://schemas.openxmlformats.org/officeDocument/2006/relationships/hyperlink" Target="http://subversion.apache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hyperlink" Target="http://en.wikipedia.org/wiki/Comparison_of_Subversion_clients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svnbook.red-bean.com/en/1.7/svn.branchmerge.commonpatterns.html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force.com/" TargetMode="External"/><Relationship Id="rId2" Type="http://schemas.openxmlformats.org/officeDocument/2006/relationships/hyperlink" Target="http://git-scm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avannah.nongnu.org/projects/cvs" TargetMode="External"/><Relationship Id="rId4" Type="http://schemas.openxmlformats.org/officeDocument/2006/relationships/hyperlink" Target="http://mercurial.selenic.com/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www.eclipse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lipse.org/subversive/documentation/index.php" TargetMode="External"/><Relationship Id="rId2" Type="http://schemas.openxmlformats.org/officeDocument/2006/relationships/hyperlink" Target="http://www.eclipse.org/subversive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eclipse.org/index.php/Mylyn/User_Guide" TargetMode="External"/><Relationship Id="rId2" Type="http://schemas.openxmlformats.org/officeDocument/2006/relationships/hyperlink" Target="http://www.eclipse.org/mylyn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hyperlink" Target="http://sourceforge.net/projects/mylyn-mantis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checkstyle.sourceforge.net/project-info.html" TargetMode="External"/><Relationship Id="rId2" Type="http://schemas.openxmlformats.org/officeDocument/2006/relationships/hyperlink" Target="http://checkstyle.sourceforge.net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lemma.org/userdoc/index.html" TargetMode="External"/><Relationship Id="rId2" Type="http://schemas.openxmlformats.org/officeDocument/2006/relationships/hyperlink" Target="http://www.eclemm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netbeans.org/" TargetMode="External"/><Relationship Id="rId2" Type="http://schemas.openxmlformats.org/officeDocument/2006/relationships/hyperlink" Target="http://www.jetbrains.com/idea/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jenkins-ci.org/display/JENKINS/Plugins" TargetMode="External"/><Relationship Id="rId2" Type="http://schemas.openxmlformats.org/officeDocument/2006/relationships/hyperlink" Target="http://jenkins-ci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png"/><Relationship Id="rId4" Type="http://schemas.openxmlformats.org/officeDocument/2006/relationships/image" Target="../media/image93.w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de-DE" sz="3600" dirty="0" smtClean="0">
                <a:latin typeface="+mj-lt"/>
              </a:rPr>
              <a:t>Software Engineering</a:t>
            </a:r>
            <a:r>
              <a:rPr lang="de-DE" dirty="0"/>
              <a:t>	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>
                <a:latin typeface="+mn-lt"/>
              </a:rPr>
              <a:t>Beim Deutschen </a:t>
            </a:r>
            <a:r>
              <a:rPr lang="de-DE" dirty="0">
                <a:latin typeface="+mn-lt"/>
              </a:rPr>
              <a:t>Zentrum für Luft- und </a:t>
            </a:r>
            <a:r>
              <a:rPr lang="de-DE" dirty="0" smtClean="0">
                <a:latin typeface="+mn-lt"/>
              </a:rPr>
              <a:t>Raumfahrt</a:t>
            </a:r>
          </a:p>
          <a:p>
            <a:endParaRPr lang="de-DE" dirty="0" smtClean="0">
              <a:latin typeface="+mn-lt"/>
            </a:endParaRPr>
          </a:p>
          <a:p>
            <a:r>
              <a:rPr lang="de-DE" sz="1800" dirty="0" smtClean="0">
                <a:latin typeface="+mn-lt"/>
              </a:rPr>
              <a:t>Sascha Zur</a:t>
            </a:r>
            <a:endParaRPr lang="de-DE" sz="1800" dirty="0">
              <a:latin typeface="+mn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187624" y="2773910"/>
            <a:ext cx="6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dirty="0">
              <a:latin typeface="Arial" pitchFamily="34" charset="0"/>
              <a:cs typeface="Arial" pitchFamily="34" charset="0"/>
            </a:endParaRPr>
          </a:p>
          <a:p>
            <a:endParaRPr lang="de-DE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231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4294967295"/>
          </p:nvPr>
        </p:nvSpPr>
        <p:spPr>
          <a:xfrm>
            <a:off x="486000" y="1591199"/>
            <a:ext cx="8172000" cy="4338000"/>
          </a:xfrm>
          <a:prstGeom prst="rect">
            <a:avLst/>
          </a:prstGeo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DE" b="1" dirty="0" smtClean="0">
                <a:latin typeface="+mj-lt"/>
              </a:rPr>
              <a:t>Gruppe Software Engineering</a:t>
            </a:r>
          </a:p>
          <a:p>
            <a:pPr lvl="1"/>
            <a:r>
              <a:rPr lang="de-DE" dirty="0" smtClean="0">
                <a:latin typeface="+mj-lt"/>
              </a:rPr>
              <a:t>Automatisierter Test verteilter und mobiler Systeme</a:t>
            </a:r>
          </a:p>
          <a:p>
            <a:pPr lvl="1"/>
            <a:r>
              <a:rPr lang="de-DE" dirty="0" smtClean="0">
                <a:latin typeface="+mj-lt"/>
              </a:rPr>
              <a:t>Entwicklung von Software-Engineering-Tools</a:t>
            </a:r>
          </a:p>
          <a:p>
            <a:pPr lvl="1"/>
            <a:r>
              <a:rPr lang="de-DE" dirty="0" smtClean="0">
                <a:latin typeface="+mj-lt"/>
              </a:rPr>
              <a:t>Softwareentwicklungsprozesse</a:t>
            </a:r>
          </a:p>
          <a:p>
            <a:pPr lvl="1"/>
            <a:endParaRPr lang="de-DE" dirty="0" smtClean="0">
              <a:latin typeface="+mj-lt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de-DE" b="1" dirty="0" smtClean="0">
                <a:latin typeface="+mj-lt"/>
              </a:rPr>
              <a:t>Gruppe </a:t>
            </a:r>
            <a:r>
              <a:rPr lang="de-DE" b="1" dirty="0">
                <a:latin typeface="+mj-lt"/>
              </a:rPr>
              <a:t>Verteilte </a:t>
            </a:r>
            <a:r>
              <a:rPr lang="de-DE" b="1" dirty="0" smtClean="0">
                <a:latin typeface="+mj-lt"/>
              </a:rPr>
              <a:t>Softwaresysteme</a:t>
            </a:r>
          </a:p>
          <a:p>
            <a:pPr lvl="1"/>
            <a:r>
              <a:rPr lang="de-DE" dirty="0">
                <a:latin typeface="+mj-lt"/>
              </a:rPr>
              <a:t>Integration heterogener Software und Daten in verteilten Umgebungen</a:t>
            </a:r>
          </a:p>
          <a:p>
            <a:pPr lvl="1"/>
            <a:r>
              <a:rPr lang="de-DE" dirty="0">
                <a:latin typeface="+mj-lt"/>
              </a:rPr>
              <a:t>Dynamische Peer-</a:t>
            </a:r>
            <a:r>
              <a:rPr lang="de-DE" dirty="0" err="1">
                <a:latin typeface="+mj-lt"/>
              </a:rPr>
              <a:t>to</a:t>
            </a:r>
            <a:r>
              <a:rPr lang="de-DE" dirty="0">
                <a:latin typeface="+mj-lt"/>
              </a:rPr>
              <a:t>-peer-Netze</a:t>
            </a:r>
          </a:p>
          <a:p>
            <a:pPr lvl="1"/>
            <a:r>
              <a:rPr lang="de-DE" dirty="0">
                <a:latin typeface="+mj-lt"/>
              </a:rPr>
              <a:t>Verteiltes Daten- und Rechtemanagement</a:t>
            </a:r>
            <a:endParaRPr lang="de-DE" b="1" dirty="0" smtClean="0">
              <a:latin typeface="+mj-lt"/>
            </a:endParaRPr>
          </a:p>
          <a:p>
            <a:pPr lvl="1"/>
            <a:endParaRPr lang="de-DE" b="1" dirty="0">
              <a:latin typeface="+mj-lt"/>
            </a:endParaRPr>
          </a:p>
          <a:p>
            <a:pPr marL="0" indent="0">
              <a:buNone/>
            </a:pPr>
            <a:r>
              <a:rPr lang="de-DE" b="1" dirty="0" smtClean="0">
                <a:latin typeface="+mj-lt"/>
              </a:rPr>
              <a:t>Gruppe High Performance Computing</a:t>
            </a:r>
          </a:p>
          <a:p>
            <a:pPr lvl="1"/>
            <a:r>
              <a:rPr lang="de-DE" dirty="0">
                <a:latin typeface="+mj-lt"/>
              </a:rPr>
              <a:t>Numerische Bibliotheken</a:t>
            </a:r>
          </a:p>
          <a:p>
            <a:pPr lvl="1"/>
            <a:r>
              <a:rPr lang="de-DE" dirty="0" smtClean="0">
                <a:latin typeface="+mj-lt"/>
              </a:rPr>
              <a:t>Optimierung</a:t>
            </a:r>
          </a:p>
          <a:p>
            <a:pPr lvl="1"/>
            <a:r>
              <a:rPr lang="de-DE" dirty="0">
                <a:latin typeface="+mj-lt"/>
              </a:rPr>
              <a:t>Parallele Programmierung</a:t>
            </a:r>
          </a:p>
          <a:p>
            <a:pPr lvl="1"/>
            <a:endParaRPr lang="de-DE" dirty="0" smtClean="0"/>
          </a:p>
          <a:p>
            <a:pPr marL="0" indent="0">
              <a:buNone/>
            </a:pPr>
            <a:endParaRPr lang="de-DE" b="1" dirty="0" smtClean="0">
              <a:latin typeface="+mj-lt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1115616" y="908720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 smtClean="0">
                <a:latin typeface="+mj-lt"/>
              </a:rPr>
              <a:t>Arbeitsgebiete der Gruppen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210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Remote Component Environment</a:t>
            </a:r>
            <a:endParaRPr lang="en-GB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73209"/>
            <a:ext cx="2730500" cy="148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3190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RCE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600" i="1" dirty="0">
                <a:latin typeface="+mj-lt"/>
              </a:rPr>
              <a:t>Remote Component Environment</a:t>
            </a:r>
          </a:p>
          <a:p>
            <a:pPr marL="0" indent="0">
              <a:buNone/>
            </a:pPr>
            <a:r>
              <a:rPr lang="en-GB" sz="1600" i="1" dirty="0">
                <a:latin typeface="+mj-lt"/>
              </a:rPr>
              <a:t>“Distributed Workflow-driven Integration Environment”</a:t>
            </a:r>
          </a:p>
          <a:p>
            <a:endParaRPr lang="de-DE" dirty="0" smtClean="0">
              <a:latin typeface="+mj-lt"/>
            </a:endParaRPr>
          </a:p>
          <a:p>
            <a:pPr marL="0" indent="0">
              <a:buNone/>
            </a:pPr>
            <a:r>
              <a:rPr lang="de-DE" sz="1600" dirty="0" smtClean="0">
                <a:latin typeface="+mj-lt"/>
              </a:rPr>
              <a:t>Software zur Ausführung von Simulationsprozessketten (Workflows)</a:t>
            </a:r>
          </a:p>
          <a:p>
            <a:pPr lvl="1"/>
            <a:r>
              <a:rPr lang="de-DE" sz="1600" dirty="0" smtClean="0">
                <a:latin typeface="+mj-lt"/>
              </a:rPr>
              <a:t>Datenflussbasierte Prozesse</a:t>
            </a:r>
          </a:p>
          <a:p>
            <a:pPr lvl="1"/>
            <a:r>
              <a:rPr lang="de-DE" sz="1600" dirty="0" smtClean="0">
                <a:latin typeface="+mj-lt"/>
              </a:rPr>
              <a:t>Verteilte Umgebung</a:t>
            </a:r>
            <a:endParaRPr lang="de-DE" sz="1600" dirty="0">
              <a:latin typeface="+mj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www.DLR.de  •  Folie </a:t>
            </a:r>
            <a:fld id="{A5AC3FBE-A647-41C9-A8C3-4435ED4FC895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5314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7" name="Picture 21" descr="rce_trans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5" b="26495"/>
          <a:stretch>
            <a:fillRect/>
          </a:stretch>
        </p:blipFill>
        <p:spPr bwMode="auto">
          <a:xfrm>
            <a:off x="2195736" y="3789040"/>
            <a:ext cx="5387232" cy="239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215247" y="2379142"/>
            <a:ext cx="2572081" cy="2923508"/>
            <a:chOff x="215247" y="2379142"/>
            <a:chExt cx="2572081" cy="2923508"/>
          </a:xfrm>
        </p:grpSpPr>
        <p:pic>
          <p:nvPicPr>
            <p:cNvPr id="9" name="Picture 2" descr="D:\Maloche\Schriften\Stuff\Netzwerkgrafiken\benutzer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228" y="2820541"/>
              <a:ext cx="571500" cy="752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uppieren 9"/>
            <p:cNvGrpSpPr/>
            <p:nvPr/>
          </p:nvGrpSpPr>
          <p:grpSpPr>
            <a:xfrm>
              <a:off x="215247" y="2379142"/>
              <a:ext cx="2572081" cy="2923508"/>
              <a:chOff x="215247" y="2780928"/>
              <a:chExt cx="2572081" cy="2923508"/>
            </a:xfrm>
          </p:grpSpPr>
          <p:pic>
            <p:nvPicPr>
              <p:cNvPr id="11" name="Picture 46" descr="buildi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3248574"/>
                <a:ext cx="2463800" cy="24558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" name="Gruppieren 11"/>
              <p:cNvGrpSpPr/>
              <p:nvPr/>
            </p:nvGrpSpPr>
            <p:grpSpPr>
              <a:xfrm>
                <a:off x="215247" y="2780928"/>
                <a:ext cx="2549525" cy="1722438"/>
                <a:chOff x="361950" y="3184960"/>
                <a:chExt cx="2549525" cy="1722438"/>
              </a:xfrm>
            </p:grpSpPr>
            <p:pic>
              <p:nvPicPr>
                <p:cNvPr id="13" name="Picture 49" descr="win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161" t="10632" r="43741" b="37975"/>
                <a:stretch>
                  <a:fillRect/>
                </a:stretch>
              </p:blipFill>
              <p:spPr bwMode="auto">
                <a:xfrm>
                  <a:off x="361950" y="3184960"/>
                  <a:ext cx="1004888" cy="1219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" name="Picture 50" descr="wingRight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049" t="42531" b="15190"/>
                <a:stretch>
                  <a:fillRect/>
                </a:stretch>
              </p:blipFill>
              <p:spPr bwMode="auto">
                <a:xfrm>
                  <a:off x="431800" y="3905685"/>
                  <a:ext cx="2479675" cy="1001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15" name="Gruppieren 14"/>
          <p:cNvGrpSpPr/>
          <p:nvPr/>
        </p:nvGrpSpPr>
        <p:grpSpPr>
          <a:xfrm>
            <a:off x="2991297" y="1268760"/>
            <a:ext cx="3703637" cy="2495327"/>
            <a:chOff x="2991297" y="1268760"/>
            <a:chExt cx="3703637" cy="2495327"/>
          </a:xfrm>
        </p:grpSpPr>
        <p:pic>
          <p:nvPicPr>
            <p:cNvPr id="16" name="Picture 2" descr="D:\Maloche\Schriften\Stuff\Netzwerkgrafiken\benutzer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564" y="1380381"/>
              <a:ext cx="571500" cy="752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uppieren 16"/>
            <p:cNvGrpSpPr/>
            <p:nvPr/>
          </p:nvGrpSpPr>
          <p:grpSpPr>
            <a:xfrm>
              <a:off x="2991297" y="1268760"/>
              <a:ext cx="3703637" cy="2495327"/>
              <a:chOff x="2991297" y="1670546"/>
              <a:chExt cx="3703637" cy="2495327"/>
            </a:xfrm>
          </p:grpSpPr>
          <p:pic>
            <p:nvPicPr>
              <p:cNvPr id="18" name="Picture 43" descr="buildi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7332" y="1670546"/>
                <a:ext cx="2463800" cy="24558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8" descr="fuselage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1297" y="1795735"/>
                <a:ext cx="3703637" cy="2370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dirty="0" smtClean="0">
                <a:latin typeface="+mj-lt"/>
              </a:rPr>
              <a:t>RCE als multidisziplinäre Kopplungsumgebung</a:t>
            </a:r>
            <a:endParaRPr lang="de-DE" dirty="0">
              <a:latin typeface="+mj-lt"/>
            </a:endParaRPr>
          </a:p>
        </p:txBody>
      </p:sp>
      <p:sp>
        <p:nvSpPr>
          <p:cNvPr id="21" name="Document"/>
          <p:cNvSpPr>
            <a:spLocks noEditPoints="1" noChangeArrowheads="1"/>
          </p:cNvSpPr>
          <p:nvPr/>
        </p:nvSpPr>
        <p:spPr bwMode="auto">
          <a:xfrm>
            <a:off x="4607346" y="2720744"/>
            <a:ext cx="935037" cy="86995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99CC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72000" rIns="72000" anchor="ctr"/>
          <a:lstStyle/>
          <a:p>
            <a:pPr algn="ctr"/>
            <a:r>
              <a:rPr lang="de-DE" sz="1400" dirty="0" err="1">
                <a:latin typeface="Arial" charset="0"/>
              </a:rPr>
              <a:t>fuselage</a:t>
            </a:r>
            <a:r>
              <a:rPr lang="de-DE" sz="1400" dirty="0">
                <a:latin typeface="Arial" charset="0"/>
              </a:rPr>
              <a:t/>
            </a:r>
            <a:br>
              <a:rPr lang="de-DE" sz="1400" dirty="0">
                <a:latin typeface="Arial" charset="0"/>
              </a:rPr>
            </a:br>
            <a:r>
              <a:rPr lang="de-DE" sz="1400" dirty="0">
                <a:latin typeface="Arial" charset="0"/>
              </a:rPr>
              <a:t>.</a:t>
            </a:r>
            <a:r>
              <a:rPr lang="de-DE" sz="1400" dirty="0" err="1">
                <a:latin typeface="Arial" charset="0"/>
              </a:rPr>
              <a:t>py</a:t>
            </a:r>
            <a:endParaRPr lang="de-DE" sz="1400" dirty="0">
              <a:latin typeface="Arial" charset="0"/>
            </a:endParaRPr>
          </a:p>
        </p:txBody>
      </p:sp>
      <p:sp>
        <p:nvSpPr>
          <p:cNvPr id="22" name="Document"/>
          <p:cNvSpPr>
            <a:spLocks noEditPoints="1" noChangeArrowheads="1"/>
          </p:cNvSpPr>
          <p:nvPr/>
        </p:nvSpPr>
        <p:spPr bwMode="auto">
          <a:xfrm>
            <a:off x="398611" y="4212832"/>
            <a:ext cx="935038" cy="86995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99CC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anchor="ctr"/>
          <a:lstStyle/>
          <a:p>
            <a:pPr algn="ctr"/>
            <a:r>
              <a:rPr lang="de-DE" sz="1400" dirty="0" err="1">
                <a:latin typeface="Arial" charset="0"/>
              </a:rPr>
              <a:t>wings</a:t>
            </a:r>
            <a:r>
              <a:rPr lang="de-DE" sz="1400" dirty="0">
                <a:latin typeface="Arial" charset="0"/>
              </a:rPr>
              <a:t/>
            </a:r>
            <a:br>
              <a:rPr lang="de-DE" sz="1400" dirty="0">
                <a:latin typeface="Arial" charset="0"/>
              </a:rPr>
            </a:br>
            <a:r>
              <a:rPr lang="de-DE" sz="1400" dirty="0">
                <a:latin typeface="Arial" charset="0"/>
              </a:rPr>
              <a:t>.c</a:t>
            </a:r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 flipV="1">
            <a:off x="2287488" y="3843768"/>
            <a:ext cx="1564432" cy="99270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>
            <a:off x="5340380" y="3843768"/>
            <a:ext cx="1463868" cy="46679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" name="Line 37"/>
          <p:cNvSpPr>
            <a:spLocks noChangeShapeType="1"/>
          </p:cNvSpPr>
          <p:nvPr/>
        </p:nvSpPr>
        <p:spPr bwMode="auto">
          <a:xfrm flipV="1">
            <a:off x="2322593" y="4529078"/>
            <a:ext cx="4553663" cy="506908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6" name="Gruppieren 25"/>
          <p:cNvGrpSpPr/>
          <p:nvPr/>
        </p:nvGrpSpPr>
        <p:grpSpPr>
          <a:xfrm>
            <a:off x="6932778" y="2050866"/>
            <a:ext cx="2463800" cy="2455863"/>
            <a:chOff x="6932778" y="2050866"/>
            <a:chExt cx="2463800" cy="2455863"/>
          </a:xfrm>
        </p:grpSpPr>
        <p:pic>
          <p:nvPicPr>
            <p:cNvPr id="27" name="Picture 2" descr="D:\Maloche\Schriften\Stuff\Netzwerkgrafiken\benutzer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6964" y="2100461"/>
              <a:ext cx="571500" cy="752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0" descr="buildi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2778" y="2050866"/>
              <a:ext cx="2463800" cy="2455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7" descr="engin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01" t="60759" r="29161" b="15190"/>
            <a:stretch>
              <a:fillRect/>
            </a:stretch>
          </p:blipFill>
          <p:spPr bwMode="auto">
            <a:xfrm>
              <a:off x="7022561" y="2289911"/>
              <a:ext cx="1142118" cy="790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uppieren 29"/>
          <p:cNvGrpSpPr/>
          <p:nvPr/>
        </p:nvGrpSpPr>
        <p:grpSpPr>
          <a:xfrm>
            <a:off x="1043608" y="4647807"/>
            <a:ext cx="1150938" cy="819150"/>
            <a:chOff x="7543800" y="1623136"/>
            <a:chExt cx="1150938" cy="819150"/>
          </a:xfrm>
        </p:grpSpPr>
        <p:grpSp>
          <p:nvGrpSpPr>
            <p:cNvPr id="31" name="Gruppieren 30"/>
            <p:cNvGrpSpPr/>
            <p:nvPr/>
          </p:nvGrpSpPr>
          <p:grpSpPr>
            <a:xfrm>
              <a:off x="7543800" y="1623136"/>
              <a:ext cx="1150938" cy="819150"/>
              <a:chOff x="7543800" y="1623136"/>
              <a:chExt cx="1150938" cy="819150"/>
            </a:xfrm>
          </p:grpSpPr>
          <p:grpSp>
            <p:nvGrpSpPr>
              <p:cNvPr id="35" name="Group 18"/>
              <p:cNvGrpSpPr>
                <a:grpSpLocks/>
              </p:cNvGrpSpPr>
              <p:nvPr/>
            </p:nvGrpSpPr>
            <p:grpSpPr bwMode="auto">
              <a:xfrm>
                <a:off x="7543800" y="1623136"/>
                <a:ext cx="1150938" cy="819150"/>
                <a:chOff x="2640" y="1062"/>
                <a:chExt cx="2008" cy="1428"/>
              </a:xfrm>
              <a:solidFill>
                <a:schemeClr val="bg1"/>
              </a:solidFill>
            </p:grpSpPr>
            <p:pic>
              <p:nvPicPr>
                <p:cNvPr id="37" name="Picture 16" descr="platform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40" y="1062"/>
                  <a:ext cx="2008" cy="1428"/>
                </a:xfrm>
                <a:prstGeom prst="rect">
                  <a:avLst/>
                </a:prstGeom>
                <a:grpFill/>
                <a:extLst/>
              </p:spPr>
            </p:pic>
            <p:pic>
              <p:nvPicPr>
                <p:cNvPr id="38" name="Picture 17" descr="airplane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3" y="1174"/>
                  <a:ext cx="1925" cy="1232"/>
                </a:xfrm>
                <a:prstGeom prst="rect">
                  <a:avLst/>
                </a:prstGeom>
                <a:grpFill/>
                <a:extLst/>
              </p:spPr>
            </p:pic>
          </p:grpSp>
          <p:sp>
            <p:nvSpPr>
              <p:cNvPr id="36" name="Rechteck 35"/>
              <p:cNvSpPr/>
              <p:nvPr/>
            </p:nvSpPr>
            <p:spPr bwMode="auto">
              <a:xfrm>
                <a:off x="7585302" y="1697245"/>
                <a:ext cx="1044000" cy="68699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charset="-128"/>
                  <a:cs typeface="Arial" charset="0"/>
                </a:endParaRPr>
              </a:p>
            </p:txBody>
          </p:sp>
        </p:grpSp>
        <p:grpSp>
          <p:nvGrpSpPr>
            <p:cNvPr id="32" name="Gruppieren 31"/>
            <p:cNvGrpSpPr/>
            <p:nvPr/>
          </p:nvGrpSpPr>
          <p:grpSpPr>
            <a:xfrm>
              <a:off x="7716101" y="1729102"/>
              <a:ext cx="817478" cy="607218"/>
              <a:chOff x="255736" y="2413347"/>
              <a:chExt cx="2549525" cy="1722438"/>
            </a:xfrm>
            <a:solidFill>
              <a:schemeClr val="bg1"/>
            </a:solidFill>
          </p:grpSpPr>
          <p:pic>
            <p:nvPicPr>
              <p:cNvPr id="33" name="Picture 49" descr="wi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161" t="10632" r="43741" b="37975"/>
              <a:stretch>
                <a:fillRect/>
              </a:stretch>
            </p:blipFill>
            <p:spPr bwMode="auto">
              <a:xfrm>
                <a:off x="255736" y="2413347"/>
                <a:ext cx="1004888" cy="1219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50" descr="wingRight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049" t="42531" b="15190"/>
              <a:stretch>
                <a:fillRect/>
              </a:stretch>
            </p:blipFill>
            <p:spPr bwMode="auto">
              <a:xfrm>
                <a:off x="325586" y="3134072"/>
                <a:ext cx="2479675" cy="10017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9" name="Gruppieren 38"/>
          <p:cNvGrpSpPr/>
          <p:nvPr/>
        </p:nvGrpSpPr>
        <p:grpSpPr>
          <a:xfrm>
            <a:off x="4050434" y="3367042"/>
            <a:ext cx="1150938" cy="819150"/>
            <a:chOff x="7708650" y="3122530"/>
            <a:chExt cx="1150938" cy="819150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7708650" y="3122530"/>
              <a:ext cx="1150938" cy="819150"/>
              <a:chOff x="7543800" y="1623136"/>
              <a:chExt cx="1150938" cy="819150"/>
            </a:xfrm>
          </p:grpSpPr>
          <p:grpSp>
            <p:nvGrpSpPr>
              <p:cNvPr id="42" name="Group 18"/>
              <p:cNvGrpSpPr>
                <a:grpSpLocks/>
              </p:cNvGrpSpPr>
              <p:nvPr/>
            </p:nvGrpSpPr>
            <p:grpSpPr bwMode="auto">
              <a:xfrm>
                <a:off x="7543800" y="1623136"/>
                <a:ext cx="1150938" cy="819150"/>
                <a:chOff x="2640" y="1062"/>
                <a:chExt cx="2008" cy="1428"/>
              </a:xfrm>
              <a:solidFill>
                <a:schemeClr val="bg1"/>
              </a:solidFill>
            </p:grpSpPr>
            <p:pic>
              <p:nvPicPr>
                <p:cNvPr id="44" name="Picture 16" descr="platform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40" y="1062"/>
                  <a:ext cx="2008" cy="1428"/>
                </a:xfrm>
                <a:prstGeom prst="rect">
                  <a:avLst/>
                </a:prstGeom>
                <a:grpFill/>
                <a:extLst/>
              </p:spPr>
            </p:pic>
            <p:pic>
              <p:nvPicPr>
                <p:cNvPr id="45" name="Picture 17" descr="airplane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3" y="1174"/>
                  <a:ext cx="1925" cy="1232"/>
                </a:xfrm>
                <a:prstGeom prst="rect">
                  <a:avLst/>
                </a:prstGeom>
                <a:grpFill/>
                <a:extLst/>
              </p:spPr>
            </p:pic>
          </p:grpSp>
          <p:sp>
            <p:nvSpPr>
              <p:cNvPr id="43" name="Rechteck 42"/>
              <p:cNvSpPr/>
              <p:nvPr/>
            </p:nvSpPr>
            <p:spPr bwMode="auto">
              <a:xfrm>
                <a:off x="7585302" y="1697245"/>
                <a:ext cx="1044000" cy="68699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charset="-128"/>
                  <a:cs typeface="Arial" charset="0"/>
                </a:endParaRPr>
              </a:p>
            </p:txBody>
          </p:sp>
        </p:grpSp>
        <p:pic>
          <p:nvPicPr>
            <p:cNvPr id="41" name="Picture 48" descr="fuselage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5240" y="3168795"/>
              <a:ext cx="1104348" cy="706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18"/>
          <p:cNvGrpSpPr>
            <a:grpSpLocks/>
          </p:cNvGrpSpPr>
          <p:nvPr/>
        </p:nvGrpSpPr>
        <p:grpSpPr bwMode="auto">
          <a:xfrm>
            <a:off x="1041533" y="4651075"/>
            <a:ext cx="1150938" cy="819150"/>
            <a:chOff x="2640" y="1062"/>
            <a:chExt cx="2008" cy="1428"/>
          </a:xfrm>
        </p:grpSpPr>
        <p:pic>
          <p:nvPicPr>
            <p:cNvPr id="47" name="Picture 16" descr="platform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062"/>
              <a:ext cx="2008" cy="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7" descr="airplan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174"/>
              <a:ext cx="1925" cy="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Document"/>
          <p:cNvSpPr>
            <a:spLocks noEditPoints="1" noChangeArrowheads="1"/>
          </p:cNvSpPr>
          <p:nvPr/>
        </p:nvSpPr>
        <p:spPr bwMode="auto">
          <a:xfrm>
            <a:off x="7875844" y="3582343"/>
            <a:ext cx="935038" cy="86995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99CC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anchor="ctr"/>
          <a:lstStyle/>
          <a:p>
            <a:pPr algn="ctr"/>
            <a:r>
              <a:rPr lang="de-DE" sz="1400" dirty="0" err="1">
                <a:latin typeface="Arial" charset="0"/>
              </a:rPr>
              <a:t>engine</a:t>
            </a:r>
            <a:r>
              <a:rPr lang="de-DE" sz="1400" dirty="0">
                <a:latin typeface="Arial" charset="0"/>
              </a:rPr>
              <a:t/>
            </a:r>
            <a:br>
              <a:rPr lang="de-DE" sz="1400" dirty="0">
                <a:latin typeface="Arial" charset="0"/>
              </a:rPr>
            </a:br>
            <a:r>
              <a:rPr lang="de-DE" sz="1400" dirty="0">
                <a:latin typeface="Arial" charset="0"/>
              </a:rPr>
              <a:t>.f77</a:t>
            </a:r>
          </a:p>
        </p:txBody>
      </p:sp>
      <p:grpSp>
        <p:nvGrpSpPr>
          <p:cNvPr id="50" name="Gruppieren 49"/>
          <p:cNvGrpSpPr/>
          <p:nvPr/>
        </p:nvGrpSpPr>
        <p:grpSpPr>
          <a:xfrm>
            <a:off x="6981058" y="4017318"/>
            <a:ext cx="1150938" cy="819150"/>
            <a:chOff x="7478364" y="597611"/>
            <a:chExt cx="1150938" cy="819150"/>
          </a:xfrm>
        </p:grpSpPr>
        <p:grpSp>
          <p:nvGrpSpPr>
            <p:cNvPr id="51" name="Gruppieren 50"/>
            <p:cNvGrpSpPr/>
            <p:nvPr/>
          </p:nvGrpSpPr>
          <p:grpSpPr>
            <a:xfrm>
              <a:off x="7478364" y="597611"/>
              <a:ext cx="1150938" cy="819150"/>
              <a:chOff x="7543800" y="1623136"/>
              <a:chExt cx="1150938" cy="819150"/>
            </a:xfrm>
          </p:grpSpPr>
          <p:grpSp>
            <p:nvGrpSpPr>
              <p:cNvPr id="53" name="Group 18"/>
              <p:cNvGrpSpPr>
                <a:grpSpLocks/>
              </p:cNvGrpSpPr>
              <p:nvPr/>
            </p:nvGrpSpPr>
            <p:grpSpPr bwMode="auto">
              <a:xfrm>
                <a:off x="7543800" y="1623136"/>
                <a:ext cx="1150938" cy="819150"/>
                <a:chOff x="2640" y="1062"/>
                <a:chExt cx="2008" cy="1428"/>
              </a:xfrm>
              <a:solidFill>
                <a:schemeClr val="bg1"/>
              </a:solidFill>
            </p:grpSpPr>
            <p:pic>
              <p:nvPicPr>
                <p:cNvPr id="55" name="Picture 16" descr="platform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40" y="1062"/>
                  <a:ext cx="2008" cy="1428"/>
                </a:xfrm>
                <a:prstGeom prst="rect">
                  <a:avLst/>
                </a:prstGeom>
                <a:grpFill/>
                <a:extLst/>
              </p:spPr>
            </p:pic>
            <p:pic>
              <p:nvPicPr>
                <p:cNvPr id="56" name="Picture 17" descr="airplane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3" y="1174"/>
                  <a:ext cx="1925" cy="1232"/>
                </a:xfrm>
                <a:prstGeom prst="rect">
                  <a:avLst/>
                </a:prstGeom>
                <a:grpFill/>
                <a:extLst/>
              </p:spPr>
            </p:pic>
          </p:grpSp>
          <p:sp>
            <p:nvSpPr>
              <p:cNvPr id="54" name="Rechteck 53"/>
              <p:cNvSpPr/>
              <p:nvPr/>
            </p:nvSpPr>
            <p:spPr bwMode="auto">
              <a:xfrm>
                <a:off x="7585302" y="1697245"/>
                <a:ext cx="1044000" cy="68699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charset="-128"/>
                  <a:cs typeface="Arial" charset="0"/>
                </a:endParaRPr>
              </a:p>
            </p:txBody>
          </p:sp>
        </p:grpSp>
        <p:pic>
          <p:nvPicPr>
            <p:cNvPr id="52" name="Picture 47" descr="engine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01" t="60759" r="29161" b="15190"/>
            <a:stretch>
              <a:fillRect/>
            </a:stretch>
          </p:blipFill>
          <p:spPr bwMode="auto">
            <a:xfrm>
              <a:off x="7995213" y="992148"/>
              <a:ext cx="338931" cy="234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" name="Group 22"/>
          <p:cNvGrpSpPr>
            <a:grpSpLocks/>
          </p:cNvGrpSpPr>
          <p:nvPr/>
        </p:nvGrpSpPr>
        <p:grpSpPr bwMode="auto">
          <a:xfrm>
            <a:off x="6981058" y="4016569"/>
            <a:ext cx="1150938" cy="819150"/>
            <a:chOff x="2640" y="1062"/>
            <a:chExt cx="2008" cy="1428"/>
          </a:xfrm>
        </p:grpSpPr>
        <p:pic>
          <p:nvPicPr>
            <p:cNvPr id="58" name="Picture 23" descr="platform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062"/>
              <a:ext cx="2008" cy="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4" descr="airplan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174"/>
              <a:ext cx="1925" cy="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Group 19"/>
          <p:cNvGrpSpPr>
            <a:grpSpLocks/>
          </p:cNvGrpSpPr>
          <p:nvPr/>
        </p:nvGrpSpPr>
        <p:grpSpPr bwMode="auto">
          <a:xfrm>
            <a:off x="4048359" y="3367042"/>
            <a:ext cx="1150937" cy="819150"/>
            <a:chOff x="2640" y="1062"/>
            <a:chExt cx="2008" cy="1428"/>
          </a:xfrm>
        </p:grpSpPr>
        <p:pic>
          <p:nvPicPr>
            <p:cNvPr id="61" name="Picture 20" descr="platform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062"/>
              <a:ext cx="2008" cy="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1" descr="airplan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174"/>
              <a:ext cx="1925" cy="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5580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52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dirty="0" smtClean="0">
                <a:latin typeface="+mj-lt"/>
              </a:rPr>
              <a:t>RCE als verteilte Umgebung</a:t>
            </a:r>
            <a:endParaRPr lang="de-DE" dirty="0">
              <a:latin typeface="+mj-lt"/>
            </a:endParaRPr>
          </a:p>
        </p:txBody>
      </p:sp>
      <p:pic>
        <p:nvPicPr>
          <p:cNvPr id="53" name="Picture 32" descr="mainfr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855" y="3761903"/>
            <a:ext cx="968375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lap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18" y="4192116"/>
            <a:ext cx="1008062" cy="9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ser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305" y="2033116"/>
            <a:ext cx="10128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lap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18" y="2536353"/>
            <a:ext cx="1008062" cy="9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9" descr="lap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80" y="4265141"/>
            <a:ext cx="1008063" cy="9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Line 10"/>
          <p:cNvSpPr>
            <a:spLocks noChangeShapeType="1"/>
          </p:cNvSpPr>
          <p:nvPr/>
        </p:nvSpPr>
        <p:spPr bwMode="auto">
          <a:xfrm>
            <a:off x="6012805" y="2969741"/>
            <a:ext cx="865188" cy="7143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" name="Line 11"/>
          <p:cNvSpPr>
            <a:spLocks noChangeShapeType="1"/>
          </p:cNvSpPr>
          <p:nvPr/>
        </p:nvSpPr>
        <p:spPr bwMode="auto">
          <a:xfrm flipH="1">
            <a:off x="7309793" y="3328516"/>
            <a:ext cx="360362" cy="64770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" name="Line 12"/>
          <p:cNvSpPr>
            <a:spLocks noChangeShapeType="1"/>
          </p:cNvSpPr>
          <p:nvPr/>
        </p:nvSpPr>
        <p:spPr bwMode="auto">
          <a:xfrm flipH="1">
            <a:off x="4357043" y="3401541"/>
            <a:ext cx="2592387" cy="107950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" name="Line 13"/>
          <p:cNvSpPr>
            <a:spLocks noChangeShapeType="1"/>
          </p:cNvSpPr>
          <p:nvPr/>
        </p:nvSpPr>
        <p:spPr bwMode="auto">
          <a:xfrm flipH="1" flipV="1">
            <a:off x="2556818" y="3112616"/>
            <a:ext cx="2376487" cy="144462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2" name="Line 14"/>
          <p:cNvSpPr>
            <a:spLocks noChangeShapeType="1"/>
          </p:cNvSpPr>
          <p:nvPr/>
        </p:nvSpPr>
        <p:spPr bwMode="auto">
          <a:xfrm flipH="1">
            <a:off x="2269480" y="3328516"/>
            <a:ext cx="2663825" cy="10810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3" name="Line 15"/>
          <p:cNvSpPr>
            <a:spLocks noChangeShapeType="1"/>
          </p:cNvSpPr>
          <p:nvPr/>
        </p:nvSpPr>
        <p:spPr bwMode="auto">
          <a:xfrm flipH="1" flipV="1">
            <a:off x="4357043" y="4552478"/>
            <a:ext cx="2016125" cy="360363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4" name="Line 16"/>
          <p:cNvSpPr>
            <a:spLocks noChangeShapeType="1"/>
          </p:cNvSpPr>
          <p:nvPr/>
        </p:nvSpPr>
        <p:spPr bwMode="auto">
          <a:xfrm flipH="1">
            <a:off x="2269480" y="3328516"/>
            <a:ext cx="4608513" cy="1152525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5" name="Document"/>
          <p:cNvSpPr>
            <a:spLocks noEditPoints="1" noChangeArrowheads="1"/>
          </p:cNvSpPr>
          <p:nvPr/>
        </p:nvSpPr>
        <p:spPr bwMode="auto">
          <a:xfrm>
            <a:off x="5509568" y="1961678"/>
            <a:ext cx="935037" cy="86995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99CC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anchor="ctr"/>
          <a:lstStyle/>
          <a:p>
            <a:pPr algn="ctr"/>
            <a:r>
              <a:rPr lang="de-DE" sz="1400">
                <a:latin typeface="Arial" charset="0"/>
              </a:rPr>
              <a:t>wings</a:t>
            </a:r>
            <a:br>
              <a:rPr lang="de-DE" sz="1400">
                <a:latin typeface="Arial" charset="0"/>
              </a:rPr>
            </a:br>
            <a:r>
              <a:rPr lang="de-DE" sz="1400">
                <a:latin typeface="Arial" charset="0"/>
              </a:rPr>
              <a:t>.c</a:t>
            </a:r>
          </a:p>
        </p:txBody>
      </p:sp>
      <p:sp>
        <p:nvSpPr>
          <p:cNvPr id="66" name="Document"/>
          <p:cNvSpPr>
            <a:spLocks noEditPoints="1" noChangeArrowheads="1"/>
          </p:cNvSpPr>
          <p:nvPr/>
        </p:nvSpPr>
        <p:spPr bwMode="auto">
          <a:xfrm>
            <a:off x="7092305" y="4122266"/>
            <a:ext cx="935038" cy="86995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99CC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anchor="ctr"/>
          <a:lstStyle/>
          <a:p>
            <a:pPr algn="ctr"/>
            <a:r>
              <a:rPr lang="de-DE" sz="1400">
                <a:latin typeface="Arial" charset="0"/>
              </a:rPr>
              <a:t>engine</a:t>
            </a:r>
            <a:br>
              <a:rPr lang="de-DE" sz="1400">
                <a:latin typeface="Arial" charset="0"/>
              </a:rPr>
            </a:br>
            <a:r>
              <a:rPr lang="de-DE" sz="1400">
                <a:latin typeface="Arial" charset="0"/>
              </a:rPr>
              <a:t>.f77</a:t>
            </a:r>
          </a:p>
        </p:txBody>
      </p:sp>
      <p:grpSp>
        <p:nvGrpSpPr>
          <p:cNvPr id="67" name="Group 25"/>
          <p:cNvGrpSpPr>
            <a:grpSpLocks/>
          </p:cNvGrpSpPr>
          <p:nvPr/>
        </p:nvGrpSpPr>
        <p:grpSpPr bwMode="auto">
          <a:xfrm>
            <a:off x="683568" y="3546003"/>
            <a:ext cx="1368425" cy="974725"/>
            <a:chOff x="2640" y="1062"/>
            <a:chExt cx="2008" cy="1428"/>
          </a:xfrm>
        </p:grpSpPr>
        <p:pic>
          <p:nvPicPr>
            <p:cNvPr id="68" name="Picture 26" descr="platfor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062"/>
              <a:ext cx="2008" cy="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7" descr="airpla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174"/>
              <a:ext cx="1925" cy="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Picture 28" descr="supercomput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30" y="1961678"/>
            <a:ext cx="9048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uppieren 70"/>
          <p:cNvGrpSpPr/>
          <p:nvPr/>
        </p:nvGrpSpPr>
        <p:grpSpPr>
          <a:xfrm>
            <a:off x="5167785" y="1568611"/>
            <a:ext cx="1277730" cy="1269367"/>
            <a:chOff x="5167785" y="1568611"/>
            <a:chExt cx="1277730" cy="1269367"/>
          </a:xfrm>
        </p:grpSpPr>
        <p:pic>
          <p:nvPicPr>
            <p:cNvPr id="72" name="Picture 8" descr="autopti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1615" y="1568611"/>
              <a:ext cx="7239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6" descr="LiLi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9717" y="1825153"/>
              <a:ext cx="7239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7" descr="ModGe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7785" y="2114078"/>
              <a:ext cx="7239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uppieren 74"/>
          <p:cNvGrpSpPr/>
          <p:nvPr/>
        </p:nvGrpSpPr>
        <p:grpSpPr>
          <a:xfrm>
            <a:off x="6577054" y="3771428"/>
            <a:ext cx="1221064" cy="1311275"/>
            <a:chOff x="6577054" y="3771428"/>
            <a:chExt cx="1221064" cy="1311275"/>
          </a:xfrm>
        </p:grpSpPr>
        <p:pic>
          <p:nvPicPr>
            <p:cNvPr id="76" name="Picture 6" descr="LiLi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218" y="3771428"/>
              <a:ext cx="7239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5095" y="4082777"/>
              <a:ext cx="714375" cy="714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8" name="Picture 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7054" y="4368328"/>
              <a:ext cx="714375" cy="714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9" name="Group 25"/>
          <p:cNvGrpSpPr>
            <a:grpSpLocks/>
          </p:cNvGrpSpPr>
          <p:nvPr/>
        </p:nvGrpSpPr>
        <p:grpSpPr bwMode="auto">
          <a:xfrm>
            <a:off x="3923655" y="4758531"/>
            <a:ext cx="1368425" cy="974725"/>
            <a:chOff x="2640" y="1062"/>
            <a:chExt cx="2008" cy="1428"/>
          </a:xfrm>
        </p:grpSpPr>
        <p:pic>
          <p:nvPicPr>
            <p:cNvPr id="80" name="Picture 26" descr="platfor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062"/>
              <a:ext cx="2008" cy="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7" descr="airpla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174"/>
              <a:ext cx="1925" cy="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Group 25"/>
          <p:cNvGrpSpPr>
            <a:grpSpLocks/>
          </p:cNvGrpSpPr>
          <p:nvPr/>
        </p:nvGrpSpPr>
        <p:grpSpPr bwMode="auto">
          <a:xfrm>
            <a:off x="864057" y="2026765"/>
            <a:ext cx="1368425" cy="974725"/>
            <a:chOff x="2640" y="1062"/>
            <a:chExt cx="2008" cy="1428"/>
          </a:xfrm>
        </p:grpSpPr>
        <p:pic>
          <p:nvPicPr>
            <p:cNvPr id="83" name="Picture 26" descr="platfor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062"/>
              <a:ext cx="2008" cy="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7" descr="airpla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174"/>
              <a:ext cx="1925" cy="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5" name="Document"/>
          <p:cNvSpPr>
            <a:spLocks noEditPoints="1" noChangeArrowheads="1"/>
          </p:cNvSpPr>
          <p:nvPr/>
        </p:nvSpPr>
        <p:spPr bwMode="auto">
          <a:xfrm>
            <a:off x="7452668" y="1672753"/>
            <a:ext cx="935037" cy="86995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99CC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anchor="ctr"/>
          <a:lstStyle/>
          <a:p>
            <a:pPr algn="ctr"/>
            <a:r>
              <a:rPr lang="de-DE" sz="1400">
                <a:latin typeface="Arial" charset="0"/>
              </a:rPr>
              <a:t>fuselage.py</a:t>
            </a:r>
          </a:p>
        </p:txBody>
      </p:sp>
      <p:grpSp>
        <p:nvGrpSpPr>
          <p:cNvPr id="86" name="Gruppieren 85"/>
          <p:cNvGrpSpPr/>
          <p:nvPr/>
        </p:nvGrpSpPr>
        <p:grpSpPr>
          <a:xfrm>
            <a:off x="7236296" y="1851186"/>
            <a:ext cx="937434" cy="1001750"/>
            <a:chOff x="7236296" y="1851186"/>
            <a:chExt cx="937434" cy="1001750"/>
          </a:xfrm>
        </p:grpSpPr>
        <p:pic>
          <p:nvPicPr>
            <p:cNvPr id="87" name="Picture 7" descr="ModGe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9830" y="1851186"/>
              <a:ext cx="7239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2138561"/>
              <a:ext cx="714375" cy="714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9" name="Picture 6" descr="LiL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107" y="2436269"/>
            <a:ext cx="723900" cy="723900"/>
          </a:xfrm>
          <a:prstGeom prst="rect">
            <a:avLst/>
          </a:prstGeom>
          <a:noFill/>
          <a:ln w="22225">
            <a:solidFill>
              <a:schemeClr val="accent2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" name="Gruppieren 89"/>
          <p:cNvGrpSpPr/>
          <p:nvPr/>
        </p:nvGrpSpPr>
        <p:grpSpPr>
          <a:xfrm>
            <a:off x="3601392" y="4465907"/>
            <a:ext cx="921589" cy="939924"/>
            <a:chOff x="9987115" y="3866753"/>
            <a:chExt cx="921589" cy="939924"/>
          </a:xfrm>
        </p:grpSpPr>
        <p:pic>
          <p:nvPicPr>
            <p:cNvPr id="91" name="Picture 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29" y="3866753"/>
              <a:ext cx="714375" cy="714375"/>
            </a:xfrm>
            <a:prstGeom prst="rect">
              <a:avLst/>
            </a:prstGeom>
            <a:noFill/>
            <a:ln w="22225">
              <a:solidFill>
                <a:schemeClr val="accent2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" name="Picture 7" descr="ModGe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7115" y="4082777"/>
              <a:ext cx="723900" cy="723900"/>
            </a:xfrm>
            <a:prstGeom prst="rect">
              <a:avLst/>
            </a:prstGeom>
            <a:noFill/>
            <a:ln w="22225">
              <a:solidFill>
                <a:schemeClr val="accent2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3" name="Gruppieren 92"/>
          <p:cNvGrpSpPr/>
          <p:nvPr/>
        </p:nvGrpSpPr>
        <p:grpSpPr>
          <a:xfrm>
            <a:off x="1809627" y="3903005"/>
            <a:ext cx="919706" cy="952719"/>
            <a:chOff x="9906297" y="1994688"/>
            <a:chExt cx="919706" cy="952719"/>
          </a:xfrm>
        </p:grpSpPr>
        <p:pic>
          <p:nvPicPr>
            <p:cNvPr id="94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1628" y="1994688"/>
              <a:ext cx="714375" cy="714375"/>
            </a:xfrm>
            <a:prstGeom prst="rect">
              <a:avLst/>
            </a:prstGeom>
            <a:noFill/>
            <a:ln w="22225">
              <a:solidFill>
                <a:schemeClr val="accent2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5" name="Picture 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297" y="2233032"/>
              <a:ext cx="714375" cy="714375"/>
            </a:xfrm>
            <a:prstGeom prst="rect">
              <a:avLst/>
            </a:prstGeom>
            <a:noFill/>
            <a:ln w="22225">
              <a:solidFill>
                <a:schemeClr val="accent2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6" name="Picture 21" descr="rce_trans_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5" b="26495"/>
          <a:stretch>
            <a:fillRect/>
          </a:stretch>
        </p:blipFill>
        <p:spPr bwMode="auto">
          <a:xfrm>
            <a:off x="970905" y="2047403"/>
            <a:ext cx="7489825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462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Umgebung mit grafischer Nutzeroberfläche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2" descr="D:\Maloche\Schriften\Software\RCE\Publikationen\DLRK2012\RCE_DLRK20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59" y="1531034"/>
            <a:ext cx="7661081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564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Wo wird es inzwischen eingesetzt?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Flugzeugvorentwurf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>
                <a:latin typeface="+mj-lt"/>
              </a:rPr>
              <a:t>Integrierte Modellierung</a:t>
            </a:r>
            <a:br>
              <a:rPr lang="de-DE" dirty="0" smtClean="0">
                <a:latin typeface="+mj-lt"/>
              </a:rPr>
            </a:br>
            <a:r>
              <a:rPr lang="de-DE" dirty="0" smtClean="0">
                <a:latin typeface="+mj-lt"/>
              </a:rPr>
              <a:t>des Luftverkehrs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>
                <a:latin typeface="+mj-lt"/>
              </a:rPr>
              <a:t>Klimaauswirkungen von</a:t>
            </a:r>
            <a:br>
              <a:rPr lang="de-DE" dirty="0" smtClean="0">
                <a:latin typeface="+mj-lt"/>
              </a:rPr>
            </a:br>
            <a:r>
              <a:rPr lang="de-DE" dirty="0" smtClean="0">
                <a:latin typeface="+mj-lt"/>
              </a:rPr>
              <a:t>Flugrouten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pic>
        <p:nvPicPr>
          <p:cNvPr id="9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72816"/>
            <a:ext cx="3044292" cy="119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6" descr="Flugverkeh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178996"/>
            <a:ext cx="2088232" cy="190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8" descr="CATS_Kondensstreif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343" y="4509120"/>
            <a:ext cx="2303462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218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143000" y="1884363"/>
            <a:ext cx="7694613" cy="3992562"/>
          </a:xfrm>
        </p:spPr>
        <p:txBody>
          <a:bodyPr/>
          <a:lstStyle/>
          <a:p>
            <a:r>
              <a:rPr lang="de-DE" dirty="0" smtClean="0">
                <a:latin typeface="+mj-lt"/>
              </a:rPr>
              <a:t>Optimierung des Thermalmanagements</a:t>
            </a:r>
            <a:br>
              <a:rPr lang="de-DE" dirty="0" smtClean="0">
                <a:latin typeface="+mj-lt"/>
              </a:rPr>
            </a:br>
            <a:r>
              <a:rPr lang="de-DE" dirty="0" smtClean="0">
                <a:latin typeface="+mj-lt"/>
              </a:rPr>
              <a:t>beim Wiedereintritt von Raumfahrzeugen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>
                <a:latin typeface="+mj-lt"/>
              </a:rPr>
              <a:t>Triebwerksvorentwurf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>
                <a:latin typeface="+mj-lt"/>
              </a:rPr>
              <a:t>Optimierung von Niederdruckturbinen-</a:t>
            </a:r>
            <a:br>
              <a:rPr lang="de-DE" dirty="0" smtClean="0">
                <a:latin typeface="+mj-lt"/>
              </a:rPr>
            </a:br>
            <a:r>
              <a:rPr lang="de-DE" dirty="0" smtClean="0">
                <a:latin typeface="+mj-lt"/>
              </a:rPr>
              <a:t>schaufeln unter Berücksichtigung von</a:t>
            </a:r>
            <a:br>
              <a:rPr lang="de-DE" dirty="0" smtClean="0">
                <a:latin typeface="+mj-lt"/>
              </a:rPr>
            </a:br>
            <a:r>
              <a:rPr lang="de-DE" dirty="0" smtClean="0">
                <a:latin typeface="+mj-lt"/>
              </a:rPr>
              <a:t>Gießeigenschaften</a:t>
            </a:r>
            <a:endParaRPr lang="de-DE" dirty="0">
              <a:latin typeface="+mj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Wo wird es inzwischen eingesetzt?</a:t>
            </a:r>
            <a:endParaRPr lang="de-DE" dirty="0">
              <a:latin typeface="+mj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pic>
        <p:nvPicPr>
          <p:cNvPr id="6" name="Picture 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96952"/>
            <a:ext cx="1800225" cy="159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Maloche\Baustellen\Paper_2.0\CEAS2013-CollaborativeOptimization\images\spacelin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6792"/>
            <a:ext cx="246810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uVar2_DLR_kor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0192" y="3522071"/>
            <a:ext cx="2537206" cy="2457012"/>
          </a:xfrm>
          <a:prstGeom prst="rect">
            <a:avLst/>
          </a:prstGeom>
        </p:spPr>
      </p:pic>
      <p:pic>
        <p:nvPicPr>
          <p:cNvPr id="10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76" y="4750577"/>
            <a:ext cx="1099080" cy="103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231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Was sonst noch wissenswert ist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RCE basiert technologisch auf </a:t>
            </a:r>
            <a:r>
              <a:rPr lang="de-DE" dirty="0" err="1" smtClean="0">
                <a:latin typeface="+mj-lt"/>
              </a:rPr>
              <a:t>Eclipse</a:t>
            </a:r>
            <a:endParaRPr lang="de-DE" dirty="0">
              <a:latin typeface="+mj-lt"/>
            </a:endParaRPr>
          </a:p>
          <a:p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Ist in Java implementiert</a:t>
            </a:r>
          </a:p>
          <a:p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Momentan 8 Entwickler</a:t>
            </a:r>
            <a:endParaRPr lang="de-DE" dirty="0">
              <a:latin typeface="+mj-lt"/>
            </a:endParaRPr>
          </a:p>
          <a:p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Läuft unter Linux und Windows</a:t>
            </a:r>
          </a:p>
          <a:p>
            <a:endParaRPr lang="de-DE" dirty="0">
              <a:latin typeface="+mj-lt"/>
            </a:endParaRPr>
          </a:p>
          <a:p>
            <a:r>
              <a:rPr lang="de-DE" dirty="0">
                <a:latin typeface="+mj-lt"/>
              </a:rPr>
              <a:t>Ist Open </a:t>
            </a:r>
            <a:r>
              <a:rPr lang="de-DE" dirty="0" smtClean="0">
                <a:latin typeface="+mj-lt"/>
              </a:rPr>
              <a:t>Source</a:t>
            </a:r>
          </a:p>
          <a:p>
            <a:endParaRPr lang="de-DE" dirty="0">
              <a:latin typeface="+mj-lt"/>
            </a:endParaRPr>
          </a:p>
          <a:p>
            <a:r>
              <a:rPr lang="de-DE" dirty="0" smtClean="0">
                <a:latin typeface="+mj-lt"/>
                <a:hlinkClick r:id="rId2"/>
              </a:rPr>
              <a:t>http</a:t>
            </a:r>
            <a:r>
              <a:rPr lang="de-DE" dirty="0">
                <a:latin typeface="+mj-lt"/>
                <a:hlinkClick r:id="rId2"/>
              </a:rPr>
              <a:t>://rcenvironment.de</a:t>
            </a:r>
            <a:r>
              <a:rPr lang="de-DE" dirty="0" smtClean="0">
                <a:latin typeface="+mj-lt"/>
                <a:hlinkClick r:id="rId2"/>
              </a:rPr>
              <a:t>/</a:t>
            </a:r>
            <a:endParaRPr lang="de-DE" dirty="0" smtClean="0">
              <a:latin typeface="+mj-lt"/>
            </a:endParaRP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pic>
        <p:nvPicPr>
          <p:cNvPr id="2050" name="Picture 2" descr="C:\Users\seid_do\Desktop\ind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82" y="2996952"/>
            <a:ext cx="1403598" cy="140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eid_do\Desktop\56-96-200906040933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84053"/>
            <a:ext cx="1421011" cy="142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eid_do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653136"/>
            <a:ext cx="1229977" cy="122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eid_do\Desktop\128px-Eclipse2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24744"/>
            <a:ext cx="1147192" cy="114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087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de-DE" sz="3600" dirty="0" smtClean="0">
                <a:latin typeface="+mj-lt"/>
              </a:rPr>
              <a:t>Software Engineering</a:t>
            </a:r>
            <a:br>
              <a:rPr lang="de-DE" sz="3600" dirty="0" smtClean="0">
                <a:latin typeface="+mj-lt"/>
              </a:rPr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	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8036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Wer bin ich?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Abgeschlossenes Studium Diplom Mathematik mit Nebenfach Informatik an der Universität zu Köln</a:t>
            </a:r>
          </a:p>
          <a:p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Studentische Hilfskraft in der Informatik bis 2011 unter anderem in Programmierkurs und Programmierpraktikum</a:t>
            </a:r>
          </a:p>
          <a:p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Seit Ende 2011 beim Deutschen Zentrum für Luft- und Raumfahrt bei der Einrichtung für Simulations- und Softwaretechnik</a:t>
            </a:r>
          </a:p>
          <a:p>
            <a:endParaRPr lang="de-DE" dirty="0">
              <a:latin typeface="+mj-lt"/>
            </a:endParaRPr>
          </a:p>
          <a:p>
            <a:r>
              <a:rPr lang="de-DE" dirty="0" smtClean="0">
                <a:latin typeface="+mj-lt"/>
              </a:rPr>
              <a:t>Wissenschaftlicher Mitarbeiter im Bereich Software Engineering</a:t>
            </a:r>
          </a:p>
          <a:p>
            <a:endParaRPr lang="de-DE" dirty="0">
              <a:latin typeface="+mj-lt"/>
            </a:endParaRPr>
          </a:p>
          <a:p>
            <a:endParaRPr lang="de-DE" dirty="0">
              <a:latin typeface="+mj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4225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Was ist Software Engineering?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Gestaltung, Umsetzung und Anpassung von Softwaresystemen</a:t>
            </a:r>
            <a:br>
              <a:rPr lang="de-DE" dirty="0" smtClean="0">
                <a:latin typeface="+mj-lt"/>
              </a:rPr>
            </a:br>
            <a:r>
              <a:rPr lang="de-DE" dirty="0" smtClean="0">
                <a:latin typeface="+mj-lt"/>
              </a:rPr>
              <a:t>in </a:t>
            </a:r>
            <a:r>
              <a:rPr lang="de-DE" dirty="0">
                <a:latin typeface="+mj-lt"/>
              </a:rPr>
              <a:t>einem Team</a:t>
            </a:r>
          </a:p>
          <a:p>
            <a:r>
              <a:rPr lang="de-DE" dirty="0" smtClean="0">
                <a:latin typeface="+mj-lt"/>
              </a:rPr>
              <a:t>Entwicklung von Software mit Hilfe von „Werkzeugen“</a:t>
            </a:r>
          </a:p>
          <a:p>
            <a:r>
              <a:rPr lang="de-DE" dirty="0" smtClean="0">
                <a:latin typeface="+mj-lt"/>
              </a:rPr>
              <a:t>Nicht nur implementieren von Code</a:t>
            </a:r>
          </a:p>
          <a:p>
            <a:r>
              <a:rPr lang="de-DE" dirty="0" smtClean="0">
                <a:latin typeface="+mj-lt"/>
              </a:rPr>
              <a:t>Begriff zuerst </a:t>
            </a:r>
            <a:r>
              <a:rPr lang="de-DE" dirty="0">
                <a:latin typeface="+mj-lt"/>
              </a:rPr>
              <a:t>im Jahr 1968 verwendet, auf militärischer Ebene, nämlich bei der sogenannten „NATO Software Engineering Conference</a:t>
            </a:r>
            <a:r>
              <a:rPr lang="de-DE" dirty="0" smtClean="0">
                <a:latin typeface="+mj-lt"/>
              </a:rPr>
              <a:t>“</a:t>
            </a:r>
            <a:endParaRPr lang="de-DE" dirty="0">
              <a:latin typeface="+mj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4518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43000" y="908720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 smtClean="0">
                <a:latin typeface="+mj-lt"/>
              </a:rPr>
              <a:t>Grundlage</a:t>
            </a:r>
            <a:br>
              <a:rPr lang="de-DE" dirty="0" smtClean="0">
                <a:latin typeface="+mj-lt"/>
              </a:rPr>
            </a:br>
            <a:r>
              <a:rPr lang="de-DE" b="0" dirty="0" smtClean="0">
                <a:latin typeface="+mj-lt"/>
              </a:rPr>
              <a:t>Software-Entwicklung ist Team-Arbeit!</a:t>
            </a:r>
          </a:p>
        </p:txBody>
      </p:sp>
      <p:pic>
        <p:nvPicPr>
          <p:cNvPr id="7" name="Picture 2" descr="C:\Users\schlauch\AppData\Local\Microsoft\Windows\Temporary Internet Files\Content.IE5\80UJQJJL\MP90043058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6400978" cy="427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133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Was macht Software-Entwicklung so schwierig?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>
                <a:latin typeface="+mj-lt"/>
              </a:rPr>
              <a:t>Komplexität:</a:t>
            </a:r>
          </a:p>
          <a:p>
            <a:pPr lvl="1"/>
            <a:r>
              <a:rPr lang="de-DE" dirty="0" smtClean="0">
                <a:latin typeface="+mj-lt"/>
              </a:rPr>
              <a:t>Software-Programme können schnell einen Umfang von mehreren Millionen Code-Zeilen erreichen</a:t>
            </a:r>
          </a:p>
          <a:p>
            <a:pPr lvl="1"/>
            <a:r>
              <a:rPr lang="de-DE" dirty="0" smtClean="0">
                <a:latin typeface="+mj-lt"/>
              </a:rPr>
              <a:t>Strategien wie Modellbildung, Dekomposition und Abstraktion erforderlich</a:t>
            </a:r>
          </a:p>
          <a:p>
            <a:pPr lvl="1"/>
            <a:endParaRPr lang="de-DE" dirty="0" smtClean="0">
              <a:latin typeface="+mj-lt"/>
            </a:endParaRPr>
          </a:p>
          <a:p>
            <a:r>
              <a:rPr lang="de-DE" b="1" dirty="0" smtClean="0">
                <a:latin typeface="+mj-lt"/>
              </a:rPr>
              <a:t>Unsichtbarkeit:</a:t>
            </a:r>
            <a:endParaRPr lang="de-DE" b="1" dirty="0">
              <a:latin typeface="+mj-lt"/>
            </a:endParaRPr>
          </a:p>
          <a:p>
            <a:pPr lvl="1"/>
            <a:r>
              <a:rPr lang="de-DE" dirty="0">
                <a:latin typeface="+mj-lt"/>
              </a:rPr>
              <a:t>Software </a:t>
            </a:r>
            <a:r>
              <a:rPr lang="de-DE" dirty="0" smtClean="0">
                <a:latin typeface="+mj-lt"/>
              </a:rPr>
              <a:t>ist ein abstraktes „Ding“</a:t>
            </a:r>
          </a:p>
          <a:p>
            <a:pPr lvl="1"/>
            <a:r>
              <a:rPr lang="de-DE" dirty="0" smtClean="0">
                <a:latin typeface="+mj-lt"/>
              </a:rPr>
              <a:t>Keine direkte Wahrnehmung durch unsere Sinne möglich</a:t>
            </a:r>
            <a:endParaRPr lang="de-DE" dirty="0">
              <a:latin typeface="+mj-lt"/>
            </a:endParaRPr>
          </a:p>
          <a:p>
            <a:pPr lvl="1"/>
            <a:endParaRPr lang="de-DE" dirty="0">
              <a:latin typeface="+mj-lt"/>
            </a:endParaRPr>
          </a:p>
          <a:p>
            <a:r>
              <a:rPr lang="de-DE" b="1" dirty="0" smtClean="0">
                <a:latin typeface="+mj-lt"/>
              </a:rPr>
              <a:t>Veränderlichkeit:</a:t>
            </a:r>
          </a:p>
          <a:p>
            <a:pPr lvl="1"/>
            <a:r>
              <a:rPr lang="de-DE" dirty="0" smtClean="0">
                <a:latin typeface="+mj-lt"/>
              </a:rPr>
              <a:t>Software kann sich stetig ändern, da Änderungen sehr einfach möglich sind</a:t>
            </a:r>
          </a:p>
          <a:p>
            <a:pPr lvl="1"/>
            <a:r>
              <a:rPr lang="de-DE" dirty="0" smtClean="0">
                <a:latin typeface="+mj-lt"/>
              </a:rPr>
              <a:t>Annahmen können sehr schnell ungültig werden </a:t>
            </a:r>
            <a:endParaRPr lang="de-DE" dirty="0">
              <a:latin typeface="+mj-lt"/>
            </a:endParaRPr>
          </a:p>
          <a:p>
            <a:endParaRPr lang="de-DE" dirty="0" smtClean="0"/>
          </a:p>
          <a:p>
            <a:endParaRPr lang="de-DE" dirty="0" smtClean="0"/>
          </a:p>
          <a:p>
            <a:pPr lvl="1"/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9009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Was </a:t>
            </a:r>
            <a:r>
              <a:rPr lang="de-DE" dirty="0">
                <a:latin typeface="+mj-lt"/>
              </a:rPr>
              <a:t>macht Software-Entwicklung so schwierig</a:t>
            </a:r>
            <a:r>
              <a:rPr lang="de-DE" dirty="0" smtClean="0">
                <a:latin typeface="+mj-lt"/>
              </a:rPr>
              <a:t>?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>
                <a:latin typeface="+mj-lt"/>
              </a:rPr>
              <a:t>Konformität:</a:t>
            </a:r>
          </a:p>
          <a:p>
            <a:pPr lvl="1"/>
            <a:r>
              <a:rPr lang="de-DE" dirty="0" smtClean="0">
                <a:latin typeface="+mj-lt"/>
              </a:rPr>
              <a:t>Software ist in der Regel Bestandteil von großen Systeme </a:t>
            </a:r>
            <a:br>
              <a:rPr lang="de-DE" dirty="0" smtClean="0">
                <a:latin typeface="+mj-lt"/>
              </a:rPr>
            </a:br>
            <a:r>
              <a:rPr lang="de-DE" dirty="0" smtClean="0">
                <a:latin typeface="+mj-lt"/>
              </a:rPr>
              <a:t>(Hardware, Nutzer, Domäne)</a:t>
            </a:r>
          </a:p>
          <a:p>
            <a:pPr lvl="1"/>
            <a:r>
              <a:rPr lang="de-DE" dirty="0" smtClean="0">
                <a:latin typeface="+mj-lt"/>
              </a:rPr>
              <a:t>Domänenwissen ist wesentlicher Erfolgsfaktor in einem Software-Projekt</a:t>
            </a:r>
          </a:p>
          <a:p>
            <a:pPr lvl="1"/>
            <a:r>
              <a:rPr lang="de-DE" dirty="0" smtClean="0">
                <a:latin typeface="+mj-lt"/>
              </a:rPr>
              <a:t>Kontinuierliche Anpassung an die Domäne erforderlich</a:t>
            </a:r>
          </a:p>
          <a:p>
            <a:pPr lvl="1"/>
            <a:endParaRPr lang="de-DE" dirty="0" smtClean="0">
              <a:latin typeface="+mj-lt"/>
            </a:endParaRPr>
          </a:p>
          <a:p>
            <a:r>
              <a:rPr lang="de-DE" b="1" dirty="0" smtClean="0">
                <a:latin typeface="+mj-lt"/>
              </a:rPr>
              <a:t>Diskontinuität:</a:t>
            </a:r>
          </a:p>
          <a:p>
            <a:pPr lvl="1"/>
            <a:r>
              <a:rPr lang="de-DE" dirty="0" smtClean="0">
                <a:latin typeface="+mj-lt"/>
              </a:rPr>
              <a:t>Software-Anwendungen sind nicht-lineare Systeme:</a:t>
            </a:r>
            <a:br>
              <a:rPr lang="de-DE" dirty="0" smtClean="0">
                <a:latin typeface="+mj-lt"/>
              </a:rPr>
            </a:br>
            <a:r>
              <a:rPr lang="de-DE" dirty="0" smtClean="0">
                <a:latin typeface="+mj-lt"/>
              </a:rPr>
              <a:t>Kleine Änderungen können große, unabsehbare Änderungen zur Folge haben</a:t>
            </a:r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pPr lvl="1"/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1874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Der Ursprung: Code-</a:t>
            </a:r>
            <a:r>
              <a:rPr lang="de-DE" dirty="0" err="1" smtClean="0">
                <a:latin typeface="+mj-lt"/>
              </a:rPr>
              <a:t>and</a:t>
            </a:r>
            <a:r>
              <a:rPr lang="de-DE" dirty="0" smtClean="0">
                <a:latin typeface="+mj-lt"/>
              </a:rPr>
              <a:t>-Fix</a:t>
            </a: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>
                <a:latin typeface="+mj-lt"/>
              </a:rPr>
              <a:t>Ablauf:</a:t>
            </a:r>
          </a:p>
          <a:p>
            <a:pPr marL="788987" lvl="1" indent="-342900">
              <a:buFont typeface="+mj-lt"/>
              <a:buAutoNum type="arabicPeriod"/>
            </a:pPr>
            <a:r>
              <a:rPr lang="de-DE" dirty="0" smtClean="0">
                <a:latin typeface="+mj-lt"/>
              </a:rPr>
              <a:t>Implementierung und Test</a:t>
            </a:r>
            <a:endParaRPr lang="de-DE" dirty="0">
              <a:latin typeface="+mj-lt"/>
            </a:endParaRPr>
          </a:p>
          <a:p>
            <a:pPr marL="788987" lvl="1" indent="-342900">
              <a:buFont typeface="+mj-lt"/>
              <a:buAutoNum type="arabicPeriod"/>
            </a:pPr>
            <a:r>
              <a:rPr lang="de-DE" dirty="0" smtClean="0">
                <a:latin typeface="+mj-lt"/>
              </a:rPr>
              <a:t>”Code verbessern“</a:t>
            </a:r>
          </a:p>
          <a:p>
            <a:pPr marL="788987" lvl="1" indent="-342900">
              <a:buFont typeface="+mj-lt"/>
              <a:buAutoNum type="arabicPeriod"/>
            </a:pPr>
            <a:r>
              <a:rPr lang="de-DE" dirty="0" smtClean="0">
                <a:latin typeface="+mj-lt"/>
              </a:rPr>
              <a:t>GOTO 1</a:t>
            </a:r>
          </a:p>
          <a:p>
            <a:endParaRPr lang="de-DE" dirty="0" smtClean="0">
              <a:latin typeface="+mj-lt"/>
            </a:endParaRPr>
          </a:p>
          <a:p>
            <a:r>
              <a:rPr lang="de-DE" b="1" dirty="0" smtClean="0">
                <a:latin typeface="+mj-lt"/>
              </a:rPr>
              <a:t>Funktioniert, wenn:</a:t>
            </a:r>
          </a:p>
          <a:p>
            <a:pPr lvl="1"/>
            <a:r>
              <a:rPr lang="de-DE" dirty="0" smtClean="0">
                <a:latin typeface="+mj-lt"/>
              </a:rPr>
              <a:t>Problem klar bekannt</a:t>
            </a:r>
          </a:p>
          <a:p>
            <a:pPr lvl="1"/>
            <a:r>
              <a:rPr lang="de-DE" dirty="0" smtClean="0">
                <a:latin typeface="+mj-lt"/>
              </a:rPr>
              <a:t>Umsetzung durch 1 Person</a:t>
            </a:r>
          </a:p>
          <a:p>
            <a:pPr lvl="1"/>
            <a:endParaRPr lang="de-DE" dirty="0">
              <a:latin typeface="+mj-lt"/>
            </a:endParaRPr>
          </a:p>
          <a:p>
            <a:r>
              <a:rPr lang="de-DE" b="1" dirty="0" smtClean="0">
                <a:latin typeface="+mj-lt"/>
              </a:rPr>
              <a:t>Aber:</a:t>
            </a:r>
          </a:p>
          <a:p>
            <a:pPr lvl="1"/>
            <a:r>
              <a:rPr lang="de-DE" dirty="0" smtClean="0">
                <a:latin typeface="+mj-lt"/>
              </a:rPr>
              <a:t>Kontinuierliche Abnahme der Wartbarkeit</a:t>
            </a:r>
          </a:p>
          <a:p>
            <a:pPr lvl="1"/>
            <a:r>
              <a:rPr lang="de-DE" dirty="0" smtClean="0">
                <a:latin typeface="+mj-lt"/>
              </a:rPr>
              <a:t>„Truck-Faktor“</a:t>
            </a:r>
          </a:p>
          <a:p>
            <a:pPr lvl="1"/>
            <a:r>
              <a:rPr lang="de-DE" dirty="0" smtClean="0">
                <a:latin typeface="+mj-lt"/>
              </a:rPr>
              <a:t>Probleme vorprogrammiert, wenn </a:t>
            </a:r>
            <a:br>
              <a:rPr lang="de-DE" dirty="0" smtClean="0">
                <a:latin typeface="+mj-lt"/>
              </a:rPr>
            </a:br>
            <a:r>
              <a:rPr lang="de-DE" dirty="0" smtClean="0">
                <a:latin typeface="+mj-lt"/>
              </a:rPr>
              <a:t>Anwender und Entwickler unterschiedlich</a:t>
            </a:r>
            <a:endParaRPr lang="de-DE" dirty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endParaRPr lang="de-DE" dirty="0" smtClean="0">
              <a:latin typeface="+mj-lt"/>
            </a:endParaRPr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8196" name="Picture 4" descr="http://wp.streetwise.co/wp-content/uploads/2011/08/I-dont-always-test-my-code-but-when-I-do-I-do-it-in-produ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479" y="2590800"/>
            <a:ext cx="2505075" cy="314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38865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„Software-Krise“ Mitte der 60er Jahre</a:t>
            </a:r>
            <a:endParaRPr lang="de-DE" dirty="0">
              <a:latin typeface="+mj-lt"/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1115616" y="1844824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 smtClean="0">
                <a:latin typeface="+mj-lt"/>
              </a:rPr>
              <a:t>Merkmale:</a:t>
            </a:r>
          </a:p>
          <a:p>
            <a:pPr lvl="1"/>
            <a:r>
              <a:rPr lang="de-DE" dirty="0" smtClean="0">
                <a:latin typeface="+mj-lt"/>
              </a:rPr>
              <a:t>Scheitern der ersten großen Software-Projekte</a:t>
            </a:r>
          </a:p>
          <a:p>
            <a:pPr lvl="1"/>
            <a:r>
              <a:rPr lang="de-DE" dirty="0" smtClean="0">
                <a:latin typeface="+mj-lt"/>
              </a:rPr>
              <a:t>Software-Kosten &gt; Hardware-Kosten</a:t>
            </a:r>
          </a:p>
          <a:p>
            <a:pPr lvl="1"/>
            <a:r>
              <a:rPr lang="de-DE" dirty="0" smtClean="0">
                <a:latin typeface="+mj-lt"/>
              </a:rPr>
              <a:t>Exponentielles Wachstum der Kosten im Verlauf der Entwicklungszeit</a:t>
            </a:r>
          </a:p>
          <a:p>
            <a:pPr lvl="1"/>
            <a:endParaRPr lang="de-DE" dirty="0" smtClean="0">
              <a:latin typeface="+mj-lt"/>
            </a:endParaRPr>
          </a:p>
          <a:p>
            <a:r>
              <a:rPr lang="de-DE" b="1" dirty="0" smtClean="0">
                <a:latin typeface="+mj-lt"/>
              </a:rPr>
              <a:t>Folgen:</a:t>
            </a:r>
          </a:p>
          <a:p>
            <a:pPr lvl="1"/>
            <a:r>
              <a:rPr lang="de-DE" dirty="0" smtClean="0">
                <a:latin typeface="+mj-lt"/>
              </a:rPr>
              <a:t>Prägung des Begriffs „Software Engineering“ auf NATO-Tagung in Garmisch-Partenkirchen (1968)</a:t>
            </a:r>
          </a:p>
          <a:p>
            <a:pPr lvl="1"/>
            <a:endParaRPr lang="de-DE" dirty="0" smtClean="0">
              <a:latin typeface="+mj-lt"/>
            </a:endParaRPr>
          </a:p>
          <a:p>
            <a:r>
              <a:rPr lang="de-DE" b="1" dirty="0" smtClean="0">
                <a:latin typeface="+mj-lt"/>
              </a:rPr>
              <a:t>Software Engineering:</a:t>
            </a:r>
          </a:p>
          <a:p>
            <a:pPr lvl="1"/>
            <a:r>
              <a:rPr lang="de-DE" dirty="0" smtClean="0">
                <a:latin typeface="+mj-lt"/>
              </a:rPr>
              <a:t>Menge von Empfehlungen wie Software zu entwickeln ist</a:t>
            </a:r>
          </a:p>
          <a:p>
            <a:pPr lvl="1"/>
            <a:r>
              <a:rPr lang="de-DE" dirty="0" smtClean="0">
                <a:latin typeface="+mj-lt"/>
              </a:rPr>
              <a:t>Software ist das Ergebnis von Software Engineering </a:t>
            </a:r>
            <a:endParaRPr lang="de-DE" dirty="0">
              <a:latin typeface="+mj-lt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6532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 smtClean="0">
                <a:latin typeface="+mj-lt"/>
              </a:rPr>
              <a:t>Wege </a:t>
            </a:r>
            <a:r>
              <a:rPr lang="de-DE" b="0" dirty="0">
                <a:latin typeface="+mj-lt"/>
              </a:rPr>
              <a:t>aus der </a:t>
            </a:r>
            <a:r>
              <a:rPr lang="de-DE" b="0" dirty="0" smtClean="0">
                <a:latin typeface="+mj-lt"/>
              </a:rPr>
              <a:t>Software-Krise</a:t>
            </a:r>
            <a:endParaRPr lang="de-DE" b="0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Entwicklung strukturierter Vorgehensmodelle</a:t>
            </a:r>
          </a:p>
          <a:p>
            <a:r>
              <a:rPr lang="de-DE" dirty="0" smtClean="0">
                <a:latin typeface="+mj-lt"/>
              </a:rPr>
              <a:t>Anleitung für Entwickler: Was </a:t>
            </a:r>
            <a:r>
              <a:rPr lang="de-DE" dirty="0" err="1" smtClean="0">
                <a:latin typeface="+mj-lt"/>
              </a:rPr>
              <a:t>muss</a:t>
            </a:r>
            <a:r>
              <a:rPr lang="de-DE" dirty="0" smtClean="0">
                <a:latin typeface="+mj-lt"/>
              </a:rPr>
              <a:t> ich als nächstes tun?</a:t>
            </a:r>
          </a:p>
          <a:p>
            <a:r>
              <a:rPr lang="de-DE" dirty="0" err="1" smtClean="0">
                <a:latin typeface="+mj-lt"/>
              </a:rPr>
              <a:t>Entwicklungsprozess</a:t>
            </a:r>
            <a:r>
              <a:rPr lang="de-DE" dirty="0" smtClean="0">
                <a:latin typeface="+mj-lt"/>
              </a:rPr>
              <a:t> wird (betriebswirtschaftlich) plan- und kontrollierbar</a:t>
            </a:r>
          </a:p>
          <a:p>
            <a:pPr lvl="1"/>
            <a:endParaRPr lang="de-DE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de-DE" b="1" dirty="0" smtClean="0">
                <a:latin typeface="+mj-lt"/>
              </a:rPr>
              <a:t>Vorgehensmodell</a:t>
            </a:r>
            <a:endParaRPr lang="de-DE" b="1" dirty="0">
              <a:latin typeface="+mj-lt"/>
            </a:endParaRPr>
          </a:p>
          <a:p>
            <a:pPr lvl="1">
              <a:lnSpc>
                <a:spcPct val="90000"/>
              </a:lnSpc>
            </a:pPr>
            <a:r>
              <a:rPr lang="de-DE" dirty="0">
                <a:latin typeface="+mj-lt"/>
              </a:rPr>
              <a:t>Rahmenwerk zur Strukturierung, Planung und Kontrolle des </a:t>
            </a:r>
            <a:r>
              <a:rPr lang="de-DE" dirty="0" smtClean="0">
                <a:latin typeface="+mj-lt"/>
              </a:rPr>
              <a:t>Entwicklungsprozesses</a:t>
            </a:r>
            <a:endParaRPr lang="de-DE" dirty="0">
              <a:latin typeface="+mj-lt"/>
            </a:endParaRPr>
          </a:p>
          <a:p>
            <a:pPr>
              <a:lnSpc>
                <a:spcPct val="90000"/>
              </a:lnSpc>
            </a:pPr>
            <a:endParaRPr lang="de-DE" b="1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de-DE" b="1" dirty="0" smtClean="0">
                <a:latin typeface="+mj-lt"/>
              </a:rPr>
              <a:t>Software-</a:t>
            </a:r>
            <a:r>
              <a:rPr lang="de-DE" b="1" dirty="0" err="1" smtClean="0">
                <a:latin typeface="+mj-lt"/>
              </a:rPr>
              <a:t>Entwicklungsprozess</a:t>
            </a:r>
            <a:r>
              <a:rPr lang="de-DE" b="1" dirty="0" smtClean="0">
                <a:latin typeface="+mj-lt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de-DE" dirty="0" smtClean="0">
                <a:latin typeface="+mj-lt"/>
              </a:rPr>
              <a:t>Konkreter </a:t>
            </a:r>
            <a:r>
              <a:rPr lang="de-DE" dirty="0" err="1">
                <a:latin typeface="+mj-lt"/>
              </a:rPr>
              <a:t>Prozess</a:t>
            </a:r>
            <a:r>
              <a:rPr lang="de-DE" dirty="0">
                <a:latin typeface="+mj-lt"/>
              </a:rPr>
              <a:t> zur Erstellung eines Softwaresystems</a:t>
            </a:r>
          </a:p>
          <a:p>
            <a:pPr lvl="1">
              <a:lnSpc>
                <a:spcPct val="90000"/>
              </a:lnSpc>
            </a:pPr>
            <a:r>
              <a:rPr lang="de-DE" dirty="0">
                <a:latin typeface="+mj-lt"/>
              </a:rPr>
              <a:t>Spezielle </a:t>
            </a:r>
            <a:r>
              <a:rPr lang="de-DE" dirty="0" smtClean="0">
                <a:latin typeface="+mj-lt"/>
              </a:rPr>
              <a:t>Anwendung eines Vorgehensmodells in einem Projekt</a:t>
            </a:r>
          </a:p>
          <a:p>
            <a:pPr lvl="1">
              <a:lnSpc>
                <a:spcPct val="90000"/>
              </a:lnSpc>
            </a:pPr>
            <a:endParaRPr lang="de-DE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+mj-lt"/>
              </a:rPr>
              <a:t> </a:t>
            </a:r>
            <a:r>
              <a:rPr lang="de-DE" b="1" dirty="0">
                <a:latin typeface="+mj-lt"/>
              </a:rPr>
              <a:t>ISO 12207</a:t>
            </a:r>
            <a:r>
              <a:rPr lang="de-DE" dirty="0">
                <a:latin typeface="+mj-lt"/>
              </a:rPr>
              <a:t> etabliert ein allgemeines Vokabular für </a:t>
            </a:r>
            <a:r>
              <a:rPr lang="de-DE" dirty="0" smtClean="0">
                <a:latin typeface="+mj-lt"/>
              </a:rPr>
              <a:t/>
            </a:r>
            <a:br>
              <a:rPr lang="de-DE" dirty="0" smtClean="0">
                <a:latin typeface="+mj-lt"/>
              </a:rPr>
            </a:br>
            <a:r>
              <a:rPr lang="de-DE" dirty="0" smtClean="0">
                <a:latin typeface="+mj-lt"/>
              </a:rPr>
              <a:t>Software(teil)</a:t>
            </a:r>
            <a:r>
              <a:rPr lang="de-DE" dirty="0" err="1" smtClean="0">
                <a:latin typeface="+mj-lt"/>
              </a:rPr>
              <a:t>prozesse</a:t>
            </a:r>
            <a:r>
              <a:rPr lang="de-DE" dirty="0">
                <a:latin typeface="+mj-lt"/>
              </a:rPr>
              <a:t>.</a:t>
            </a:r>
          </a:p>
          <a:p>
            <a:endParaRPr lang="de-DE" dirty="0" smtClean="0"/>
          </a:p>
          <a:p>
            <a:pPr lvl="1"/>
            <a:endParaRPr lang="de-DE" dirty="0" smtClean="0"/>
          </a:p>
        </p:txBody>
      </p:sp>
      <p:pic>
        <p:nvPicPr>
          <p:cNvPr id="4" name="Picture 4" descr="pl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4794250"/>
            <a:ext cx="1668462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2728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„Klassische“ </a:t>
            </a:r>
            <a:r>
              <a:rPr lang="de-DE" dirty="0" smtClean="0">
                <a:latin typeface="+mj-lt"/>
              </a:rPr>
              <a:t>Ansätze</a:t>
            </a:r>
            <a:br>
              <a:rPr lang="de-DE" dirty="0" smtClean="0">
                <a:latin typeface="+mj-lt"/>
              </a:rPr>
            </a:br>
            <a:r>
              <a:rPr lang="de-DE" b="0" dirty="0" smtClean="0">
                <a:latin typeface="+mj-lt"/>
              </a:rPr>
              <a:t>Kern-Aktivitäten</a:t>
            </a:r>
            <a:endParaRPr lang="en-US" b="0" dirty="0" smtClean="0"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b="1" dirty="0" smtClean="0">
                <a:latin typeface="+mj-lt"/>
              </a:rPr>
              <a:t>Planung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Initiale Projektplanung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Analyse und Spezifikation der </a:t>
            </a:r>
            <a:r>
              <a:rPr lang="de-DE" b="1" dirty="0" smtClean="0">
                <a:latin typeface="+mj-lt"/>
              </a:rPr>
              <a:t>Anforderungen</a:t>
            </a:r>
            <a:endParaRPr lang="de-DE" dirty="0" smtClean="0">
              <a:latin typeface="+mj-lt"/>
            </a:endParaRPr>
          </a:p>
          <a:p>
            <a:pPr eaLnBrk="1" hangingPunct="1"/>
            <a:endParaRPr lang="de-DE" dirty="0" smtClean="0">
              <a:latin typeface="+mj-lt"/>
            </a:endParaRPr>
          </a:p>
          <a:p>
            <a:pPr eaLnBrk="1" hangingPunct="1"/>
            <a:r>
              <a:rPr lang="de-DE" b="1" dirty="0" smtClean="0">
                <a:latin typeface="+mj-lt"/>
              </a:rPr>
              <a:t>Entwicklung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Entwurf des </a:t>
            </a:r>
            <a:r>
              <a:rPr lang="de-DE" b="1" dirty="0" smtClean="0">
                <a:latin typeface="+mj-lt"/>
              </a:rPr>
              <a:t>Systems</a:t>
            </a:r>
          </a:p>
          <a:p>
            <a:pPr lvl="1" eaLnBrk="1" hangingPunct="1"/>
            <a:r>
              <a:rPr lang="de-DE" b="1" dirty="0" smtClean="0">
                <a:latin typeface="+mj-lt"/>
              </a:rPr>
              <a:t>Implementierung</a:t>
            </a:r>
            <a:r>
              <a:rPr lang="de-DE" dirty="0" smtClean="0">
                <a:latin typeface="+mj-lt"/>
              </a:rPr>
              <a:t> und Test des Systems</a:t>
            </a:r>
            <a:endParaRPr lang="de-DE" b="1" dirty="0" smtClean="0">
              <a:latin typeface="+mj-lt"/>
            </a:endParaRPr>
          </a:p>
          <a:p>
            <a:pPr eaLnBrk="1" hangingPunct="1"/>
            <a:endParaRPr lang="de-DE" dirty="0" smtClean="0">
              <a:latin typeface="+mj-lt"/>
            </a:endParaRPr>
          </a:p>
          <a:p>
            <a:pPr eaLnBrk="1" hangingPunct="1"/>
            <a:r>
              <a:rPr lang="de-DE" b="1" dirty="0" smtClean="0">
                <a:latin typeface="+mj-lt"/>
              </a:rPr>
              <a:t>Betrieb</a:t>
            </a:r>
            <a:r>
              <a:rPr lang="de-DE" dirty="0" smtClean="0">
                <a:latin typeface="+mj-lt"/>
              </a:rPr>
              <a:t> </a:t>
            </a:r>
            <a:r>
              <a:rPr lang="de-DE" b="1" dirty="0" smtClean="0">
                <a:latin typeface="+mj-lt"/>
              </a:rPr>
              <a:t>und Wartung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Auslieferung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Training und Support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265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„</a:t>
            </a:r>
            <a:r>
              <a:rPr lang="de-DE" dirty="0" smtClean="0">
                <a:latin typeface="+mj-lt"/>
              </a:rPr>
              <a:t>Klassische“ Ansätze</a:t>
            </a:r>
            <a:br>
              <a:rPr lang="de-DE" dirty="0" smtClean="0">
                <a:latin typeface="+mj-lt"/>
              </a:rPr>
            </a:br>
            <a:r>
              <a:rPr lang="de-DE" b="0" dirty="0" smtClean="0">
                <a:latin typeface="+mj-lt"/>
              </a:rPr>
              <a:t>Unterstützende Aktivitäten</a:t>
            </a:r>
            <a:endParaRPr lang="en-US" b="0" dirty="0" smtClean="0">
              <a:latin typeface="+mj-lt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b="1" dirty="0" smtClean="0">
                <a:latin typeface="+mj-lt"/>
              </a:rPr>
              <a:t>Projektmanagement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 smtClean="0">
                <a:latin typeface="+mj-lt"/>
              </a:rPr>
              <a:t>Projektplanung, Risikomanagement, Meilensteine</a:t>
            </a:r>
          </a:p>
          <a:p>
            <a:pPr lvl="1" eaLnBrk="1" hangingPunct="1">
              <a:lnSpc>
                <a:spcPct val="90000"/>
              </a:lnSpc>
            </a:pPr>
            <a:endParaRPr lang="de-DE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de-DE" b="1" dirty="0" smtClean="0">
                <a:latin typeface="+mj-lt"/>
              </a:rPr>
              <a:t>Qualitätssicherung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 smtClean="0">
                <a:latin typeface="+mj-lt"/>
              </a:rPr>
              <a:t>Integrations-, System-, und Komponententests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 smtClean="0">
                <a:latin typeface="+mj-lt"/>
              </a:rPr>
              <a:t>Reviews, Audits</a:t>
            </a:r>
          </a:p>
          <a:p>
            <a:pPr eaLnBrk="1" hangingPunct="1">
              <a:lnSpc>
                <a:spcPct val="90000"/>
              </a:lnSpc>
            </a:pPr>
            <a:endParaRPr lang="de-DE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de-DE" b="1" dirty="0" smtClean="0">
                <a:latin typeface="+mj-lt"/>
              </a:rPr>
              <a:t>Dokumentation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 smtClean="0">
                <a:latin typeface="+mj-lt"/>
              </a:rPr>
              <a:t>Anforderungen, Architektur, Quelltext, Nutzeranleitungen</a:t>
            </a:r>
          </a:p>
          <a:p>
            <a:pPr lvl="1" eaLnBrk="1" hangingPunct="1">
              <a:lnSpc>
                <a:spcPct val="90000"/>
              </a:lnSpc>
            </a:pPr>
            <a:endParaRPr lang="de-DE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de-DE" b="1" dirty="0" smtClean="0">
                <a:latin typeface="+mj-lt"/>
              </a:rPr>
              <a:t>Software-Konfigurationsmanagement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 smtClean="0">
                <a:latin typeface="+mj-lt"/>
              </a:rPr>
              <a:t>Versions-, Änderungs- und Release-Management, </a:t>
            </a:r>
            <a:r>
              <a:rPr lang="de-DE" dirty="0" err="1" smtClean="0">
                <a:latin typeface="+mj-lt"/>
              </a:rPr>
              <a:t>Kodierstandard</a:t>
            </a:r>
            <a:r>
              <a:rPr lang="de-DE" dirty="0" smtClean="0">
                <a:latin typeface="+mj-lt"/>
              </a:rPr>
              <a:t>, </a:t>
            </a:r>
            <a:r>
              <a:rPr lang="de-DE" dirty="0" err="1" smtClean="0">
                <a:latin typeface="+mj-lt"/>
              </a:rPr>
              <a:t>Build</a:t>
            </a:r>
            <a:r>
              <a:rPr lang="de-DE" dirty="0" smtClean="0">
                <a:latin typeface="+mj-lt"/>
              </a:rPr>
              <a:t>-Prozess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7197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64" y="2286000"/>
            <a:ext cx="6706536" cy="3181794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„</a:t>
            </a:r>
            <a:r>
              <a:rPr lang="de-DE" dirty="0" smtClean="0">
                <a:latin typeface="+mj-lt"/>
              </a:rPr>
              <a:t>Klassische“ Ansätze</a:t>
            </a:r>
            <a:br>
              <a:rPr lang="de-DE" dirty="0" smtClean="0">
                <a:latin typeface="+mj-lt"/>
              </a:rPr>
            </a:br>
            <a:r>
              <a:rPr lang="de-DE" b="0" dirty="0" smtClean="0">
                <a:latin typeface="+mj-lt"/>
              </a:rPr>
              <a:t>Wasserfallmodell mit Rückkopplung</a:t>
            </a:r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3352800" y="1676400"/>
            <a:ext cx="1768744" cy="819150"/>
          </a:xfrm>
          <a:prstGeom prst="wedgeRoundRectCallout">
            <a:avLst>
              <a:gd name="adj1" fmla="val -88004"/>
              <a:gd name="adj2" fmla="val 4520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z="1200" b="1" dirty="0" smtClean="0">
                <a:latin typeface="+mj-lt"/>
              </a:rPr>
              <a:t>Spezifikation ALLER Funktions- und Qualitätsmerkmale!!</a:t>
            </a:r>
          </a:p>
          <a:p>
            <a:r>
              <a:rPr lang="de-DE" sz="1200" b="1" dirty="0" smtClean="0">
                <a:latin typeface="+mj-lt"/>
              </a:rPr>
              <a:t>(Pflichtenheft</a:t>
            </a:r>
            <a:r>
              <a:rPr lang="de-DE" sz="1300" b="1" dirty="0" smtClean="0">
                <a:latin typeface="+mj-lt"/>
              </a:rPr>
              <a:t>)</a:t>
            </a:r>
            <a:endParaRPr lang="de-DE" sz="1300" b="1" dirty="0">
              <a:latin typeface="+mj-lt"/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5181600" y="2171700"/>
            <a:ext cx="1600200" cy="647700"/>
          </a:xfrm>
          <a:prstGeom prst="wedgeRoundRectCallout">
            <a:avLst>
              <a:gd name="adj1" fmla="val -123568"/>
              <a:gd name="adj2" fmla="val 10160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z="1200" b="1" dirty="0" smtClean="0">
                <a:latin typeface="+mj-lt"/>
              </a:rPr>
              <a:t>Entwurf der Systemarchitektur</a:t>
            </a:r>
            <a:br>
              <a:rPr lang="de-DE" sz="1200" b="1" dirty="0" smtClean="0">
                <a:latin typeface="+mj-lt"/>
              </a:rPr>
            </a:br>
            <a:r>
              <a:rPr lang="de-DE" sz="1200" b="1" dirty="0" smtClean="0">
                <a:latin typeface="+mj-lt"/>
              </a:rPr>
              <a:t>(BUFD</a:t>
            </a:r>
            <a:r>
              <a:rPr lang="de-DE" sz="1200" b="1" dirty="0" smtClean="0">
                <a:latin typeface="Arial" charset="0"/>
              </a:rPr>
              <a:t>)</a:t>
            </a:r>
            <a:endParaRPr lang="de-DE" sz="1200" b="1" dirty="0">
              <a:latin typeface="Arial" charset="0"/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6400800" y="2895600"/>
            <a:ext cx="1905000" cy="533400"/>
          </a:xfrm>
          <a:prstGeom prst="wedgeRoundRectCallout">
            <a:avLst>
              <a:gd name="adj1" fmla="val -109907"/>
              <a:gd name="adj2" fmla="val 11915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z="1200" b="1" dirty="0" smtClean="0">
                <a:latin typeface="+mj-lt"/>
              </a:rPr>
              <a:t>Implementierung und Test der Module</a:t>
            </a:r>
            <a:endParaRPr lang="de-DE" sz="1200" b="1" dirty="0">
              <a:latin typeface="+mj-lt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6764400" y="3723600"/>
            <a:ext cx="2133600" cy="304800"/>
          </a:xfrm>
          <a:prstGeom prst="wedgeRoundRectCallout">
            <a:avLst>
              <a:gd name="adj1" fmla="val -72693"/>
              <a:gd name="adj2" fmla="val 19102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z="1200" b="1" dirty="0" smtClean="0">
                <a:latin typeface="+mj-lt"/>
              </a:rPr>
              <a:t>Test des Gesamtsystems</a:t>
            </a:r>
            <a:endParaRPr lang="de-DE" sz="1200" b="1" dirty="0">
              <a:latin typeface="+mj-lt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7353300" y="4419600"/>
            <a:ext cx="1752600" cy="467400"/>
          </a:xfrm>
          <a:prstGeom prst="wedgeRoundRectCallout">
            <a:avLst>
              <a:gd name="adj1" fmla="val -47046"/>
              <a:gd name="adj2" fmla="val 9090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z="1200" b="1" dirty="0" smtClean="0">
                <a:latin typeface="+mj-lt"/>
              </a:rPr>
              <a:t>Fehlerbeseitigung, Adaption, Perfektion</a:t>
            </a:r>
            <a:endParaRPr lang="de-DE" sz="1200" b="1" dirty="0">
              <a:latin typeface="+mj-lt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143000" y="47244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8275" indent="-179388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kern="0" dirty="0" smtClean="0">
                <a:solidFill>
                  <a:srgbClr val="000000"/>
                </a:solidFill>
              </a:rPr>
              <a:t>Jede </a:t>
            </a:r>
            <a:r>
              <a:rPr lang="de-DE" kern="0" dirty="0">
                <a:solidFill>
                  <a:srgbClr val="000000"/>
                </a:solidFill>
              </a:rPr>
              <a:t>Phase endet </a:t>
            </a:r>
            <a:r>
              <a:rPr lang="de-DE" kern="0" dirty="0" smtClean="0">
                <a:solidFill>
                  <a:srgbClr val="000000"/>
                </a:solidFill>
              </a:rPr>
              <a:t>mit Dokument/Programm</a:t>
            </a:r>
            <a:endParaRPr lang="de-DE" kern="0" dirty="0">
              <a:solidFill>
                <a:srgbClr val="000000"/>
              </a:solidFill>
            </a:endParaRPr>
          </a:p>
          <a:p>
            <a:pPr marL="168275" indent="-179388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kern="0" dirty="0" err="1">
                <a:solidFill>
                  <a:srgbClr val="000000"/>
                </a:solidFill>
              </a:rPr>
              <a:t>Abschluss</a:t>
            </a:r>
            <a:r>
              <a:rPr lang="de-DE" kern="0" dirty="0">
                <a:solidFill>
                  <a:srgbClr val="000000"/>
                </a:solidFill>
              </a:rPr>
              <a:t> einer Phase vor Beginn der </a:t>
            </a:r>
            <a:r>
              <a:rPr lang="de-DE" kern="0" dirty="0" smtClean="0">
                <a:solidFill>
                  <a:srgbClr val="000000"/>
                </a:solidFill>
              </a:rPr>
              <a:t>nächsten Phase</a:t>
            </a:r>
          </a:p>
          <a:p>
            <a:pPr lvl="1"/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04529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15616" y="1484784"/>
            <a:ext cx="7772400" cy="10922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SzTx/>
              <a:buFontTx/>
              <a:buNone/>
            </a:pPr>
            <a:r>
              <a:rPr lang="de-DE" dirty="0" smtClean="0">
                <a:latin typeface="+mj-lt"/>
              </a:rPr>
              <a:t>Deutsches Zentrum für Luft- und Raumfahrt 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pic>
        <p:nvPicPr>
          <p:cNvPr id="12291" name="Picture 46" descr="Bereichsbilder_Tite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2495586"/>
            <a:ext cx="7769225" cy="1284287"/>
          </a:xfrm>
          <a:noFill/>
        </p:spPr>
      </p:pic>
      <p:sp>
        <p:nvSpPr>
          <p:cNvPr id="12292" name="Rectangle 17"/>
          <p:cNvSpPr>
            <a:spLocks noChangeArrowheads="1"/>
          </p:cNvSpPr>
          <p:nvPr/>
        </p:nvSpPr>
        <p:spPr bwMode="auto">
          <a:xfrm>
            <a:off x="952500" y="4079911"/>
            <a:ext cx="77724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>
              <a:buNone/>
            </a:pPr>
            <a:r>
              <a:rPr lang="de-DE" sz="1800" dirty="0" smtClean="0"/>
              <a:t>- Forschungseinrichtung</a:t>
            </a:r>
            <a:endParaRPr lang="de-DE" sz="1800" dirty="0"/>
          </a:p>
          <a:p>
            <a:pPr eaLnBrk="0" hangingPunct="0">
              <a:buNone/>
            </a:pPr>
            <a:r>
              <a:rPr lang="de-DE" sz="1800" dirty="0" smtClean="0"/>
              <a:t>- Raumfahrt-Agentur </a:t>
            </a:r>
            <a:endParaRPr lang="de-DE" sz="1800" dirty="0"/>
          </a:p>
          <a:p>
            <a:pPr eaLnBrk="0" hangingPunct="0">
              <a:buNone/>
            </a:pPr>
            <a:r>
              <a:rPr lang="de-DE" sz="1800" dirty="0" smtClean="0"/>
              <a:t>- Projektträger</a:t>
            </a:r>
            <a:endParaRPr lang="de-DE" sz="1800" dirty="0"/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43000" y="122238"/>
            <a:ext cx="1195388" cy="1222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338388" y="122238"/>
            <a:ext cx="5399087" cy="122237"/>
          </a:xfrm>
        </p:spPr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043608" y="908720"/>
            <a:ext cx="7342188" cy="7381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 smtClean="0">
                <a:latin typeface="+mj-lt"/>
              </a:rPr>
              <a:t>Das DLR</a:t>
            </a:r>
          </a:p>
        </p:txBody>
      </p:sp>
    </p:spTree>
    <p:extLst>
      <p:ext uri="{BB962C8B-B14F-4D97-AF65-F5344CB8AC3E}">
        <p14:creationId xmlns:p14="http://schemas.microsoft.com/office/powerpoint/2010/main" val="1394770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„</a:t>
            </a:r>
            <a:r>
              <a:rPr lang="de-DE" dirty="0" smtClean="0">
                <a:latin typeface="+mj-lt"/>
              </a:rPr>
              <a:t>Klassische“ Ansätze</a:t>
            </a:r>
            <a:br>
              <a:rPr lang="de-DE" dirty="0" smtClean="0">
                <a:latin typeface="+mj-lt"/>
              </a:rPr>
            </a:br>
            <a:r>
              <a:rPr lang="de-DE" b="0" dirty="0" smtClean="0">
                <a:latin typeface="+mj-lt"/>
              </a:rPr>
              <a:t>V-Modell</a:t>
            </a:r>
            <a:endParaRPr lang="de-DE" b="0" dirty="0">
              <a:latin typeface="+mj-lt"/>
            </a:endParaRPr>
          </a:p>
        </p:txBody>
      </p:sp>
      <p:pic>
        <p:nvPicPr>
          <p:cNvPr id="4098" name="Picture 2" descr="Datei:V-Modell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43075"/>
            <a:ext cx="7162800" cy="38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1056273" y="5710535"/>
            <a:ext cx="7488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/>
              <a:t>M. </a:t>
            </a:r>
            <a:r>
              <a:rPr lang="de-DE" sz="1200" dirty="0"/>
              <a:t>Pätzold, S. </a:t>
            </a:r>
            <a:r>
              <a:rPr lang="de-DE" sz="1200" dirty="0" err="1" smtClean="0"/>
              <a:t>Seyfert</a:t>
            </a:r>
            <a:r>
              <a:rPr lang="de-DE" sz="1200" dirty="0" smtClean="0"/>
              <a:t>: „Stufen des </a:t>
            </a:r>
            <a:r>
              <a:rPr lang="de-DE" sz="1200" dirty="0"/>
              <a:t>V-Modells“: http://</a:t>
            </a:r>
            <a:r>
              <a:rPr lang="de-DE" sz="1200" dirty="0" smtClean="0"/>
              <a:t>de.wikipedia.org/w/index.php?title=Datei:V-Modell.svg </a:t>
            </a:r>
            <a:r>
              <a:rPr lang="de-DE" sz="1200" dirty="0"/>
              <a:t/>
            </a:r>
            <a:br>
              <a:rPr lang="de-DE" sz="1200" dirty="0"/>
            </a:br>
            <a:r>
              <a:rPr lang="de-DE" sz="1200" dirty="0"/>
              <a:t>Lizenz: CC-</a:t>
            </a:r>
            <a:r>
              <a:rPr lang="de-DE" sz="1200" dirty="0" err="1"/>
              <a:t>by</a:t>
            </a:r>
            <a:r>
              <a:rPr lang="de-DE" sz="1200" dirty="0"/>
              <a:t>-</a:t>
            </a:r>
            <a:r>
              <a:rPr lang="de-DE" sz="1200" dirty="0" err="1"/>
              <a:t>sa</a:t>
            </a:r>
            <a:r>
              <a:rPr lang="de-DE" sz="1200" dirty="0"/>
              <a:t> 3.0/de, http://creativecommons.org/licenses/by-sa/3.0/de/legalcode</a:t>
            </a:r>
          </a:p>
        </p:txBody>
      </p:sp>
      <p:sp>
        <p:nvSpPr>
          <p:cNvPr id="6" name="Pfeil nach links und rechts 5"/>
          <p:cNvSpPr/>
          <p:nvPr/>
        </p:nvSpPr>
        <p:spPr bwMode="auto">
          <a:xfrm>
            <a:off x="3886200" y="2133600"/>
            <a:ext cx="1981200" cy="990600"/>
          </a:xfrm>
          <a:prstGeom prst="leftRightArrow">
            <a:avLst>
              <a:gd name="adj1" fmla="val 36999"/>
              <a:gd name="adj2" fmla="val 40900"/>
            </a:avLst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charset="-128"/>
                <a:cs typeface="Arial" charset="0"/>
              </a:rPr>
              <a:t>     </a:t>
            </a:r>
            <a:r>
              <a: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ヒラギノ角ゴ Pro W3" charset="-128"/>
                <a:cs typeface="Arial" charset="0"/>
              </a:rPr>
              <a:t>Validierung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6553200" y="838200"/>
            <a:ext cx="2362200" cy="904873"/>
          </a:xfrm>
          <a:prstGeom prst="wedgeRoundRectCallout">
            <a:avLst>
              <a:gd name="adj1" fmla="val -47331"/>
              <a:gd name="adj2" fmla="val 10946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z="1600" b="1" dirty="0" smtClean="0">
                <a:latin typeface="+mj-lt"/>
              </a:rPr>
              <a:t>Hier können bereits mehrere Jahre vergangen sein!!!</a:t>
            </a:r>
            <a:endParaRPr lang="de-DE" sz="1600" b="1" dirty="0">
              <a:latin typeface="+mj-lt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8587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„</a:t>
            </a:r>
            <a:r>
              <a:rPr lang="de-DE" dirty="0" smtClean="0">
                <a:latin typeface="+mj-lt"/>
              </a:rPr>
              <a:t>Klassische“ Ansätze</a:t>
            </a:r>
            <a:br>
              <a:rPr lang="de-DE" dirty="0" smtClean="0">
                <a:latin typeface="+mj-lt"/>
              </a:rPr>
            </a:br>
            <a:r>
              <a:rPr lang="de-DE" b="0" dirty="0" smtClean="0">
                <a:latin typeface="+mj-lt"/>
              </a:rPr>
              <a:t>Schwächen</a:t>
            </a:r>
            <a:endParaRPr lang="de-DE" b="0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Ungenaue Kosten- </a:t>
            </a:r>
            <a:r>
              <a:rPr lang="de-DE" dirty="0">
                <a:latin typeface="+mj-lt"/>
              </a:rPr>
              <a:t>und </a:t>
            </a:r>
            <a:r>
              <a:rPr lang="de-DE" dirty="0" smtClean="0">
                <a:latin typeface="+mj-lt"/>
              </a:rPr>
              <a:t>Ressourcenschätzung zu Projektbeginn</a:t>
            </a:r>
          </a:p>
          <a:p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Fehlende </a:t>
            </a:r>
            <a:r>
              <a:rPr lang="de-DE" dirty="0">
                <a:latin typeface="+mj-lt"/>
              </a:rPr>
              <a:t>Flexibilität im Umgang mit sich ändernden Anforderungen</a:t>
            </a:r>
          </a:p>
          <a:p>
            <a:pPr lvl="1"/>
            <a:r>
              <a:rPr lang="de-DE" dirty="0">
                <a:latin typeface="+mj-lt"/>
              </a:rPr>
              <a:t>Pflichtenheft kein Ersatz für Umgang mit echten System</a:t>
            </a:r>
          </a:p>
          <a:p>
            <a:pPr lvl="1"/>
            <a:r>
              <a:rPr lang="de-DE" dirty="0" smtClean="0">
                <a:latin typeface="+mj-lt"/>
              </a:rPr>
              <a:t>Anforderungen </a:t>
            </a:r>
            <a:r>
              <a:rPr lang="de-DE" dirty="0">
                <a:latin typeface="+mj-lt"/>
              </a:rPr>
              <a:t>liegen oft erst nach einer Experimentierphase </a:t>
            </a:r>
            <a:r>
              <a:rPr lang="de-DE" dirty="0" smtClean="0">
                <a:latin typeface="+mj-lt"/>
              </a:rPr>
              <a:t>vor</a:t>
            </a:r>
          </a:p>
          <a:p>
            <a:pPr lvl="1"/>
            <a:r>
              <a:rPr lang="de-DE" dirty="0">
                <a:latin typeface="+mj-lt"/>
              </a:rPr>
              <a:t>Späte Änderung der Anforderungen sind sehr teuer</a:t>
            </a:r>
            <a:r>
              <a:rPr lang="de-DE" dirty="0" smtClean="0">
                <a:latin typeface="+mj-lt"/>
              </a:rPr>
              <a:t>!</a:t>
            </a:r>
          </a:p>
          <a:p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Sehr lange </a:t>
            </a:r>
            <a:r>
              <a:rPr lang="de-DE" dirty="0" err="1" smtClean="0">
                <a:latin typeface="+mj-lt"/>
              </a:rPr>
              <a:t>Prozessdauer</a:t>
            </a:r>
            <a:endParaRPr lang="de-DE" dirty="0" smtClean="0">
              <a:latin typeface="+mj-lt"/>
            </a:endParaRPr>
          </a:p>
          <a:p>
            <a:pPr lvl="1"/>
            <a:r>
              <a:rPr lang="de-DE" dirty="0" smtClean="0">
                <a:latin typeface="+mj-lt"/>
              </a:rPr>
              <a:t>Eventuell vergehen mehrere Jahre bis Nutzer das System validieren können!</a:t>
            </a:r>
          </a:p>
          <a:p>
            <a:pPr lvl="1"/>
            <a:r>
              <a:rPr lang="de-DE" dirty="0" smtClean="0">
                <a:latin typeface="+mj-lt"/>
              </a:rPr>
              <a:t>Ungeeignet für heutige schnellebige Märkte!</a:t>
            </a:r>
          </a:p>
          <a:p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41392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„</a:t>
            </a:r>
            <a:r>
              <a:rPr lang="de-DE" dirty="0" smtClean="0">
                <a:latin typeface="+mj-lt"/>
              </a:rPr>
              <a:t>Klassische“ Ansätze</a:t>
            </a:r>
            <a:br>
              <a:rPr lang="de-DE" dirty="0" smtClean="0">
                <a:latin typeface="+mj-lt"/>
              </a:rPr>
            </a:br>
            <a:r>
              <a:rPr lang="de-DE" b="0" dirty="0" smtClean="0">
                <a:latin typeface="+mj-lt"/>
              </a:rPr>
              <a:t>Evolutionäre </a:t>
            </a:r>
            <a:r>
              <a:rPr lang="de-DE" b="0" dirty="0">
                <a:latin typeface="+mj-lt"/>
              </a:rPr>
              <a:t>Vorgehensmodelle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Adressiert unzureichende Flexibilität Wasserfall-</a:t>
            </a:r>
            <a:r>
              <a:rPr lang="de-DE" dirty="0">
                <a:latin typeface="+mj-lt"/>
              </a:rPr>
              <a:t>a</a:t>
            </a:r>
            <a:r>
              <a:rPr lang="de-DE" dirty="0" smtClean="0">
                <a:latin typeface="+mj-lt"/>
              </a:rPr>
              <a:t>rtiger Modelle</a:t>
            </a:r>
          </a:p>
          <a:p>
            <a:endParaRPr lang="de-DE" b="1" dirty="0" smtClean="0">
              <a:latin typeface="+mj-lt"/>
            </a:endParaRPr>
          </a:p>
          <a:p>
            <a:r>
              <a:rPr lang="de-DE" b="1" dirty="0" smtClean="0">
                <a:latin typeface="+mj-lt"/>
              </a:rPr>
              <a:t>Synonym</a:t>
            </a:r>
            <a:r>
              <a:rPr lang="de-DE" b="1" dirty="0">
                <a:latin typeface="+mj-lt"/>
              </a:rPr>
              <a:t>:</a:t>
            </a:r>
            <a:r>
              <a:rPr lang="de-DE" dirty="0">
                <a:latin typeface="+mj-lt"/>
              </a:rPr>
              <a:t> Iterativ-inkrementelles </a:t>
            </a:r>
            <a:r>
              <a:rPr lang="de-DE" dirty="0" smtClean="0">
                <a:latin typeface="+mj-lt"/>
              </a:rPr>
              <a:t>Vorgehensmodell</a:t>
            </a:r>
            <a:endParaRPr lang="de-DE" b="1" dirty="0" smtClean="0">
              <a:latin typeface="+mj-lt"/>
            </a:endParaRPr>
          </a:p>
          <a:p>
            <a:endParaRPr lang="de-DE" b="1" dirty="0" smtClean="0">
              <a:latin typeface="+mj-lt"/>
            </a:endParaRPr>
          </a:p>
          <a:p>
            <a:r>
              <a:rPr lang="de-DE" b="1" dirty="0" smtClean="0">
                <a:latin typeface="+mj-lt"/>
              </a:rPr>
              <a:t>Vorläufer</a:t>
            </a:r>
            <a:r>
              <a:rPr lang="de-DE" b="1" dirty="0">
                <a:latin typeface="+mj-lt"/>
              </a:rPr>
              <a:t>:</a:t>
            </a:r>
            <a:r>
              <a:rPr lang="de-DE" dirty="0">
                <a:latin typeface="+mj-lt"/>
              </a:rPr>
              <a:t> Spiralmodell von Barry Boehm (1986</a:t>
            </a:r>
            <a:r>
              <a:rPr lang="de-DE" dirty="0" smtClean="0">
                <a:latin typeface="+mj-lt"/>
              </a:rPr>
              <a:t>)</a:t>
            </a:r>
          </a:p>
          <a:p>
            <a:endParaRPr lang="de-DE" dirty="0" smtClean="0">
              <a:latin typeface="+mj-lt"/>
            </a:endParaRPr>
          </a:p>
          <a:p>
            <a:r>
              <a:rPr lang="de-DE" b="1" dirty="0" smtClean="0">
                <a:latin typeface="+mj-lt"/>
              </a:rPr>
              <a:t>Idee:</a:t>
            </a:r>
          </a:p>
          <a:p>
            <a:pPr lvl="1"/>
            <a:r>
              <a:rPr lang="de-DE" dirty="0" smtClean="0">
                <a:latin typeface="+mj-lt"/>
              </a:rPr>
              <a:t>Schrittweise Entwicklung</a:t>
            </a:r>
          </a:p>
          <a:p>
            <a:pPr lvl="1"/>
            <a:r>
              <a:rPr lang="de-DE" dirty="0" smtClean="0">
                <a:latin typeface="+mj-lt"/>
              </a:rPr>
              <a:t>Jede Iteration durchläuft Analyse, Entwurf, Implementierung, Integration und Test</a:t>
            </a:r>
          </a:p>
          <a:p>
            <a:pPr lvl="1"/>
            <a:r>
              <a:rPr lang="de-DE" dirty="0">
                <a:latin typeface="+mj-lt"/>
              </a:rPr>
              <a:t>Jede Iteration baut auf Ergebnissen der vorangegangenen Iteration</a:t>
            </a:r>
          </a:p>
          <a:p>
            <a:pPr lvl="1"/>
            <a:endParaRPr lang="de-DE" dirty="0">
              <a:latin typeface="+mj-lt"/>
            </a:endParaRPr>
          </a:p>
          <a:p>
            <a:r>
              <a:rPr lang="de-DE" b="1" dirty="0" smtClean="0">
                <a:latin typeface="+mj-lt"/>
              </a:rPr>
              <a:t>Beispiele:</a:t>
            </a:r>
            <a:r>
              <a:rPr lang="de-DE" dirty="0" smtClean="0">
                <a:latin typeface="+mj-lt"/>
              </a:rPr>
              <a:t>  Rational Unified </a:t>
            </a:r>
            <a:r>
              <a:rPr lang="de-DE" dirty="0" err="1" smtClean="0">
                <a:latin typeface="+mj-lt"/>
              </a:rPr>
              <a:t>Process</a:t>
            </a:r>
            <a:r>
              <a:rPr lang="de-DE" dirty="0" smtClean="0">
                <a:latin typeface="+mj-lt"/>
              </a:rPr>
              <a:t>, Unified </a:t>
            </a:r>
            <a:r>
              <a:rPr lang="de-DE" dirty="0" err="1" smtClean="0">
                <a:latin typeface="+mj-lt"/>
              </a:rPr>
              <a:t>Process</a:t>
            </a:r>
            <a:endParaRPr lang="de-DE" dirty="0">
              <a:latin typeface="+mj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3298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„</a:t>
            </a:r>
            <a:r>
              <a:rPr lang="de-DE" dirty="0" smtClean="0">
                <a:latin typeface="+mj-lt"/>
              </a:rPr>
              <a:t>Klassische“ Ansätze</a:t>
            </a: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r>
              <a:rPr lang="de-DE" b="0" dirty="0">
                <a:latin typeface="+mj-lt"/>
              </a:rPr>
              <a:t>Rational Unified </a:t>
            </a:r>
            <a:r>
              <a:rPr lang="de-DE" b="0" dirty="0" err="1">
                <a:latin typeface="+mj-lt"/>
              </a:rPr>
              <a:t>Process</a:t>
            </a:r>
            <a:endParaRPr lang="de-DE" b="0" dirty="0" smtClean="0">
              <a:latin typeface="+mj-lt"/>
            </a:endParaRPr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998157" y="1727191"/>
            <a:ext cx="7972425" cy="4464050"/>
            <a:chOff x="567" y="1253"/>
            <a:chExt cx="5125" cy="2404"/>
          </a:xfrm>
        </p:grpSpPr>
        <p:sp>
          <p:nvSpPr>
            <p:cNvPr id="17412" name="Rectangle 4"/>
            <p:cNvSpPr>
              <a:spLocks noChangeArrowheads="1"/>
            </p:cNvSpPr>
            <p:nvPr/>
          </p:nvSpPr>
          <p:spPr bwMode="auto">
            <a:xfrm>
              <a:off x="657" y="1253"/>
              <a:ext cx="5035" cy="2404"/>
            </a:xfrm>
            <a:prstGeom prst="rect">
              <a:avLst/>
            </a:prstGeom>
            <a:gradFill rotWithShape="1">
              <a:gsLst>
                <a:gs pos="0">
                  <a:srgbClr val="51CCA3"/>
                </a:gs>
                <a:gs pos="100000">
                  <a:srgbClr val="C1F2D9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Ctr="1"/>
            <a:lstStyle/>
            <a:p>
              <a:endParaRPr lang="en-US"/>
            </a:p>
          </p:txBody>
        </p:sp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>
              <a:off x="5155" y="1456"/>
              <a:ext cx="0" cy="19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942" y="1456"/>
              <a:ext cx="0" cy="19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>
              <a:off x="3936" y="1456"/>
              <a:ext cx="0" cy="19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16" name="Text Box 8"/>
            <p:cNvSpPr txBox="1">
              <a:spLocks noChangeArrowheads="1"/>
            </p:cNvSpPr>
            <p:nvPr/>
          </p:nvSpPr>
          <p:spPr bwMode="auto">
            <a:xfrm>
              <a:off x="1151" y="1819"/>
              <a:ext cx="862" cy="198"/>
            </a:xfrm>
            <a:prstGeom prst="rect">
              <a:avLst/>
            </a:prstGeom>
            <a:gradFill rotWithShape="1">
              <a:gsLst>
                <a:gs pos="0">
                  <a:srgbClr val="65A3CC"/>
                </a:gs>
                <a:gs pos="100000">
                  <a:srgbClr val="CDE5F2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sz="1400" dirty="0">
                  <a:latin typeface="Arial" charset="0"/>
                </a:rPr>
                <a:t>Analyse</a:t>
              </a:r>
            </a:p>
          </p:txBody>
        </p:sp>
        <p:sp>
          <p:nvSpPr>
            <p:cNvPr id="17417" name="Text Box 9"/>
            <p:cNvSpPr txBox="1">
              <a:spLocks noChangeArrowheads="1"/>
            </p:cNvSpPr>
            <p:nvPr/>
          </p:nvSpPr>
          <p:spPr bwMode="auto">
            <a:xfrm>
              <a:off x="1571" y="2137"/>
              <a:ext cx="862" cy="198"/>
            </a:xfrm>
            <a:prstGeom prst="rect">
              <a:avLst/>
            </a:prstGeom>
            <a:gradFill rotWithShape="1">
              <a:gsLst>
                <a:gs pos="0">
                  <a:srgbClr val="65A3CC"/>
                </a:gs>
                <a:gs pos="100000">
                  <a:srgbClr val="CDE5F2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sz="1400">
                  <a:latin typeface="Arial" charset="0"/>
                </a:rPr>
                <a:t>Design</a:t>
              </a:r>
            </a:p>
          </p:txBody>
        </p:sp>
        <p:sp>
          <p:nvSpPr>
            <p:cNvPr id="17418" name="Text Box 10"/>
            <p:cNvSpPr txBox="1">
              <a:spLocks noChangeArrowheads="1"/>
            </p:cNvSpPr>
            <p:nvPr/>
          </p:nvSpPr>
          <p:spPr bwMode="auto">
            <a:xfrm>
              <a:off x="2001" y="2454"/>
              <a:ext cx="862" cy="198"/>
            </a:xfrm>
            <a:prstGeom prst="rect">
              <a:avLst/>
            </a:prstGeom>
            <a:gradFill rotWithShape="1">
              <a:gsLst>
                <a:gs pos="0">
                  <a:srgbClr val="65A3CC"/>
                </a:gs>
                <a:gs pos="100000">
                  <a:srgbClr val="CDE5F2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sz="1400">
                  <a:latin typeface="Arial" charset="0"/>
                </a:rPr>
                <a:t>Entwicklung</a:t>
              </a:r>
            </a:p>
          </p:txBody>
        </p:sp>
        <p:sp>
          <p:nvSpPr>
            <p:cNvPr id="17419" name="Text Box 11"/>
            <p:cNvSpPr txBox="1">
              <a:spLocks noChangeArrowheads="1"/>
            </p:cNvSpPr>
            <p:nvPr/>
          </p:nvSpPr>
          <p:spPr bwMode="auto">
            <a:xfrm>
              <a:off x="2421" y="2772"/>
              <a:ext cx="862" cy="198"/>
            </a:xfrm>
            <a:prstGeom prst="rect">
              <a:avLst/>
            </a:prstGeom>
            <a:gradFill rotWithShape="1">
              <a:gsLst>
                <a:gs pos="0">
                  <a:srgbClr val="65A3CC"/>
                </a:gs>
                <a:gs pos="100000">
                  <a:srgbClr val="CDE5F2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sz="1400" dirty="0" smtClean="0">
                  <a:latin typeface="Arial" charset="0"/>
                </a:rPr>
                <a:t>Integration</a:t>
              </a:r>
              <a:endParaRPr lang="de-DE" sz="1400" dirty="0">
                <a:latin typeface="Arial" charset="0"/>
              </a:endParaRPr>
            </a:p>
          </p:txBody>
        </p:sp>
        <p:sp>
          <p:nvSpPr>
            <p:cNvPr id="17420" name="Text Box 12"/>
            <p:cNvSpPr txBox="1">
              <a:spLocks noChangeArrowheads="1"/>
            </p:cNvSpPr>
            <p:nvPr/>
          </p:nvSpPr>
          <p:spPr bwMode="auto">
            <a:xfrm>
              <a:off x="2847" y="3118"/>
              <a:ext cx="862" cy="198"/>
            </a:xfrm>
            <a:prstGeom prst="rect">
              <a:avLst/>
            </a:prstGeom>
            <a:gradFill rotWithShape="1">
              <a:gsLst>
                <a:gs pos="0">
                  <a:srgbClr val="65A3CC"/>
                </a:gs>
                <a:gs pos="100000">
                  <a:srgbClr val="CDE5F2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sz="1400" dirty="0" smtClean="0">
                  <a:latin typeface="Arial" charset="0"/>
                </a:rPr>
                <a:t>Test</a:t>
              </a:r>
              <a:endParaRPr lang="de-DE" sz="1400" b="1" dirty="0">
                <a:latin typeface="Arial" charset="0"/>
              </a:endParaRPr>
            </a:p>
          </p:txBody>
        </p:sp>
        <p:sp>
          <p:nvSpPr>
            <p:cNvPr id="17421" name="Text Box 13"/>
            <p:cNvSpPr txBox="1">
              <a:spLocks noChangeArrowheads="1"/>
            </p:cNvSpPr>
            <p:nvPr/>
          </p:nvSpPr>
          <p:spPr bwMode="auto">
            <a:xfrm>
              <a:off x="4118" y="2817"/>
              <a:ext cx="862" cy="198"/>
            </a:xfrm>
            <a:prstGeom prst="rect">
              <a:avLst/>
            </a:prstGeom>
            <a:gradFill rotWithShape="1">
              <a:gsLst>
                <a:gs pos="0">
                  <a:srgbClr val="65A3CC"/>
                </a:gs>
                <a:gs pos="100000">
                  <a:srgbClr val="CDE5F2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sz="1400">
                  <a:latin typeface="Arial" charset="0"/>
                </a:rPr>
                <a:t>Plankorrekturen</a:t>
              </a:r>
            </a:p>
          </p:txBody>
        </p:sp>
        <p:sp>
          <p:nvSpPr>
            <p:cNvPr id="17422" name="Text Box 14"/>
            <p:cNvSpPr txBox="1">
              <a:spLocks noChangeArrowheads="1"/>
            </p:cNvSpPr>
            <p:nvPr/>
          </p:nvSpPr>
          <p:spPr bwMode="auto">
            <a:xfrm>
              <a:off x="4118" y="2409"/>
              <a:ext cx="862" cy="198"/>
            </a:xfrm>
            <a:prstGeom prst="rect">
              <a:avLst/>
            </a:prstGeom>
            <a:gradFill rotWithShape="1">
              <a:gsLst>
                <a:gs pos="0">
                  <a:srgbClr val="65A3CC"/>
                </a:gs>
                <a:gs pos="100000">
                  <a:srgbClr val="CDE5F2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400">
                  <a:latin typeface="Arial" charset="0"/>
                </a:rPr>
                <a:t>Reviews</a:t>
              </a:r>
            </a:p>
          </p:txBody>
        </p:sp>
        <p:sp>
          <p:nvSpPr>
            <p:cNvPr id="17423" name="Text Box 15"/>
            <p:cNvSpPr txBox="1">
              <a:spLocks noChangeArrowheads="1"/>
            </p:cNvSpPr>
            <p:nvPr/>
          </p:nvSpPr>
          <p:spPr bwMode="auto">
            <a:xfrm>
              <a:off x="4118" y="2001"/>
              <a:ext cx="862" cy="198"/>
            </a:xfrm>
            <a:prstGeom prst="rect">
              <a:avLst/>
            </a:prstGeom>
            <a:gradFill rotWithShape="1">
              <a:gsLst>
                <a:gs pos="0">
                  <a:srgbClr val="65A3CC"/>
                </a:gs>
                <a:gs pos="100000">
                  <a:srgbClr val="CDE5F2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DE" sz="1400">
                  <a:latin typeface="Arial" charset="0"/>
                </a:rPr>
                <a:t>Bug-Fixing</a:t>
              </a:r>
            </a:p>
          </p:txBody>
        </p:sp>
        <p:sp>
          <p:nvSpPr>
            <p:cNvPr id="17424" name="Freeform 16"/>
            <p:cNvSpPr>
              <a:spLocks/>
            </p:cNvSpPr>
            <p:nvPr/>
          </p:nvSpPr>
          <p:spPr bwMode="auto">
            <a:xfrm>
              <a:off x="2011" y="1905"/>
              <a:ext cx="168" cy="222"/>
            </a:xfrm>
            <a:custGeom>
              <a:avLst/>
              <a:gdLst>
                <a:gd name="T0" fmla="*/ 0 w 168"/>
                <a:gd name="T1" fmla="*/ 0 h 222"/>
                <a:gd name="T2" fmla="*/ 168 w 168"/>
                <a:gd name="T3" fmla="*/ 0 h 222"/>
                <a:gd name="T4" fmla="*/ 168 w 168"/>
                <a:gd name="T5" fmla="*/ 222 h 2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8" h="222">
                  <a:moveTo>
                    <a:pt x="0" y="0"/>
                  </a:moveTo>
                  <a:lnTo>
                    <a:pt x="168" y="0"/>
                  </a:lnTo>
                  <a:lnTo>
                    <a:pt x="168" y="22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5" name="Freeform 17"/>
            <p:cNvSpPr>
              <a:spLocks/>
            </p:cNvSpPr>
            <p:nvPr/>
          </p:nvSpPr>
          <p:spPr bwMode="auto">
            <a:xfrm>
              <a:off x="2439" y="2227"/>
              <a:ext cx="168" cy="222"/>
            </a:xfrm>
            <a:custGeom>
              <a:avLst/>
              <a:gdLst>
                <a:gd name="T0" fmla="*/ 0 w 168"/>
                <a:gd name="T1" fmla="*/ 0 h 222"/>
                <a:gd name="T2" fmla="*/ 168 w 168"/>
                <a:gd name="T3" fmla="*/ 0 h 222"/>
                <a:gd name="T4" fmla="*/ 168 w 168"/>
                <a:gd name="T5" fmla="*/ 222 h 2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8" h="222">
                  <a:moveTo>
                    <a:pt x="0" y="0"/>
                  </a:moveTo>
                  <a:lnTo>
                    <a:pt x="168" y="0"/>
                  </a:lnTo>
                  <a:lnTo>
                    <a:pt x="168" y="22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6" name="Freeform 18"/>
            <p:cNvSpPr>
              <a:spLocks/>
            </p:cNvSpPr>
            <p:nvPr/>
          </p:nvSpPr>
          <p:spPr bwMode="auto">
            <a:xfrm>
              <a:off x="2866" y="2545"/>
              <a:ext cx="168" cy="222"/>
            </a:xfrm>
            <a:custGeom>
              <a:avLst/>
              <a:gdLst>
                <a:gd name="T0" fmla="*/ 0 w 168"/>
                <a:gd name="T1" fmla="*/ 0 h 222"/>
                <a:gd name="T2" fmla="*/ 168 w 168"/>
                <a:gd name="T3" fmla="*/ 0 h 222"/>
                <a:gd name="T4" fmla="*/ 168 w 168"/>
                <a:gd name="T5" fmla="*/ 222 h 2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8" h="222">
                  <a:moveTo>
                    <a:pt x="0" y="0"/>
                  </a:moveTo>
                  <a:lnTo>
                    <a:pt x="168" y="0"/>
                  </a:lnTo>
                  <a:lnTo>
                    <a:pt x="168" y="22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7" name="Freeform 19"/>
            <p:cNvSpPr>
              <a:spLocks/>
            </p:cNvSpPr>
            <p:nvPr/>
          </p:nvSpPr>
          <p:spPr bwMode="auto">
            <a:xfrm>
              <a:off x="3289" y="2886"/>
              <a:ext cx="168" cy="222"/>
            </a:xfrm>
            <a:custGeom>
              <a:avLst/>
              <a:gdLst>
                <a:gd name="T0" fmla="*/ 0 w 168"/>
                <a:gd name="T1" fmla="*/ 0 h 222"/>
                <a:gd name="T2" fmla="*/ 168 w 168"/>
                <a:gd name="T3" fmla="*/ 0 h 222"/>
                <a:gd name="T4" fmla="*/ 168 w 168"/>
                <a:gd name="T5" fmla="*/ 222 h 2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8" h="222">
                  <a:moveTo>
                    <a:pt x="0" y="0"/>
                  </a:moveTo>
                  <a:lnTo>
                    <a:pt x="168" y="0"/>
                  </a:lnTo>
                  <a:lnTo>
                    <a:pt x="168" y="222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8" name="Line 20"/>
            <p:cNvSpPr>
              <a:spLocks noChangeShapeType="1"/>
            </p:cNvSpPr>
            <p:nvPr/>
          </p:nvSpPr>
          <p:spPr bwMode="auto">
            <a:xfrm>
              <a:off x="806" y="3407"/>
              <a:ext cx="45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9" name="Text Box 21"/>
            <p:cNvSpPr txBox="1">
              <a:spLocks noChangeArrowheads="1"/>
            </p:cNvSpPr>
            <p:nvPr/>
          </p:nvSpPr>
          <p:spPr bwMode="auto">
            <a:xfrm>
              <a:off x="943" y="1338"/>
              <a:ext cx="4218" cy="212"/>
            </a:xfrm>
            <a:prstGeom prst="rect">
              <a:avLst/>
            </a:prstGeom>
            <a:gradFill rotWithShape="1">
              <a:gsLst>
                <a:gs pos="0">
                  <a:srgbClr val="65A3CC"/>
                </a:gs>
                <a:gs pos="100000">
                  <a:srgbClr val="CDE5F2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400" b="1">
                  <a:latin typeface="Arial" charset="0"/>
                </a:rPr>
                <a:t>Iteration N</a:t>
              </a:r>
            </a:p>
          </p:txBody>
        </p:sp>
        <p:sp>
          <p:nvSpPr>
            <p:cNvPr id="17430" name="Text Box 22"/>
            <p:cNvSpPr txBox="1">
              <a:spLocks noChangeArrowheads="1"/>
            </p:cNvSpPr>
            <p:nvPr/>
          </p:nvSpPr>
          <p:spPr bwMode="auto">
            <a:xfrm>
              <a:off x="976" y="1588"/>
              <a:ext cx="2915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Do</a:t>
              </a:r>
            </a:p>
          </p:txBody>
        </p:sp>
        <p:sp>
          <p:nvSpPr>
            <p:cNvPr id="17431" name="Text Box 23"/>
            <p:cNvSpPr txBox="1">
              <a:spLocks noChangeArrowheads="1"/>
            </p:cNvSpPr>
            <p:nvPr/>
          </p:nvSpPr>
          <p:spPr bwMode="auto">
            <a:xfrm>
              <a:off x="3982" y="1588"/>
              <a:ext cx="1149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Check</a:t>
              </a:r>
            </a:p>
          </p:txBody>
        </p:sp>
        <p:sp>
          <p:nvSpPr>
            <p:cNvPr id="17432" name="Text Box 24"/>
            <p:cNvSpPr txBox="1">
              <a:spLocks noChangeArrowheads="1"/>
            </p:cNvSpPr>
            <p:nvPr/>
          </p:nvSpPr>
          <p:spPr bwMode="auto">
            <a:xfrm>
              <a:off x="1060" y="3407"/>
              <a:ext cx="4218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sz="1600" b="1">
                  <a:latin typeface="Arial" charset="0"/>
                </a:rPr>
                <a:t>Iterativer Entwicklungsprozess</a:t>
              </a:r>
            </a:p>
          </p:txBody>
        </p:sp>
        <p:sp>
          <p:nvSpPr>
            <p:cNvPr id="17433" name="Text Box 25"/>
            <p:cNvSpPr txBox="1">
              <a:spLocks noChangeArrowheads="1"/>
            </p:cNvSpPr>
            <p:nvPr/>
          </p:nvSpPr>
          <p:spPr bwMode="auto">
            <a:xfrm>
              <a:off x="670" y="1821"/>
              <a:ext cx="226" cy="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>
                  <a:latin typeface="Arial" charset="0"/>
                </a:rPr>
                <a:t>KICK-OFF</a:t>
              </a:r>
            </a:p>
          </p:txBody>
        </p:sp>
        <p:sp>
          <p:nvSpPr>
            <p:cNvPr id="17434" name="Text Box 26"/>
            <p:cNvSpPr txBox="1">
              <a:spLocks noChangeArrowheads="1"/>
            </p:cNvSpPr>
            <p:nvPr/>
          </p:nvSpPr>
          <p:spPr bwMode="auto">
            <a:xfrm>
              <a:off x="567" y="2988"/>
              <a:ext cx="454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>
                  <a:latin typeface="Arial" charset="0"/>
                </a:rPr>
                <a:t>N</a:t>
              </a:r>
            </a:p>
          </p:txBody>
        </p:sp>
        <p:sp>
          <p:nvSpPr>
            <p:cNvPr id="17435" name="Text Box 27"/>
            <p:cNvSpPr txBox="1">
              <a:spLocks noChangeArrowheads="1"/>
            </p:cNvSpPr>
            <p:nvPr/>
          </p:nvSpPr>
          <p:spPr bwMode="auto">
            <a:xfrm>
              <a:off x="5258" y="1843"/>
              <a:ext cx="226" cy="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>
                  <a:latin typeface="Arial" charset="0"/>
                </a:rPr>
                <a:t>KICK-OFF</a:t>
              </a:r>
            </a:p>
          </p:txBody>
        </p:sp>
        <p:sp>
          <p:nvSpPr>
            <p:cNvPr id="17436" name="Text Box 28"/>
            <p:cNvSpPr txBox="1">
              <a:spLocks noChangeArrowheads="1"/>
            </p:cNvSpPr>
            <p:nvPr/>
          </p:nvSpPr>
          <p:spPr bwMode="auto">
            <a:xfrm>
              <a:off x="5070" y="3010"/>
              <a:ext cx="590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>
                  <a:latin typeface="Arial" charset="0"/>
                </a:rPr>
                <a:t>N + 1</a:t>
              </a:r>
            </a:p>
          </p:txBody>
        </p:sp>
      </p:grp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7339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„</a:t>
            </a:r>
            <a:r>
              <a:rPr lang="de-DE" dirty="0" smtClean="0">
                <a:latin typeface="+mj-lt"/>
              </a:rPr>
              <a:t>Klassische“ Ansätze</a:t>
            </a:r>
            <a:br>
              <a:rPr lang="de-DE" dirty="0" smtClean="0">
                <a:latin typeface="+mj-lt"/>
              </a:rPr>
            </a:br>
            <a:r>
              <a:rPr lang="de-DE" b="0" dirty="0" smtClean="0">
                <a:latin typeface="+mj-lt"/>
              </a:rPr>
              <a:t>Kostenkurve bei Anforderungsänderung</a:t>
            </a:r>
            <a:endParaRPr lang="de-DE" b="0" dirty="0">
              <a:latin typeface="+mj-lt"/>
            </a:endParaRPr>
          </a:p>
        </p:txBody>
      </p:sp>
      <p:pic>
        <p:nvPicPr>
          <p:cNvPr id="9220" name="Picture 4" descr="http://www.agilemodeling.com/images/costOfChangeTradition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00" y="1905000"/>
            <a:ext cx="5495925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2015325" y="5954400"/>
            <a:ext cx="548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 dirty="0" smtClean="0"/>
              <a:t>Scott W. Ambler: </a:t>
            </a:r>
            <a:r>
              <a:rPr lang="de-DE" sz="1000" dirty="0"/>
              <a:t>„</a:t>
            </a:r>
            <a:r>
              <a:rPr lang="en-US" sz="1000" dirty="0"/>
              <a:t>Traditional cost of change curve.” </a:t>
            </a:r>
            <a:r>
              <a:rPr lang="de-DE" sz="1000" dirty="0"/>
              <a:t>http://www.agilemodeling.com/essays/costOfChange.htm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397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Agile </a:t>
            </a:r>
            <a:r>
              <a:rPr lang="de-DE" dirty="0" smtClean="0">
                <a:latin typeface="+mj-lt"/>
              </a:rPr>
              <a:t>Ansätze</a:t>
            </a:r>
            <a:endParaRPr lang="de-DE" b="0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Gegenbewegung zu ausufernden </a:t>
            </a:r>
            <a:r>
              <a:rPr lang="de-DE" dirty="0" smtClean="0">
                <a:latin typeface="+mj-lt"/>
              </a:rPr>
              <a:t>Prozessen und Dokumentation</a:t>
            </a:r>
            <a:endParaRPr lang="de-DE" dirty="0">
              <a:latin typeface="+mj-lt"/>
            </a:endParaRPr>
          </a:p>
          <a:p>
            <a:r>
              <a:rPr lang="de-DE" dirty="0" smtClean="0">
                <a:latin typeface="+mj-lt"/>
              </a:rPr>
              <a:t>Software als „ausführbares Wissen“</a:t>
            </a:r>
          </a:p>
          <a:p>
            <a:r>
              <a:rPr lang="de-DE" dirty="0" smtClean="0">
                <a:latin typeface="+mj-lt"/>
              </a:rPr>
              <a:t>Moderne Projekte zu komplex für umfassende Planung</a:t>
            </a:r>
          </a:p>
          <a:p>
            <a:r>
              <a:rPr lang="de-DE" dirty="0" smtClean="0">
                <a:latin typeface="+mj-lt"/>
              </a:rPr>
              <a:t>Hochgradig iterativ-inkrementell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  <a:hlinkClick r:id="rId3"/>
              </a:rPr>
              <a:t>http</a:t>
            </a:r>
            <a:r>
              <a:rPr lang="en-US" dirty="0">
                <a:latin typeface="+mj-lt"/>
                <a:hlinkClick r:id="rId3"/>
              </a:rPr>
              <a:t>://agilemanifesto.org</a:t>
            </a:r>
            <a:r>
              <a:rPr lang="en-US" dirty="0" smtClean="0">
                <a:latin typeface="+mj-lt"/>
                <a:hlinkClick r:id="rId3"/>
              </a:rPr>
              <a:t>/</a:t>
            </a:r>
            <a:r>
              <a:rPr lang="en-US" dirty="0" smtClean="0">
                <a:latin typeface="+mj-lt"/>
              </a:rPr>
              <a:t>, 2001: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sz="2400" dirty="0" smtClean="0">
              <a:latin typeface="+mj-lt"/>
            </a:endParaRPr>
          </a:p>
          <a:p>
            <a:pPr marL="0" indent="0">
              <a:buNone/>
            </a:pPr>
            <a:r>
              <a:rPr lang="en-US" sz="2400" dirty="0" smtClean="0">
                <a:latin typeface="+mj-lt"/>
              </a:rPr>
              <a:t>“...</a:t>
            </a: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Individuals </a:t>
            </a:r>
            <a:r>
              <a:rPr lang="en-US" sz="2400" b="1" dirty="0">
                <a:latin typeface="+mj-lt"/>
              </a:rPr>
              <a:t>and interactions </a:t>
            </a:r>
            <a:r>
              <a:rPr lang="en-US" sz="2400" dirty="0">
                <a:latin typeface="+mj-lt"/>
              </a:rPr>
              <a:t>over processes and tools</a:t>
            </a:r>
            <a:br>
              <a:rPr lang="en-US" sz="2400" dirty="0">
                <a:latin typeface="+mj-lt"/>
              </a:rPr>
            </a:br>
            <a:r>
              <a:rPr lang="en-US" sz="2400" b="1" dirty="0">
                <a:latin typeface="+mj-lt"/>
              </a:rPr>
              <a:t>Working software </a:t>
            </a:r>
            <a:r>
              <a:rPr lang="en-US" sz="2400" dirty="0">
                <a:latin typeface="+mj-lt"/>
              </a:rPr>
              <a:t>over comprehensive documentation</a:t>
            </a:r>
            <a:br>
              <a:rPr lang="en-US" sz="2400" dirty="0">
                <a:latin typeface="+mj-lt"/>
              </a:rPr>
            </a:br>
            <a:r>
              <a:rPr lang="en-US" sz="2400" b="1" dirty="0">
                <a:latin typeface="+mj-lt"/>
              </a:rPr>
              <a:t>Customer collaboration </a:t>
            </a:r>
            <a:r>
              <a:rPr lang="en-US" sz="2400" dirty="0">
                <a:latin typeface="+mj-lt"/>
              </a:rPr>
              <a:t>over contract negotiation</a:t>
            </a:r>
            <a:br>
              <a:rPr lang="en-US" sz="2400" dirty="0">
                <a:latin typeface="+mj-lt"/>
              </a:rPr>
            </a:br>
            <a:r>
              <a:rPr lang="en-US" sz="2400" b="1" dirty="0">
                <a:latin typeface="+mj-lt"/>
              </a:rPr>
              <a:t>Responding to change </a:t>
            </a:r>
            <a:r>
              <a:rPr lang="en-US" sz="2400" dirty="0">
                <a:latin typeface="+mj-lt"/>
              </a:rPr>
              <a:t>over following a plan</a:t>
            </a:r>
            <a:br>
              <a:rPr lang="en-US" sz="2400" dirty="0">
                <a:latin typeface="+mj-lt"/>
              </a:rPr>
            </a:br>
            <a:r>
              <a:rPr lang="en-US" sz="2400" dirty="0" smtClean="0">
                <a:latin typeface="+mj-lt"/>
              </a:rPr>
              <a:t>...”</a:t>
            </a:r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2285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Agiles Software Engineering</a:t>
            </a:r>
            <a:endParaRPr lang="de-DE" dirty="0">
              <a:latin typeface="+mj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  <p:pic>
        <p:nvPicPr>
          <p:cNvPr id="9218" name="Picture 2" descr="C:\Users\zur_sa\Desktop\software_lifecycle-98a7188229b4f85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60847"/>
            <a:ext cx="3036937" cy="305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784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Agile </a:t>
            </a:r>
            <a:r>
              <a:rPr lang="de-DE" dirty="0" smtClean="0">
                <a:latin typeface="+mj-lt"/>
              </a:rPr>
              <a:t>Ansätze</a:t>
            </a:r>
            <a:r>
              <a:rPr lang="de-DE" b="0" dirty="0" smtClean="0">
                <a:latin typeface="+mj-lt"/>
              </a:rPr>
              <a:t/>
            </a:r>
            <a:br>
              <a:rPr lang="de-DE" b="0" dirty="0" smtClean="0">
                <a:latin typeface="+mj-lt"/>
              </a:rPr>
            </a:br>
            <a:r>
              <a:rPr lang="de-DE" b="0" dirty="0" smtClean="0">
                <a:latin typeface="+mj-lt"/>
              </a:rPr>
              <a:t>Kostenkurve nach Kent Beck</a:t>
            </a:r>
            <a:endParaRPr lang="de-DE" b="0" dirty="0">
              <a:latin typeface="+mj-lt"/>
            </a:endParaRPr>
          </a:p>
        </p:txBody>
      </p:sp>
      <p:pic>
        <p:nvPicPr>
          <p:cNvPr id="10242" name="Picture 2" descr="http://www.agilemodeling.com/images/costOfChangeBec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5495925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2015325" y="5954400"/>
            <a:ext cx="548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 dirty="0" smtClean="0"/>
              <a:t>Scott W. Ambler: „K</a:t>
            </a:r>
            <a:r>
              <a:rPr lang="en-US" sz="1000" dirty="0" err="1" smtClean="0"/>
              <a:t>ent</a:t>
            </a:r>
            <a:r>
              <a:rPr lang="en-US" sz="1000" dirty="0" smtClean="0"/>
              <a:t> </a:t>
            </a:r>
            <a:r>
              <a:rPr lang="en-US" sz="1000" dirty="0"/>
              <a:t>Beck’s cost of change curve.” </a:t>
            </a:r>
            <a:r>
              <a:rPr lang="de-DE" sz="1000" dirty="0"/>
              <a:t>http://www.agilemodeling.com/essays/costOfChange.htm</a:t>
            </a:r>
          </a:p>
        </p:txBody>
      </p:sp>
      <p:sp>
        <p:nvSpPr>
          <p:cNvPr id="4" name="Rechteck 3"/>
          <p:cNvSpPr/>
          <p:nvPr/>
        </p:nvSpPr>
        <p:spPr>
          <a:xfrm>
            <a:off x="3200400" y="2505670"/>
            <a:ext cx="4572000" cy="1200329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de-DE" b="1" dirty="0" smtClean="0"/>
              <a:t>Voraussetzungen:</a:t>
            </a:r>
            <a:endParaRPr lang="de-DE" b="1" dirty="0"/>
          </a:p>
          <a:p>
            <a:pPr algn="ctr"/>
            <a:r>
              <a:rPr lang="de-DE" dirty="0" smtClean="0"/>
              <a:t>Einbindung der Nutzer</a:t>
            </a:r>
          </a:p>
          <a:p>
            <a:pPr algn="ctr"/>
            <a:r>
              <a:rPr lang="de-DE" dirty="0" smtClean="0"/>
              <a:t>Kleine Iterationen </a:t>
            </a:r>
            <a:r>
              <a:rPr lang="de-DE" dirty="0"/>
              <a:t>(2-4 Wochen</a:t>
            </a:r>
            <a:r>
              <a:rPr lang="de-DE" dirty="0" smtClean="0"/>
              <a:t>)</a:t>
            </a:r>
          </a:p>
          <a:p>
            <a:pPr algn="ctr"/>
            <a:r>
              <a:rPr lang="de-DE" dirty="0"/>
              <a:t>Qualitativ hochwertige </a:t>
            </a:r>
            <a:r>
              <a:rPr lang="de-DE" dirty="0" smtClean="0"/>
              <a:t>Software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6528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Agile Ansätze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+mj-lt"/>
              </a:rPr>
              <a:t>Scrum</a:t>
            </a:r>
            <a:br>
              <a:rPr lang="en-US" b="1" dirty="0" smtClean="0">
                <a:latin typeface="+mj-lt"/>
              </a:rPr>
            </a:br>
            <a:r>
              <a:rPr lang="de-DE" dirty="0" smtClean="0">
                <a:latin typeface="+mj-lt"/>
                <a:hlinkClick r:id="rId2"/>
              </a:rPr>
              <a:t>http</a:t>
            </a:r>
            <a:r>
              <a:rPr lang="de-DE" dirty="0">
                <a:latin typeface="+mj-lt"/>
                <a:hlinkClick r:id="rId2"/>
              </a:rPr>
              <a:t>://www.scrumalliance.org/learn_about_scrum</a:t>
            </a:r>
            <a:r>
              <a:rPr lang="de-DE" dirty="0">
                <a:latin typeface="+mj-lt"/>
              </a:rPr>
              <a:t> </a:t>
            </a:r>
          </a:p>
          <a:p>
            <a:r>
              <a:rPr lang="en-US" b="1" dirty="0" smtClean="0">
                <a:latin typeface="+mj-lt"/>
              </a:rPr>
              <a:t>Extreme Programming:</a:t>
            </a:r>
            <a:br>
              <a:rPr lang="en-US" b="1" dirty="0" smtClean="0">
                <a:latin typeface="+mj-lt"/>
              </a:rPr>
            </a:br>
            <a:r>
              <a:rPr lang="en-US" dirty="0" smtClean="0">
                <a:latin typeface="+mj-lt"/>
                <a:hlinkClick r:id="rId3"/>
              </a:rPr>
              <a:t>http</a:t>
            </a:r>
            <a:r>
              <a:rPr lang="en-US" dirty="0">
                <a:latin typeface="+mj-lt"/>
                <a:hlinkClick r:id="rId3"/>
              </a:rPr>
              <a:t>://www.extremeprogramming.org</a:t>
            </a:r>
            <a:r>
              <a:rPr lang="en-US" dirty="0" smtClean="0">
                <a:latin typeface="+mj-lt"/>
                <a:hlinkClick r:id="rId3"/>
              </a:rPr>
              <a:t>/</a:t>
            </a:r>
            <a:r>
              <a:rPr lang="en-US" dirty="0" smtClean="0">
                <a:latin typeface="+mj-lt"/>
              </a:rPr>
              <a:t>  </a:t>
            </a:r>
            <a:endParaRPr lang="en-US" dirty="0">
              <a:latin typeface="+mj-lt"/>
            </a:endParaRPr>
          </a:p>
          <a:p>
            <a:r>
              <a:rPr lang="en-US" b="1" dirty="0" smtClean="0">
                <a:latin typeface="+mj-lt"/>
              </a:rPr>
              <a:t>Crystal methods:</a:t>
            </a:r>
            <a:br>
              <a:rPr lang="en-US" b="1" dirty="0" smtClean="0">
                <a:latin typeface="+mj-lt"/>
              </a:rPr>
            </a:br>
            <a:r>
              <a:rPr lang="en-US" dirty="0" smtClean="0">
                <a:latin typeface="+mj-lt"/>
                <a:hlinkClick r:id="rId4"/>
              </a:rPr>
              <a:t>http</a:t>
            </a:r>
            <a:r>
              <a:rPr lang="en-US" dirty="0">
                <a:latin typeface="+mj-lt"/>
                <a:hlinkClick r:id="rId4"/>
              </a:rPr>
              <a:t>://</a:t>
            </a:r>
            <a:r>
              <a:rPr lang="en-US" dirty="0" smtClean="0">
                <a:latin typeface="+mj-lt"/>
                <a:hlinkClick r:id="rId4"/>
              </a:rPr>
              <a:t>en.wikiversity.org/wiki/Crystal_Methods</a:t>
            </a:r>
            <a:r>
              <a:rPr lang="en-US" dirty="0" smtClean="0">
                <a:latin typeface="+mj-lt"/>
              </a:rPr>
              <a:t>  </a:t>
            </a:r>
            <a:endParaRPr lang="en-US" dirty="0">
              <a:latin typeface="+mj-lt"/>
            </a:endParaRPr>
          </a:p>
          <a:p>
            <a:r>
              <a:rPr lang="en-US" b="1" dirty="0" smtClean="0">
                <a:latin typeface="+mj-lt"/>
              </a:rPr>
              <a:t>Feature Driven Development:</a:t>
            </a:r>
            <a:br>
              <a:rPr lang="en-US" b="1" dirty="0" smtClean="0">
                <a:latin typeface="+mj-lt"/>
              </a:rPr>
            </a:br>
            <a:r>
              <a:rPr lang="en-US" dirty="0" smtClean="0">
                <a:latin typeface="+mj-lt"/>
                <a:hlinkClick r:id="rId5"/>
              </a:rPr>
              <a:t>http</a:t>
            </a:r>
            <a:r>
              <a:rPr lang="en-US" dirty="0">
                <a:latin typeface="+mj-lt"/>
                <a:hlinkClick r:id="rId5"/>
              </a:rPr>
              <a:t>://www.featuredrivendevelopment.com</a:t>
            </a:r>
            <a:r>
              <a:rPr lang="en-US" dirty="0" smtClean="0">
                <a:latin typeface="+mj-lt"/>
                <a:hlinkClick r:id="rId5"/>
              </a:rPr>
              <a:t>/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	</a:t>
            </a:r>
            <a:endParaRPr lang="en-US" dirty="0" smtClean="0">
              <a:latin typeface="+mj-lt"/>
            </a:endParaRPr>
          </a:p>
          <a:p>
            <a:r>
              <a:rPr lang="en-US" b="1" dirty="0" smtClean="0">
                <a:latin typeface="+mj-lt"/>
              </a:rPr>
              <a:t>Lean Development:</a:t>
            </a:r>
            <a:br>
              <a:rPr lang="en-US" b="1" dirty="0" smtClean="0">
                <a:latin typeface="+mj-lt"/>
              </a:rPr>
            </a:br>
            <a:r>
              <a:rPr lang="en-US" dirty="0" smtClean="0">
                <a:latin typeface="+mj-lt"/>
                <a:hlinkClick r:id="rId6"/>
              </a:rPr>
              <a:t>http</a:t>
            </a:r>
            <a:r>
              <a:rPr lang="en-US" dirty="0">
                <a:latin typeface="+mj-lt"/>
                <a:hlinkClick r:id="rId6"/>
              </a:rPr>
              <a:t>://</a:t>
            </a:r>
            <a:r>
              <a:rPr lang="en-US" dirty="0" smtClean="0">
                <a:latin typeface="+mj-lt"/>
                <a:hlinkClick r:id="rId6"/>
              </a:rPr>
              <a:t>en.wikipedia.org/wiki/Lean_manufacturing#Overview</a:t>
            </a:r>
            <a:r>
              <a:rPr lang="en-US" dirty="0" smtClean="0">
                <a:latin typeface="+mj-lt"/>
              </a:rPr>
              <a:t>  </a:t>
            </a:r>
            <a:endParaRPr lang="en-US" dirty="0">
              <a:latin typeface="+mj-lt"/>
            </a:endParaRPr>
          </a:p>
          <a:p>
            <a:r>
              <a:rPr lang="en-US" b="1" dirty="0" smtClean="0">
                <a:latin typeface="+mj-lt"/>
              </a:rPr>
              <a:t>Agile Modelling:</a:t>
            </a:r>
            <a:br>
              <a:rPr lang="en-US" b="1" dirty="0" smtClean="0">
                <a:latin typeface="+mj-lt"/>
              </a:rPr>
            </a:br>
            <a:r>
              <a:rPr lang="en-US" dirty="0" smtClean="0">
                <a:latin typeface="+mj-lt"/>
                <a:hlinkClick r:id="rId7"/>
              </a:rPr>
              <a:t>http</a:t>
            </a:r>
            <a:r>
              <a:rPr lang="en-US" dirty="0">
                <a:latin typeface="+mj-lt"/>
                <a:hlinkClick r:id="rId7"/>
              </a:rPr>
              <a:t>://www.agilemodeling.com</a:t>
            </a:r>
            <a:r>
              <a:rPr lang="en-US" dirty="0" smtClean="0">
                <a:latin typeface="+mj-lt"/>
                <a:hlinkClick r:id="rId7"/>
              </a:rPr>
              <a:t>/</a:t>
            </a:r>
            <a:r>
              <a:rPr lang="en-US" dirty="0" smtClean="0">
                <a:latin typeface="+mj-lt"/>
              </a:rPr>
              <a:t>  </a:t>
            </a:r>
            <a:endParaRPr lang="en-US" dirty="0">
              <a:latin typeface="+mj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3097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Zusammenfassung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>
                <a:latin typeface="+mj-lt"/>
              </a:rPr>
              <a:t>Allen Ansätzen gemein: </a:t>
            </a:r>
            <a:br>
              <a:rPr lang="de-DE" b="1" dirty="0">
                <a:latin typeface="+mj-lt"/>
              </a:rPr>
            </a:br>
            <a:r>
              <a:rPr lang="de-DE" dirty="0">
                <a:latin typeface="+mj-lt"/>
              </a:rPr>
              <a:t>Übergang von einer vagen Idee zu einem konkreten Produkt!</a:t>
            </a:r>
          </a:p>
          <a:p>
            <a:endParaRPr lang="de-DE" b="1" dirty="0">
              <a:latin typeface="+mj-lt"/>
            </a:endParaRPr>
          </a:p>
          <a:p>
            <a:r>
              <a:rPr lang="de-DE" b="1" dirty="0" smtClean="0">
                <a:latin typeface="+mj-lt"/>
              </a:rPr>
              <a:t>„Klassische“ Ansätze:</a:t>
            </a:r>
            <a:endParaRPr lang="de-DE" b="1" dirty="0">
              <a:latin typeface="+mj-lt"/>
            </a:endParaRPr>
          </a:p>
          <a:p>
            <a:pPr lvl="1"/>
            <a:r>
              <a:rPr lang="de-DE" dirty="0">
                <a:latin typeface="+mj-lt"/>
              </a:rPr>
              <a:t>Frühzeitige und exakte Planung von Umfang, Kosten und Zeit</a:t>
            </a:r>
          </a:p>
          <a:p>
            <a:pPr lvl="1"/>
            <a:r>
              <a:rPr lang="de-DE" dirty="0">
                <a:latin typeface="+mj-lt"/>
              </a:rPr>
              <a:t>Entwicklung ist </a:t>
            </a:r>
            <a:r>
              <a:rPr lang="de-DE" dirty="0" smtClean="0">
                <a:latin typeface="+mj-lt"/>
              </a:rPr>
              <a:t>plan-getrieben</a:t>
            </a:r>
          </a:p>
          <a:p>
            <a:pPr lvl="1"/>
            <a:r>
              <a:rPr lang="de-DE" dirty="0" smtClean="0">
                <a:latin typeface="+mj-lt"/>
              </a:rPr>
              <a:t>Funktionieren gut bei früher, hoher Anforderungsstabilität</a:t>
            </a:r>
            <a:endParaRPr lang="de-DE" dirty="0">
              <a:latin typeface="+mj-lt"/>
            </a:endParaRPr>
          </a:p>
          <a:p>
            <a:endParaRPr lang="de-DE" dirty="0" smtClean="0">
              <a:latin typeface="+mj-lt"/>
            </a:endParaRPr>
          </a:p>
          <a:p>
            <a:r>
              <a:rPr lang="de-DE" b="1" dirty="0" smtClean="0">
                <a:latin typeface="+mj-lt"/>
              </a:rPr>
              <a:t>Agile Ansätze:</a:t>
            </a:r>
            <a:r>
              <a:rPr lang="de-DE" dirty="0" smtClean="0">
                <a:latin typeface="+mj-lt"/>
              </a:rPr>
              <a:t> </a:t>
            </a:r>
            <a:endParaRPr lang="de-DE" dirty="0">
              <a:latin typeface="+mj-lt"/>
            </a:endParaRPr>
          </a:p>
          <a:p>
            <a:pPr lvl="1"/>
            <a:r>
              <a:rPr lang="de-DE" dirty="0">
                <a:latin typeface="+mj-lt"/>
              </a:rPr>
              <a:t>Kundenzufriedenheit </a:t>
            </a:r>
            <a:r>
              <a:rPr lang="de-DE" dirty="0" smtClean="0">
                <a:latin typeface="+mj-lt"/>
              </a:rPr>
              <a:t>(„Qualität“) ist </a:t>
            </a:r>
            <a:r>
              <a:rPr lang="de-DE" dirty="0">
                <a:latin typeface="+mj-lt"/>
              </a:rPr>
              <a:t>das Maß aller Dinge!</a:t>
            </a:r>
          </a:p>
          <a:p>
            <a:pPr lvl="1"/>
            <a:r>
              <a:rPr lang="de-DE" dirty="0">
                <a:latin typeface="+mj-lt"/>
              </a:rPr>
              <a:t>Entwicklung ist </a:t>
            </a:r>
            <a:r>
              <a:rPr lang="de-DE" dirty="0" smtClean="0">
                <a:latin typeface="+mj-lt"/>
              </a:rPr>
              <a:t>wert-getrieben</a:t>
            </a:r>
          </a:p>
          <a:p>
            <a:pPr lvl="1"/>
            <a:r>
              <a:rPr lang="de-DE" dirty="0" smtClean="0">
                <a:latin typeface="+mj-lt"/>
              </a:rPr>
              <a:t>Funktionieren gut in „unbekannten“ Gebieten</a:t>
            </a:r>
            <a:endParaRPr lang="de-DE" dirty="0">
              <a:latin typeface="+mj-lt"/>
            </a:endParaRPr>
          </a:p>
          <a:p>
            <a:pPr lvl="1"/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9721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+mj-lt"/>
              </a:rPr>
              <a:t>Standorte und Personal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115616" y="1905000"/>
            <a:ext cx="3652838" cy="4191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de-DE" dirty="0" smtClean="0">
                <a:latin typeface="+mj-lt"/>
              </a:rPr>
              <a:t>Circa 7.700 Mitarbeiterinnen und Mitarbeiter arbeiten in </a:t>
            </a:r>
            <a:br>
              <a:rPr lang="de-DE" dirty="0" smtClean="0">
                <a:latin typeface="+mj-lt"/>
              </a:rPr>
            </a:br>
            <a:r>
              <a:rPr lang="de-DE" dirty="0" smtClean="0">
                <a:latin typeface="+mj-lt"/>
              </a:rPr>
              <a:t>32 Instituten und Einrichtungen in</a:t>
            </a:r>
          </a:p>
          <a:p>
            <a:pPr lvl="1" eaLnBrk="1" hangingPunct="1">
              <a:buClr>
                <a:srgbClr val="009900"/>
              </a:buClr>
              <a:buSzTx/>
              <a:buFont typeface="Wingdings" pitchFamily="2" charset="2"/>
              <a:buChar char="n"/>
            </a:pPr>
            <a:r>
              <a:rPr lang="de-DE" dirty="0" smtClean="0">
                <a:latin typeface="+mj-lt"/>
              </a:rPr>
              <a:t>16 Standorten.</a:t>
            </a:r>
          </a:p>
          <a:p>
            <a:pPr lvl="1" eaLnBrk="1" hangingPunct="1">
              <a:buFontTx/>
              <a:buNone/>
            </a:pPr>
            <a:endParaRPr lang="de-DE" dirty="0" smtClean="0">
              <a:latin typeface="+mj-lt"/>
              <a:sym typeface="Wingdings" pitchFamily="2" charset="2"/>
            </a:endParaRPr>
          </a:p>
          <a:p>
            <a:pPr marL="0" indent="0" eaLnBrk="1" hangingPunct="1">
              <a:buFontTx/>
              <a:buNone/>
            </a:pPr>
            <a:r>
              <a:rPr lang="de-DE" dirty="0" smtClean="0">
                <a:latin typeface="+mj-lt"/>
              </a:rPr>
              <a:t>Büros in Brüssel, Paris, </a:t>
            </a:r>
          </a:p>
          <a:p>
            <a:pPr marL="0" indent="0" eaLnBrk="1" hangingPunct="1">
              <a:buFontTx/>
              <a:buNone/>
            </a:pPr>
            <a:r>
              <a:rPr lang="de-DE" dirty="0" smtClean="0">
                <a:latin typeface="+mj-lt"/>
              </a:rPr>
              <a:t>Tokio und Washington.</a:t>
            </a:r>
          </a:p>
        </p:txBody>
      </p:sp>
      <p:grpSp>
        <p:nvGrpSpPr>
          <p:cNvPr id="43" name="Gruppieren 42"/>
          <p:cNvGrpSpPr/>
          <p:nvPr/>
        </p:nvGrpSpPr>
        <p:grpSpPr>
          <a:xfrm>
            <a:off x="4756150" y="1347788"/>
            <a:ext cx="3900488" cy="4594225"/>
            <a:chOff x="4756150" y="1347788"/>
            <a:chExt cx="3900488" cy="4594225"/>
          </a:xfrm>
        </p:grpSpPr>
        <p:pic>
          <p:nvPicPr>
            <p:cNvPr id="44" name="Picture 3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1347788"/>
              <a:ext cx="3571875" cy="459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 Box 33"/>
            <p:cNvSpPr txBox="1">
              <a:spLocks noChangeArrowheads="1"/>
            </p:cNvSpPr>
            <p:nvPr/>
          </p:nvSpPr>
          <p:spPr bwMode="auto">
            <a:xfrm>
              <a:off x="5405438" y="3630613"/>
              <a:ext cx="534987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3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B500"/>
                  </a:solidFill>
                  <a:effectLst/>
                  <a:uLnTx/>
                  <a:uFillTx/>
                  <a:latin typeface="Wingdings" pitchFamily="2" charset="2"/>
                  <a:sym typeface="Arial" charset="0"/>
                </a:rPr>
                <a:t>n</a:t>
              </a: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 </a:t>
              </a: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Köln</a:t>
              </a:r>
            </a:p>
          </p:txBody>
        </p:sp>
        <p:sp>
          <p:nvSpPr>
            <p:cNvPr id="46" name="Text Box 36"/>
            <p:cNvSpPr txBox="1">
              <a:spLocks noChangeArrowheads="1"/>
            </p:cNvSpPr>
            <p:nvPr/>
          </p:nvSpPr>
          <p:spPr bwMode="auto">
            <a:xfrm>
              <a:off x="7024688" y="5295900"/>
              <a:ext cx="1474787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3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B500"/>
                  </a:solidFill>
                  <a:effectLst/>
                  <a:uLnTx/>
                  <a:uFillTx/>
                  <a:latin typeface="Wingdings" pitchFamily="2" charset="2"/>
                  <a:sym typeface="Arial" charset="0"/>
                </a:rPr>
                <a:t>n</a:t>
              </a: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 </a:t>
              </a: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Oberpfaffenhofen</a:t>
              </a:r>
            </a:p>
          </p:txBody>
        </p:sp>
        <p:sp>
          <p:nvSpPr>
            <p:cNvPr id="47" name="Text Box 37"/>
            <p:cNvSpPr txBox="1">
              <a:spLocks noChangeArrowheads="1"/>
            </p:cNvSpPr>
            <p:nvPr/>
          </p:nvSpPr>
          <p:spPr bwMode="auto">
            <a:xfrm>
              <a:off x="5651500" y="2852738"/>
              <a:ext cx="12366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826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Braunschweig</a:t>
              </a: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 </a:t>
              </a:r>
              <a:r>
                <a:rPr kumimoji="0" 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500"/>
                  </a:solidFill>
                  <a:effectLst/>
                  <a:uLnTx/>
                  <a:uFillTx/>
                  <a:latin typeface="Wingdings" pitchFamily="2" charset="2"/>
                  <a:sym typeface="Arial" charset="0"/>
                </a:rPr>
                <a:t>n</a:t>
              </a:r>
            </a:p>
          </p:txBody>
        </p:sp>
        <p:sp>
          <p:nvSpPr>
            <p:cNvPr id="48" name="Text Box 38"/>
            <p:cNvSpPr txBox="1">
              <a:spLocks noChangeArrowheads="1"/>
            </p:cNvSpPr>
            <p:nvPr/>
          </p:nvSpPr>
          <p:spPr bwMode="auto">
            <a:xfrm>
              <a:off x="6610350" y="3328988"/>
              <a:ext cx="9175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826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B500"/>
                  </a:solidFill>
                  <a:effectLst/>
                  <a:uLnTx/>
                  <a:uFillTx/>
                  <a:latin typeface="Wingdings" pitchFamily="2" charset="2"/>
                  <a:sym typeface="Arial" charset="0"/>
                </a:rPr>
                <a:t>n</a:t>
              </a: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 </a:t>
              </a: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Göttingen</a:t>
              </a:r>
            </a:p>
          </p:txBody>
        </p:sp>
        <p:sp>
          <p:nvSpPr>
            <p:cNvPr id="49" name="Text Box 39"/>
            <p:cNvSpPr txBox="1">
              <a:spLocks noChangeArrowheads="1"/>
            </p:cNvSpPr>
            <p:nvPr/>
          </p:nvSpPr>
          <p:spPr bwMode="auto">
            <a:xfrm>
              <a:off x="7400925" y="2679700"/>
              <a:ext cx="6270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826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Berlin</a:t>
              </a: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 </a:t>
              </a:r>
              <a:r>
                <a:rPr kumimoji="0" lang="de-DE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B500"/>
                  </a:solidFill>
                  <a:effectLst/>
                  <a:uLnTx/>
                  <a:uFillTx/>
                  <a:latin typeface="Wingdings" pitchFamily="2" charset="2"/>
                  <a:sym typeface="Arial" charset="0"/>
                </a:rPr>
                <a:t>n</a:t>
              </a:r>
            </a:p>
          </p:txBody>
        </p:sp>
        <p:sp>
          <p:nvSpPr>
            <p:cNvPr id="50" name="Text Box 40"/>
            <p:cNvSpPr txBox="1">
              <a:spLocks noChangeArrowheads="1"/>
            </p:cNvSpPr>
            <p:nvPr/>
          </p:nvSpPr>
          <p:spPr bwMode="auto">
            <a:xfrm>
              <a:off x="5421313" y="3817938"/>
              <a:ext cx="585787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3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B500"/>
                  </a:solidFill>
                  <a:effectLst/>
                  <a:uLnTx/>
                  <a:uFillTx/>
                  <a:latin typeface="Wingdings" pitchFamily="2" charset="2"/>
                  <a:sym typeface="Arial" charset="0"/>
                </a:rPr>
                <a:t>n</a:t>
              </a: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 </a:t>
              </a: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Bonn</a:t>
              </a:r>
            </a:p>
          </p:txBody>
        </p:sp>
        <p:sp>
          <p:nvSpPr>
            <p:cNvPr id="51" name="Text Box 43"/>
            <p:cNvSpPr txBox="1">
              <a:spLocks noChangeArrowheads="1"/>
            </p:cNvSpPr>
            <p:nvPr/>
          </p:nvSpPr>
          <p:spPr bwMode="auto">
            <a:xfrm>
              <a:off x="7691438" y="2176463"/>
              <a:ext cx="9652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826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B500"/>
                  </a:solidFill>
                  <a:effectLst/>
                  <a:uLnTx/>
                  <a:uFillTx/>
                  <a:latin typeface="Wingdings" pitchFamily="2" charset="2"/>
                  <a:sym typeface="Arial" charset="0"/>
                </a:rPr>
                <a:t>n</a:t>
              </a:r>
              <a:r>
                <a:rPr kumimoji="0" lang="de-DE" sz="10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 </a:t>
              </a: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Neustrelitz</a:t>
              </a:r>
            </a:p>
          </p:txBody>
        </p:sp>
        <p:sp>
          <p:nvSpPr>
            <p:cNvPr id="52" name="Text Box 44"/>
            <p:cNvSpPr txBox="1">
              <a:spLocks noChangeArrowheads="1"/>
            </p:cNvSpPr>
            <p:nvPr/>
          </p:nvSpPr>
          <p:spPr bwMode="auto">
            <a:xfrm>
              <a:off x="6232525" y="5465763"/>
              <a:ext cx="8572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3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Weilheim</a:t>
              </a:r>
              <a:r>
                <a:rPr kumimoji="0" lang="de-DE" sz="10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 </a:t>
              </a:r>
              <a:r>
                <a:rPr kumimoji="0" lang="de-DE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B500"/>
                  </a:solidFill>
                  <a:effectLst/>
                  <a:uLnTx/>
                  <a:uFillTx/>
                  <a:latin typeface="Wingdings" pitchFamily="2" charset="2"/>
                  <a:sym typeface="Arial" charset="0"/>
                </a:rPr>
                <a:t>n</a:t>
              </a:r>
            </a:p>
          </p:txBody>
        </p:sp>
        <p:sp>
          <p:nvSpPr>
            <p:cNvPr id="53" name="Text Box 46"/>
            <p:cNvSpPr txBox="1">
              <a:spLocks noChangeArrowheads="1"/>
            </p:cNvSpPr>
            <p:nvPr/>
          </p:nvSpPr>
          <p:spPr bwMode="auto">
            <a:xfrm>
              <a:off x="5508625" y="2349500"/>
              <a:ext cx="76041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826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Bremen</a:t>
              </a: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 </a:t>
              </a:r>
              <a:r>
                <a:rPr kumimoji="0" lang="de-DE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B500"/>
                  </a:solidFill>
                  <a:effectLst/>
                  <a:uLnTx/>
                  <a:uFillTx/>
                  <a:latin typeface="Wingdings" pitchFamily="2" charset="2"/>
                  <a:sym typeface="Arial" charset="0"/>
                </a:rPr>
                <a:t>n</a:t>
              </a:r>
            </a:p>
          </p:txBody>
        </p:sp>
        <p:sp>
          <p:nvSpPr>
            <p:cNvPr id="54" name="Text Box 42"/>
            <p:cNvSpPr txBox="1">
              <a:spLocks noChangeArrowheads="1"/>
            </p:cNvSpPr>
            <p:nvPr/>
          </p:nvSpPr>
          <p:spPr bwMode="auto">
            <a:xfrm>
              <a:off x="6659563" y="2392363"/>
              <a:ext cx="6953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826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B500"/>
                  </a:solidFill>
                  <a:effectLst/>
                  <a:uLnTx/>
                  <a:uFillTx/>
                  <a:latin typeface="Wingdings" pitchFamily="2" charset="2"/>
                  <a:sym typeface="Arial" charset="0"/>
                </a:rPr>
                <a:t>n</a:t>
              </a:r>
              <a:r>
                <a:rPr kumimoji="0" lang="de-DE" sz="10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 </a:t>
              </a: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Trauen</a:t>
              </a:r>
            </a:p>
          </p:txBody>
        </p:sp>
        <p:sp>
          <p:nvSpPr>
            <p:cNvPr id="55" name="Text Box 37"/>
            <p:cNvSpPr txBox="1">
              <a:spLocks noChangeArrowheads="1"/>
            </p:cNvSpPr>
            <p:nvPr/>
          </p:nvSpPr>
          <p:spPr bwMode="auto">
            <a:xfrm>
              <a:off x="4994275" y="4624388"/>
              <a:ext cx="144938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826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Lampoldshausen</a:t>
              </a: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 </a:t>
              </a:r>
              <a:r>
                <a:rPr kumimoji="0" lang="de-DE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B500"/>
                  </a:solidFill>
                  <a:effectLst/>
                  <a:uLnTx/>
                  <a:uFillTx/>
                  <a:latin typeface="Wingdings" pitchFamily="2" charset="2"/>
                  <a:sym typeface="Arial" charset="0"/>
                </a:rPr>
                <a:t>n</a:t>
              </a:r>
            </a:p>
          </p:txBody>
        </p:sp>
        <p:sp>
          <p:nvSpPr>
            <p:cNvPr id="56" name="Text Box 37"/>
            <p:cNvSpPr txBox="1">
              <a:spLocks noChangeArrowheads="1"/>
            </p:cNvSpPr>
            <p:nvPr/>
          </p:nvSpPr>
          <p:spPr bwMode="auto">
            <a:xfrm>
              <a:off x="6516688" y="1916113"/>
              <a:ext cx="8763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826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marL="0" marR="0" lvl="0" indent="0" algn="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500"/>
                  </a:solidFill>
                  <a:effectLst/>
                  <a:uLnTx/>
                  <a:uFillTx/>
                  <a:latin typeface="Wingdings" pitchFamily="2" charset="2"/>
                  <a:sym typeface="Arial" charset="0"/>
                </a:rPr>
                <a:t>n</a:t>
              </a: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 Hamburg</a:t>
              </a:r>
              <a:r>
                <a:rPr kumimoji="0" lang="de-DE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 </a:t>
              </a:r>
            </a:p>
          </p:txBody>
        </p:sp>
        <p:sp>
          <p:nvSpPr>
            <p:cNvPr id="57" name="Text Box 37"/>
            <p:cNvSpPr txBox="1">
              <a:spLocks noChangeArrowheads="1"/>
            </p:cNvSpPr>
            <p:nvPr/>
          </p:nvSpPr>
          <p:spPr bwMode="auto">
            <a:xfrm>
              <a:off x="5499100" y="4941888"/>
              <a:ext cx="8302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826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Stuttgart</a:t>
              </a: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 </a:t>
              </a:r>
              <a:r>
                <a:rPr kumimoji="0" lang="de-DE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B500"/>
                  </a:solidFill>
                  <a:effectLst/>
                  <a:uLnTx/>
                  <a:uFillTx/>
                  <a:latin typeface="Wingdings" pitchFamily="2" charset="2"/>
                  <a:sym typeface="Arial" charset="0"/>
                </a:rPr>
                <a:t>n</a:t>
              </a:r>
            </a:p>
          </p:txBody>
        </p:sp>
        <p:sp>
          <p:nvSpPr>
            <p:cNvPr id="58" name="Text Box 46"/>
            <p:cNvSpPr txBox="1">
              <a:spLocks noChangeArrowheads="1"/>
            </p:cNvSpPr>
            <p:nvPr/>
          </p:nvSpPr>
          <p:spPr bwMode="auto">
            <a:xfrm>
              <a:off x="5907088" y="1989138"/>
              <a:ext cx="6096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826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Stade</a:t>
              </a: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 </a:t>
              </a:r>
              <a:r>
                <a:rPr kumimoji="0" lang="de-DE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B500"/>
                  </a:solidFill>
                  <a:effectLst/>
                  <a:uLnTx/>
                  <a:uFillTx/>
                  <a:latin typeface="Wingdings" pitchFamily="2" charset="2"/>
                  <a:sym typeface="Arial" charset="0"/>
                </a:rPr>
                <a:t>n</a:t>
              </a:r>
            </a:p>
          </p:txBody>
        </p:sp>
        <p:sp>
          <p:nvSpPr>
            <p:cNvPr id="59" name="Text Box 44"/>
            <p:cNvSpPr txBox="1">
              <a:spLocks noChangeArrowheads="1"/>
            </p:cNvSpPr>
            <p:nvPr/>
          </p:nvSpPr>
          <p:spPr bwMode="auto">
            <a:xfrm>
              <a:off x="6135688" y="5157788"/>
              <a:ext cx="9080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3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Augsburg</a:t>
              </a:r>
              <a:r>
                <a:rPr kumimoji="0" lang="de-DE" sz="10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 </a:t>
              </a:r>
              <a:r>
                <a:rPr kumimoji="0" lang="de-DE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B500"/>
                  </a:solidFill>
                  <a:effectLst/>
                  <a:uLnTx/>
                  <a:uFillTx/>
                  <a:latin typeface="Wingdings" pitchFamily="2" charset="2"/>
                  <a:sym typeface="Arial" charset="0"/>
                </a:rPr>
                <a:t>n</a:t>
              </a:r>
            </a:p>
          </p:txBody>
        </p:sp>
        <p:sp>
          <p:nvSpPr>
            <p:cNvPr id="60" name="Text Box 33"/>
            <p:cNvSpPr txBox="1">
              <a:spLocks noChangeArrowheads="1"/>
            </p:cNvSpPr>
            <p:nvPr/>
          </p:nvSpPr>
          <p:spPr bwMode="auto">
            <a:xfrm>
              <a:off x="4756150" y="3636963"/>
              <a:ext cx="657225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3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Jülich</a:t>
              </a:r>
              <a:r>
                <a:rPr kumimoji="0" lang="de-DE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sym typeface="Arial" charset="0"/>
                </a:rPr>
                <a:t> </a:t>
              </a:r>
              <a:r>
                <a:rPr kumimoji="0" 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500"/>
                  </a:solidFill>
                  <a:effectLst/>
                  <a:uLnTx/>
                  <a:uFillTx/>
                  <a:latin typeface="Wingdings" pitchFamily="2" charset="2"/>
                  <a:sym typeface="Arial" charset="0"/>
                </a:rPr>
                <a:t>n</a:t>
              </a:r>
              <a:endPara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endParaRPr>
            </a:p>
          </p:txBody>
        </p:sp>
      </p:grpSp>
      <p:sp>
        <p:nvSpPr>
          <p:cNvPr id="24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43000" y="122238"/>
            <a:ext cx="1195388" cy="1222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2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338388" y="122238"/>
            <a:ext cx="5399087" cy="122237"/>
          </a:xfrm>
        </p:spPr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5812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Zusammenfassung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Alle drei Ansätze (Code-</a:t>
            </a:r>
            <a:r>
              <a:rPr lang="de-DE" dirty="0" err="1" smtClean="0">
                <a:latin typeface="+mj-lt"/>
              </a:rPr>
              <a:t>and</a:t>
            </a:r>
            <a:r>
              <a:rPr lang="de-DE" dirty="0" smtClean="0">
                <a:latin typeface="+mj-lt"/>
              </a:rPr>
              <a:t>-Fix, streng sequentiell, iterativ-inkrementell) werden heutzutage eingesetzt</a:t>
            </a:r>
          </a:p>
          <a:p>
            <a:endParaRPr lang="de-DE" dirty="0" smtClean="0">
              <a:latin typeface="+mj-lt"/>
            </a:endParaRPr>
          </a:p>
          <a:p>
            <a:r>
              <a:rPr lang="de-DE" b="1" dirty="0" smtClean="0">
                <a:latin typeface="+mj-lt"/>
              </a:rPr>
              <a:t>Empfehlungen: </a:t>
            </a:r>
          </a:p>
          <a:p>
            <a:pPr lvl="1"/>
            <a:r>
              <a:rPr lang="de-DE" dirty="0" smtClean="0">
                <a:latin typeface="+mj-lt"/>
              </a:rPr>
              <a:t>Iterative-inkrementelle Ansätze nutzen!</a:t>
            </a:r>
          </a:p>
          <a:p>
            <a:pPr lvl="1"/>
            <a:r>
              <a:rPr lang="de-DE" dirty="0" smtClean="0">
                <a:latin typeface="+mj-lt"/>
              </a:rPr>
              <a:t>Vorgehensmodell anpassen auf die Projektgegebenheiten!!</a:t>
            </a:r>
          </a:p>
          <a:p>
            <a:pPr lvl="1"/>
            <a:r>
              <a:rPr lang="de-DE" b="1" dirty="0" err="1" smtClean="0">
                <a:latin typeface="+mj-lt"/>
              </a:rPr>
              <a:t>Prozess</a:t>
            </a:r>
            <a:r>
              <a:rPr lang="de-DE" b="1" dirty="0" smtClean="0">
                <a:latin typeface="+mj-lt"/>
              </a:rPr>
              <a:t> auch bei 1-Mann-Projekten notwendig!!!</a:t>
            </a:r>
          </a:p>
          <a:p>
            <a:pPr lvl="2"/>
            <a:r>
              <a:rPr lang="de-DE" dirty="0" smtClean="0">
                <a:latin typeface="+mj-lt"/>
              </a:rPr>
              <a:t>Planung der Weiterentwicklung</a:t>
            </a:r>
          </a:p>
          <a:p>
            <a:pPr lvl="2"/>
            <a:r>
              <a:rPr lang="de-DE" dirty="0" smtClean="0">
                <a:latin typeface="+mj-lt"/>
              </a:rPr>
              <a:t>Erfüllung der Versprechen</a:t>
            </a:r>
          </a:p>
          <a:p>
            <a:pPr lvl="2"/>
            <a:r>
              <a:rPr lang="de-DE" dirty="0" smtClean="0">
                <a:latin typeface="+mj-lt"/>
              </a:rPr>
              <a:t>Management der eigenen Ressourcen</a:t>
            </a:r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59433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Zusammenarbeiten im Softwareprojekt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1" y="1905000"/>
            <a:ext cx="5333999" cy="4191000"/>
          </a:xfrm>
        </p:spPr>
        <p:txBody>
          <a:bodyPr/>
          <a:lstStyle/>
          <a:p>
            <a:pPr eaLnBrk="1" hangingPunct="1">
              <a:tabLst>
                <a:tab pos="895350" algn="l"/>
              </a:tabLst>
            </a:pPr>
            <a:r>
              <a:rPr lang="de-DE" dirty="0" smtClean="0">
                <a:latin typeface="+mj-lt"/>
              </a:rPr>
              <a:t>Letztendlich hängen wir immer irgendwie von den Ergebnissen der anderen ab!</a:t>
            </a:r>
          </a:p>
          <a:p>
            <a:pPr eaLnBrk="1" hangingPunct="1">
              <a:tabLst>
                <a:tab pos="895350" algn="l"/>
              </a:tabLst>
            </a:pPr>
            <a:endParaRPr lang="de-DE" b="1" dirty="0" smtClean="0">
              <a:latin typeface="+mj-lt"/>
            </a:endParaRPr>
          </a:p>
          <a:p>
            <a:pPr eaLnBrk="1" hangingPunct="1">
              <a:tabLst>
                <a:tab pos="895350" algn="l"/>
              </a:tabLst>
            </a:pPr>
            <a:r>
              <a:rPr lang="de-DE" b="1" dirty="0" smtClean="0">
                <a:latin typeface="+mj-lt"/>
              </a:rPr>
              <a:t>Software-Konfigurationsmanagement (SCM)</a:t>
            </a:r>
            <a:r>
              <a:rPr lang="de-DE" dirty="0" smtClean="0">
                <a:latin typeface="+mj-lt"/>
              </a:rPr>
              <a:t> hilft uns im Team besser zusammenzuarbeiten!</a:t>
            </a:r>
          </a:p>
          <a:p>
            <a:pPr lvl="1" eaLnBrk="1" hangingPunct="1">
              <a:tabLst>
                <a:tab pos="895350" algn="l"/>
              </a:tabLst>
            </a:pPr>
            <a:r>
              <a:rPr lang="de-DE" dirty="0" smtClean="0">
                <a:latin typeface="+mj-lt"/>
              </a:rPr>
              <a:t>Wo ist er Quelltext?</a:t>
            </a:r>
          </a:p>
          <a:p>
            <a:pPr lvl="1" eaLnBrk="1" hangingPunct="1">
              <a:tabLst>
                <a:tab pos="895350" algn="l"/>
              </a:tabLst>
            </a:pPr>
            <a:r>
              <a:rPr lang="de-DE" dirty="0" smtClean="0">
                <a:latin typeface="+mj-lt"/>
              </a:rPr>
              <a:t>Wie baue ich die Software?</a:t>
            </a:r>
          </a:p>
          <a:p>
            <a:pPr lvl="1" eaLnBrk="1" hangingPunct="1">
              <a:tabLst>
                <a:tab pos="895350" algn="l"/>
              </a:tabLst>
            </a:pPr>
            <a:r>
              <a:rPr lang="de-DE" dirty="0" smtClean="0">
                <a:latin typeface="+mj-lt"/>
              </a:rPr>
              <a:t>Arbeitet gerade jemand am Datenbank-Interface?</a:t>
            </a:r>
          </a:p>
          <a:p>
            <a:pPr lvl="1" eaLnBrk="1" hangingPunct="1">
              <a:tabLst>
                <a:tab pos="895350" algn="l"/>
              </a:tabLst>
            </a:pPr>
            <a:r>
              <a:rPr lang="de-DE" dirty="0" smtClean="0">
                <a:latin typeface="+mj-lt"/>
              </a:rPr>
              <a:t>Ist Feature XY schon draußen?</a:t>
            </a:r>
          </a:p>
          <a:p>
            <a:pPr lvl="1" eaLnBrk="1" hangingPunct="1">
              <a:tabLst>
                <a:tab pos="895350" algn="l"/>
              </a:tabLst>
            </a:pPr>
            <a:r>
              <a:rPr lang="de-DE" dirty="0" smtClean="0">
                <a:latin typeface="+mj-lt"/>
              </a:rPr>
              <a:t>Schaffen wir den Termin für unsere </a:t>
            </a:r>
            <a:r>
              <a:rPr lang="de-DE" dirty="0" err="1" smtClean="0">
                <a:latin typeface="+mj-lt"/>
              </a:rPr>
              <a:t>Abschluß</a:t>
            </a:r>
            <a:r>
              <a:rPr lang="de-DE" dirty="0" smtClean="0">
                <a:latin typeface="+mj-lt"/>
              </a:rPr>
              <a:t>-Demo?</a:t>
            </a:r>
          </a:p>
          <a:p>
            <a:pPr lvl="1" eaLnBrk="1" hangingPunct="1">
              <a:tabLst>
                <a:tab pos="895350" algn="l"/>
              </a:tabLst>
            </a:pPr>
            <a:r>
              <a:rPr lang="de-DE" dirty="0" smtClean="0">
                <a:latin typeface="+mj-lt"/>
              </a:rPr>
              <a:t>…</a:t>
            </a:r>
          </a:p>
          <a:p>
            <a:pPr lvl="1" eaLnBrk="1" hangingPunct="1">
              <a:tabLst>
                <a:tab pos="895350" algn="l"/>
              </a:tabLst>
            </a:pPr>
            <a:endParaRPr lang="de-DE" dirty="0" smtClean="0"/>
          </a:p>
        </p:txBody>
      </p:sp>
      <p:pic>
        <p:nvPicPr>
          <p:cNvPr id="2050" name="Picture 2" descr="http://www.dpunkt.de/images/cover/gross/28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56510"/>
            <a:ext cx="2608064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400800" y="5772090"/>
            <a:ext cx="26080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dirty="0" smtClean="0"/>
              <a:t>Popp</a:t>
            </a:r>
            <a:r>
              <a:rPr lang="de-DE" sz="1000" dirty="0"/>
              <a:t>, G</a:t>
            </a:r>
            <a:r>
              <a:rPr lang="de-DE" sz="1000" dirty="0" smtClean="0"/>
              <a:t>.: „Konfigurationsmanagement </a:t>
            </a:r>
            <a:r>
              <a:rPr lang="de-DE" sz="1000" dirty="0"/>
              <a:t>mit Subversion, </a:t>
            </a:r>
            <a:r>
              <a:rPr lang="de-DE" sz="1000" dirty="0" err="1"/>
              <a:t>Maven</a:t>
            </a:r>
            <a:r>
              <a:rPr lang="de-DE" sz="1000" dirty="0"/>
              <a:t> und </a:t>
            </a:r>
            <a:r>
              <a:rPr lang="de-DE" sz="1000" dirty="0" err="1" smtClean="0"/>
              <a:t>Redmine</a:t>
            </a:r>
            <a:r>
              <a:rPr lang="de-DE" sz="1000" dirty="0" smtClean="0"/>
              <a:t>“</a:t>
            </a:r>
            <a:endParaRPr lang="de-DE" sz="100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39011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Typische Indikatoren für mangelhaftes SCM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1905000"/>
            <a:ext cx="5813425" cy="4403725"/>
          </a:xfrm>
        </p:spPr>
        <p:txBody>
          <a:bodyPr/>
          <a:lstStyle/>
          <a:p>
            <a:pPr eaLnBrk="1" hangingPunct="1"/>
            <a:r>
              <a:rPr lang="de-DE" b="1" dirty="0" err="1" smtClean="0">
                <a:latin typeface="+mj-lt"/>
              </a:rPr>
              <a:t>Missverständnisse</a:t>
            </a:r>
            <a:endParaRPr lang="de-DE" b="1" dirty="0" smtClean="0">
              <a:latin typeface="+mj-lt"/>
            </a:endParaRPr>
          </a:p>
          <a:p>
            <a:pPr lvl="1" eaLnBrk="1" hangingPunct="1"/>
            <a:r>
              <a:rPr lang="de-DE" dirty="0" smtClean="0">
                <a:latin typeface="+mj-lt"/>
              </a:rPr>
              <a:t>Konflikte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Fehler und Mehrarbeit durch Konfliktauflösung</a:t>
            </a:r>
          </a:p>
          <a:p>
            <a:pPr eaLnBrk="1" hangingPunct="1"/>
            <a:endParaRPr lang="de-DE" b="1" dirty="0" smtClean="0">
              <a:latin typeface="+mj-lt"/>
            </a:endParaRPr>
          </a:p>
          <a:p>
            <a:pPr eaLnBrk="1" hangingPunct="1"/>
            <a:r>
              <a:rPr lang="de-DE" b="1" dirty="0" smtClean="0">
                <a:latin typeface="+mj-lt"/>
              </a:rPr>
              <a:t>Unkontrollierte Änderungen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Fehler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Erschwerte Fehlersuche</a:t>
            </a:r>
          </a:p>
          <a:p>
            <a:pPr eaLnBrk="1" hangingPunct="1"/>
            <a:endParaRPr lang="de-DE" b="1" dirty="0" smtClean="0">
              <a:latin typeface="+mj-lt"/>
            </a:endParaRPr>
          </a:p>
          <a:p>
            <a:pPr eaLnBrk="1" hangingPunct="1"/>
            <a:r>
              <a:rPr lang="de-DE" b="1" dirty="0" smtClean="0">
                <a:latin typeface="+mj-lt"/>
              </a:rPr>
              <a:t>Unklarer Projektstatus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Zeit- und Budgetüberschreitungen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Vertrauensverlust der Nutzer</a:t>
            </a:r>
          </a:p>
          <a:p>
            <a:pPr eaLnBrk="1" hangingPunct="1"/>
            <a:endParaRPr lang="de-DE" b="1" dirty="0" smtClean="0">
              <a:latin typeface="+mj-lt"/>
            </a:endParaRPr>
          </a:p>
          <a:p>
            <a:pPr eaLnBrk="1" hangingPunct="1"/>
            <a:r>
              <a:rPr lang="de-DE" b="1" dirty="0" smtClean="0">
                <a:latin typeface="+mj-lt"/>
              </a:rPr>
              <a:t>Instabile Software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Vertrauensverlust der Nutzer</a:t>
            </a:r>
          </a:p>
        </p:txBody>
      </p:sp>
      <p:pic>
        <p:nvPicPr>
          <p:cNvPr id="21508" name="Picture 4" descr="j02169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676400"/>
            <a:ext cx="180022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j04282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105400"/>
            <a:ext cx="1366837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j03585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88" y="4038600"/>
            <a:ext cx="17780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j0426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819400"/>
            <a:ext cx="10350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0725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de-DE" sz="3600" dirty="0">
                <a:latin typeface="+mj-lt"/>
              </a:rPr>
              <a:t>Software Engineering am Beispiel </a:t>
            </a:r>
            <a:r>
              <a:rPr lang="de-DE" sz="3600" dirty="0" smtClean="0">
                <a:latin typeface="+mj-lt"/>
              </a:rPr>
              <a:t>von</a:t>
            </a:r>
            <a:endParaRPr lang="de-DE" dirty="0">
              <a:latin typeface="+mj-lt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73209"/>
            <a:ext cx="2730500" cy="148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8981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Software Engineering am Beispiel von RCE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RCE wird ständig weiterentwickelt und erweitert</a:t>
            </a:r>
          </a:p>
          <a:p>
            <a:r>
              <a:rPr lang="de-DE" dirty="0" smtClean="0">
                <a:latin typeface="+mj-lt"/>
              </a:rPr>
              <a:t>Erweiterungen und Änderungsanforderungen durch neue Projekte getrieben</a:t>
            </a:r>
          </a:p>
          <a:p>
            <a:r>
              <a:rPr lang="de-DE" dirty="0" smtClean="0">
                <a:latin typeface="+mj-lt"/>
              </a:rPr>
              <a:t>Sammeln von Anforderungen durch Treffen mit Projektpartnern und/oder Kollegen</a:t>
            </a:r>
          </a:p>
          <a:p>
            <a:r>
              <a:rPr lang="de-DE" dirty="0" smtClean="0">
                <a:latin typeface="+mj-lt"/>
              </a:rPr>
              <a:t>Wöchentliches Treffen mit allen RCE-Entwicklern</a:t>
            </a:r>
          </a:p>
          <a:p>
            <a:r>
              <a:rPr lang="de-DE" dirty="0" smtClean="0">
                <a:latin typeface="+mj-lt"/>
              </a:rPr>
              <a:t>Einzelne Treffen spezieller Arbeitsgruppen</a:t>
            </a:r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3628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+mj-lt"/>
              </a:rPr>
              <a:t>Arbeitsprozess aus Sicht des Entwicklers</a:t>
            </a:r>
          </a:p>
        </p:txBody>
      </p:sp>
      <p:sp>
        <p:nvSpPr>
          <p:cNvPr id="1041" name="Line 39"/>
          <p:cNvSpPr>
            <a:spLocks noChangeShapeType="1"/>
          </p:cNvSpPr>
          <p:nvPr/>
        </p:nvSpPr>
        <p:spPr bwMode="auto">
          <a:xfrm flipH="1" flipV="1">
            <a:off x="5127625" y="3819525"/>
            <a:ext cx="0" cy="136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2" name="Rectangle 40"/>
          <p:cNvSpPr>
            <a:spLocks noChangeArrowheads="1"/>
          </p:cNvSpPr>
          <p:nvPr/>
        </p:nvSpPr>
        <p:spPr bwMode="auto">
          <a:xfrm>
            <a:off x="1227138" y="3089275"/>
            <a:ext cx="6624637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Rectangle 42"/>
          <p:cNvSpPr>
            <a:spLocks noChangeArrowheads="1"/>
          </p:cNvSpPr>
          <p:nvPr/>
        </p:nvSpPr>
        <p:spPr bwMode="auto">
          <a:xfrm>
            <a:off x="1169988" y="3027363"/>
            <a:ext cx="6624637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Rectangle 41"/>
          <p:cNvSpPr>
            <a:spLocks noChangeArrowheads="1"/>
          </p:cNvSpPr>
          <p:nvPr/>
        </p:nvSpPr>
        <p:spPr bwMode="auto">
          <a:xfrm>
            <a:off x="1289050" y="3151188"/>
            <a:ext cx="6624638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AutoShape 3"/>
          <p:cNvSpPr>
            <a:spLocks noChangeArrowheads="1"/>
          </p:cNvSpPr>
          <p:nvPr/>
        </p:nvSpPr>
        <p:spPr bwMode="auto">
          <a:xfrm>
            <a:off x="61356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6" name="AutoShape 4"/>
          <p:cNvSpPr>
            <a:spLocks noChangeArrowheads="1"/>
          </p:cNvSpPr>
          <p:nvPr/>
        </p:nvSpPr>
        <p:spPr bwMode="auto">
          <a:xfrm>
            <a:off x="50561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7" name="AutoShape 5"/>
          <p:cNvSpPr>
            <a:spLocks noChangeArrowheads="1"/>
          </p:cNvSpPr>
          <p:nvPr/>
        </p:nvSpPr>
        <p:spPr bwMode="auto">
          <a:xfrm>
            <a:off x="39639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8" name="AutoShape 6"/>
          <p:cNvSpPr>
            <a:spLocks noChangeArrowheads="1"/>
          </p:cNvSpPr>
          <p:nvPr/>
        </p:nvSpPr>
        <p:spPr bwMode="auto">
          <a:xfrm>
            <a:off x="2803525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9" name="Rectangle 7"/>
          <p:cNvSpPr>
            <a:spLocks noChangeArrowheads="1"/>
          </p:cNvSpPr>
          <p:nvPr/>
        </p:nvSpPr>
        <p:spPr bwMode="auto">
          <a:xfrm>
            <a:off x="1343025" y="3279775"/>
            <a:ext cx="1441450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New Issue</a:t>
            </a:r>
          </a:p>
          <a:p>
            <a:pPr algn="ctr"/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(In Progress</a:t>
            </a:r>
            <a:r>
              <a:rPr lang="de-DE" sz="1200" i="1">
                <a:latin typeface="Arial" pitchFamily="34" charset="0"/>
              </a:rPr>
              <a:t>)</a:t>
            </a:r>
          </a:p>
        </p:txBody>
      </p:sp>
      <p:sp>
        <p:nvSpPr>
          <p:cNvPr id="1050" name="Rectangle 8"/>
          <p:cNvSpPr>
            <a:spLocks noChangeArrowheads="1"/>
          </p:cNvSpPr>
          <p:nvPr/>
        </p:nvSpPr>
        <p:spPr bwMode="auto">
          <a:xfrm>
            <a:off x="3171825" y="3279775"/>
            <a:ext cx="792163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Design</a:t>
            </a:r>
          </a:p>
        </p:txBody>
      </p:sp>
      <p:sp>
        <p:nvSpPr>
          <p:cNvPr id="1051" name="Rectangle 9"/>
          <p:cNvSpPr>
            <a:spLocks noChangeArrowheads="1"/>
          </p:cNvSpPr>
          <p:nvPr/>
        </p:nvSpPr>
        <p:spPr bwMode="auto">
          <a:xfrm>
            <a:off x="4335463" y="3279775"/>
            <a:ext cx="720725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Coding/</a:t>
            </a:r>
          </a:p>
          <a:p>
            <a:pPr algn="ctr"/>
            <a:r>
              <a:rPr lang="de-DE" sz="1200" b="1">
                <a:latin typeface="Arial" pitchFamily="34" charset="0"/>
              </a:rPr>
              <a:t>Unit </a:t>
            </a:r>
            <a:br>
              <a:rPr lang="de-DE" sz="1200" b="1">
                <a:latin typeface="Arial" pitchFamily="34" charset="0"/>
              </a:rPr>
            </a:br>
            <a:r>
              <a:rPr lang="de-DE" sz="1200" b="1">
                <a:latin typeface="Arial" pitchFamily="34" charset="0"/>
              </a:rPr>
              <a:t>testing</a:t>
            </a:r>
            <a:endParaRPr lang="de-DE" sz="1200">
              <a:latin typeface="Arial" pitchFamily="34" charset="0"/>
            </a:endParaRPr>
          </a:p>
        </p:txBody>
      </p:sp>
      <p:sp>
        <p:nvSpPr>
          <p:cNvPr id="1052" name="Rectangle 10"/>
          <p:cNvSpPr>
            <a:spLocks noChangeArrowheads="1"/>
          </p:cNvSpPr>
          <p:nvPr/>
        </p:nvSpPr>
        <p:spPr bwMode="auto">
          <a:xfrm>
            <a:off x="5416550" y="3279775"/>
            <a:ext cx="784225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Integration</a:t>
            </a:r>
          </a:p>
          <a:p>
            <a:pPr algn="ctr"/>
            <a:r>
              <a:rPr lang="de-DE" sz="1200" b="1">
                <a:latin typeface="Arial" pitchFamily="34" charset="0"/>
              </a:rPr>
              <a:t>Testing</a:t>
            </a:r>
            <a:endParaRPr lang="de-DE" sz="1200">
              <a:latin typeface="Arial" pitchFamily="34" charset="0"/>
            </a:endParaRPr>
          </a:p>
        </p:txBody>
      </p:sp>
      <p:sp>
        <p:nvSpPr>
          <p:cNvPr id="1053" name="Rectangle 11"/>
          <p:cNvSpPr>
            <a:spLocks noChangeArrowheads="1"/>
          </p:cNvSpPr>
          <p:nvPr/>
        </p:nvSpPr>
        <p:spPr bwMode="auto">
          <a:xfrm>
            <a:off x="6496050" y="3279775"/>
            <a:ext cx="1223963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Resolve Issue</a:t>
            </a:r>
            <a:endParaRPr lang="de-DE" sz="1200" i="1">
              <a:latin typeface="Arial" pitchFamily="34" charset="0"/>
            </a:endParaRPr>
          </a:p>
          <a:p>
            <a:pPr algn="ctr"/>
            <a:r>
              <a:rPr lang="de-DE" sz="1200" i="1">
                <a:solidFill>
                  <a:schemeClr val="accent2"/>
                </a:solidFill>
                <a:latin typeface="Arial" pitchFamily="34" charset="0"/>
              </a:rPr>
              <a:t>(</a:t>
            </a:r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Resolved</a:t>
            </a:r>
            <a:r>
              <a:rPr lang="de-DE" sz="1200" i="1">
                <a:solidFill>
                  <a:schemeClr val="accent2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1054" name="Line 12"/>
          <p:cNvSpPr>
            <a:spLocks noChangeShapeType="1"/>
          </p:cNvSpPr>
          <p:nvPr/>
        </p:nvSpPr>
        <p:spPr bwMode="auto">
          <a:xfrm flipH="1">
            <a:off x="4108450" y="2933700"/>
            <a:ext cx="4763" cy="6334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5" name="Text Box 13"/>
          <p:cNvSpPr txBox="1">
            <a:spLocks noChangeArrowheads="1"/>
          </p:cNvSpPr>
          <p:nvPr/>
        </p:nvSpPr>
        <p:spPr bwMode="auto">
          <a:xfrm>
            <a:off x="3727450" y="3444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56" name="Rectangle 14"/>
          <p:cNvSpPr>
            <a:spLocks noChangeArrowheads="1"/>
          </p:cNvSpPr>
          <p:nvPr/>
        </p:nvSpPr>
        <p:spPr bwMode="auto">
          <a:xfrm>
            <a:off x="1343025" y="1885950"/>
            <a:ext cx="1439863" cy="900113"/>
          </a:xfrm>
          <a:prstGeom prst="rect">
            <a:avLst/>
          </a:prstGeom>
          <a:solidFill>
            <a:srgbClr val="FFE7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200" b="1" dirty="0">
                <a:latin typeface="Arial" pitchFamily="34" charset="0"/>
              </a:rPr>
              <a:t>(Release / Iteration)</a:t>
            </a:r>
          </a:p>
          <a:p>
            <a:pPr algn="ctr"/>
            <a:r>
              <a:rPr lang="en-US" sz="1200" b="1" dirty="0">
                <a:latin typeface="Arial" pitchFamily="34" charset="0"/>
              </a:rPr>
              <a:t>Planning </a:t>
            </a:r>
          </a:p>
          <a:p>
            <a:pPr algn="ctr"/>
            <a:r>
              <a:rPr lang="en-US" sz="1200" b="1" dirty="0">
                <a:latin typeface="Arial" pitchFamily="34" charset="0"/>
              </a:rPr>
              <a:t>using Mantis</a:t>
            </a:r>
          </a:p>
          <a:p>
            <a:pPr algn="ctr"/>
            <a:r>
              <a:rPr lang="de-DE" sz="1200" b="1" i="1" dirty="0">
                <a:solidFill>
                  <a:schemeClr val="accent2"/>
                </a:solidFill>
                <a:latin typeface="Arial" pitchFamily="34" charset="0"/>
              </a:rPr>
              <a:t>(</a:t>
            </a:r>
            <a:r>
              <a:rPr lang="de-DE" sz="1200" b="1" i="1" dirty="0" err="1" smtClean="0">
                <a:solidFill>
                  <a:schemeClr val="accent2"/>
                </a:solidFill>
                <a:latin typeface="Arial" pitchFamily="34" charset="0"/>
              </a:rPr>
              <a:t>Assigned</a:t>
            </a:r>
            <a:r>
              <a:rPr lang="de-DE" sz="1200" b="1" i="1" dirty="0">
                <a:solidFill>
                  <a:schemeClr val="accent2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1057" name="Text Box 15"/>
          <p:cNvSpPr txBox="1">
            <a:spLocks noChangeArrowheads="1"/>
          </p:cNvSpPr>
          <p:nvPr/>
        </p:nvSpPr>
        <p:spPr bwMode="auto">
          <a:xfrm>
            <a:off x="3379788" y="2395538"/>
            <a:ext cx="1470025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>
                <a:latin typeface="Courier New" pitchFamily="49" charset="0"/>
              </a:rPr>
              <a:t>Update </a:t>
            </a:r>
            <a:r>
              <a:rPr lang="de-DE" sz="1400" b="1" dirty="0" err="1">
                <a:latin typeface="Courier New" pitchFamily="49" charset="0"/>
              </a:rPr>
              <a:t>from</a:t>
            </a:r>
            <a:r>
              <a:rPr lang="de-DE" sz="1400" b="1" dirty="0">
                <a:latin typeface="Courier New" pitchFamily="49" charset="0"/>
              </a:rPr>
              <a:t> </a:t>
            </a:r>
          </a:p>
          <a:p>
            <a:pPr algn="ctr" eaLnBrk="1" hangingPunct="1"/>
            <a:r>
              <a:rPr lang="de-DE" sz="1400" b="1" dirty="0">
                <a:latin typeface="Courier New" pitchFamily="49" charset="0"/>
              </a:rPr>
              <a:t>SVN</a:t>
            </a:r>
          </a:p>
        </p:txBody>
      </p:sp>
      <p:sp>
        <p:nvSpPr>
          <p:cNvPr id="1058" name="Text Box 16"/>
          <p:cNvSpPr txBox="1">
            <a:spLocks noChangeArrowheads="1"/>
          </p:cNvSpPr>
          <p:nvPr/>
        </p:nvSpPr>
        <p:spPr bwMode="auto">
          <a:xfrm>
            <a:off x="5130141" y="2006600"/>
            <a:ext cx="1580882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>
                <a:latin typeface="Courier New" pitchFamily="49" charset="0"/>
              </a:rPr>
              <a:t>Commit </a:t>
            </a:r>
            <a:r>
              <a:rPr lang="de-DE" sz="1400" b="1" dirty="0" err="1">
                <a:latin typeface="Courier New" pitchFamily="49" charset="0"/>
              </a:rPr>
              <a:t>to</a:t>
            </a:r>
            <a:r>
              <a:rPr lang="de-DE" sz="1400" b="1" dirty="0">
                <a:latin typeface="Courier New" pitchFamily="49" charset="0"/>
              </a:rPr>
              <a:t> </a:t>
            </a:r>
            <a:r>
              <a:rPr lang="de-DE" sz="1400" b="1" dirty="0" smtClean="0">
                <a:latin typeface="Courier New" pitchFamily="49" charset="0"/>
              </a:rPr>
              <a:t>SVN</a:t>
            </a:r>
          </a:p>
        </p:txBody>
      </p:sp>
      <p:sp>
        <p:nvSpPr>
          <p:cNvPr id="1059" name="Line 17"/>
          <p:cNvSpPr>
            <a:spLocks noChangeShapeType="1"/>
          </p:cNvSpPr>
          <p:nvPr/>
        </p:nvSpPr>
        <p:spPr bwMode="auto">
          <a:xfrm>
            <a:off x="5926138" y="2528888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0" name="Line 18"/>
          <p:cNvSpPr>
            <a:spLocks noChangeShapeType="1"/>
          </p:cNvSpPr>
          <p:nvPr/>
        </p:nvSpPr>
        <p:spPr bwMode="auto">
          <a:xfrm>
            <a:off x="5926138" y="2528888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" name="Diagram 2"/>
          <p:cNvGrpSpPr>
            <a:grpSpLocks/>
          </p:cNvGrpSpPr>
          <p:nvPr/>
        </p:nvGrpSpPr>
        <p:grpSpPr bwMode="auto">
          <a:xfrm>
            <a:off x="4125913" y="2719388"/>
            <a:ext cx="2320925" cy="2089150"/>
            <a:chOff x="2612" y="2011"/>
            <a:chExt cx="1462" cy="1316"/>
          </a:xfrm>
        </p:grpSpPr>
        <p:sp>
          <p:nvSpPr>
            <p:cNvPr id="3" name="_s3076"/>
            <p:cNvSpPr>
              <a:spLocks noChangeArrowheads="1" noTextEdit="1"/>
            </p:cNvSpPr>
            <p:nvPr/>
          </p:nvSpPr>
          <p:spPr bwMode="auto">
            <a:xfrm>
              <a:off x="3001" y="2011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9966FF"/>
            </a:solidFill>
            <a:ln w="28575">
              <a:solidFill>
                <a:srgbClr val="5F0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" name="_s3077"/>
            <p:cNvSpPr>
              <a:spLocks noChangeArrowheads="1" noTextEdit="1"/>
            </p:cNvSpPr>
            <p:nvPr/>
          </p:nvSpPr>
          <p:spPr bwMode="auto">
            <a:xfrm rot="3600000">
              <a:off x="3274" y="2170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1FD09"/>
            </a:solidFill>
            <a:ln w="28575">
              <a:solidFill>
                <a:srgbClr val="CAD402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" name="_s3078"/>
            <p:cNvSpPr>
              <a:spLocks noChangeArrowheads="1" noTextEdit="1"/>
            </p:cNvSpPr>
            <p:nvPr/>
          </p:nvSpPr>
          <p:spPr bwMode="auto">
            <a:xfrm rot="7200000">
              <a:off x="3274" y="2485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0399FF"/>
            </a:solidFill>
            <a:ln w="28575">
              <a:solidFill>
                <a:srgbClr val="4B595B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" name="_s3079"/>
            <p:cNvSpPr>
              <a:spLocks noChangeArrowheads="1" noTextEdit="1"/>
            </p:cNvSpPr>
            <p:nvPr/>
          </p:nvSpPr>
          <p:spPr bwMode="auto">
            <a:xfrm rot="10800000">
              <a:off x="3001" y="2642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F00FF"/>
            </a:solidFill>
            <a:ln w="28575">
              <a:solidFill>
                <a:srgbClr val="CA00CA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" name="_s3080"/>
            <p:cNvSpPr>
              <a:spLocks noChangeArrowheads="1" noTextEdit="1"/>
            </p:cNvSpPr>
            <p:nvPr/>
          </p:nvSpPr>
          <p:spPr bwMode="auto">
            <a:xfrm rot="14400000">
              <a:off x="2728" y="2485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01BD0A"/>
            </a:solidFill>
            <a:ln w="28575">
              <a:solidFill>
                <a:srgbClr val="019308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_s3081"/>
            <p:cNvSpPr>
              <a:spLocks noChangeArrowheads="1" noTextEdit="1"/>
            </p:cNvSpPr>
            <p:nvPr/>
          </p:nvSpPr>
          <p:spPr bwMode="auto">
            <a:xfrm rot="18000000">
              <a:off x="2728" y="2170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BE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_s3082"/>
            <p:cNvSpPr>
              <a:spLocks noChangeArrowheads="1"/>
            </p:cNvSpPr>
            <p:nvPr/>
          </p:nvSpPr>
          <p:spPr bwMode="auto">
            <a:xfrm>
              <a:off x="3517" y="2019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_s3083"/>
            <p:cNvSpPr>
              <a:spLocks noChangeArrowheads="1"/>
            </p:cNvSpPr>
            <p:nvPr/>
          </p:nvSpPr>
          <p:spPr bwMode="auto">
            <a:xfrm>
              <a:off x="3819" y="2541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_s3084"/>
            <p:cNvSpPr>
              <a:spLocks noChangeArrowheads="1"/>
            </p:cNvSpPr>
            <p:nvPr/>
          </p:nvSpPr>
          <p:spPr bwMode="auto">
            <a:xfrm>
              <a:off x="3518" y="3063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_s3085"/>
            <p:cNvSpPr>
              <a:spLocks noChangeArrowheads="1"/>
            </p:cNvSpPr>
            <p:nvPr/>
          </p:nvSpPr>
          <p:spPr bwMode="auto">
            <a:xfrm>
              <a:off x="2915" y="3064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_s3086"/>
            <p:cNvSpPr>
              <a:spLocks noChangeArrowheads="1"/>
            </p:cNvSpPr>
            <p:nvPr/>
          </p:nvSpPr>
          <p:spPr bwMode="auto">
            <a:xfrm>
              <a:off x="2613" y="2542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_s3087"/>
            <p:cNvSpPr>
              <a:spLocks noChangeArrowheads="1"/>
            </p:cNvSpPr>
            <p:nvPr/>
          </p:nvSpPr>
          <p:spPr bwMode="auto">
            <a:xfrm>
              <a:off x="2914" y="2019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061" name="Text Box 34"/>
          <p:cNvSpPr txBox="1">
            <a:spLocks noChangeArrowheads="1"/>
          </p:cNvSpPr>
          <p:nvPr/>
        </p:nvSpPr>
        <p:spPr bwMode="auto">
          <a:xfrm>
            <a:off x="6990297" y="2133928"/>
            <a:ext cx="158088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 err="1">
                <a:latin typeface="Courier New" pitchFamily="49" charset="0"/>
              </a:rPr>
              <a:t>Successful</a:t>
            </a:r>
            <a:endParaRPr lang="de-DE" sz="1400" b="1" dirty="0" smtClean="0">
              <a:latin typeface="Courier New" pitchFamily="49" charset="0"/>
            </a:endParaRPr>
          </a:p>
          <a:p>
            <a:pPr algn="ctr" eaLnBrk="1" hangingPunct="1"/>
            <a:r>
              <a:rPr lang="de-DE" sz="1400" b="1" dirty="0" smtClean="0">
                <a:latin typeface="Courier New" pitchFamily="49" charset="0"/>
              </a:rPr>
              <a:t>Jenkins </a:t>
            </a:r>
            <a:r>
              <a:rPr lang="de-DE" sz="1400" b="1" dirty="0" err="1" smtClean="0">
                <a:latin typeface="Courier New" pitchFamily="49" charset="0"/>
              </a:rPr>
              <a:t>Build</a:t>
            </a:r>
            <a:endParaRPr lang="de-DE" sz="1400" b="1" dirty="0" smtClean="0">
              <a:latin typeface="Courier New" pitchFamily="49" charset="0"/>
            </a:endParaRPr>
          </a:p>
        </p:txBody>
      </p:sp>
      <p:sp>
        <p:nvSpPr>
          <p:cNvPr id="1062" name="Line 35"/>
          <p:cNvSpPr>
            <a:spLocks noChangeShapeType="1"/>
          </p:cNvSpPr>
          <p:nvPr/>
        </p:nvSpPr>
        <p:spPr bwMode="auto">
          <a:xfrm flipH="1">
            <a:off x="7504113" y="2668588"/>
            <a:ext cx="4762" cy="633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3" name="Rectangle 36"/>
          <p:cNvSpPr>
            <a:spLocks noChangeArrowheads="1"/>
          </p:cNvSpPr>
          <p:nvPr/>
        </p:nvSpPr>
        <p:spPr bwMode="auto">
          <a:xfrm>
            <a:off x="6394450" y="4710113"/>
            <a:ext cx="1439863" cy="900112"/>
          </a:xfrm>
          <a:prstGeom prst="rect">
            <a:avLst/>
          </a:prstGeom>
          <a:solidFill>
            <a:srgbClr val="FFE7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200" b="1">
                <a:latin typeface="Arial" pitchFamily="34" charset="0"/>
              </a:rPr>
              <a:t>Performing</a:t>
            </a:r>
          </a:p>
          <a:p>
            <a:pPr algn="ctr"/>
            <a:r>
              <a:rPr lang="en-US" sz="1200" b="1">
                <a:latin typeface="Arial" pitchFamily="34" charset="0"/>
              </a:rPr>
              <a:t>Release Process</a:t>
            </a:r>
          </a:p>
          <a:p>
            <a:pPr algn="ctr"/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(Closed)</a:t>
            </a:r>
            <a:endParaRPr lang="en-US" sz="1200" i="1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064" name="AutoShape 37"/>
          <p:cNvSpPr>
            <a:spLocks noChangeArrowheads="1"/>
          </p:cNvSpPr>
          <p:nvPr/>
        </p:nvSpPr>
        <p:spPr bwMode="auto">
          <a:xfrm>
            <a:off x="6865938" y="4287838"/>
            <a:ext cx="485775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" name="Text Box 38"/>
          <p:cNvSpPr txBox="1">
            <a:spLocks noChangeArrowheads="1"/>
          </p:cNvSpPr>
          <p:nvPr/>
        </p:nvSpPr>
        <p:spPr bwMode="auto">
          <a:xfrm>
            <a:off x="4295775" y="5187950"/>
            <a:ext cx="1576388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 err="1" smtClean="0">
                <a:latin typeface="Courier New" pitchFamily="49" charset="0"/>
              </a:rPr>
              <a:t>Running</a:t>
            </a:r>
            <a:r>
              <a:rPr lang="de-DE" sz="1400" b="1" dirty="0" smtClean="0">
                <a:latin typeface="Courier New" pitchFamily="49" charset="0"/>
              </a:rPr>
              <a:t> </a:t>
            </a:r>
            <a:r>
              <a:rPr lang="de-DE" sz="1400" b="1" dirty="0" err="1" smtClean="0">
                <a:latin typeface="Courier New" pitchFamily="49" charset="0"/>
              </a:rPr>
              <a:t>local</a:t>
            </a:r>
            <a:endParaRPr lang="de-DE" sz="1400" b="1" dirty="0">
              <a:latin typeface="Courier New" pitchFamily="49" charset="0"/>
            </a:endParaRPr>
          </a:p>
          <a:p>
            <a:pPr algn="ctr" eaLnBrk="1" hangingPunct="1"/>
            <a:r>
              <a:rPr lang="de-DE" sz="1400" b="1" dirty="0" err="1">
                <a:latin typeface="Courier New" pitchFamily="49" charset="0"/>
              </a:rPr>
              <a:t>Build</a:t>
            </a:r>
            <a:r>
              <a:rPr lang="de-DE" sz="1400" b="1" dirty="0">
                <a:latin typeface="Courier New" pitchFamily="49" charset="0"/>
              </a:rPr>
              <a:t> </a:t>
            </a:r>
            <a:r>
              <a:rPr lang="de-DE" sz="1400" b="1" dirty="0" err="1">
                <a:latin typeface="Courier New" pitchFamily="49" charset="0"/>
              </a:rPr>
              <a:t>Process</a:t>
            </a:r>
            <a:endParaRPr lang="de-DE" sz="1400" b="1" dirty="0">
              <a:latin typeface="Courier New" pitchFamily="49" charset="0"/>
            </a:endParaRPr>
          </a:p>
        </p:txBody>
      </p:sp>
      <p:sp>
        <p:nvSpPr>
          <p:cNvPr id="1066" name="AutoShape 33"/>
          <p:cNvSpPr>
            <a:spLocks noChangeArrowheads="1"/>
          </p:cNvSpPr>
          <p:nvPr/>
        </p:nvSpPr>
        <p:spPr bwMode="auto">
          <a:xfrm>
            <a:off x="1814513" y="2884488"/>
            <a:ext cx="485775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/>
          </a:p>
        </p:txBody>
      </p:sp>
      <p:sp>
        <p:nvSpPr>
          <p:cNvPr id="18" name="Abgerundetes Rechteck 17"/>
          <p:cNvSpPr/>
          <p:nvPr/>
        </p:nvSpPr>
        <p:spPr>
          <a:xfrm>
            <a:off x="1169988" y="1792537"/>
            <a:ext cx="1819274" cy="1086937"/>
          </a:xfrm>
          <a:prstGeom prst="roundRect">
            <a:avLst/>
          </a:prstGeom>
          <a:solidFill>
            <a:srgbClr val="FF0000">
              <a:alpha val="36863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Abgerundetes Rechteck 45"/>
          <p:cNvSpPr/>
          <p:nvPr/>
        </p:nvSpPr>
        <p:spPr>
          <a:xfrm>
            <a:off x="1169988" y="3168106"/>
            <a:ext cx="1819274" cy="1086937"/>
          </a:xfrm>
          <a:prstGeom prst="roundRect">
            <a:avLst/>
          </a:prstGeom>
          <a:solidFill>
            <a:srgbClr val="FF0000">
              <a:alpha val="36863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9" name="Picture 5" descr="C:\Users\zur_sa\Desktop\TE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8" y="2545229"/>
            <a:ext cx="1008781" cy="75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Fußzeilenplatzhalter 14"/>
          <p:cNvSpPr txBox="1">
            <a:spLocks/>
          </p:cNvSpPr>
          <p:nvPr/>
        </p:nvSpPr>
        <p:spPr bwMode="auto">
          <a:xfrm>
            <a:off x="1129031" y="116632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lnSpc>
                <a:spcPct val="100000"/>
              </a:lnSpc>
              <a:buFontTx/>
              <a:buNone/>
              <a:defRPr sz="800" kern="1200">
                <a:solidFill>
                  <a:srgbClr val="686868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/>
              <a:t>www.DLR.de  •  Folie </a:t>
            </a:r>
            <a:fld id="{18C7CB6D-895A-4F21-B0E7-2185F6FE5534}" type="slidenum">
              <a:rPr lang="de-DE"/>
              <a:pPr>
                <a:defRPr/>
              </a:pPr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8113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Planung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43000" y="1884363"/>
            <a:ext cx="5805263" cy="3992562"/>
          </a:xfrm>
        </p:spPr>
        <p:txBody>
          <a:bodyPr/>
          <a:lstStyle/>
          <a:p>
            <a:r>
              <a:rPr lang="de-DE" dirty="0" smtClean="0">
                <a:latin typeface="+mj-lt"/>
              </a:rPr>
              <a:t>Anforderungen und notwendige Änderungen werden in Bug-</a:t>
            </a:r>
            <a:r>
              <a:rPr lang="de-DE" dirty="0" err="1" smtClean="0">
                <a:latin typeface="+mj-lt"/>
              </a:rPr>
              <a:t>Tracker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Mantis</a:t>
            </a:r>
            <a:r>
              <a:rPr lang="de-DE" dirty="0" smtClean="0">
                <a:latin typeface="+mj-lt"/>
              </a:rPr>
              <a:t> eingetragen</a:t>
            </a:r>
          </a:p>
          <a:p>
            <a:r>
              <a:rPr lang="de-DE" dirty="0">
                <a:latin typeface="+mj-lt"/>
              </a:rPr>
              <a:t>Web-basiertes </a:t>
            </a:r>
            <a:r>
              <a:rPr lang="de-DE" dirty="0" err="1">
                <a:latin typeface="+mj-lt"/>
              </a:rPr>
              <a:t>Issue</a:t>
            </a:r>
            <a:r>
              <a:rPr lang="de-DE" dirty="0">
                <a:latin typeface="+mj-lt"/>
              </a:rPr>
              <a:t>-Managementsystem</a:t>
            </a:r>
          </a:p>
          <a:p>
            <a:r>
              <a:rPr lang="de-DE" dirty="0">
                <a:latin typeface="+mj-lt"/>
              </a:rPr>
              <a:t>Open-Source-Software (GPL)</a:t>
            </a:r>
          </a:p>
          <a:p>
            <a:r>
              <a:rPr lang="de-DE" dirty="0">
                <a:latin typeface="+mj-lt"/>
              </a:rPr>
              <a:t>Projektseite: </a:t>
            </a:r>
            <a:r>
              <a:rPr lang="de-DE" dirty="0">
                <a:latin typeface="+mj-lt"/>
                <a:hlinkClick r:id="rId2"/>
              </a:rPr>
              <a:t>http://www.mantisbt.org/</a:t>
            </a:r>
            <a:endParaRPr lang="de-DE" dirty="0">
              <a:latin typeface="+mj-lt"/>
            </a:endParaRPr>
          </a:p>
          <a:p>
            <a:pPr>
              <a:spcBef>
                <a:spcPct val="75000"/>
              </a:spcBef>
            </a:pPr>
            <a:r>
              <a:rPr lang="de-DE" b="1" dirty="0">
                <a:latin typeface="+mj-lt"/>
              </a:rPr>
              <a:t>Funktionsumfang</a:t>
            </a:r>
          </a:p>
          <a:p>
            <a:pPr lvl="1"/>
            <a:r>
              <a:rPr lang="de-DE" dirty="0">
                <a:latin typeface="+mj-lt"/>
              </a:rPr>
              <a:t>Konfigurierbarer Änderungsmanagement-Prozess</a:t>
            </a:r>
          </a:p>
          <a:p>
            <a:pPr lvl="1"/>
            <a:r>
              <a:rPr lang="de-DE" dirty="0">
                <a:latin typeface="+mj-lt"/>
              </a:rPr>
              <a:t>Planungsfunktionen</a:t>
            </a:r>
          </a:p>
          <a:p>
            <a:pPr lvl="1"/>
            <a:r>
              <a:rPr lang="de-DE" dirty="0">
                <a:latin typeface="+mj-lt"/>
              </a:rPr>
              <a:t>Rollenbasierte Zugriffskontrolle (Reporter, Developer, Manager)</a:t>
            </a:r>
          </a:p>
          <a:p>
            <a:pPr lvl="1"/>
            <a:r>
              <a:rPr lang="de-DE" dirty="0">
                <a:latin typeface="+mj-lt"/>
              </a:rPr>
              <a:t>Integrationen mit Versionsverwaltungs-Systemen, Wikis und Entwicklungsumgebungen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48" y="1052736"/>
            <a:ext cx="2431466" cy="83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864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Kurzüberblick </a:t>
            </a:r>
            <a:r>
              <a:rPr lang="de-DE" dirty="0" err="1">
                <a:latin typeface="+mj-lt"/>
              </a:rPr>
              <a:t>Mantis</a:t>
            </a: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r>
              <a:rPr lang="de-DE" b="0" dirty="0" smtClean="0">
                <a:latin typeface="+mj-lt"/>
              </a:rPr>
              <a:t>Planungsübersicht</a:t>
            </a:r>
            <a:endParaRPr lang="de-DE" b="0" dirty="0">
              <a:latin typeface="+mj-lt"/>
            </a:endParaRPr>
          </a:p>
        </p:txBody>
      </p:sp>
      <p:sp>
        <p:nvSpPr>
          <p:cNvPr id="366598" name="Rectangle 6"/>
          <p:cNvSpPr>
            <a:spLocks noChangeArrowheads="1"/>
          </p:cNvSpPr>
          <p:nvPr/>
        </p:nvSpPr>
        <p:spPr bwMode="auto">
          <a:xfrm>
            <a:off x="5652120" y="3717032"/>
            <a:ext cx="720725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47</a:t>
            </a:fld>
            <a:endParaRPr lang="de-DE" dirty="0"/>
          </a:p>
        </p:txBody>
      </p:sp>
      <p:pic>
        <p:nvPicPr>
          <p:cNvPr id="15362" name="Picture 2" descr="C:\Users\zur_sa\Desktop\mantis_road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7944272" cy="34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5602194" y="2708920"/>
            <a:ext cx="612068" cy="2206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5965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Kurzüberblick </a:t>
            </a:r>
            <a:r>
              <a:rPr lang="de-DE" dirty="0" err="1">
                <a:latin typeface="+mj-lt"/>
              </a:rPr>
              <a:t>Mantis</a:t>
            </a: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r>
              <a:rPr lang="de-DE" b="0" dirty="0" smtClean="0">
                <a:latin typeface="+mj-lt"/>
              </a:rPr>
              <a:t>Meilenstein-Historie</a:t>
            </a:r>
            <a:endParaRPr lang="de-DE" b="0" dirty="0">
              <a:latin typeface="+mj-lt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996464" y="2227149"/>
            <a:ext cx="720725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48</a:t>
            </a:fld>
            <a:endParaRPr lang="de-DE" dirty="0"/>
          </a:p>
        </p:txBody>
      </p:sp>
      <p:pic>
        <p:nvPicPr>
          <p:cNvPr id="14338" name="Picture 2" descr="C:\Users\zur_sa\Desktop\mantis_changelo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8204248" cy="392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4499991" y="2636912"/>
            <a:ext cx="517163" cy="22067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96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Alternative Bug-</a:t>
            </a:r>
            <a:r>
              <a:rPr lang="de-DE" dirty="0" err="1" smtClean="0">
                <a:latin typeface="+mj-lt"/>
              </a:rPr>
              <a:t>Tracker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>
                <a:latin typeface="+mj-lt"/>
              </a:rPr>
              <a:t>Jira</a:t>
            </a: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  <a:hlinkClick r:id="rId2"/>
              </a:rPr>
              <a:t>https://</a:t>
            </a:r>
            <a:r>
              <a:rPr lang="de-DE" dirty="0" smtClean="0">
                <a:latin typeface="+mj-lt"/>
                <a:hlinkClick r:id="rId2"/>
              </a:rPr>
              <a:t>www.atlassian.com/software/jira</a:t>
            </a:r>
            <a:endParaRPr lang="de-DE" dirty="0" smtClean="0">
              <a:latin typeface="+mj-lt"/>
            </a:endParaRPr>
          </a:p>
          <a:p>
            <a:endParaRPr lang="de-DE" dirty="0" smtClean="0">
              <a:latin typeface="+mj-lt"/>
            </a:endParaRPr>
          </a:p>
          <a:p>
            <a:r>
              <a:rPr lang="de-DE" dirty="0" err="1" smtClean="0">
                <a:latin typeface="+mj-lt"/>
              </a:rPr>
              <a:t>Bugzilla</a:t>
            </a: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  <a:hlinkClick r:id="rId3"/>
              </a:rPr>
              <a:t>http://www.bugzilla.org</a:t>
            </a:r>
            <a:r>
              <a:rPr lang="de-DE" dirty="0" smtClean="0">
                <a:latin typeface="+mj-lt"/>
                <a:hlinkClick r:id="rId3"/>
              </a:rPr>
              <a:t>/</a:t>
            </a:r>
            <a:endParaRPr lang="de-DE" dirty="0" smtClean="0">
              <a:latin typeface="+mj-lt"/>
            </a:endParaRPr>
          </a:p>
          <a:p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Google Code </a:t>
            </a:r>
            <a:r>
              <a:rPr lang="de-DE" dirty="0" err="1" smtClean="0">
                <a:latin typeface="+mj-lt"/>
              </a:rPr>
              <a:t>Issue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Tracker</a:t>
            </a: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  <a:hlinkClick r:id="rId4"/>
              </a:rPr>
              <a:t>http://</a:t>
            </a:r>
            <a:r>
              <a:rPr lang="de-DE" dirty="0" smtClean="0">
                <a:latin typeface="+mj-lt"/>
                <a:hlinkClick r:id="rId4"/>
              </a:rPr>
              <a:t>code.google.com/p/support/issues/list</a:t>
            </a:r>
            <a:endParaRPr lang="de-DE" dirty="0" smtClean="0">
              <a:latin typeface="+mj-lt"/>
            </a:endParaRPr>
          </a:p>
          <a:p>
            <a:endParaRPr lang="de-DE" dirty="0">
              <a:latin typeface="+mj-lt"/>
            </a:endParaRPr>
          </a:p>
          <a:p>
            <a:r>
              <a:rPr lang="de-DE" dirty="0" smtClean="0">
                <a:latin typeface="+mj-lt"/>
              </a:rPr>
              <a:t>Track</a:t>
            </a:r>
            <a:r>
              <a:rPr lang="de-DE" dirty="0">
                <a:latin typeface="+mj-lt"/>
              </a:rPr>
              <a:t>+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  <a:hlinkClick r:id="rId5"/>
              </a:rPr>
              <a:t>http://www.trackplus.de</a:t>
            </a:r>
            <a:r>
              <a:rPr lang="de-DE" dirty="0" smtClean="0">
                <a:latin typeface="+mj-lt"/>
                <a:hlinkClick r:id="rId5"/>
              </a:rPr>
              <a:t>/</a:t>
            </a:r>
            <a:endParaRPr lang="de-DE" dirty="0" smtClean="0">
              <a:latin typeface="+mj-lt"/>
            </a:endParaRPr>
          </a:p>
          <a:p>
            <a:endParaRPr lang="de-DE" dirty="0" smtClean="0">
              <a:latin typeface="+mj-lt"/>
            </a:endParaRPr>
          </a:p>
          <a:p>
            <a:pPr marL="0" indent="0">
              <a:buNone/>
            </a:pPr>
            <a:endParaRPr lang="de-DE" dirty="0" smtClean="0">
              <a:latin typeface="+mj-lt"/>
            </a:endParaRPr>
          </a:p>
          <a:p>
            <a:pPr marL="0" indent="0">
              <a:buNone/>
            </a:pP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endParaRPr lang="de-DE" dirty="0">
              <a:latin typeface="+mj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2257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+mj-lt"/>
              </a:rPr>
              <a:t>DLR Forschungsbereiche</a:t>
            </a:r>
          </a:p>
        </p:txBody>
      </p:sp>
      <p:sp>
        <p:nvSpPr>
          <p:cNvPr id="35843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99592" y="1791132"/>
            <a:ext cx="5741640" cy="87592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de-DE" b="1" dirty="0" smtClean="0">
                <a:latin typeface="+mj-lt"/>
                <a:ea typeface="ＭＳ Ｐゴシック" pitchFamily="-109" charset="-128"/>
              </a:rPr>
              <a:t>Luftfahrt:</a:t>
            </a:r>
            <a:r>
              <a:rPr lang="de-DE" dirty="0" smtClean="0">
                <a:latin typeface="+mj-lt"/>
                <a:ea typeface="ＭＳ Ｐゴシック" pitchFamily="-109" charset="-128"/>
              </a:rPr>
              <a:t> Optimierung der Leistung und der Umweltverträglichkeit des Gesamtsystems „Flugzeug“</a:t>
            </a:r>
          </a:p>
        </p:txBody>
      </p:sp>
      <p:pic>
        <p:nvPicPr>
          <p:cNvPr id="35844" name="Picture 9" descr="Kopie von IMG_8959-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828" y="1389858"/>
            <a:ext cx="1071609" cy="117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338388" y="122238"/>
            <a:ext cx="5399087" cy="122237"/>
          </a:xfrm>
        </p:spPr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143000" y="122238"/>
            <a:ext cx="1195388" cy="1222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2779464" y="263691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>
                <a:latin typeface="+mj-lt"/>
              </a:rPr>
              <a:t>Raumfahrtforschung </a:t>
            </a:r>
            <a:r>
              <a:rPr lang="de-DE" b="1" dirty="0" smtClean="0">
                <a:latin typeface="+mj-lt"/>
              </a:rPr>
              <a:t>und –</a:t>
            </a:r>
            <a:r>
              <a:rPr lang="de-DE" b="1" dirty="0" err="1" smtClean="0">
                <a:latin typeface="+mj-lt"/>
              </a:rPr>
              <a:t>technologie</a:t>
            </a:r>
            <a:r>
              <a:rPr lang="de-DE" b="1" dirty="0" smtClean="0">
                <a:latin typeface="+mj-lt"/>
              </a:rPr>
              <a:t>: </a:t>
            </a:r>
            <a:r>
              <a:rPr lang="de-DE" dirty="0" smtClean="0">
                <a:latin typeface="+mj-lt"/>
              </a:rPr>
              <a:t>Erforschung </a:t>
            </a:r>
            <a:r>
              <a:rPr lang="de-DE" dirty="0">
                <a:latin typeface="+mj-lt"/>
              </a:rPr>
              <a:t>des </a:t>
            </a:r>
            <a:r>
              <a:rPr lang="de-DE" dirty="0" smtClean="0">
                <a:latin typeface="+mj-lt"/>
              </a:rPr>
              <a:t>Weltraums, </a:t>
            </a:r>
            <a:r>
              <a:rPr lang="de-DE" dirty="0">
                <a:latin typeface="+mj-lt"/>
              </a:rPr>
              <a:t>Technik für Raumfahrtsysteme</a:t>
            </a:r>
          </a:p>
          <a:p>
            <a:endParaRPr lang="de-DE" b="1" dirty="0">
              <a:latin typeface="+mj-lt"/>
            </a:endParaRPr>
          </a:p>
        </p:txBody>
      </p:sp>
      <p:pic>
        <p:nvPicPr>
          <p:cNvPr id="9" name="Picture 4" descr="Raumfahrt_Programm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70731"/>
            <a:ext cx="16764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DLR2007-4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88484"/>
            <a:ext cx="1563405" cy="98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99592" y="4057487"/>
            <a:ext cx="489654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 smtClean="0">
                <a:latin typeface="+mj-lt"/>
                <a:cs typeface="Arial" pitchFamily="34" charset="0"/>
              </a:rPr>
              <a:t>Energie:  </a:t>
            </a:r>
            <a:r>
              <a:rPr lang="de-DE" dirty="0" smtClean="0"/>
              <a:t>CO2-Vermeidung </a:t>
            </a:r>
            <a:r>
              <a:rPr lang="de-DE" dirty="0"/>
              <a:t>durch </a:t>
            </a:r>
            <a:r>
              <a:rPr lang="de-DE" dirty="0" smtClean="0"/>
              <a:t>Effizienz</a:t>
            </a:r>
            <a:r>
              <a:rPr lang="de-DE" dirty="0"/>
              <a:t> </a:t>
            </a:r>
            <a:r>
              <a:rPr lang="de-DE" dirty="0" smtClean="0"/>
              <a:t>und </a:t>
            </a:r>
            <a:r>
              <a:rPr lang="de-DE" dirty="0"/>
              <a:t>Erneuerbare Energien</a:t>
            </a:r>
          </a:p>
          <a:p>
            <a:endParaRPr lang="de-DE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Turbine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54601"/>
            <a:ext cx="1080368" cy="120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699792" y="4982406"/>
            <a:ext cx="579517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dirty="0" smtClean="0">
                <a:latin typeface="+mj-lt"/>
                <a:cs typeface="Arial" pitchFamily="34" charset="0"/>
              </a:rPr>
              <a:t>Verkehr: </a:t>
            </a:r>
            <a:r>
              <a:rPr lang="de-DE" dirty="0" smtClean="0"/>
              <a:t>Nachhaltige </a:t>
            </a:r>
            <a:r>
              <a:rPr lang="de-DE" dirty="0"/>
              <a:t>Mobilität erreichen in einer Balance von</a:t>
            </a:r>
          </a:p>
          <a:p>
            <a:pPr lvl="1"/>
            <a:r>
              <a:rPr lang="de-DE" dirty="0" smtClean="0"/>
              <a:t>Ökonomie, Gesellschaft und Ökologie</a:t>
            </a:r>
            <a:endParaRPr lang="de-DE" dirty="0"/>
          </a:p>
          <a:p>
            <a:r>
              <a:rPr lang="de-DE" b="1" dirty="0" smtClean="0">
                <a:latin typeface="+mj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1362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+mj-lt"/>
              </a:rPr>
              <a:t>Arbeitsprozess aus Sicht des Entwicklers</a:t>
            </a:r>
          </a:p>
        </p:txBody>
      </p:sp>
      <p:sp>
        <p:nvSpPr>
          <p:cNvPr id="1041" name="Line 39"/>
          <p:cNvSpPr>
            <a:spLocks noChangeShapeType="1"/>
          </p:cNvSpPr>
          <p:nvPr/>
        </p:nvSpPr>
        <p:spPr bwMode="auto">
          <a:xfrm flipH="1" flipV="1">
            <a:off x="5127625" y="3819525"/>
            <a:ext cx="0" cy="136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2" name="Rectangle 40"/>
          <p:cNvSpPr>
            <a:spLocks noChangeArrowheads="1"/>
          </p:cNvSpPr>
          <p:nvPr/>
        </p:nvSpPr>
        <p:spPr bwMode="auto">
          <a:xfrm>
            <a:off x="1227138" y="3089275"/>
            <a:ext cx="6624637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Rectangle 42"/>
          <p:cNvSpPr>
            <a:spLocks noChangeArrowheads="1"/>
          </p:cNvSpPr>
          <p:nvPr/>
        </p:nvSpPr>
        <p:spPr bwMode="auto">
          <a:xfrm>
            <a:off x="1169988" y="3027363"/>
            <a:ext cx="6624637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Rectangle 41"/>
          <p:cNvSpPr>
            <a:spLocks noChangeArrowheads="1"/>
          </p:cNvSpPr>
          <p:nvPr/>
        </p:nvSpPr>
        <p:spPr bwMode="auto">
          <a:xfrm>
            <a:off x="1289050" y="3151188"/>
            <a:ext cx="6624638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AutoShape 3"/>
          <p:cNvSpPr>
            <a:spLocks noChangeArrowheads="1"/>
          </p:cNvSpPr>
          <p:nvPr/>
        </p:nvSpPr>
        <p:spPr bwMode="auto">
          <a:xfrm>
            <a:off x="61356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6" name="AutoShape 4"/>
          <p:cNvSpPr>
            <a:spLocks noChangeArrowheads="1"/>
          </p:cNvSpPr>
          <p:nvPr/>
        </p:nvSpPr>
        <p:spPr bwMode="auto">
          <a:xfrm>
            <a:off x="50561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7" name="AutoShape 5"/>
          <p:cNvSpPr>
            <a:spLocks noChangeArrowheads="1"/>
          </p:cNvSpPr>
          <p:nvPr/>
        </p:nvSpPr>
        <p:spPr bwMode="auto">
          <a:xfrm>
            <a:off x="39639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8" name="AutoShape 6"/>
          <p:cNvSpPr>
            <a:spLocks noChangeArrowheads="1"/>
          </p:cNvSpPr>
          <p:nvPr/>
        </p:nvSpPr>
        <p:spPr bwMode="auto">
          <a:xfrm>
            <a:off x="2803525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9" name="Rectangle 7"/>
          <p:cNvSpPr>
            <a:spLocks noChangeArrowheads="1"/>
          </p:cNvSpPr>
          <p:nvPr/>
        </p:nvSpPr>
        <p:spPr bwMode="auto">
          <a:xfrm>
            <a:off x="1343025" y="3279775"/>
            <a:ext cx="1441450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New Issue</a:t>
            </a:r>
          </a:p>
          <a:p>
            <a:pPr algn="ctr"/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(In Progress</a:t>
            </a:r>
            <a:r>
              <a:rPr lang="de-DE" sz="1200" i="1">
                <a:latin typeface="Arial" pitchFamily="34" charset="0"/>
              </a:rPr>
              <a:t>)</a:t>
            </a:r>
          </a:p>
        </p:txBody>
      </p:sp>
      <p:sp>
        <p:nvSpPr>
          <p:cNvPr id="1050" name="Rectangle 8"/>
          <p:cNvSpPr>
            <a:spLocks noChangeArrowheads="1"/>
          </p:cNvSpPr>
          <p:nvPr/>
        </p:nvSpPr>
        <p:spPr bwMode="auto">
          <a:xfrm>
            <a:off x="3171825" y="3279775"/>
            <a:ext cx="792163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Design</a:t>
            </a:r>
          </a:p>
        </p:txBody>
      </p:sp>
      <p:sp>
        <p:nvSpPr>
          <p:cNvPr id="1051" name="Rectangle 9"/>
          <p:cNvSpPr>
            <a:spLocks noChangeArrowheads="1"/>
          </p:cNvSpPr>
          <p:nvPr/>
        </p:nvSpPr>
        <p:spPr bwMode="auto">
          <a:xfrm>
            <a:off x="4335463" y="3279775"/>
            <a:ext cx="720725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Coding/</a:t>
            </a:r>
          </a:p>
          <a:p>
            <a:pPr algn="ctr"/>
            <a:r>
              <a:rPr lang="de-DE" sz="1200" b="1">
                <a:latin typeface="Arial" pitchFamily="34" charset="0"/>
              </a:rPr>
              <a:t>Unit </a:t>
            </a:r>
            <a:br>
              <a:rPr lang="de-DE" sz="1200" b="1">
                <a:latin typeface="Arial" pitchFamily="34" charset="0"/>
              </a:rPr>
            </a:br>
            <a:r>
              <a:rPr lang="de-DE" sz="1200" b="1">
                <a:latin typeface="Arial" pitchFamily="34" charset="0"/>
              </a:rPr>
              <a:t>testing</a:t>
            </a:r>
            <a:endParaRPr lang="de-DE" sz="1200">
              <a:latin typeface="Arial" pitchFamily="34" charset="0"/>
            </a:endParaRPr>
          </a:p>
        </p:txBody>
      </p:sp>
      <p:sp>
        <p:nvSpPr>
          <p:cNvPr id="1052" name="Rectangle 10"/>
          <p:cNvSpPr>
            <a:spLocks noChangeArrowheads="1"/>
          </p:cNvSpPr>
          <p:nvPr/>
        </p:nvSpPr>
        <p:spPr bwMode="auto">
          <a:xfrm>
            <a:off x="5416550" y="3279775"/>
            <a:ext cx="784225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Integration</a:t>
            </a:r>
          </a:p>
          <a:p>
            <a:pPr algn="ctr"/>
            <a:r>
              <a:rPr lang="de-DE" sz="1200" b="1">
                <a:latin typeface="Arial" pitchFamily="34" charset="0"/>
              </a:rPr>
              <a:t>Testing</a:t>
            </a:r>
            <a:endParaRPr lang="de-DE" sz="1200">
              <a:latin typeface="Arial" pitchFamily="34" charset="0"/>
            </a:endParaRPr>
          </a:p>
        </p:txBody>
      </p:sp>
      <p:sp>
        <p:nvSpPr>
          <p:cNvPr id="1053" name="Rectangle 11"/>
          <p:cNvSpPr>
            <a:spLocks noChangeArrowheads="1"/>
          </p:cNvSpPr>
          <p:nvPr/>
        </p:nvSpPr>
        <p:spPr bwMode="auto">
          <a:xfrm>
            <a:off x="6496050" y="3279775"/>
            <a:ext cx="1223963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Resolve Issue</a:t>
            </a:r>
            <a:endParaRPr lang="de-DE" sz="1200" i="1">
              <a:latin typeface="Arial" pitchFamily="34" charset="0"/>
            </a:endParaRPr>
          </a:p>
          <a:p>
            <a:pPr algn="ctr"/>
            <a:r>
              <a:rPr lang="de-DE" sz="1200" i="1">
                <a:solidFill>
                  <a:schemeClr val="accent2"/>
                </a:solidFill>
                <a:latin typeface="Arial" pitchFamily="34" charset="0"/>
              </a:rPr>
              <a:t>(</a:t>
            </a:r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Resolved</a:t>
            </a:r>
            <a:r>
              <a:rPr lang="de-DE" sz="1200" i="1">
                <a:solidFill>
                  <a:schemeClr val="accent2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1054" name="Line 12"/>
          <p:cNvSpPr>
            <a:spLocks noChangeShapeType="1"/>
          </p:cNvSpPr>
          <p:nvPr/>
        </p:nvSpPr>
        <p:spPr bwMode="auto">
          <a:xfrm flipH="1">
            <a:off x="4108450" y="2933700"/>
            <a:ext cx="4763" cy="6334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5" name="Text Box 13"/>
          <p:cNvSpPr txBox="1">
            <a:spLocks noChangeArrowheads="1"/>
          </p:cNvSpPr>
          <p:nvPr/>
        </p:nvSpPr>
        <p:spPr bwMode="auto">
          <a:xfrm>
            <a:off x="3727450" y="3444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56" name="Rectangle 14"/>
          <p:cNvSpPr>
            <a:spLocks noChangeArrowheads="1"/>
          </p:cNvSpPr>
          <p:nvPr/>
        </p:nvSpPr>
        <p:spPr bwMode="auto">
          <a:xfrm>
            <a:off x="1343025" y="1885950"/>
            <a:ext cx="1439863" cy="900113"/>
          </a:xfrm>
          <a:prstGeom prst="rect">
            <a:avLst/>
          </a:prstGeom>
          <a:solidFill>
            <a:srgbClr val="FFE7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200" b="1" dirty="0">
                <a:latin typeface="Arial" pitchFamily="34" charset="0"/>
              </a:rPr>
              <a:t>(Release / Iteration)</a:t>
            </a:r>
          </a:p>
          <a:p>
            <a:pPr algn="ctr"/>
            <a:r>
              <a:rPr lang="en-US" sz="1200" b="1" dirty="0">
                <a:latin typeface="Arial" pitchFamily="34" charset="0"/>
              </a:rPr>
              <a:t>Planning </a:t>
            </a:r>
          </a:p>
          <a:p>
            <a:pPr algn="ctr"/>
            <a:r>
              <a:rPr lang="en-US" sz="1200" b="1" dirty="0">
                <a:latin typeface="Arial" pitchFamily="34" charset="0"/>
              </a:rPr>
              <a:t>using Mantis</a:t>
            </a:r>
          </a:p>
          <a:p>
            <a:pPr algn="ctr"/>
            <a:r>
              <a:rPr lang="de-DE" sz="1200" b="1" i="1" dirty="0">
                <a:solidFill>
                  <a:schemeClr val="accent2"/>
                </a:solidFill>
                <a:latin typeface="Arial" pitchFamily="34" charset="0"/>
              </a:rPr>
              <a:t>(</a:t>
            </a:r>
            <a:r>
              <a:rPr lang="de-DE" sz="1200" b="1" i="1" dirty="0" err="1" smtClean="0">
                <a:solidFill>
                  <a:schemeClr val="accent2"/>
                </a:solidFill>
                <a:latin typeface="Arial" pitchFamily="34" charset="0"/>
              </a:rPr>
              <a:t>Assigned</a:t>
            </a:r>
            <a:r>
              <a:rPr lang="de-DE" sz="1200" b="1" i="1" dirty="0">
                <a:solidFill>
                  <a:schemeClr val="accent2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1057" name="Text Box 15"/>
          <p:cNvSpPr txBox="1">
            <a:spLocks noChangeArrowheads="1"/>
          </p:cNvSpPr>
          <p:nvPr/>
        </p:nvSpPr>
        <p:spPr bwMode="auto">
          <a:xfrm>
            <a:off x="3379788" y="2395538"/>
            <a:ext cx="1470025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>
                <a:latin typeface="Courier New" pitchFamily="49" charset="0"/>
              </a:rPr>
              <a:t>Update </a:t>
            </a:r>
            <a:r>
              <a:rPr lang="de-DE" sz="1400" b="1" dirty="0" err="1">
                <a:latin typeface="Courier New" pitchFamily="49" charset="0"/>
              </a:rPr>
              <a:t>from</a:t>
            </a:r>
            <a:r>
              <a:rPr lang="de-DE" sz="1400" b="1" dirty="0">
                <a:latin typeface="Courier New" pitchFamily="49" charset="0"/>
              </a:rPr>
              <a:t> </a:t>
            </a:r>
          </a:p>
          <a:p>
            <a:pPr algn="ctr" eaLnBrk="1" hangingPunct="1"/>
            <a:r>
              <a:rPr lang="de-DE" sz="1400" b="1" dirty="0">
                <a:latin typeface="Courier New" pitchFamily="49" charset="0"/>
              </a:rPr>
              <a:t>SVN</a:t>
            </a:r>
          </a:p>
        </p:txBody>
      </p:sp>
      <p:sp>
        <p:nvSpPr>
          <p:cNvPr id="1058" name="Text Box 16"/>
          <p:cNvSpPr txBox="1">
            <a:spLocks noChangeArrowheads="1"/>
          </p:cNvSpPr>
          <p:nvPr/>
        </p:nvSpPr>
        <p:spPr bwMode="auto">
          <a:xfrm>
            <a:off x="5130141" y="2006600"/>
            <a:ext cx="1580882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>
                <a:latin typeface="Courier New" pitchFamily="49" charset="0"/>
              </a:rPr>
              <a:t>Commit </a:t>
            </a:r>
            <a:r>
              <a:rPr lang="de-DE" sz="1400" b="1" dirty="0" err="1">
                <a:latin typeface="Courier New" pitchFamily="49" charset="0"/>
              </a:rPr>
              <a:t>to</a:t>
            </a:r>
            <a:r>
              <a:rPr lang="de-DE" sz="1400" b="1" dirty="0">
                <a:latin typeface="Courier New" pitchFamily="49" charset="0"/>
              </a:rPr>
              <a:t> </a:t>
            </a:r>
            <a:r>
              <a:rPr lang="de-DE" sz="1400" b="1" dirty="0" smtClean="0">
                <a:latin typeface="Courier New" pitchFamily="49" charset="0"/>
              </a:rPr>
              <a:t>SVN</a:t>
            </a:r>
          </a:p>
        </p:txBody>
      </p:sp>
      <p:sp>
        <p:nvSpPr>
          <p:cNvPr id="1059" name="Line 17"/>
          <p:cNvSpPr>
            <a:spLocks noChangeShapeType="1"/>
          </p:cNvSpPr>
          <p:nvPr/>
        </p:nvSpPr>
        <p:spPr bwMode="auto">
          <a:xfrm>
            <a:off x="5926138" y="2528888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0" name="Line 18"/>
          <p:cNvSpPr>
            <a:spLocks noChangeShapeType="1"/>
          </p:cNvSpPr>
          <p:nvPr/>
        </p:nvSpPr>
        <p:spPr bwMode="auto">
          <a:xfrm>
            <a:off x="5926138" y="2528888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" name="Diagram 2"/>
          <p:cNvGrpSpPr>
            <a:grpSpLocks/>
          </p:cNvGrpSpPr>
          <p:nvPr/>
        </p:nvGrpSpPr>
        <p:grpSpPr bwMode="auto">
          <a:xfrm>
            <a:off x="4125913" y="2719388"/>
            <a:ext cx="2320925" cy="2089150"/>
            <a:chOff x="2612" y="2011"/>
            <a:chExt cx="1462" cy="1316"/>
          </a:xfrm>
        </p:grpSpPr>
        <p:sp>
          <p:nvSpPr>
            <p:cNvPr id="3" name="_s3076"/>
            <p:cNvSpPr>
              <a:spLocks noChangeArrowheads="1" noTextEdit="1"/>
            </p:cNvSpPr>
            <p:nvPr/>
          </p:nvSpPr>
          <p:spPr bwMode="auto">
            <a:xfrm>
              <a:off x="3001" y="2011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9966FF"/>
            </a:solidFill>
            <a:ln w="28575">
              <a:solidFill>
                <a:srgbClr val="5F0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" name="_s3077"/>
            <p:cNvSpPr>
              <a:spLocks noChangeArrowheads="1" noTextEdit="1"/>
            </p:cNvSpPr>
            <p:nvPr/>
          </p:nvSpPr>
          <p:spPr bwMode="auto">
            <a:xfrm rot="3600000">
              <a:off x="3274" y="2170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1FD09"/>
            </a:solidFill>
            <a:ln w="28575">
              <a:solidFill>
                <a:srgbClr val="CAD402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" name="_s3078"/>
            <p:cNvSpPr>
              <a:spLocks noChangeArrowheads="1" noTextEdit="1"/>
            </p:cNvSpPr>
            <p:nvPr/>
          </p:nvSpPr>
          <p:spPr bwMode="auto">
            <a:xfrm rot="7200000">
              <a:off x="3274" y="2485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0399FF"/>
            </a:solidFill>
            <a:ln w="28575">
              <a:solidFill>
                <a:srgbClr val="4B595B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" name="_s3079"/>
            <p:cNvSpPr>
              <a:spLocks noChangeArrowheads="1" noTextEdit="1"/>
            </p:cNvSpPr>
            <p:nvPr/>
          </p:nvSpPr>
          <p:spPr bwMode="auto">
            <a:xfrm rot="10800000">
              <a:off x="3001" y="2642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F00FF"/>
            </a:solidFill>
            <a:ln w="28575">
              <a:solidFill>
                <a:srgbClr val="CA00CA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" name="_s3080"/>
            <p:cNvSpPr>
              <a:spLocks noChangeArrowheads="1" noTextEdit="1"/>
            </p:cNvSpPr>
            <p:nvPr/>
          </p:nvSpPr>
          <p:spPr bwMode="auto">
            <a:xfrm rot="14400000">
              <a:off x="2728" y="2485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01BD0A"/>
            </a:solidFill>
            <a:ln w="28575">
              <a:solidFill>
                <a:srgbClr val="019308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_s3081"/>
            <p:cNvSpPr>
              <a:spLocks noChangeArrowheads="1" noTextEdit="1"/>
            </p:cNvSpPr>
            <p:nvPr/>
          </p:nvSpPr>
          <p:spPr bwMode="auto">
            <a:xfrm rot="18000000">
              <a:off x="2728" y="2170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BE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_s3082"/>
            <p:cNvSpPr>
              <a:spLocks noChangeArrowheads="1"/>
            </p:cNvSpPr>
            <p:nvPr/>
          </p:nvSpPr>
          <p:spPr bwMode="auto">
            <a:xfrm>
              <a:off x="3517" y="2019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_s3083"/>
            <p:cNvSpPr>
              <a:spLocks noChangeArrowheads="1"/>
            </p:cNvSpPr>
            <p:nvPr/>
          </p:nvSpPr>
          <p:spPr bwMode="auto">
            <a:xfrm>
              <a:off x="3819" y="2541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_s3084"/>
            <p:cNvSpPr>
              <a:spLocks noChangeArrowheads="1"/>
            </p:cNvSpPr>
            <p:nvPr/>
          </p:nvSpPr>
          <p:spPr bwMode="auto">
            <a:xfrm>
              <a:off x="3518" y="3063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_s3085"/>
            <p:cNvSpPr>
              <a:spLocks noChangeArrowheads="1"/>
            </p:cNvSpPr>
            <p:nvPr/>
          </p:nvSpPr>
          <p:spPr bwMode="auto">
            <a:xfrm>
              <a:off x="2915" y="3064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_s3086"/>
            <p:cNvSpPr>
              <a:spLocks noChangeArrowheads="1"/>
            </p:cNvSpPr>
            <p:nvPr/>
          </p:nvSpPr>
          <p:spPr bwMode="auto">
            <a:xfrm>
              <a:off x="2613" y="2542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_s3087"/>
            <p:cNvSpPr>
              <a:spLocks noChangeArrowheads="1"/>
            </p:cNvSpPr>
            <p:nvPr/>
          </p:nvSpPr>
          <p:spPr bwMode="auto">
            <a:xfrm>
              <a:off x="2914" y="2019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061" name="Text Box 34"/>
          <p:cNvSpPr txBox="1">
            <a:spLocks noChangeArrowheads="1"/>
          </p:cNvSpPr>
          <p:nvPr/>
        </p:nvSpPr>
        <p:spPr bwMode="auto">
          <a:xfrm>
            <a:off x="6990297" y="2133928"/>
            <a:ext cx="158088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 err="1">
                <a:latin typeface="Courier New" pitchFamily="49" charset="0"/>
              </a:rPr>
              <a:t>Successful</a:t>
            </a:r>
            <a:endParaRPr lang="de-DE" sz="1400" b="1" dirty="0" smtClean="0">
              <a:latin typeface="Courier New" pitchFamily="49" charset="0"/>
            </a:endParaRPr>
          </a:p>
          <a:p>
            <a:pPr algn="ctr" eaLnBrk="1" hangingPunct="1"/>
            <a:r>
              <a:rPr lang="de-DE" sz="1400" b="1" dirty="0" smtClean="0">
                <a:latin typeface="Courier New" pitchFamily="49" charset="0"/>
              </a:rPr>
              <a:t>Jenkins </a:t>
            </a:r>
            <a:r>
              <a:rPr lang="de-DE" sz="1400" b="1" dirty="0" err="1" smtClean="0">
                <a:latin typeface="Courier New" pitchFamily="49" charset="0"/>
              </a:rPr>
              <a:t>Build</a:t>
            </a:r>
            <a:endParaRPr lang="de-DE" sz="1400" b="1" dirty="0" smtClean="0">
              <a:latin typeface="Courier New" pitchFamily="49" charset="0"/>
            </a:endParaRPr>
          </a:p>
        </p:txBody>
      </p:sp>
      <p:sp>
        <p:nvSpPr>
          <p:cNvPr id="1062" name="Line 35"/>
          <p:cNvSpPr>
            <a:spLocks noChangeShapeType="1"/>
          </p:cNvSpPr>
          <p:nvPr/>
        </p:nvSpPr>
        <p:spPr bwMode="auto">
          <a:xfrm flipH="1">
            <a:off x="7504113" y="2668588"/>
            <a:ext cx="4762" cy="633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3" name="Rectangle 36"/>
          <p:cNvSpPr>
            <a:spLocks noChangeArrowheads="1"/>
          </p:cNvSpPr>
          <p:nvPr/>
        </p:nvSpPr>
        <p:spPr bwMode="auto">
          <a:xfrm>
            <a:off x="6394450" y="4710113"/>
            <a:ext cx="1439863" cy="900112"/>
          </a:xfrm>
          <a:prstGeom prst="rect">
            <a:avLst/>
          </a:prstGeom>
          <a:solidFill>
            <a:srgbClr val="FFE7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200" b="1">
                <a:latin typeface="Arial" pitchFamily="34" charset="0"/>
              </a:rPr>
              <a:t>Performing</a:t>
            </a:r>
          </a:p>
          <a:p>
            <a:pPr algn="ctr"/>
            <a:r>
              <a:rPr lang="en-US" sz="1200" b="1">
                <a:latin typeface="Arial" pitchFamily="34" charset="0"/>
              </a:rPr>
              <a:t>Release Process</a:t>
            </a:r>
          </a:p>
          <a:p>
            <a:pPr algn="ctr"/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(Closed)</a:t>
            </a:r>
            <a:endParaRPr lang="en-US" sz="1200" i="1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064" name="AutoShape 37"/>
          <p:cNvSpPr>
            <a:spLocks noChangeArrowheads="1"/>
          </p:cNvSpPr>
          <p:nvPr/>
        </p:nvSpPr>
        <p:spPr bwMode="auto">
          <a:xfrm>
            <a:off x="6865938" y="4287838"/>
            <a:ext cx="485775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" name="Text Box 38"/>
          <p:cNvSpPr txBox="1">
            <a:spLocks noChangeArrowheads="1"/>
          </p:cNvSpPr>
          <p:nvPr/>
        </p:nvSpPr>
        <p:spPr bwMode="auto">
          <a:xfrm>
            <a:off x="4295775" y="5187950"/>
            <a:ext cx="1576388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 err="1" smtClean="0">
                <a:latin typeface="Courier New" pitchFamily="49" charset="0"/>
              </a:rPr>
              <a:t>Running</a:t>
            </a:r>
            <a:r>
              <a:rPr lang="de-DE" sz="1400" b="1" dirty="0" smtClean="0">
                <a:latin typeface="Courier New" pitchFamily="49" charset="0"/>
              </a:rPr>
              <a:t> </a:t>
            </a:r>
            <a:r>
              <a:rPr lang="de-DE" sz="1400" b="1" dirty="0" err="1" smtClean="0">
                <a:latin typeface="Courier New" pitchFamily="49" charset="0"/>
              </a:rPr>
              <a:t>local</a:t>
            </a:r>
            <a:endParaRPr lang="de-DE" sz="1400" b="1" dirty="0">
              <a:latin typeface="Courier New" pitchFamily="49" charset="0"/>
            </a:endParaRPr>
          </a:p>
          <a:p>
            <a:pPr algn="ctr" eaLnBrk="1" hangingPunct="1"/>
            <a:r>
              <a:rPr lang="de-DE" sz="1400" b="1" dirty="0" err="1">
                <a:latin typeface="Courier New" pitchFamily="49" charset="0"/>
              </a:rPr>
              <a:t>Build</a:t>
            </a:r>
            <a:r>
              <a:rPr lang="de-DE" sz="1400" b="1" dirty="0">
                <a:latin typeface="Courier New" pitchFamily="49" charset="0"/>
              </a:rPr>
              <a:t> </a:t>
            </a:r>
            <a:r>
              <a:rPr lang="de-DE" sz="1400" b="1" dirty="0" err="1">
                <a:latin typeface="Courier New" pitchFamily="49" charset="0"/>
              </a:rPr>
              <a:t>Process</a:t>
            </a:r>
            <a:endParaRPr lang="de-DE" sz="1400" b="1" dirty="0">
              <a:latin typeface="Courier New" pitchFamily="49" charset="0"/>
            </a:endParaRPr>
          </a:p>
        </p:txBody>
      </p:sp>
      <p:sp>
        <p:nvSpPr>
          <p:cNvPr id="1066" name="AutoShape 33"/>
          <p:cNvSpPr>
            <a:spLocks noChangeArrowheads="1"/>
          </p:cNvSpPr>
          <p:nvPr/>
        </p:nvSpPr>
        <p:spPr bwMode="auto">
          <a:xfrm>
            <a:off x="1814513" y="2884488"/>
            <a:ext cx="485775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46" name="Abgerundetes Rechteck 45"/>
          <p:cNvSpPr/>
          <p:nvPr/>
        </p:nvSpPr>
        <p:spPr>
          <a:xfrm>
            <a:off x="3028373" y="3222336"/>
            <a:ext cx="1079066" cy="1014990"/>
          </a:xfrm>
          <a:prstGeom prst="roundRect">
            <a:avLst/>
          </a:prstGeom>
          <a:solidFill>
            <a:srgbClr val="FF0000">
              <a:alpha val="36863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Picture 5" descr="C:\Users\zur_sa\Desktop\TE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15" y="4598210"/>
            <a:ext cx="1008781" cy="75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Foliennummernplatzhalter 2"/>
          <p:cNvSpPr txBox="1">
            <a:spLocks/>
          </p:cNvSpPr>
          <p:nvPr/>
        </p:nvSpPr>
        <p:spPr>
          <a:xfrm>
            <a:off x="1043608" y="69227"/>
            <a:ext cx="1412776" cy="1222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www.DLR.de  •  Folie </a:t>
            </a:r>
            <a:fld id="{18C7CB6D-895A-4F21-B0E7-2185F6FE5534}" type="slidenum">
              <a:rPr lang="de-DE" sz="8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50</a:t>
            </a:fld>
            <a:endParaRPr lang="de-DE" sz="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0379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Konzept</a:t>
            </a:r>
            <a:br>
              <a:rPr lang="de-DE" dirty="0" smtClean="0">
                <a:latin typeface="+mj-lt"/>
              </a:rPr>
            </a:b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25859" y="1646802"/>
            <a:ext cx="3590157" cy="4014446"/>
          </a:xfrm>
        </p:spPr>
        <p:txBody>
          <a:bodyPr/>
          <a:lstStyle/>
          <a:p>
            <a:r>
              <a:rPr lang="de-DE" dirty="0" smtClean="0">
                <a:latin typeface="+mj-lt"/>
              </a:rPr>
              <a:t>Erstellen eines Konzepts (in Absprache mit Kollegen)</a:t>
            </a:r>
          </a:p>
          <a:p>
            <a:r>
              <a:rPr lang="de-DE" dirty="0" smtClean="0">
                <a:latin typeface="+mj-lt"/>
              </a:rPr>
              <a:t>Auf verschiedene Designanforderungen achten: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Wiederverwertbarkeit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Erweiterbarkeit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Fehlertoleranz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…</a:t>
            </a:r>
          </a:p>
          <a:p>
            <a:r>
              <a:rPr lang="de-DE" dirty="0" smtClean="0">
                <a:latin typeface="+mj-lt"/>
              </a:rPr>
              <a:t>Nach Möglichkeit bereits vorhandene Bibliotheken suchen/nutzen</a:t>
            </a:r>
          </a:p>
          <a:p>
            <a:r>
              <a:rPr lang="de-DE" dirty="0" smtClean="0">
                <a:latin typeface="+mj-lt"/>
              </a:rPr>
              <a:t>UML als grafische Modellierungssprache verwenden</a:t>
            </a:r>
          </a:p>
          <a:p>
            <a:pPr lvl="1"/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  <p:pic>
        <p:nvPicPr>
          <p:cNvPr id="3074" name="Picture 2" descr="C:\Users\zur_sa\Desktop\20130502_140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46802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999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>
                <a:latin typeface="+mj-lt"/>
              </a:rPr>
              <a:t>UML</a:t>
            </a:r>
            <a:r>
              <a:rPr lang="de-DE" altLang="de-DE" dirty="0">
                <a:latin typeface="+mj-lt"/>
              </a:rPr>
              <a:t/>
            </a:r>
            <a:br>
              <a:rPr lang="de-DE" altLang="de-DE" dirty="0">
                <a:latin typeface="+mj-lt"/>
              </a:rPr>
            </a:br>
            <a:r>
              <a:rPr lang="de-DE" altLang="de-DE" b="0" dirty="0">
                <a:latin typeface="+mj-lt"/>
              </a:rPr>
              <a:t>Überblick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de-DE" altLang="de-DE" b="1" dirty="0">
                <a:latin typeface="+mj-lt"/>
              </a:rPr>
              <a:t>Was ist UML?</a:t>
            </a:r>
          </a:p>
          <a:p>
            <a:r>
              <a:rPr lang="de-DE" altLang="de-DE" dirty="0">
                <a:latin typeface="+mj-lt"/>
              </a:rPr>
              <a:t>Bezeichnet die </a:t>
            </a:r>
            <a:r>
              <a:rPr lang="de-DE" altLang="de-DE" b="1" i="1" dirty="0">
                <a:latin typeface="+mj-lt"/>
              </a:rPr>
              <a:t>Unified Modeling Language</a:t>
            </a:r>
          </a:p>
          <a:p>
            <a:r>
              <a:rPr lang="de-DE" altLang="de-DE" dirty="0">
                <a:latin typeface="+mj-lt"/>
              </a:rPr>
              <a:t>Standardisierte Sprache zur Modellierung von Systemen</a:t>
            </a:r>
          </a:p>
          <a:p>
            <a:r>
              <a:rPr lang="de-DE" altLang="de-DE" dirty="0">
                <a:latin typeface="+mj-lt"/>
              </a:rPr>
              <a:t>Entwicklung der </a:t>
            </a:r>
            <a:r>
              <a:rPr lang="de-DE" altLang="de-DE" dirty="0" err="1">
                <a:latin typeface="+mj-lt"/>
              </a:rPr>
              <a:t>Object</a:t>
            </a:r>
            <a:r>
              <a:rPr lang="de-DE" altLang="de-DE" dirty="0">
                <a:latin typeface="+mj-lt"/>
              </a:rPr>
              <a:t> Management Group (OMG)</a:t>
            </a:r>
          </a:p>
          <a:p>
            <a:r>
              <a:rPr lang="de-DE" altLang="de-DE" dirty="0">
                <a:latin typeface="+mj-lt"/>
              </a:rPr>
              <a:t>Standardisiert als ISO/IEC 19501</a:t>
            </a:r>
          </a:p>
          <a:p>
            <a:r>
              <a:rPr lang="de-DE" altLang="de-DE" dirty="0">
                <a:latin typeface="+mj-lt"/>
              </a:rPr>
              <a:t>Aktuelle Spezifikation (Version 2.2): </a:t>
            </a:r>
            <a:r>
              <a:rPr lang="de-DE" altLang="de-DE" dirty="0">
                <a:latin typeface="+mj-lt"/>
                <a:hlinkClick r:id="rId3"/>
              </a:rPr>
              <a:t>http://www.omg.org/spec/UML/2.2/</a:t>
            </a:r>
            <a:endParaRPr lang="de-DE" altLang="de-DE" dirty="0">
              <a:latin typeface="+mj-lt"/>
            </a:endParaRPr>
          </a:p>
          <a:p>
            <a:endParaRPr lang="de-DE" altLang="de-DE" dirty="0">
              <a:latin typeface="+mj-lt"/>
            </a:endParaRPr>
          </a:p>
          <a:p>
            <a:pPr>
              <a:buFontTx/>
              <a:buNone/>
            </a:pPr>
            <a:r>
              <a:rPr lang="de-DE" altLang="de-DE" b="1" dirty="0">
                <a:latin typeface="+mj-lt"/>
              </a:rPr>
              <a:t>Was umfasst UML?</a:t>
            </a:r>
          </a:p>
          <a:p>
            <a:r>
              <a:rPr lang="de-DE" altLang="de-DE" dirty="0">
                <a:latin typeface="+mj-lt"/>
              </a:rPr>
              <a:t>Graphische Notation von Systemen in Form von Diagrammen</a:t>
            </a:r>
          </a:p>
          <a:p>
            <a:r>
              <a:rPr lang="de-DE" altLang="de-DE" dirty="0">
                <a:latin typeface="+mj-lt"/>
              </a:rPr>
              <a:t>Festlegung von Begriffen und deren Beziehungen zueinander</a:t>
            </a:r>
          </a:p>
          <a:p>
            <a:r>
              <a:rPr lang="de-DE" altLang="de-DE" dirty="0">
                <a:latin typeface="+mj-lt"/>
              </a:rPr>
              <a:t>Austauschformat zwischen Werkzeugen </a:t>
            </a:r>
          </a:p>
        </p:txBody>
      </p:sp>
      <p:pic>
        <p:nvPicPr>
          <p:cNvPr id="300039" name="Picture 7" descr="uml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25" y="765175"/>
            <a:ext cx="14668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52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1632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97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697163"/>
            <a:ext cx="6619875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+mj-lt"/>
              </a:rPr>
              <a:t>UML</a:t>
            </a:r>
            <a:br>
              <a:rPr lang="de-DE" altLang="de-DE" dirty="0">
                <a:latin typeface="+mj-lt"/>
              </a:rPr>
            </a:br>
            <a:r>
              <a:rPr lang="de-DE" altLang="de-DE" b="0" dirty="0">
                <a:latin typeface="+mj-lt"/>
              </a:rPr>
              <a:t>Überblick</a:t>
            </a:r>
            <a:r>
              <a:rPr lang="de-DE" altLang="de-DE" dirty="0"/>
              <a:t/>
            </a:r>
            <a:br>
              <a:rPr lang="de-DE" altLang="de-DE" dirty="0"/>
            </a:br>
            <a:endParaRPr lang="de-DE" altLang="de-DE" b="0" dirty="0"/>
          </a:p>
        </p:txBody>
      </p:sp>
      <p:sp>
        <p:nvSpPr>
          <p:cNvPr id="302085" name="AutoShape 5"/>
          <p:cNvSpPr>
            <a:spLocks noChangeArrowheads="1"/>
          </p:cNvSpPr>
          <p:nvPr/>
        </p:nvSpPr>
        <p:spPr bwMode="auto">
          <a:xfrm>
            <a:off x="1052513" y="2049463"/>
            <a:ext cx="1223962" cy="504825"/>
          </a:xfrm>
          <a:prstGeom prst="wedgeRectCallout">
            <a:avLst>
              <a:gd name="adj1" fmla="val 69454"/>
              <a:gd name="adj2" fmla="val 118241"/>
            </a:avLst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de-DE" altLang="de-DE" sz="1800" b="1" dirty="0">
                <a:latin typeface="+mj-lt"/>
              </a:rPr>
              <a:t>Klasse</a:t>
            </a:r>
          </a:p>
        </p:txBody>
      </p:sp>
      <p:sp>
        <p:nvSpPr>
          <p:cNvPr id="302086" name="AutoShape 6"/>
          <p:cNvSpPr>
            <a:spLocks noChangeArrowheads="1"/>
          </p:cNvSpPr>
          <p:nvPr/>
        </p:nvSpPr>
        <p:spPr bwMode="auto">
          <a:xfrm>
            <a:off x="1052513" y="3057525"/>
            <a:ext cx="1223962" cy="504825"/>
          </a:xfrm>
          <a:prstGeom prst="wedgeRectCallout">
            <a:avLst>
              <a:gd name="adj1" fmla="val 69972"/>
              <a:gd name="adj2" fmla="val -10690"/>
            </a:avLst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de-DE" altLang="de-DE" sz="1800" b="1" dirty="0">
                <a:latin typeface="+mj-lt"/>
              </a:rPr>
              <a:t>Attribute</a:t>
            </a:r>
          </a:p>
        </p:txBody>
      </p:sp>
      <p:sp>
        <p:nvSpPr>
          <p:cNvPr id="302087" name="AutoShape 7"/>
          <p:cNvSpPr>
            <a:spLocks noChangeArrowheads="1"/>
          </p:cNvSpPr>
          <p:nvPr/>
        </p:nvSpPr>
        <p:spPr bwMode="auto">
          <a:xfrm>
            <a:off x="1052513" y="3992563"/>
            <a:ext cx="1584325" cy="504825"/>
          </a:xfrm>
          <a:prstGeom prst="wedgeRectCallout">
            <a:avLst>
              <a:gd name="adj1" fmla="val 43685"/>
              <a:gd name="adj2" fmla="val -91509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de-DE" altLang="de-DE" sz="1800" b="1" dirty="0">
                <a:latin typeface="+mj-lt"/>
              </a:rPr>
              <a:t>Operationen</a:t>
            </a:r>
          </a:p>
        </p:txBody>
      </p:sp>
      <p:sp>
        <p:nvSpPr>
          <p:cNvPr id="302088" name="AutoShape 8"/>
          <p:cNvSpPr>
            <a:spLocks noChangeArrowheads="1"/>
          </p:cNvSpPr>
          <p:nvPr/>
        </p:nvSpPr>
        <p:spPr bwMode="auto">
          <a:xfrm>
            <a:off x="4868863" y="2049463"/>
            <a:ext cx="1511300" cy="504825"/>
          </a:xfrm>
          <a:prstGeom prst="wedgeRectCallout">
            <a:avLst>
              <a:gd name="adj1" fmla="val -6829"/>
              <a:gd name="adj2" fmla="val 163523"/>
            </a:avLst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de-DE" altLang="de-DE" sz="1800" b="1" dirty="0">
                <a:latin typeface="+mj-lt"/>
              </a:rPr>
              <a:t>Assoziation</a:t>
            </a:r>
          </a:p>
        </p:txBody>
      </p:sp>
      <p:sp>
        <p:nvSpPr>
          <p:cNvPr id="302089" name="AutoShape 9"/>
          <p:cNvSpPr>
            <a:spLocks noChangeArrowheads="1"/>
          </p:cNvSpPr>
          <p:nvPr/>
        </p:nvSpPr>
        <p:spPr bwMode="auto">
          <a:xfrm>
            <a:off x="7092950" y="2036763"/>
            <a:ext cx="1943100" cy="504825"/>
          </a:xfrm>
          <a:prstGeom prst="wedgeRectCallout">
            <a:avLst>
              <a:gd name="adj1" fmla="val -31370"/>
              <a:gd name="adj2" fmla="val 231444"/>
            </a:avLst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de-DE" altLang="de-DE" sz="1800" b="1" dirty="0">
                <a:latin typeface="+mj-lt"/>
              </a:rPr>
              <a:t>Generalisierung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53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7056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5" grpId="0" animBg="1"/>
      <p:bldP spid="302086" grpId="0" animBg="1"/>
      <p:bldP spid="302087" grpId="0" animBg="1"/>
      <p:bldP spid="302088" grpId="0" animBg="1"/>
      <p:bldP spid="30208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Konzept</a:t>
            </a:r>
            <a:br>
              <a:rPr lang="de-DE" dirty="0" smtClean="0">
                <a:latin typeface="+mj-lt"/>
              </a:rPr>
            </a:b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Nutzen von Design </a:t>
            </a:r>
            <a:r>
              <a:rPr lang="de-DE" dirty="0" smtClean="0">
                <a:latin typeface="+mj-lt"/>
              </a:rPr>
              <a:t>Patterns zum Lösen von mehreren Problemen gleichzeitig</a:t>
            </a:r>
            <a:endParaRPr lang="de-DE" dirty="0">
              <a:latin typeface="+mj-lt"/>
            </a:endParaRPr>
          </a:p>
          <a:p>
            <a:pPr marL="446400" lvl="1" indent="0">
              <a:buNone/>
            </a:pPr>
            <a:r>
              <a:rPr lang="de-DE" dirty="0" err="1" smtClean="0">
                <a:latin typeface="+mj-lt"/>
              </a:rPr>
              <a:t>Factories</a:t>
            </a:r>
            <a:r>
              <a:rPr lang="de-DE" dirty="0" smtClean="0">
                <a:latin typeface="+mj-lt"/>
              </a:rPr>
              <a:t> (Erzeugungs-Pattern)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Wrapper (Struktur-Pattern)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Publisher/Subscriber (Verhaltens-Pattern)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Scheduler (</a:t>
            </a:r>
            <a:r>
              <a:rPr lang="de-DE" dirty="0">
                <a:latin typeface="+mj-lt"/>
              </a:rPr>
              <a:t>G</a:t>
            </a:r>
            <a:r>
              <a:rPr lang="de-DE" dirty="0" smtClean="0">
                <a:latin typeface="+mj-lt"/>
              </a:rPr>
              <a:t>leichzeitigkeits-Pattern)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Datenzugriff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…</a:t>
            </a:r>
          </a:p>
          <a:p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Vermeiden von Anti-Patterns:</a:t>
            </a:r>
          </a:p>
          <a:p>
            <a:pPr marL="446400" lvl="1" indent="0">
              <a:buNone/>
            </a:pPr>
            <a:r>
              <a:rPr lang="de-DE" dirty="0" err="1" smtClean="0">
                <a:latin typeface="+mj-lt"/>
              </a:rPr>
              <a:t>Copy</a:t>
            </a:r>
            <a:r>
              <a:rPr lang="de-DE" dirty="0" smtClean="0">
                <a:latin typeface="+mj-lt"/>
              </a:rPr>
              <a:t>-Paste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Spaghetti-Code</a:t>
            </a:r>
          </a:p>
          <a:p>
            <a:pPr marL="446400" lvl="1" indent="0">
              <a:buNone/>
            </a:pPr>
            <a:r>
              <a:rPr lang="de-DE" dirty="0" err="1" smtClean="0">
                <a:latin typeface="+mj-lt"/>
              </a:rPr>
              <a:t>GodClasses</a:t>
            </a:r>
            <a:endParaRPr lang="de-DE" dirty="0" smtClean="0">
              <a:latin typeface="+mj-lt"/>
            </a:endParaRPr>
          </a:p>
          <a:p>
            <a:pPr marL="446400" lvl="1" indent="0">
              <a:buNone/>
            </a:pPr>
            <a:r>
              <a:rPr lang="de-DE" dirty="0" smtClean="0"/>
              <a:t>…</a:t>
            </a:r>
          </a:p>
          <a:p>
            <a:pPr lvl="1"/>
            <a:endParaRPr lang="de-DE" dirty="0" smtClean="0"/>
          </a:p>
          <a:p>
            <a:pPr lvl="1"/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54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1748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+mj-lt"/>
              </a:rPr>
              <a:t>Arbeitsprozess aus Sicht des Entwicklers</a:t>
            </a:r>
          </a:p>
        </p:txBody>
      </p:sp>
      <p:sp>
        <p:nvSpPr>
          <p:cNvPr id="1041" name="Line 39"/>
          <p:cNvSpPr>
            <a:spLocks noChangeShapeType="1"/>
          </p:cNvSpPr>
          <p:nvPr/>
        </p:nvSpPr>
        <p:spPr bwMode="auto">
          <a:xfrm flipH="1" flipV="1">
            <a:off x="5127625" y="3819525"/>
            <a:ext cx="0" cy="136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2" name="Rectangle 40"/>
          <p:cNvSpPr>
            <a:spLocks noChangeArrowheads="1"/>
          </p:cNvSpPr>
          <p:nvPr/>
        </p:nvSpPr>
        <p:spPr bwMode="auto">
          <a:xfrm>
            <a:off x="1227138" y="3089275"/>
            <a:ext cx="6624637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Rectangle 42"/>
          <p:cNvSpPr>
            <a:spLocks noChangeArrowheads="1"/>
          </p:cNvSpPr>
          <p:nvPr/>
        </p:nvSpPr>
        <p:spPr bwMode="auto">
          <a:xfrm>
            <a:off x="1169988" y="3027363"/>
            <a:ext cx="6624637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Rectangle 41"/>
          <p:cNvSpPr>
            <a:spLocks noChangeArrowheads="1"/>
          </p:cNvSpPr>
          <p:nvPr/>
        </p:nvSpPr>
        <p:spPr bwMode="auto">
          <a:xfrm>
            <a:off x="1289050" y="3151188"/>
            <a:ext cx="6624638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AutoShape 3"/>
          <p:cNvSpPr>
            <a:spLocks noChangeArrowheads="1"/>
          </p:cNvSpPr>
          <p:nvPr/>
        </p:nvSpPr>
        <p:spPr bwMode="auto">
          <a:xfrm>
            <a:off x="61356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6" name="AutoShape 4"/>
          <p:cNvSpPr>
            <a:spLocks noChangeArrowheads="1"/>
          </p:cNvSpPr>
          <p:nvPr/>
        </p:nvSpPr>
        <p:spPr bwMode="auto">
          <a:xfrm>
            <a:off x="50561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7" name="AutoShape 5"/>
          <p:cNvSpPr>
            <a:spLocks noChangeArrowheads="1"/>
          </p:cNvSpPr>
          <p:nvPr/>
        </p:nvSpPr>
        <p:spPr bwMode="auto">
          <a:xfrm>
            <a:off x="39639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8" name="AutoShape 6"/>
          <p:cNvSpPr>
            <a:spLocks noChangeArrowheads="1"/>
          </p:cNvSpPr>
          <p:nvPr/>
        </p:nvSpPr>
        <p:spPr bwMode="auto">
          <a:xfrm>
            <a:off x="2803525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9" name="Rectangle 7"/>
          <p:cNvSpPr>
            <a:spLocks noChangeArrowheads="1"/>
          </p:cNvSpPr>
          <p:nvPr/>
        </p:nvSpPr>
        <p:spPr bwMode="auto">
          <a:xfrm>
            <a:off x="1343025" y="3279775"/>
            <a:ext cx="1441450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New Issue</a:t>
            </a:r>
          </a:p>
          <a:p>
            <a:pPr algn="ctr"/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(In Progress</a:t>
            </a:r>
            <a:r>
              <a:rPr lang="de-DE" sz="1200" i="1">
                <a:latin typeface="Arial" pitchFamily="34" charset="0"/>
              </a:rPr>
              <a:t>)</a:t>
            </a:r>
          </a:p>
        </p:txBody>
      </p:sp>
      <p:sp>
        <p:nvSpPr>
          <p:cNvPr id="1050" name="Rectangle 8"/>
          <p:cNvSpPr>
            <a:spLocks noChangeArrowheads="1"/>
          </p:cNvSpPr>
          <p:nvPr/>
        </p:nvSpPr>
        <p:spPr bwMode="auto">
          <a:xfrm>
            <a:off x="3171825" y="3279775"/>
            <a:ext cx="792163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Design</a:t>
            </a:r>
          </a:p>
        </p:txBody>
      </p:sp>
      <p:sp>
        <p:nvSpPr>
          <p:cNvPr id="1051" name="Rectangle 9"/>
          <p:cNvSpPr>
            <a:spLocks noChangeArrowheads="1"/>
          </p:cNvSpPr>
          <p:nvPr/>
        </p:nvSpPr>
        <p:spPr bwMode="auto">
          <a:xfrm>
            <a:off x="4335463" y="3279775"/>
            <a:ext cx="720725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Coding/</a:t>
            </a:r>
          </a:p>
          <a:p>
            <a:pPr algn="ctr"/>
            <a:r>
              <a:rPr lang="de-DE" sz="1200" b="1">
                <a:latin typeface="Arial" pitchFamily="34" charset="0"/>
              </a:rPr>
              <a:t>Unit </a:t>
            </a:r>
            <a:br>
              <a:rPr lang="de-DE" sz="1200" b="1">
                <a:latin typeface="Arial" pitchFamily="34" charset="0"/>
              </a:rPr>
            </a:br>
            <a:r>
              <a:rPr lang="de-DE" sz="1200" b="1">
                <a:latin typeface="Arial" pitchFamily="34" charset="0"/>
              </a:rPr>
              <a:t>testing</a:t>
            </a:r>
            <a:endParaRPr lang="de-DE" sz="1200">
              <a:latin typeface="Arial" pitchFamily="34" charset="0"/>
            </a:endParaRPr>
          </a:p>
        </p:txBody>
      </p:sp>
      <p:sp>
        <p:nvSpPr>
          <p:cNvPr id="1052" name="Rectangle 10"/>
          <p:cNvSpPr>
            <a:spLocks noChangeArrowheads="1"/>
          </p:cNvSpPr>
          <p:nvPr/>
        </p:nvSpPr>
        <p:spPr bwMode="auto">
          <a:xfrm>
            <a:off x="5416550" y="3279775"/>
            <a:ext cx="784225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Integration</a:t>
            </a:r>
          </a:p>
          <a:p>
            <a:pPr algn="ctr"/>
            <a:r>
              <a:rPr lang="de-DE" sz="1200" b="1">
                <a:latin typeface="Arial" pitchFamily="34" charset="0"/>
              </a:rPr>
              <a:t>Testing</a:t>
            </a:r>
            <a:endParaRPr lang="de-DE" sz="1200">
              <a:latin typeface="Arial" pitchFamily="34" charset="0"/>
            </a:endParaRPr>
          </a:p>
        </p:txBody>
      </p:sp>
      <p:sp>
        <p:nvSpPr>
          <p:cNvPr id="1053" name="Rectangle 11"/>
          <p:cNvSpPr>
            <a:spLocks noChangeArrowheads="1"/>
          </p:cNvSpPr>
          <p:nvPr/>
        </p:nvSpPr>
        <p:spPr bwMode="auto">
          <a:xfrm>
            <a:off x="6496050" y="3279775"/>
            <a:ext cx="1223963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Resolve Issue</a:t>
            </a:r>
            <a:endParaRPr lang="de-DE" sz="1200" i="1">
              <a:latin typeface="Arial" pitchFamily="34" charset="0"/>
            </a:endParaRPr>
          </a:p>
          <a:p>
            <a:pPr algn="ctr"/>
            <a:r>
              <a:rPr lang="de-DE" sz="1200" i="1">
                <a:solidFill>
                  <a:schemeClr val="accent2"/>
                </a:solidFill>
                <a:latin typeface="Arial" pitchFamily="34" charset="0"/>
              </a:rPr>
              <a:t>(</a:t>
            </a:r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Resolved</a:t>
            </a:r>
            <a:r>
              <a:rPr lang="de-DE" sz="1200" i="1">
                <a:solidFill>
                  <a:schemeClr val="accent2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1054" name="Line 12"/>
          <p:cNvSpPr>
            <a:spLocks noChangeShapeType="1"/>
          </p:cNvSpPr>
          <p:nvPr/>
        </p:nvSpPr>
        <p:spPr bwMode="auto">
          <a:xfrm flipH="1">
            <a:off x="4108450" y="2933700"/>
            <a:ext cx="4763" cy="6334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5" name="Text Box 13"/>
          <p:cNvSpPr txBox="1">
            <a:spLocks noChangeArrowheads="1"/>
          </p:cNvSpPr>
          <p:nvPr/>
        </p:nvSpPr>
        <p:spPr bwMode="auto">
          <a:xfrm>
            <a:off x="3727450" y="3444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56" name="Rectangle 14"/>
          <p:cNvSpPr>
            <a:spLocks noChangeArrowheads="1"/>
          </p:cNvSpPr>
          <p:nvPr/>
        </p:nvSpPr>
        <p:spPr bwMode="auto">
          <a:xfrm>
            <a:off x="1343025" y="1885950"/>
            <a:ext cx="1439863" cy="900113"/>
          </a:xfrm>
          <a:prstGeom prst="rect">
            <a:avLst/>
          </a:prstGeom>
          <a:solidFill>
            <a:srgbClr val="FFE7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200" b="1" dirty="0">
                <a:latin typeface="Arial" pitchFamily="34" charset="0"/>
              </a:rPr>
              <a:t>(Release / Iteration)</a:t>
            </a:r>
          </a:p>
          <a:p>
            <a:pPr algn="ctr"/>
            <a:r>
              <a:rPr lang="en-US" sz="1200" b="1" dirty="0">
                <a:latin typeface="Arial" pitchFamily="34" charset="0"/>
              </a:rPr>
              <a:t>Planning </a:t>
            </a:r>
          </a:p>
          <a:p>
            <a:pPr algn="ctr"/>
            <a:r>
              <a:rPr lang="en-US" sz="1200" b="1" dirty="0">
                <a:latin typeface="Arial" pitchFamily="34" charset="0"/>
              </a:rPr>
              <a:t>using Mantis</a:t>
            </a:r>
          </a:p>
          <a:p>
            <a:pPr algn="ctr"/>
            <a:r>
              <a:rPr lang="de-DE" sz="1200" b="1" i="1" dirty="0">
                <a:solidFill>
                  <a:schemeClr val="accent2"/>
                </a:solidFill>
                <a:latin typeface="Arial" pitchFamily="34" charset="0"/>
              </a:rPr>
              <a:t>(</a:t>
            </a:r>
            <a:r>
              <a:rPr lang="de-DE" sz="1200" b="1" i="1" dirty="0" err="1" smtClean="0">
                <a:solidFill>
                  <a:schemeClr val="accent2"/>
                </a:solidFill>
                <a:latin typeface="Arial" pitchFamily="34" charset="0"/>
              </a:rPr>
              <a:t>Assigned</a:t>
            </a:r>
            <a:r>
              <a:rPr lang="de-DE" sz="1200" b="1" i="1" dirty="0">
                <a:solidFill>
                  <a:schemeClr val="accent2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1057" name="Text Box 15"/>
          <p:cNvSpPr txBox="1">
            <a:spLocks noChangeArrowheads="1"/>
          </p:cNvSpPr>
          <p:nvPr/>
        </p:nvSpPr>
        <p:spPr bwMode="auto">
          <a:xfrm>
            <a:off x="3379788" y="2395538"/>
            <a:ext cx="1470025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>
                <a:latin typeface="Courier New" pitchFamily="49" charset="0"/>
              </a:rPr>
              <a:t>Update </a:t>
            </a:r>
            <a:r>
              <a:rPr lang="de-DE" sz="1400" b="1" dirty="0" err="1">
                <a:latin typeface="Courier New" pitchFamily="49" charset="0"/>
              </a:rPr>
              <a:t>from</a:t>
            </a:r>
            <a:r>
              <a:rPr lang="de-DE" sz="1400" b="1" dirty="0">
                <a:latin typeface="Courier New" pitchFamily="49" charset="0"/>
              </a:rPr>
              <a:t> </a:t>
            </a:r>
          </a:p>
          <a:p>
            <a:pPr algn="ctr" eaLnBrk="1" hangingPunct="1"/>
            <a:r>
              <a:rPr lang="de-DE" sz="1400" b="1" dirty="0">
                <a:latin typeface="Courier New" pitchFamily="49" charset="0"/>
              </a:rPr>
              <a:t>SVN</a:t>
            </a:r>
          </a:p>
        </p:txBody>
      </p:sp>
      <p:sp>
        <p:nvSpPr>
          <p:cNvPr id="1058" name="Text Box 16"/>
          <p:cNvSpPr txBox="1">
            <a:spLocks noChangeArrowheads="1"/>
          </p:cNvSpPr>
          <p:nvPr/>
        </p:nvSpPr>
        <p:spPr bwMode="auto">
          <a:xfrm>
            <a:off x="5130141" y="2006600"/>
            <a:ext cx="1580882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>
                <a:latin typeface="Courier New" pitchFamily="49" charset="0"/>
              </a:rPr>
              <a:t>Commit </a:t>
            </a:r>
            <a:r>
              <a:rPr lang="de-DE" sz="1400" b="1" dirty="0" err="1">
                <a:latin typeface="Courier New" pitchFamily="49" charset="0"/>
              </a:rPr>
              <a:t>to</a:t>
            </a:r>
            <a:r>
              <a:rPr lang="de-DE" sz="1400" b="1" dirty="0">
                <a:latin typeface="Courier New" pitchFamily="49" charset="0"/>
              </a:rPr>
              <a:t> </a:t>
            </a:r>
            <a:r>
              <a:rPr lang="de-DE" sz="1400" b="1" dirty="0" smtClean="0">
                <a:latin typeface="Courier New" pitchFamily="49" charset="0"/>
              </a:rPr>
              <a:t>SVN</a:t>
            </a:r>
          </a:p>
        </p:txBody>
      </p:sp>
      <p:sp>
        <p:nvSpPr>
          <p:cNvPr id="1059" name="Line 17"/>
          <p:cNvSpPr>
            <a:spLocks noChangeShapeType="1"/>
          </p:cNvSpPr>
          <p:nvPr/>
        </p:nvSpPr>
        <p:spPr bwMode="auto">
          <a:xfrm>
            <a:off x="5926138" y="2528888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0" name="Line 18"/>
          <p:cNvSpPr>
            <a:spLocks noChangeShapeType="1"/>
          </p:cNvSpPr>
          <p:nvPr/>
        </p:nvSpPr>
        <p:spPr bwMode="auto">
          <a:xfrm>
            <a:off x="5926138" y="2528888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" name="Diagram 2"/>
          <p:cNvGrpSpPr>
            <a:grpSpLocks/>
          </p:cNvGrpSpPr>
          <p:nvPr/>
        </p:nvGrpSpPr>
        <p:grpSpPr bwMode="auto">
          <a:xfrm>
            <a:off x="4125913" y="2719388"/>
            <a:ext cx="2320925" cy="2089150"/>
            <a:chOff x="2612" y="2011"/>
            <a:chExt cx="1462" cy="1316"/>
          </a:xfrm>
        </p:grpSpPr>
        <p:sp>
          <p:nvSpPr>
            <p:cNvPr id="3" name="_s3076"/>
            <p:cNvSpPr>
              <a:spLocks noChangeArrowheads="1" noTextEdit="1"/>
            </p:cNvSpPr>
            <p:nvPr/>
          </p:nvSpPr>
          <p:spPr bwMode="auto">
            <a:xfrm>
              <a:off x="3001" y="2011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9966FF"/>
            </a:solidFill>
            <a:ln w="28575">
              <a:solidFill>
                <a:srgbClr val="5F0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" name="_s3077"/>
            <p:cNvSpPr>
              <a:spLocks noChangeArrowheads="1" noTextEdit="1"/>
            </p:cNvSpPr>
            <p:nvPr/>
          </p:nvSpPr>
          <p:spPr bwMode="auto">
            <a:xfrm rot="3600000">
              <a:off x="3274" y="2170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1FD09"/>
            </a:solidFill>
            <a:ln w="28575">
              <a:solidFill>
                <a:srgbClr val="CAD402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" name="_s3078"/>
            <p:cNvSpPr>
              <a:spLocks noChangeArrowheads="1" noTextEdit="1"/>
            </p:cNvSpPr>
            <p:nvPr/>
          </p:nvSpPr>
          <p:spPr bwMode="auto">
            <a:xfrm rot="7200000">
              <a:off x="3274" y="2485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0399FF"/>
            </a:solidFill>
            <a:ln w="28575">
              <a:solidFill>
                <a:srgbClr val="4B595B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" name="_s3079"/>
            <p:cNvSpPr>
              <a:spLocks noChangeArrowheads="1" noTextEdit="1"/>
            </p:cNvSpPr>
            <p:nvPr/>
          </p:nvSpPr>
          <p:spPr bwMode="auto">
            <a:xfrm rot="10800000">
              <a:off x="3001" y="2642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F00FF"/>
            </a:solidFill>
            <a:ln w="28575">
              <a:solidFill>
                <a:srgbClr val="CA00CA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" name="_s3080"/>
            <p:cNvSpPr>
              <a:spLocks noChangeArrowheads="1" noTextEdit="1"/>
            </p:cNvSpPr>
            <p:nvPr/>
          </p:nvSpPr>
          <p:spPr bwMode="auto">
            <a:xfrm rot="14400000">
              <a:off x="2728" y="2485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01BD0A"/>
            </a:solidFill>
            <a:ln w="28575">
              <a:solidFill>
                <a:srgbClr val="019308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_s3081"/>
            <p:cNvSpPr>
              <a:spLocks noChangeArrowheads="1" noTextEdit="1"/>
            </p:cNvSpPr>
            <p:nvPr/>
          </p:nvSpPr>
          <p:spPr bwMode="auto">
            <a:xfrm rot="18000000">
              <a:off x="2728" y="2170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BE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_s3082"/>
            <p:cNvSpPr>
              <a:spLocks noChangeArrowheads="1"/>
            </p:cNvSpPr>
            <p:nvPr/>
          </p:nvSpPr>
          <p:spPr bwMode="auto">
            <a:xfrm>
              <a:off x="3517" y="2019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_s3083"/>
            <p:cNvSpPr>
              <a:spLocks noChangeArrowheads="1"/>
            </p:cNvSpPr>
            <p:nvPr/>
          </p:nvSpPr>
          <p:spPr bwMode="auto">
            <a:xfrm>
              <a:off x="3819" y="2541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_s3084"/>
            <p:cNvSpPr>
              <a:spLocks noChangeArrowheads="1"/>
            </p:cNvSpPr>
            <p:nvPr/>
          </p:nvSpPr>
          <p:spPr bwMode="auto">
            <a:xfrm>
              <a:off x="3518" y="3063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_s3085"/>
            <p:cNvSpPr>
              <a:spLocks noChangeArrowheads="1"/>
            </p:cNvSpPr>
            <p:nvPr/>
          </p:nvSpPr>
          <p:spPr bwMode="auto">
            <a:xfrm>
              <a:off x="2915" y="3064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_s3086"/>
            <p:cNvSpPr>
              <a:spLocks noChangeArrowheads="1"/>
            </p:cNvSpPr>
            <p:nvPr/>
          </p:nvSpPr>
          <p:spPr bwMode="auto">
            <a:xfrm>
              <a:off x="2613" y="2542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_s3087"/>
            <p:cNvSpPr>
              <a:spLocks noChangeArrowheads="1"/>
            </p:cNvSpPr>
            <p:nvPr/>
          </p:nvSpPr>
          <p:spPr bwMode="auto">
            <a:xfrm>
              <a:off x="2914" y="2019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061" name="Text Box 34"/>
          <p:cNvSpPr txBox="1">
            <a:spLocks noChangeArrowheads="1"/>
          </p:cNvSpPr>
          <p:nvPr/>
        </p:nvSpPr>
        <p:spPr bwMode="auto">
          <a:xfrm>
            <a:off x="6990297" y="2133928"/>
            <a:ext cx="158088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 err="1">
                <a:latin typeface="Courier New" pitchFamily="49" charset="0"/>
              </a:rPr>
              <a:t>Successful</a:t>
            </a:r>
            <a:endParaRPr lang="de-DE" sz="1400" b="1" dirty="0" smtClean="0">
              <a:latin typeface="Courier New" pitchFamily="49" charset="0"/>
            </a:endParaRPr>
          </a:p>
          <a:p>
            <a:pPr algn="ctr" eaLnBrk="1" hangingPunct="1"/>
            <a:r>
              <a:rPr lang="de-DE" sz="1400" b="1" dirty="0" smtClean="0">
                <a:latin typeface="Courier New" pitchFamily="49" charset="0"/>
              </a:rPr>
              <a:t>Jenkins </a:t>
            </a:r>
            <a:r>
              <a:rPr lang="de-DE" sz="1400" b="1" dirty="0" err="1" smtClean="0">
                <a:latin typeface="Courier New" pitchFamily="49" charset="0"/>
              </a:rPr>
              <a:t>Build</a:t>
            </a:r>
            <a:endParaRPr lang="de-DE" sz="1400" b="1" dirty="0" smtClean="0">
              <a:latin typeface="Courier New" pitchFamily="49" charset="0"/>
            </a:endParaRPr>
          </a:p>
        </p:txBody>
      </p:sp>
      <p:sp>
        <p:nvSpPr>
          <p:cNvPr id="1062" name="Line 35"/>
          <p:cNvSpPr>
            <a:spLocks noChangeShapeType="1"/>
          </p:cNvSpPr>
          <p:nvPr/>
        </p:nvSpPr>
        <p:spPr bwMode="auto">
          <a:xfrm flipH="1">
            <a:off x="7504113" y="2668588"/>
            <a:ext cx="4762" cy="633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3" name="Rectangle 36"/>
          <p:cNvSpPr>
            <a:spLocks noChangeArrowheads="1"/>
          </p:cNvSpPr>
          <p:nvPr/>
        </p:nvSpPr>
        <p:spPr bwMode="auto">
          <a:xfrm>
            <a:off x="6394450" y="4710113"/>
            <a:ext cx="1439863" cy="900112"/>
          </a:xfrm>
          <a:prstGeom prst="rect">
            <a:avLst/>
          </a:prstGeom>
          <a:solidFill>
            <a:srgbClr val="FFE7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200" b="1">
                <a:latin typeface="Arial" pitchFamily="34" charset="0"/>
              </a:rPr>
              <a:t>Performing</a:t>
            </a:r>
          </a:p>
          <a:p>
            <a:pPr algn="ctr"/>
            <a:r>
              <a:rPr lang="en-US" sz="1200" b="1">
                <a:latin typeface="Arial" pitchFamily="34" charset="0"/>
              </a:rPr>
              <a:t>Release Process</a:t>
            </a:r>
          </a:p>
          <a:p>
            <a:pPr algn="ctr"/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(Closed)</a:t>
            </a:r>
            <a:endParaRPr lang="en-US" sz="1200" i="1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064" name="AutoShape 37"/>
          <p:cNvSpPr>
            <a:spLocks noChangeArrowheads="1"/>
          </p:cNvSpPr>
          <p:nvPr/>
        </p:nvSpPr>
        <p:spPr bwMode="auto">
          <a:xfrm>
            <a:off x="6865938" y="4287838"/>
            <a:ext cx="485775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" name="Text Box 38"/>
          <p:cNvSpPr txBox="1">
            <a:spLocks noChangeArrowheads="1"/>
          </p:cNvSpPr>
          <p:nvPr/>
        </p:nvSpPr>
        <p:spPr bwMode="auto">
          <a:xfrm>
            <a:off x="4295775" y="5187950"/>
            <a:ext cx="1576388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 err="1" smtClean="0">
                <a:latin typeface="Courier New" pitchFamily="49" charset="0"/>
              </a:rPr>
              <a:t>Running</a:t>
            </a:r>
            <a:r>
              <a:rPr lang="de-DE" sz="1400" b="1" dirty="0" smtClean="0">
                <a:latin typeface="Courier New" pitchFamily="49" charset="0"/>
              </a:rPr>
              <a:t> </a:t>
            </a:r>
            <a:r>
              <a:rPr lang="de-DE" sz="1400" b="1" dirty="0" err="1" smtClean="0">
                <a:latin typeface="Courier New" pitchFamily="49" charset="0"/>
              </a:rPr>
              <a:t>local</a:t>
            </a:r>
            <a:endParaRPr lang="de-DE" sz="1400" b="1" dirty="0">
              <a:latin typeface="Courier New" pitchFamily="49" charset="0"/>
            </a:endParaRPr>
          </a:p>
          <a:p>
            <a:pPr algn="ctr" eaLnBrk="1" hangingPunct="1"/>
            <a:r>
              <a:rPr lang="de-DE" sz="1400" b="1" dirty="0" err="1">
                <a:latin typeface="Courier New" pitchFamily="49" charset="0"/>
              </a:rPr>
              <a:t>Build</a:t>
            </a:r>
            <a:r>
              <a:rPr lang="de-DE" sz="1400" b="1" dirty="0">
                <a:latin typeface="Courier New" pitchFamily="49" charset="0"/>
              </a:rPr>
              <a:t> </a:t>
            </a:r>
            <a:r>
              <a:rPr lang="de-DE" sz="1400" b="1" dirty="0" err="1">
                <a:latin typeface="Courier New" pitchFamily="49" charset="0"/>
              </a:rPr>
              <a:t>Process</a:t>
            </a:r>
            <a:endParaRPr lang="de-DE" sz="1400" b="1" dirty="0">
              <a:latin typeface="Courier New" pitchFamily="49" charset="0"/>
            </a:endParaRPr>
          </a:p>
        </p:txBody>
      </p:sp>
      <p:sp>
        <p:nvSpPr>
          <p:cNvPr id="1066" name="AutoShape 33"/>
          <p:cNvSpPr>
            <a:spLocks noChangeArrowheads="1"/>
          </p:cNvSpPr>
          <p:nvPr/>
        </p:nvSpPr>
        <p:spPr bwMode="auto">
          <a:xfrm>
            <a:off x="1814513" y="2884488"/>
            <a:ext cx="485775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46" name="Abgerundetes Rechteck 45"/>
          <p:cNvSpPr/>
          <p:nvPr/>
        </p:nvSpPr>
        <p:spPr>
          <a:xfrm>
            <a:off x="3312044" y="2349165"/>
            <a:ext cx="1630913" cy="619796"/>
          </a:xfrm>
          <a:prstGeom prst="roundRect">
            <a:avLst/>
          </a:prstGeom>
          <a:solidFill>
            <a:srgbClr val="FF0000">
              <a:alpha val="36863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Abgerundetes Rechteck 44"/>
          <p:cNvSpPr/>
          <p:nvPr/>
        </p:nvSpPr>
        <p:spPr>
          <a:xfrm>
            <a:off x="4284525" y="3375532"/>
            <a:ext cx="822599" cy="279975"/>
          </a:xfrm>
          <a:prstGeom prst="roundRect">
            <a:avLst/>
          </a:prstGeom>
          <a:solidFill>
            <a:srgbClr val="FF0000">
              <a:alpha val="36863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Abgerundetes Rechteck 46"/>
          <p:cNvSpPr/>
          <p:nvPr/>
        </p:nvSpPr>
        <p:spPr>
          <a:xfrm>
            <a:off x="5110681" y="1824030"/>
            <a:ext cx="1630913" cy="619796"/>
          </a:xfrm>
          <a:prstGeom prst="roundRect">
            <a:avLst/>
          </a:prstGeom>
          <a:solidFill>
            <a:srgbClr val="FF0000">
              <a:alpha val="36863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Fußzeilenplatzhalter 14"/>
          <p:cNvSpPr txBox="1">
            <a:spLocks/>
          </p:cNvSpPr>
          <p:nvPr/>
        </p:nvSpPr>
        <p:spPr bwMode="auto">
          <a:xfrm>
            <a:off x="1134589" y="11709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lnSpc>
                <a:spcPct val="100000"/>
              </a:lnSpc>
              <a:buFontTx/>
              <a:buNone/>
              <a:defRPr sz="800" kern="1200">
                <a:solidFill>
                  <a:srgbClr val="686868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/>
              <a:t>www.DLR.de  •  Folie </a:t>
            </a:r>
            <a:fld id="{18C7CB6D-895A-4F21-B0E7-2185F6FE5534}" type="slidenum">
              <a:rPr lang="de-DE"/>
              <a:pPr>
                <a:defRPr/>
              </a:pPr>
              <a:t>55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00379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Implementierung	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Umsetzen des Konzepts </a:t>
            </a:r>
          </a:p>
          <a:p>
            <a:r>
              <a:rPr lang="de-DE" dirty="0" smtClean="0">
                <a:latin typeface="+mj-lt"/>
              </a:rPr>
              <a:t>Für RCE ist die Programmiersprache Java</a:t>
            </a:r>
          </a:p>
          <a:p>
            <a:r>
              <a:rPr lang="de-DE" dirty="0" smtClean="0">
                <a:latin typeface="+mj-lt"/>
              </a:rPr>
              <a:t>Code muss lesbar und effizient sein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-&gt; Code Konventionen</a:t>
            </a:r>
          </a:p>
          <a:p>
            <a:pPr lvl="1"/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Tools zur Unterstützung in der Entwicklung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Subversion</a:t>
            </a:r>
          </a:p>
          <a:p>
            <a:pPr marL="446400" lvl="1" indent="0">
              <a:buNone/>
            </a:pPr>
            <a:r>
              <a:rPr lang="de-DE" dirty="0" err="1" smtClean="0">
                <a:latin typeface="+mj-lt"/>
              </a:rPr>
              <a:t>Eclipse</a:t>
            </a:r>
            <a:r>
              <a:rPr lang="de-DE" dirty="0" smtClean="0">
                <a:latin typeface="+mj-lt"/>
              </a:rPr>
              <a:t> + </a:t>
            </a:r>
            <a:r>
              <a:rPr lang="de-DE" dirty="0" err="1" smtClean="0">
                <a:latin typeface="+mj-lt"/>
              </a:rPr>
              <a:t>Plugins</a:t>
            </a:r>
            <a:endParaRPr lang="de-DE" dirty="0" smtClean="0">
              <a:latin typeface="+mj-lt"/>
            </a:endParaRP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Jenkins</a:t>
            </a:r>
          </a:p>
          <a:p>
            <a:pPr lvl="1"/>
            <a:endParaRPr lang="de-DE" dirty="0">
              <a:latin typeface="+mj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56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0528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Kurzüberblick Subversion</a:t>
            </a:r>
            <a:br>
              <a:rPr lang="de-DE" dirty="0">
                <a:latin typeface="+mj-lt"/>
              </a:rPr>
            </a:br>
            <a:r>
              <a:rPr lang="de-DE" b="0" dirty="0" smtClean="0">
                <a:latin typeface="+mj-lt"/>
              </a:rPr>
              <a:t>Übersicht</a:t>
            </a:r>
            <a:endParaRPr lang="de-DE" b="0" dirty="0">
              <a:latin typeface="+mj-lt"/>
            </a:endParaRP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Freies</a:t>
            </a:r>
            <a:r>
              <a:rPr lang="de-DE" dirty="0">
                <a:latin typeface="+mj-lt"/>
              </a:rPr>
              <a:t>, leistungsfähiges Repository-Werkzeug (Versionskontrollsystem)</a:t>
            </a:r>
          </a:p>
          <a:p>
            <a:r>
              <a:rPr lang="de-DE" dirty="0">
                <a:latin typeface="+mj-lt"/>
              </a:rPr>
              <a:t>Konzeption als Nachfolger des </a:t>
            </a:r>
            <a:r>
              <a:rPr lang="de-DE" i="1" dirty="0" err="1">
                <a:latin typeface="+mj-lt"/>
              </a:rPr>
              <a:t>Concurrent</a:t>
            </a:r>
            <a:r>
              <a:rPr lang="de-DE" i="1" dirty="0">
                <a:latin typeface="+mj-lt"/>
              </a:rPr>
              <a:t> Versions System</a:t>
            </a:r>
            <a:r>
              <a:rPr lang="de-DE" dirty="0">
                <a:latin typeface="+mj-lt"/>
              </a:rPr>
              <a:t> (CVS)</a:t>
            </a:r>
          </a:p>
          <a:p>
            <a:r>
              <a:rPr lang="de-DE" dirty="0">
                <a:latin typeface="+mj-lt"/>
              </a:rPr>
              <a:t>Projektseite: </a:t>
            </a:r>
            <a:r>
              <a:rPr lang="de-DE" dirty="0">
                <a:latin typeface="+mj-lt"/>
                <a:hlinkClick r:id="rId2"/>
              </a:rPr>
              <a:t>http://subversion.apache.org/</a:t>
            </a:r>
            <a:endParaRPr lang="de-DE" dirty="0">
              <a:latin typeface="+mj-lt"/>
            </a:endParaRPr>
          </a:p>
          <a:p>
            <a:r>
              <a:rPr lang="de-DE" dirty="0">
                <a:latin typeface="+mj-lt"/>
              </a:rPr>
              <a:t>Dokumentation: </a:t>
            </a:r>
            <a:r>
              <a:rPr lang="de-DE" dirty="0">
                <a:latin typeface="+mj-lt"/>
                <a:hlinkClick r:id="rId3"/>
              </a:rPr>
              <a:t>http://</a:t>
            </a:r>
            <a:r>
              <a:rPr lang="de-DE" dirty="0" smtClean="0">
                <a:latin typeface="+mj-lt"/>
                <a:hlinkClick r:id="rId3"/>
              </a:rPr>
              <a:t>svnbook.red-bean.com/index.en.html</a:t>
            </a:r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Client: </a:t>
            </a:r>
            <a:r>
              <a:rPr lang="de-DE" dirty="0">
                <a:latin typeface="+mj-lt"/>
                <a:hlinkClick r:id="rId4"/>
              </a:rPr>
              <a:t>http://en.wikipedia.org/wiki/Comparison_of_Subversion_clients</a:t>
            </a:r>
            <a:r>
              <a:rPr lang="de-DE" dirty="0" smtClean="0">
                <a:latin typeface="+mj-lt"/>
              </a:rPr>
              <a:t> </a:t>
            </a:r>
            <a:endParaRPr lang="de-DE" dirty="0">
              <a:latin typeface="+mj-lt"/>
            </a:endParaRPr>
          </a:p>
          <a:p>
            <a:pPr>
              <a:spcBef>
                <a:spcPct val="75000"/>
              </a:spcBef>
            </a:pPr>
            <a:r>
              <a:rPr lang="de-DE" b="1" dirty="0">
                <a:latin typeface="+mj-lt"/>
              </a:rPr>
              <a:t>Funktionsumfang</a:t>
            </a:r>
          </a:p>
          <a:p>
            <a:pPr lvl="1"/>
            <a:r>
              <a:rPr lang="de-DE" dirty="0" err="1">
                <a:latin typeface="+mj-lt"/>
              </a:rPr>
              <a:t>Versionierung</a:t>
            </a:r>
            <a:r>
              <a:rPr lang="de-DE" dirty="0">
                <a:latin typeface="+mj-lt"/>
              </a:rPr>
              <a:t> von Dateien </a:t>
            </a:r>
            <a:r>
              <a:rPr lang="de-DE" b="1" dirty="0">
                <a:latin typeface="+mj-lt"/>
              </a:rPr>
              <a:t>und</a:t>
            </a:r>
            <a:r>
              <a:rPr lang="de-DE" dirty="0">
                <a:latin typeface="+mj-lt"/>
              </a:rPr>
              <a:t> Verzeichnissen</a:t>
            </a:r>
          </a:p>
          <a:p>
            <a:pPr lvl="1"/>
            <a:r>
              <a:rPr lang="de-DE" dirty="0">
                <a:latin typeface="+mj-lt"/>
              </a:rPr>
              <a:t>Atomare Check-ins (Transaktionskontrolle)</a:t>
            </a:r>
          </a:p>
          <a:p>
            <a:pPr lvl="1"/>
            <a:r>
              <a:rPr lang="de-DE" dirty="0">
                <a:latin typeface="+mj-lt"/>
              </a:rPr>
              <a:t>Unterstützung von Properties</a:t>
            </a:r>
          </a:p>
          <a:p>
            <a:pPr lvl="1"/>
            <a:r>
              <a:rPr lang="de-DE" dirty="0">
                <a:latin typeface="+mj-lt"/>
              </a:rPr>
              <a:t>Flexible Client-Server-Architektur</a:t>
            </a:r>
          </a:p>
          <a:p>
            <a:pPr lvl="1"/>
            <a:r>
              <a:rPr lang="de-DE" dirty="0">
                <a:latin typeface="+mj-lt"/>
              </a:rPr>
              <a:t>Leistungsfähiges </a:t>
            </a:r>
            <a:r>
              <a:rPr lang="de-DE" dirty="0" err="1">
                <a:latin typeface="+mj-lt"/>
              </a:rPr>
              <a:t>Branching</a:t>
            </a:r>
            <a:r>
              <a:rPr lang="de-DE" dirty="0">
                <a:latin typeface="+mj-lt"/>
              </a:rPr>
              <a:t> und </a:t>
            </a:r>
            <a:r>
              <a:rPr lang="de-DE" dirty="0" err="1" smtClean="0">
                <a:latin typeface="+mj-lt"/>
              </a:rPr>
              <a:t>Tagging</a:t>
            </a:r>
            <a:endParaRPr lang="de-DE" dirty="0" smtClean="0">
              <a:latin typeface="+mj-lt"/>
            </a:endParaRPr>
          </a:p>
        </p:txBody>
      </p:sp>
      <p:pic>
        <p:nvPicPr>
          <p:cNvPr id="344068" name="Picture 4" descr="subversion_logo_hor-468x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908050"/>
            <a:ext cx="2232025" cy="5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57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8465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Kurzüberblick Subversion</a:t>
            </a:r>
            <a:br>
              <a:rPr lang="de-DE" dirty="0">
                <a:latin typeface="+mj-lt"/>
              </a:rPr>
            </a:br>
            <a:r>
              <a:rPr lang="de-DE" b="0" dirty="0" smtClean="0">
                <a:latin typeface="+mj-lt"/>
              </a:rPr>
              <a:t>Grundbegriffe</a:t>
            </a:r>
            <a:endParaRPr lang="de-DE" b="0" dirty="0">
              <a:latin typeface="+mj-lt"/>
            </a:endParaRPr>
          </a:p>
        </p:txBody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>
                <a:latin typeface="+mj-lt"/>
              </a:rPr>
              <a:t>Repository:</a:t>
            </a:r>
          </a:p>
          <a:p>
            <a:pPr lvl="1"/>
            <a:r>
              <a:rPr lang="de-DE" dirty="0">
                <a:latin typeface="+mj-lt"/>
              </a:rPr>
              <a:t>Zentrale </a:t>
            </a:r>
            <a:r>
              <a:rPr lang="de-DE" dirty="0" smtClean="0">
                <a:latin typeface="+mj-lt"/>
              </a:rPr>
              <a:t>Bibliothek</a:t>
            </a:r>
            <a:r>
              <a:rPr lang="de-DE" dirty="0">
                <a:latin typeface="+mj-lt"/>
              </a:rPr>
              <a:t>, welche alle </a:t>
            </a:r>
            <a:r>
              <a:rPr lang="de-DE" b="1" dirty="0" smtClean="0">
                <a:latin typeface="+mj-lt"/>
              </a:rPr>
              <a:t>Konfigurationselemente</a:t>
            </a: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r>
              <a:rPr lang="de-DE" dirty="0" smtClean="0">
                <a:latin typeface="+mj-lt"/>
              </a:rPr>
              <a:t>(= Klasse von Artefakten, z.B</a:t>
            </a:r>
            <a:r>
              <a:rPr lang="de-DE" dirty="0">
                <a:latin typeface="+mj-lt"/>
              </a:rPr>
              <a:t>. </a:t>
            </a:r>
            <a:r>
              <a:rPr lang="de-DE" dirty="0" smtClean="0">
                <a:latin typeface="+mj-lt"/>
              </a:rPr>
              <a:t>Quelltext, </a:t>
            </a:r>
            <a:r>
              <a:rPr lang="de-DE" dirty="0">
                <a:latin typeface="+mj-lt"/>
              </a:rPr>
              <a:t>Skripte, </a:t>
            </a:r>
            <a:r>
              <a:rPr lang="de-DE" dirty="0" smtClean="0">
                <a:latin typeface="+mj-lt"/>
              </a:rPr>
              <a:t>Tests, …) enthält.</a:t>
            </a:r>
          </a:p>
          <a:p>
            <a:pPr lvl="1"/>
            <a:r>
              <a:rPr lang="de-DE" b="1" dirty="0" smtClean="0">
                <a:latin typeface="+mj-lt"/>
              </a:rPr>
              <a:t>Enthält alles, damit die komplette Anwendung gebaut werden kann!</a:t>
            </a:r>
          </a:p>
          <a:p>
            <a:endParaRPr lang="de-DE" b="1" dirty="0" smtClean="0">
              <a:latin typeface="+mj-lt"/>
            </a:endParaRPr>
          </a:p>
          <a:p>
            <a:r>
              <a:rPr lang="de-DE" b="1" dirty="0" smtClean="0">
                <a:latin typeface="+mj-lt"/>
              </a:rPr>
              <a:t>Versionskontrolle:</a:t>
            </a:r>
            <a:endParaRPr lang="de-DE" b="1" dirty="0">
              <a:latin typeface="+mj-lt"/>
            </a:endParaRPr>
          </a:p>
          <a:p>
            <a:pPr lvl="1"/>
            <a:r>
              <a:rPr lang="de-DE" dirty="0">
                <a:latin typeface="+mj-lt"/>
              </a:rPr>
              <a:t>Dokumentation jeder Änderung</a:t>
            </a:r>
          </a:p>
          <a:p>
            <a:pPr lvl="1"/>
            <a:r>
              <a:rPr lang="de-DE" dirty="0">
                <a:latin typeface="+mj-lt"/>
              </a:rPr>
              <a:t>Pflege einer Versionshistorie aller </a:t>
            </a:r>
            <a:r>
              <a:rPr lang="de-DE" dirty="0" smtClean="0">
                <a:latin typeface="+mj-lt"/>
              </a:rPr>
              <a:t>verwalteten </a:t>
            </a:r>
            <a:r>
              <a:rPr lang="de-DE" dirty="0">
                <a:latin typeface="+mj-lt"/>
              </a:rPr>
              <a:t>Elemente</a:t>
            </a:r>
          </a:p>
          <a:p>
            <a:pPr lvl="1"/>
            <a:r>
              <a:rPr lang="de-DE" dirty="0">
                <a:latin typeface="+mj-lt"/>
              </a:rPr>
              <a:t>Eindeutige Identifizierbarkeit jeder Änderung durch </a:t>
            </a:r>
            <a:r>
              <a:rPr lang="de-DE" b="1" dirty="0" smtClean="0">
                <a:latin typeface="+mj-lt"/>
              </a:rPr>
              <a:t>Versionsnummer</a:t>
            </a:r>
            <a:endParaRPr lang="de-DE" b="1" dirty="0">
              <a:latin typeface="+mj-lt"/>
            </a:endParaRPr>
          </a:p>
          <a:p>
            <a:endParaRPr lang="de-DE" b="1" dirty="0" smtClean="0">
              <a:latin typeface="+mj-lt"/>
            </a:endParaRPr>
          </a:p>
          <a:p>
            <a:r>
              <a:rPr lang="de-DE" b="1" dirty="0" smtClean="0">
                <a:latin typeface="+mj-lt"/>
              </a:rPr>
              <a:t>Arbeit </a:t>
            </a:r>
            <a:r>
              <a:rPr lang="de-DE" b="1" dirty="0">
                <a:latin typeface="+mj-lt"/>
              </a:rPr>
              <a:t>mit dem Repository auf Basis von </a:t>
            </a:r>
            <a:r>
              <a:rPr lang="de-DE" b="1" dirty="0" smtClean="0">
                <a:latin typeface="+mj-lt"/>
              </a:rPr>
              <a:t>Arbeitskopien:</a:t>
            </a:r>
            <a:endParaRPr lang="de-DE" b="1" dirty="0">
              <a:latin typeface="+mj-lt"/>
            </a:endParaRPr>
          </a:p>
          <a:p>
            <a:pPr lvl="1"/>
            <a:r>
              <a:rPr lang="de-DE" dirty="0" smtClean="0">
                <a:latin typeface="+mj-lt"/>
              </a:rPr>
              <a:t>Anforderung </a:t>
            </a:r>
            <a:r>
              <a:rPr lang="de-DE" dirty="0">
                <a:latin typeface="+mj-lt"/>
              </a:rPr>
              <a:t>einer Arbeitskopie - </a:t>
            </a:r>
            <a:r>
              <a:rPr lang="de-DE" b="1" dirty="0">
                <a:latin typeface="+mj-lt"/>
              </a:rPr>
              <a:t>Check-out</a:t>
            </a:r>
          </a:p>
          <a:p>
            <a:pPr lvl="1"/>
            <a:r>
              <a:rPr lang="de-DE" dirty="0">
                <a:latin typeface="+mj-lt"/>
              </a:rPr>
              <a:t>Aktualisierung der Arbeitskopie - </a:t>
            </a:r>
            <a:r>
              <a:rPr lang="de-DE" b="1" dirty="0">
                <a:latin typeface="+mj-lt"/>
              </a:rPr>
              <a:t>Update</a:t>
            </a:r>
          </a:p>
          <a:p>
            <a:pPr lvl="1"/>
            <a:r>
              <a:rPr lang="de-DE" dirty="0">
                <a:latin typeface="+mj-lt"/>
              </a:rPr>
              <a:t>Übertragung von Änderungen der Arbeitskopie </a:t>
            </a:r>
            <a:r>
              <a:rPr lang="de-DE" dirty="0" smtClean="0">
                <a:latin typeface="+mj-lt"/>
              </a:rPr>
              <a:t>–</a:t>
            </a:r>
            <a:r>
              <a:rPr lang="de-DE" b="1" dirty="0" smtClean="0">
                <a:latin typeface="+mj-lt"/>
              </a:rPr>
              <a:t> Commit</a:t>
            </a:r>
          </a:p>
          <a:p>
            <a:pPr>
              <a:lnSpc>
                <a:spcPct val="90000"/>
              </a:lnSpc>
            </a:pPr>
            <a:endParaRPr lang="de-DE" dirty="0" smtClean="0"/>
          </a:p>
          <a:p>
            <a:pPr lvl="1"/>
            <a:endParaRPr lang="de-DE" b="1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58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9417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Kurzüberblick Subversion</a:t>
            </a:r>
            <a:r>
              <a:rPr lang="de-DE" dirty="0" smtClean="0"/>
              <a:t> </a:t>
            </a:r>
            <a:r>
              <a:rPr lang="de-DE" dirty="0"/>
              <a:t/>
            </a:r>
            <a:br>
              <a:rPr lang="de-DE" dirty="0"/>
            </a:br>
            <a:r>
              <a:rPr lang="de-DE" b="0" dirty="0" smtClean="0"/>
              <a:t>Grundlegende Arbeitsweise</a:t>
            </a:r>
            <a:endParaRPr lang="de-DE" b="0" dirty="0"/>
          </a:p>
        </p:txBody>
      </p:sp>
      <p:pic>
        <p:nvPicPr>
          <p:cNvPr id="317445" name="Picture 5" descr="lokalerArbeitsbere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1773238"/>
            <a:ext cx="7315200" cy="422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1371600" y="6072015"/>
            <a:ext cx="58324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dirty="0" smtClean="0"/>
              <a:t>Quelle: </a:t>
            </a:r>
            <a:r>
              <a:rPr lang="de-DE" sz="1000" dirty="0"/>
              <a:t>Popp, G., Konfigurationsmanagement mit Subversion, </a:t>
            </a:r>
            <a:r>
              <a:rPr lang="de-DE" sz="1000" dirty="0" err="1" smtClean="0"/>
              <a:t>Maven</a:t>
            </a:r>
            <a:r>
              <a:rPr lang="de-DE" sz="1000" dirty="0" smtClean="0"/>
              <a:t> und </a:t>
            </a:r>
            <a:r>
              <a:rPr lang="de-DE" sz="1000" dirty="0" err="1" smtClean="0"/>
              <a:t>Redmine</a:t>
            </a:r>
            <a:r>
              <a:rPr lang="de-DE" sz="1000" dirty="0" smtClean="0"/>
              <a:t>, </a:t>
            </a:r>
            <a:r>
              <a:rPr lang="de-DE" sz="1000" dirty="0"/>
              <a:t>Seite </a:t>
            </a:r>
            <a:r>
              <a:rPr lang="de-DE" sz="1000" dirty="0" smtClean="0"/>
              <a:t>40</a:t>
            </a:r>
            <a:endParaRPr lang="de-DE" sz="100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59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2700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1141828" y="934616"/>
            <a:ext cx="7647384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eaLnBrk="0" hangingPunct="0">
              <a:lnSpc>
                <a:spcPts val="2900"/>
              </a:lnSpc>
              <a:defRPr sz="2400" b="1">
                <a:solidFill>
                  <a:srgbClr val="686868"/>
                </a:solidFill>
                <a:cs typeface="Arial" charset="0"/>
              </a:defRPr>
            </a:lvl2pPr>
            <a:lvl3pPr eaLnBrk="0" hangingPunct="0">
              <a:lnSpc>
                <a:spcPts val="2900"/>
              </a:lnSpc>
              <a:defRPr sz="2400" b="1">
                <a:solidFill>
                  <a:srgbClr val="686868"/>
                </a:solidFill>
                <a:cs typeface="Arial" charset="0"/>
              </a:defRPr>
            </a:lvl3pPr>
            <a:lvl4pPr eaLnBrk="0" hangingPunct="0">
              <a:lnSpc>
                <a:spcPts val="2900"/>
              </a:lnSpc>
              <a:defRPr sz="2400" b="1">
                <a:solidFill>
                  <a:srgbClr val="686868"/>
                </a:solidFill>
                <a:cs typeface="Arial" charset="0"/>
              </a:defRPr>
            </a:lvl4pPr>
            <a:lvl5pPr eaLnBrk="0" hangingPunct="0">
              <a:lnSpc>
                <a:spcPts val="2900"/>
              </a:lnSpc>
              <a:defRPr sz="2400" b="1">
                <a:solidFill>
                  <a:srgbClr val="686868"/>
                </a:solidFill>
                <a:cs typeface="Arial" charset="0"/>
              </a:defRPr>
            </a:lvl5pPr>
            <a:lvl6pPr marL="45720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cs typeface="Arial" charset="0"/>
              </a:defRPr>
            </a:lvl6pPr>
            <a:lvl7pPr marL="91440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cs typeface="Arial" charset="0"/>
              </a:defRPr>
            </a:lvl7pPr>
            <a:lvl8pPr marL="137160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cs typeface="Arial" charset="0"/>
              </a:defRPr>
            </a:lvl8pPr>
            <a:lvl9pPr marL="182880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cs typeface="Arial" charset="0"/>
              </a:defRPr>
            </a:lvl9pPr>
          </a:lstStyle>
          <a:p>
            <a:pPr>
              <a:buNone/>
            </a:pPr>
            <a:r>
              <a:rPr lang="de-DE" dirty="0"/>
              <a:t>DLR Standort </a:t>
            </a:r>
            <a:br>
              <a:rPr lang="de-DE" dirty="0"/>
            </a:br>
            <a:r>
              <a:rPr lang="de-DE" dirty="0"/>
              <a:t>Köln</a:t>
            </a:r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 bwMode="auto">
          <a:xfrm>
            <a:off x="990600" y="1905000"/>
            <a:ext cx="37338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81000" indent="-381000" algn="l" rtl="0" eaLnBrk="0" fontAlgn="base" hangingPunct="0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0913" indent="-379413" algn="l" rtl="0" eaLnBrk="0" fontAlgn="base" hangingPunct="0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520825" indent="-379413" algn="l" rtl="0" eaLnBrk="0" fontAlgn="base" hangingPunct="0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3pPr>
            <a:lvl4pPr marL="2092325" indent="-381000" algn="l" rtl="0" eaLnBrk="0" fontAlgn="base" hangingPunct="0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4pPr>
            <a:lvl5pPr marL="2663825" indent="-381000" algn="l" rtl="0" eaLnBrk="0" fontAlgn="base" hangingPunct="0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3121025" indent="-381000" algn="l" rtl="0" fontAlgn="base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3578225" indent="-381000" algn="l" rtl="0" fontAlgn="base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4035425" indent="-381000" algn="l" rtl="0" fontAlgn="base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4492625" indent="-381000" algn="l" rtl="0" fontAlgn="base">
              <a:spcBef>
                <a:spcPct val="25000"/>
              </a:spcBef>
              <a:spcAft>
                <a:spcPct val="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81000" marR="0" lvl="0" indent="-381000" algn="l" defTabSz="914400" rtl="0" eaLnBrk="1" fontAlgn="base" latinLnBrk="0" hangingPunct="1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de-DE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Mitarbeiterinnen und Mitarbeiter: 1400</a:t>
            </a:r>
          </a:p>
          <a:p>
            <a:pPr marL="381000" marR="0" lvl="0" indent="-381000" algn="l" defTabSz="914400" rtl="0" eaLnBrk="1" fontAlgn="base" latinLnBrk="0" hangingPunct="1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de-DE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Fläche: 550.000 m²</a:t>
            </a:r>
          </a:p>
          <a:p>
            <a:pPr marL="381000" marR="0" lvl="0" indent="-381000" algn="l" defTabSz="914400" rtl="0" eaLnBrk="1" fontAlgn="base" latinLnBrk="0" hangingPunct="1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de-DE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Forschungsinstitute und Einrichtungen:</a:t>
            </a:r>
          </a:p>
          <a:p>
            <a:pPr marL="381000" marR="0" lvl="0" indent="-381000" algn="l" defTabSz="914400" rtl="0" eaLnBrk="1" fontAlgn="base" latinLnBrk="0" hangingPunct="1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endParaRPr kumimoji="0" lang="de-DE" sz="1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 typeface="Symbol" pitchFamily="18" charset="2"/>
              <a:buChar char="-"/>
              <a:tabLst/>
              <a:defRPr/>
            </a:pPr>
            <a:r>
              <a:rPr kumimoji="0" lang="de-DE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Institut für Materialphysik im Weltraum </a:t>
            </a: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 typeface="Symbol" pitchFamily="18" charset="2"/>
              <a:buChar char="-"/>
              <a:tabLst/>
              <a:defRPr/>
            </a:pPr>
            <a:r>
              <a:rPr kumimoji="0" lang="de-DE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Institut für Luft- und Raumfahrtmedizin</a:t>
            </a: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 typeface="Symbol" pitchFamily="18" charset="2"/>
              <a:buChar char="-"/>
              <a:tabLst/>
              <a:defRPr/>
            </a:pPr>
            <a:r>
              <a:rPr kumimoji="0" lang="de-DE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Institut für Antriebstechnik</a:t>
            </a: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 typeface="Symbol" pitchFamily="18" charset="2"/>
              <a:buChar char="-"/>
              <a:tabLst/>
              <a:defRPr/>
            </a:pPr>
            <a:r>
              <a:rPr kumimoji="0" lang="de-DE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Institut für Werkstoff-Forschung</a:t>
            </a: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 typeface="Symbol" pitchFamily="18" charset="2"/>
              <a:buChar char="-"/>
              <a:tabLst/>
              <a:defRPr/>
            </a:pPr>
            <a:r>
              <a:rPr kumimoji="0" lang="de-DE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Institut für Flughafenwesen </a:t>
            </a: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 typeface="Symbol" pitchFamily="18" charset="2"/>
              <a:buChar char="-"/>
              <a:tabLst/>
              <a:defRPr/>
            </a:pPr>
            <a:r>
              <a:rPr kumimoji="0" lang="de-DE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Institut für Solarforschung</a:t>
            </a: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 typeface="Symbol" pitchFamily="18" charset="2"/>
              <a:buChar char="-"/>
              <a:tabLst/>
              <a:defRPr/>
            </a:pPr>
            <a:r>
              <a:rPr lang="de-DE" sz="1300" kern="0" dirty="0" smtClean="0">
                <a:solidFill>
                  <a:srgbClr val="000000"/>
                </a:solidFill>
                <a:latin typeface="+mj-lt"/>
              </a:rPr>
              <a:t>Institut für Technische Thermodynamik</a:t>
            </a:r>
            <a:endParaRPr kumimoji="0" lang="de-DE" sz="1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 typeface="Symbol" pitchFamily="18" charset="2"/>
              <a:buChar char="-"/>
              <a:tabLst/>
              <a:defRPr/>
            </a:pPr>
            <a:r>
              <a:rPr kumimoji="0" lang="de-DE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Hochflussdichte-Sonnenofen</a:t>
            </a: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 typeface="Symbol" pitchFamily="18" charset="2"/>
              <a:buChar char="-"/>
              <a:tabLst/>
              <a:defRPr/>
            </a:pPr>
            <a:r>
              <a:rPr kumimoji="0" lang="de-DE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Simulations- und Softwaretechnik </a:t>
            </a: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 typeface="Symbol" pitchFamily="18" charset="2"/>
              <a:buChar char="-"/>
              <a:tabLst/>
              <a:defRPr/>
            </a:pPr>
            <a:r>
              <a:rPr kumimoji="0" lang="de-DE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Qualitäts- und Produktsicherung</a:t>
            </a: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 typeface="Symbol" pitchFamily="18" charset="2"/>
              <a:buChar char="-"/>
              <a:tabLst/>
              <a:defRPr/>
            </a:pPr>
            <a:r>
              <a:rPr kumimoji="0" lang="de-DE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European Astronaut Center</a:t>
            </a: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 typeface="Symbol" pitchFamily="18" charset="2"/>
              <a:buChar char="-"/>
              <a:tabLst/>
              <a:defRPr/>
            </a:pPr>
            <a:r>
              <a:rPr kumimoji="0" lang="de-DE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Überschall- und Hyperschalltechnologie</a:t>
            </a: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 typeface="Symbol" pitchFamily="18" charset="2"/>
              <a:buChar char="-"/>
              <a:tabLst/>
              <a:defRPr/>
            </a:pPr>
            <a:r>
              <a:rPr kumimoji="0" lang="de-DE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Europäischer Transschall Windkanal</a:t>
            </a: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 typeface="Symbol" pitchFamily="18" charset="2"/>
              <a:buChar char="-"/>
              <a:tabLst/>
              <a:defRPr/>
            </a:pPr>
            <a:r>
              <a:rPr kumimoji="0" lang="de-DE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Nutzerzentrum für Weltraumexperimente MUSC</a:t>
            </a: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5000"/>
              </a:spcBef>
              <a:spcAft>
                <a:spcPct val="0"/>
              </a:spcAft>
              <a:buClrTx/>
              <a:buSzPct val="90000"/>
              <a:buFont typeface="Symbol" pitchFamily="18" charset="2"/>
              <a:buChar char="-"/>
              <a:tabLst/>
              <a:defRPr/>
            </a:pPr>
            <a:r>
              <a:rPr kumimoji="0" lang="de-DE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Projektträger im DLR</a:t>
            </a:r>
          </a:p>
        </p:txBody>
      </p:sp>
      <p:pic>
        <p:nvPicPr>
          <p:cNvPr id="10" name="Picture 4" descr="StO_Köln-Por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05000"/>
            <a:ext cx="37592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43000" y="122238"/>
            <a:ext cx="1195388" cy="1222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338388" y="122238"/>
            <a:ext cx="5399087" cy="122237"/>
          </a:xfrm>
        </p:spPr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4745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Kurzüberblick </a:t>
            </a:r>
            <a:r>
              <a:rPr lang="de-DE" dirty="0" smtClean="0">
                <a:latin typeface="+mj-lt"/>
              </a:rPr>
              <a:t>Subversion</a:t>
            </a:r>
            <a:br>
              <a:rPr lang="de-DE" dirty="0" smtClean="0">
                <a:latin typeface="+mj-lt"/>
              </a:rPr>
            </a:br>
            <a:r>
              <a:rPr lang="de-DE" b="0" dirty="0" smtClean="0">
                <a:latin typeface="+mj-lt"/>
              </a:rPr>
              <a:t>Entwicklungszweige und Tags</a:t>
            </a:r>
            <a:endParaRPr lang="de-DE" b="0" dirty="0">
              <a:latin typeface="+mj-lt"/>
            </a:endParaRPr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>
                <a:latin typeface="+mj-lt"/>
              </a:rPr>
              <a:t>Tag:</a:t>
            </a:r>
          </a:p>
          <a:p>
            <a:pPr lvl="1"/>
            <a:r>
              <a:rPr lang="de-DE" dirty="0">
                <a:latin typeface="+mj-lt"/>
              </a:rPr>
              <a:t>„</a:t>
            </a:r>
            <a:r>
              <a:rPr lang="de-DE" dirty="0" err="1">
                <a:latin typeface="+mj-lt"/>
              </a:rPr>
              <a:t>Schnappschuss</a:t>
            </a:r>
            <a:r>
              <a:rPr lang="de-DE" dirty="0">
                <a:latin typeface="+mj-lt"/>
              </a:rPr>
              <a:t>“ des </a:t>
            </a:r>
            <a:r>
              <a:rPr lang="de-DE" dirty="0" err="1">
                <a:latin typeface="+mj-lt"/>
              </a:rPr>
              <a:t>Repositorys</a:t>
            </a:r>
            <a:endParaRPr lang="de-DE" dirty="0">
              <a:latin typeface="+mj-lt"/>
            </a:endParaRPr>
          </a:p>
          <a:p>
            <a:pPr lvl="1"/>
            <a:r>
              <a:rPr lang="de-DE" dirty="0">
                <a:latin typeface="+mj-lt"/>
              </a:rPr>
              <a:t>Nachträgliche Änderung nicht mehr möglich</a:t>
            </a:r>
          </a:p>
          <a:p>
            <a:r>
              <a:rPr lang="de-DE" b="1" dirty="0" smtClean="0">
                <a:latin typeface="+mj-lt"/>
              </a:rPr>
              <a:t>Trunk</a:t>
            </a:r>
            <a:r>
              <a:rPr lang="de-DE" b="1" dirty="0">
                <a:latin typeface="+mj-lt"/>
              </a:rPr>
              <a:t>:</a:t>
            </a:r>
          </a:p>
          <a:p>
            <a:pPr lvl="1"/>
            <a:r>
              <a:rPr lang="de-DE" dirty="0" smtClean="0">
                <a:latin typeface="+mj-lt"/>
              </a:rPr>
              <a:t>Hauptentwicklungszweig, der die aktuelle Version darstellt</a:t>
            </a:r>
            <a:endParaRPr lang="de-DE" dirty="0">
              <a:latin typeface="+mj-lt"/>
            </a:endParaRPr>
          </a:p>
          <a:p>
            <a:r>
              <a:rPr lang="de-DE" b="1" dirty="0" err="1" smtClean="0">
                <a:latin typeface="+mj-lt"/>
              </a:rPr>
              <a:t>Branch</a:t>
            </a:r>
            <a:r>
              <a:rPr lang="de-DE" b="1" dirty="0" smtClean="0">
                <a:latin typeface="+mj-lt"/>
              </a:rPr>
              <a:t>:</a:t>
            </a:r>
          </a:p>
          <a:p>
            <a:pPr lvl="1"/>
            <a:r>
              <a:rPr lang="de-DE" dirty="0" smtClean="0">
                <a:latin typeface="+mj-lt"/>
              </a:rPr>
              <a:t>Bezeichnung </a:t>
            </a:r>
            <a:r>
              <a:rPr lang="de-DE" dirty="0">
                <a:latin typeface="+mj-lt"/>
              </a:rPr>
              <a:t>eines parallelen </a:t>
            </a:r>
            <a:r>
              <a:rPr lang="de-DE" dirty="0" smtClean="0">
                <a:latin typeface="+mj-lt"/>
              </a:rPr>
              <a:t>Entwicklungszweiges</a:t>
            </a:r>
            <a:endParaRPr lang="de-DE" dirty="0">
              <a:latin typeface="+mj-lt"/>
            </a:endParaRPr>
          </a:p>
          <a:p>
            <a:endParaRPr lang="de-DE" dirty="0" smtClean="0">
              <a:latin typeface="+mj-lt"/>
            </a:endParaRPr>
          </a:p>
          <a:p>
            <a:r>
              <a:rPr lang="de-DE" b="1" dirty="0" err="1" smtClean="0">
                <a:latin typeface="+mj-lt"/>
              </a:rPr>
              <a:t>Branching</a:t>
            </a:r>
            <a:r>
              <a:rPr lang="de-DE" b="1" dirty="0" smtClean="0">
                <a:latin typeface="+mj-lt"/>
              </a:rPr>
              <a:t>-Patterns:</a:t>
            </a:r>
          </a:p>
          <a:p>
            <a:pPr lvl="1"/>
            <a:r>
              <a:rPr lang="de-DE" dirty="0">
                <a:latin typeface="+mj-lt"/>
                <a:hlinkClick r:id="rId2"/>
              </a:rPr>
              <a:t>http://</a:t>
            </a:r>
            <a:r>
              <a:rPr lang="de-DE" dirty="0" smtClean="0">
                <a:latin typeface="+mj-lt"/>
                <a:hlinkClick r:id="rId2"/>
              </a:rPr>
              <a:t>svnbook.red-bean.com/en/1.7/svn.branchmerge.commonpatterns.html</a:t>
            </a:r>
            <a:endParaRPr lang="de-DE" dirty="0" smtClean="0">
              <a:latin typeface="+mj-lt"/>
            </a:endParaRPr>
          </a:p>
          <a:p>
            <a:pPr lvl="1"/>
            <a:r>
              <a:rPr lang="de-DE" dirty="0" smtClean="0">
                <a:latin typeface="+mj-lt"/>
              </a:rPr>
              <a:t>Beispiele:</a:t>
            </a:r>
          </a:p>
          <a:p>
            <a:pPr lvl="2"/>
            <a:r>
              <a:rPr lang="de-DE" dirty="0" err="1" smtClean="0">
                <a:latin typeface="+mj-lt"/>
              </a:rPr>
              <a:t>Unstable</a:t>
            </a:r>
            <a:r>
              <a:rPr lang="de-DE" dirty="0" smtClean="0">
                <a:latin typeface="+mj-lt"/>
              </a:rPr>
              <a:t> Trunk (</a:t>
            </a:r>
            <a:r>
              <a:rPr lang="de-DE" dirty="0" err="1" smtClean="0">
                <a:latin typeface="+mj-lt"/>
              </a:rPr>
              <a:t>aka</a:t>
            </a:r>
            <a:r>
              <a:rPr lang="de-DE" dirty="0" smtClean="0">
                <a:latin typeface="+mj-lt"/>
              </a:rPr>
              <a:t> Release </a:t>
            </a:r>
            <a:r>
              <a:rPr lang="de-DE" dirty="0" err="1" smtClean="0">
                <a:latin typeface="+mj-lt"/>
              </a:rPr>
              <a:t>Branches</a:t>
            </a:r>
            <a:r>
              <a:rPr lang="de-DE" dirty="0" smtClean="0">
                <a:latin typeface="+mj-lt"/>
              </a:rPr>
              <a:t>) </a:t>
            </a:r>
          </a:p>
          <a:p>
            <a:pPr lvl="2"/>
            <a:r>
              <a:rPr lang="de-DE" dirty="0" err="1" smtClean="0">
                <a:latin typeface="+mj-lt"/>
              </a:rPr>
              <a:t>Stable</a:t>
            </a:r>
            <a:r>
              <a:rPr lang="de-DE" dirty="0" smtClean="0">
                <a:latin typeface="+mj-lt"/>
              </a:rPr>
              <a:t> Trunk (</a:t>
            </a:r>
            <a:r>
              <a:rPr lang="de-DE" dirty="0" err="1" smtClean="0">
                <a:latin typeface="+mj-lt"/>
              </a:rPr>
              <a:t>aka</a:t>
            </a:r>
            <a:r>
              <a:rPr lang="de-DE" dirty="0" smtClean="0">
                <a:latin typeface="+mj-lt"/>
              </a:rPr>
              <a:t> Feature </a:t>
            </a:r>
            <a:r>
              <a:rPr lang="de-DE" dirty="0" err="1" smtClean="0">
                <a:latin typeface="+mj-lt"/>
              </a:rPr>
              <a:t>Branches</a:t>
            </a:r>
            <a:r>
              <a:rPr lang="de-DE" dirty="0" smtClean="0">
                <a:latin typeface="+mj-lt"/>
              </a:rPr>
              <a:t>)</a:t>
            </a:r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60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4232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Kurzüberblick Subversion</a:t>
            </a:r>
            <a:r>
              <a:rPr lang="de-DE" dirty="0" smtClean="0">
                <a:latin typeface="+mj-lt"/>
              </a:rPr>
              <a:t> </a:t>
            </a: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r>
              <a:rPr lang="de-DE" b="0" dirty="0" smtClean="0">
                <a:latin typeface="+mj-lt"/>
              </a:rPr>
              <a:t>Entwicklungspfade</a:t>
            </a:r>
            <a:endParaRPr lang="de-DE" b="0" dirty="0">
              <a:latin typeface="+mj-lt"/>
            </a:endParaRPr>
          </a:p>
        </p:txBody>
      </p:sp>
      <p:pic>
        <p:nvPicPr>
          <p:cNvPr id="323590" name="Picture 6" descr="Release_Branc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519363"/>
            <a:ext cx="7850187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61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9742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Kurzüberblick </a:t>
            </a:r>
            <a:r>
              <a:rPr lang="de-DE" dirty="0" smtClean="0">
                <a:latin typeface="+mj-lt"/>
              </a:rPr>
              <a:t>Subversion</a:t>
            </a:r>
            <a:br>
              <a:rPr lang="de-DE" dirty="0" smtClean="0">
                <a:latin typeface="+mj-lt"/>
              </a:rPr>
            </a:br>
            <a:r>
              <a:rPr lang="de-DE" b="0" dirty="0" smtClean="0">
                <a:latin typeface="+mj-lt"/>
              </a:rPr>
              <a:t>Best Practices</a:t>
            </a:r>
            <a:endParaRPr lang="de-DE" b="0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Standard-Verzeichnis-Layout (</a:t>
            </a:r>
            <a:r>
              <a:rPr lang="de-DE" dirty="0" err="1" smtClean="0">
                <a:latin typeface="+mj-lt"/>
              </a:rPr>
              <a:t>trunk</a:t>
            </a:r>
            <a:r>
              <a:rPr lang="de-DE" dirty="0" smtClean="0">
                <a:latin typeface="+mj-lt"/>
              </a:rPr>
              <a:t>, tags, </a:t>
            </a:r>
            <a:r>
              <a:rPr lang="de-DE" dirty="0" err="1" smtClean="0">
                <a:latin typeface="+mj-lt"/>
              </a:rPr>
              <a:t>branches</a:t>
            </a:r>
            <a:r>
              <a:rPr lang="de-DE" dirty="0" smtClean="0">
                <a:latin typeface="+mj-lt"/>
              </a:rPr>
              <a:t>) verwenden</a:t>
            </a:r>
          </a:p>
          <a:p>
            <a:r>
              <a:rPr lang="de-DE" dirty="0" smtClean="0">
                <a:latin typeface="+mj-lt"/>
              </a:rPr>
              <a:t>Stabile Verzeichnisstruktur unterhalb von </a:t>
            </a:r>
            <a:r>
              <a:rPr lang="de-DE" dirty="0" err="1" smtClean="0">
                <a:latin typeface="+mj-lt"/>
              </a:rPr>
              <a:t>trunk</a:t>
            </a:r>
            <a:r>
              <a:rPr lang="de-DE" dirty="0" smtClean="0">
                <a:latin typeface="+mj-lt"/>
              </a:rPr>
              <a:t> festlegen</a:t>
            </a:r>
          </a:p>
          <a:p>
            <a:pPr marL="179388" lvl="1"/>
            <a:r>
              <a:rPr lang="de-DE" dirty="0" smtClean="0">
                <a:latin typeface="+mj-lt"/>
              </a:rPr>
              <a:t>Durchführung </a:t>
            </a:r>
            <a:r>
              <a:rPr lang="de-DE" dirty="0">
                <a:latin typeface="+mj-lt"/>
              </a:rPr>
              <a:t>struktureller Änderungen nur in Absprache</a:t>
            </a:r>
          </a:p>
          <a:p>
            <a:r>
              <a:rPr lang="de-DE" dirty="0" smtClean="0">
                <a:latin typeface="+mj-lt"/>
              </a:rPr>
              <a:t>Einsatz von </a:t>
            </a:r>
            <a:r>
              <a:rPr lang="de-DE" dirty="0" err="1" smtClean="0">
                <a:latin typeface="+mj-lt"/>
              </a:rPr>
              <a:t>Branches</a:t>
            </a:r>
            <a:r>
              <a:rPr lang="de-DE" dirty="0" smtClean="0">
                <a:latin typeface="+mj-lt"/>
              </a:rPr>
              <a:t> und Tags</a:t>
            </a:r>
          </a:p>
          <a:p>
            <a:pPr lvl="1"/>
            <a:r>
              <a:rPr lang="de-DE" dirty="0" err="1" smtClean="0">
                <a:latin typeface="+mj-lt"/>
              </a:rPr>
              <a:t>Branching</a:t>
            </a:r>
            <a:r>
              <a:rPr lang="de-DE" dirty="0" smtClean="0">
                <a:latin typeface="+mj-lt"/>
              </a:rPr>
              <a:t>-Pattern</a:t>
            </a:r>
            <a:endParaRPr lang="de-DE" dirty="0">
              <a:latin typeface="+mj-lt"/>
            </a:endParaRPr>
          </a:p>
          <a:p>
            <a:pPr lvl="1"/>
            <a:r>
              <a:rPr lang="de-DE" dirty="0" smtClean="0">
                <a:latin typeface="+mj-lt"/>
              </a:rPr>
              <a:t>Namens-Templates</a:t>
            </a:r>
          </a:p>
          <a:p>
            <a:r>
              <a:rPr lang="de-DE" dirty="0" smtClean="0">
                <a:latin typeface="+mj-lt"/>
              </a:rPr>
              <a:t>Template für Commit-Messages festlegen</a:t>
            </a:r>
          </a:p>
          <a:p>
            <a:r>
              <a:rPr lang="de-DE" dirty="0" smtClean="0">
                <a:latin typeface="+mj-lt"/>
              </a:rPr>
              <a:t>Regeln für den Umgang mit Binärdateien festlegen</a:t>
            </a:r>
          </a:p>
          <a:p>
            <a:pPr lvl="1"/>
            <a:r>
              <a:rPr lang="de-DE" dirty="0" smtClean="0">
                <a:latin typeface="+mj-lt"/>
              </a:rPr>
              <a:t>Lock-</a:t>
            </a:r>
            <a:r>
              <a:rPr lang="de-DE" dirty="0" err="1" smtClean="0">
                <a:latin typeface="+mj-lt"/>
              </a:rPr>
              <a:t>Unlock</a:t>
            </a:r>
            <a:r>
              <a:rPr lang="de-DE" dirty="0" smtClean="0">
                <a:latin typeface="+mj-lt"/>
              </a:rPr>
              <a:t>-Mechanismus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62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7321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Alternative Versionskontrollsysteme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>
                <a:latin typeface="+mj-lt"/>
              </a:rPr>
              <a:t>Git</a:t>
            </a: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  <a:hlinkClick r:id="rId2"/>
              </a:rPr>
              <a:t>http://git-scm.com</a:t>
            </a:r>
            <a:r>
              <a:rPr lang="de-DE" dirty="0" smtClean="0">
                <a:latin typeface="+mj-lt"/>
                <a:hlinkClick r:id="rId2"/>
              </a:rPr>
              <a:t>/</a:t>
            </a:r>
            <a:endParaRPr lang="de-DE" dirty="0" smtClean="0">
              <a:latin typeface="+mj-lt"/>
            </a:endParaRPr>
          </a:p>
          <a:p>
            <a:endParaRPr lang="de-DE" dirty="0" smtClean="0">
              <a:latin typeface="+mj-lt"/>
            </a:endParaRPr>
          </a:p>
          <a:p>
            <a:r>
              <a:rPr lang="de-DE" dirty="0" err="1" smtClean="0">
                <a:latin typeface="+mj-lt"/>
              </a:rPr>
              <a:t>Perforce</a:t>
            </a: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  <a:hlinkClick r:id="rId3"/>
              </a:rPr>
              <a:t>http://www.perforce.com</a:t>
            </a:r>
            <a:r>
              <a:rPr lang="de-DE" dirty="0" smtClean="0">
                <a:latin typeface="+mj-lt"/>
                <a:hlinkClick r:id="rId3"/>
              </a:rPr>
              <a:t>/</a:t>
            </a:r>
            <a:endParaRPr lang="de-DE" dirty="0" smtClean="0">
              <a:latin typeface="+mj-lt"/>
            </a:endParaRPr>
          </a:p>
          <a:p>
            <a:endParaRPr lang="de-DE" dirty="0" smtClean="0">
              <a:latin typeface="+mj-lt"/>
            </a:endParaRPr>
          </a:p>
          <a:p>
            <a:r>
              <a:rPr lang="de-DE" dirty="0" err="1" smtClean="0">
                <a:latin typeface="+mj-lt"/>
              </a:rPr>
              <a:t>Mercurial</a:t>
            </a: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  <a:hlinkClick r:id="rId4"/>
              </a:rPr>
              <a:t>http://mercurial.selenic.com</a:t>
            </a:r>
            <a:r>
              <a:rPr lang="de-DE" dirty="0" smtClean="0">
                <a:latin typeface="+mj-lt"/>
                <a:hlinkClick r:id="rId4"/>
              </a:rPr>
              <a:t>/</a:t>
            </a:r>
            <a:endParaRPr lang="de-DE" dirty="0" smtClean="0">
              <a:latin typeface="+mj-lt"/>
            </a:endParaRPr>
          </a:p>
          <a:p>
            <a:endParaRPr lang="de-DE" dirty="0">
              <a:latin typeface="+mj-lt"/>
            </a:endParaRPr>
          </a:p>
          <a:p>
            <a:r>
              <a:rPr lang="de-DE" dirty="0">
                <a:latin typeface="+mj-lt"/>
              </a:rPr>
              <a:t>CVS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  <a:hlinkClick r:id="rId5"/>
              </a:rPr>
              <a:t>http://</a:t>
            </a:r>
            <a:r>
              <a:rPr lang="de-DE" dirty="0" smtClean="0">
                <a:latin typeface="+mj-lt"/>
                <a:hlinkClick r:id="rId5"/>
              </a:rPr>
              <a:t>savannah.nongnu.org/projects/cvs</a:t>
            </a:r>
            <a:endParaRPr lang="de-DE" dirty="0" smtClean="0">
              <a:latin typeface="+mj-lt"/>
            </a:endParaRPr>
          </a:p>
          <a:p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63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569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RCE Repository</a:t>
            </a:r>
            <a:endParaRPr lang="de-DE" dirty="0">
              <a:latin typeface="+mj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64</a:t>
            </a:fld>
            <a:endParaRPr lang="de-DE" dirty="0"/>
          </a:p>
        </p:txBody>
      </p:sp>
      <p:pic>
        <p:nvPicPr>
          <p:cNvPr id="8194" name="Picture 2" descr="C:\Users\zur_sa\Desktop\RCE_sv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40767"/>
            <a:ext cx="4104456" cy="495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163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Kurzüberblick </a:t>
            </a:r>
            <a:r>
              <a:rPr lang="de-DE" dirty="0" err="1">
                <a:latin typeface="+mj-lt"/>
              </a:rPr>
              <a:t>Eclipse</a:t>
            </a: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r>
              <a:rPr lang="de-DE" dirty="0" smtClean="0">
                <a:latin typeface="+mj-lt"/>
              </a:rPr>
              <a:t> </a:t>
            </a:r>
            <a:br>
              <a:rPr lang="de-DE" dirty="0" smtClean="0">
                <a:latin typeface="+mj-lt"/>
              </a:rPr>
            </a:br>
            <a:endParaRPr lang="de-DE" dirty="0" smtClean="0">
              <a:latin typeface="+mj-lt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b="1" dirty="0" err="1" smtClean="0">
                <a:latin typeface="+mj-lt"/>
              </a:rPr>
              <a:t>Eclipse</a:t>
            </a:r>
            <a:endParaRPr lang="de-DE" b="1" dirty="0" smtClean="0">
              <a:latin typeface="+mj-lt"/>
            </a:endParaRPr>
          </a:p>
          <a:p>
            <a:pPr lvl="1" eaLnBrk="1" hangingPunct="1">
              <a:lnSpc>
                <a:spcPct val="90000"/>
              </a:lnSpc>
            </a:pPr>
            <a:r>
              <a:rPr lang="de-DE" dirty="0" smtClean="0">
                <a:latin typeface="+mj-lt"/>
              </a:rPr>
              <a:t>Integrierte Entwicklungsumgebung für verschiedene Programmiersprachen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 err="1" smtClean="0">
                <a:latin typeface="+mj-lt"/>
              </a:rPr>
              <a:t>Anpassbar</a:t>
            </a:r>
            <a:r>
              <a:rPr lang="de-DE" dirty="0" smtClean="0">
                <a:latin typeface="+mj-lt"/>
              </a:rPr>
              <a:t> auf die Projekterfordernisse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 smtClean="0">
                <a:latin typeface="+mj-lt"/>
              </a:rPr>
              <a:t>Open-Source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 smtClean="0">
                <a:latin typeface="+mj-lt"/>
              </a:rPr>
              <a:t>Projektseite: </a:t>
            </a:r>
            <a:r>
              <a:rPr lang="de-DE" dirty="0" smtClean="0">
                <a:latin typeface="+mj-lt"/>
                <a:hlinkClick r:id="rId2"/>
              </a:rPr>
              <a:t>http://www.eclipse.org</a:t>
            </a:r>
            <a:endParaRPr lang="de-DE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endParaRPr lang="de-DE" b="1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de-DE" b="1" dirty="0" smtClean="0">
                <a:latin typeface="+mj-lt"/>
              </a:rPr>
              <a:t>Verwendete </a:t>
            </a:r>
            <a:r>
              <a:rPr lang="de-DE" b="1" dirty="0" err="1" smtClean="0">
                <a:latin typeface="+mj-lt"/>
              </a:rPr>
              <a:t>Plugins</a:t>
            </a:r>
            <a:r>
              <a:rPr lang="de-DE" b="1" dirty="0" smtClean="0">
                <a:latin typeface="+mj-lt"/>
              </a:rPr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 smtClean="0">
                <a:latin typeface="+mj-lt"/>
              </a:rPr>
              <a:t>Subversive – Zugriff auf Subversion</a:t>
            </a:r>
          </a:p>
          <a:p>
            <a:pPr lvl="1">
              <a:lnSpc>
                <a:spcPct val="90000"/>
              </a:lnSpc>
            </a:pPr>
            <a:r>
              <a:rPr lang="de-DE" dirty="0" err="1">
                <a:latin typeface="+mj-lt"/>
              </a:rPr>
              <a:t>Mylyn</a:t>
            </a:r>
            <a:r>
              <a:rPr lang="de-DE" dirty="0">
                <a:latin typeface="+mj-lt"/>
              </a:rPr>
              <a:t> – Zugriff auf </a:t>
            </a:r>
            <a:r>
              <a:rPr lang="de-DE" dirty="0" err="1">
                <a:latin typeface="+mj-lt"/>
              </a:rPr>
              <a:t>Mantis</a:t>
            </a:r>
            <a:r>
              <a:rPr lang="de-DE" dirty="0">
                <a:latin typeface="+mj-lt"/>
              </a:rPr>
              <a:t> und </a:t>
            </a:r>
            <a:r>
              <a:rPr lang="de-DE" dirty="0" smtClean="0">
                <a:latin typeface="+mj-lt"/>
              </a:rPr>
              <a:t>Jenkins</a:t>
            </a:r>
          </a:p>
          <a:p>
            <a:pPr lvl="1">
              <a:lnSpc>
                <a:spcPct val="90000"/>
              </a:lnSpc>
            </a:pPr>
            <a:r>
              <a:rPr lang="de-DE" dirty="0" smtClean="0">
                <a:latin typeface="+mj-lt"/>
              </a:rPr>
              <a:t>Checkstyle – statische Codeanalyse</a:t>
            </a:r>
          </a:p>
          <a:p>
            <a:pPr lvl="1">
              <a:lnSpc>
                <a:spcPct val="90000"/>
              </a:lnSpc>
            </a:pPr>
            <a:r>
              <a:rPr lang="de-DE" dirty="0" err="1" smtClean="0">
                <a:latin typeface="+mj-lt"/>
              </a:rPr>
              <a:t>EclEmma</a:t>
            </a:r>
            <a:r>
              <a:rPr lang="de-DE" dirty="0" smtClean="0">
                <a:latin typeface="+mj-lt"/>
              </a:rPr>
              <a:t> – Code </a:t>
            </a:r>
            <a:r>
              <a:rPr lang="de-DE" dirty="0" err="1" smtClean="0">
                <a:latin typeface="+mj-lt"/>
              </a:rPr>
              <a:t>Coverage</a:t>
            </a:r>
            <a:endParaRPr lang="de-DE" dirty="0" smtClean="0">
              <a:latin typeface="+mj-lt"/>
            </a:endParaRPr>
          </a:p>
          <a:p>
            <a:pPr lvl="1">
              <a:lnSpc>
                <a:spcPct val="90000"/>
              </a:lnSpc>
            </a:pPr>
            <a:endParaRPr lang="de-DE" dirty="0">
              <a:latin typeface="+mj-lt"/>
            </a:endParaRPr>
          </a:p>
          <a:p>
            <a:pPr marL="446087" lvl="1" indent="0" eaLnBrk="1" hangingPunct="1">
              <a:lnSpc>
                <a:spcPct val="90000"/>
              </a:lnSpc>
              <a:buNone/>
            </a:pPr>
            <a:endParaRPr lang="de-DE" dirty="0" smtClean="0"/>
          </a:p>
          <a:p>
            <a:pPr marL="446087" lvl="1" indent="0" eaLnBrk="1" hangingPunct="1">
              <a:lnSpc>
                <a:spcPct val="90000"/>
              </a:lnSpc>
              <a:buNone/>
            </a:pPr>
            <a:endParaRPr lang="de-DE" dirty="0" smtClean="0"/>
          </a:p>
          <a:p>
            <a:pPr eaLnBrk="1" hangingPunct="1">
              <a:lnSpc>
                <a:spcPct val="90000"/>
              </a:lnSpc>
            </a:pPr>
            <a:endParaRPr lang="de-DE" b="1" dirty="0" smtClean="0"/>
          </a:p>
        </p:txBody>
      </p:sp>
      <p:pic>
        <p:nvPicPr>
          <p:cNvPr id="12292" name="Picture 4" descr="eclip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569" y="690017"/>
            <a:ext cx="1628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Subvers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8064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849313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65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367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Kurzüberblick </a:t>
            </a:r>
            <a:r>
              <a:rPr lang="de-DE" dirty="0" err="1">
                <a:latin typeface="+mj-lt"/>
              </a:rPr>
              <a:t>Eclipse</a:t>
            </a: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r>
              <a:rPr lang="de-DE" b="0" dirty="0" smtClean="0">
                <a:latin typeface="+mj-lt"/>
              </a:rPr>
              <a:t>Subversive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+mj-lt"/>
              </a:rPr>
              <a:t>Subversion-Client für </a:t>
            </a:r>
            <a:r>
              <a:rPr lang="de-DE" dirty="0" err="1" smtClean="0">
                <a:latin typeface="+mj-lt"/>
              </a:rPr>
              <a:t>Eclipse</a:t>
            </a:r>
            <a:endParaRPr lang="de-DE" dirty="0" smtClean="0">
              <a:latin typeface="+mj-lt"/>
            </a:endParaRPr>
          </a:p>
          <a:p>
            <a:pPr eaLnBrk="1" hangingPunct="1"/>
            <a:endParaRPr lang="de-DE" b="1" dirty="0" smtClean="0">
              <a:latin typeface="+mj-lt"/>
            </a:endParaRPr>
          </a:p>
          <a:p>
            <a:pPr eaLnBrk="1" hangingPunct="1"/>
            <a:r>
              <a:rPr lang="de-DE" b="1" dirty="0" smtClean="0">
                <a:latin typeface="+mj-lt"/>
              </a:rPr>
              <a:t>Lizenz:</a:t>
            </a:r>
            <a:r>
              <a:rPr lang="de-DE" dirty="0" smtClean="0">
                <a:latin typeface="+mj-lt"/>
              </a:rPr>
              <a:t> Open-Source</a:t>
            </a:r>
          </a:p>
          <a:p>
            <a:pPr eaLnBrk="1" hangingPunct="1"/>
            <a:r>
              <a:rPr lang="de-DE" b="1" dirty="0" smtClean="0">
                <a:latin typeface="+mj-lt"/>
              </a:rPr>
              <a:t>Projektseite:</a:t>
            </a:r>
            <a:r>
              <a:rPr lang="de-DE" dirty="0" smtClean="0">
                <a:latin typeface="+mj-lt"/>
              </a:rPr>
              <a:t> </a:t>
            </a:r>
            <a:r>
              <a:rPr lang="de-DE" dirty="0" smtClean="0">
                <a:latin typeface="+mj-lt"/>
                <a:hlinkClick r:id="rId2"/>
              </a:rPr>
              <a:t>http://www.eclipse.org/subversive/</a:t>
            </a:r>
            <a:endParaRPr lang="de-DE" dirty="0" smtClean="0">
              <a:latin typeface="+mj-lt"/>
            </a:endParaRPr>
          </a:p>
          <a:p>
            <a:pPr eaLnBrk="1" hangingPunct="1"/>
            <a:r>
              <a:rPr lang="de-DE" b="1" dirty="0" smtClean="0">
                <a:latin typeface="+mj-lt"/>
              </a:rPr>
              <a:t>Dokumentation:</a:t>
            </a:r>
            <a:r>
              <a:rPr lang="de-DE" dirty="0" smtClean="0">
                <a:latin typeface="+mj-lt"/>
              </a:rPr>
              <a:t> </a:t>
            </a:r>
            <a:r>
              <a:rPr lang="de-DE" dirty="0" smtClean="0">
                <a:latin typeface="+mj-lt"/>
                <a:hlinkClick r:id="rId3"/>
              </a:rPr>
              <a:t>http://www.eclipse.org/subversive/documentation/index.php</a:t>
            </a:r>
            <a:r>
              <a:rPr lang="de-DE" dirty="0" smtClean="0">
                <a:latin typeface="+mj-lt"/>
              </a:rPr>
              <a:t> </a:t>
            </a:r>
          </a:p>
          <a:p>
            <a:pPr eaLnBrk="1" hangingPunct="1"/>
            <a:endParaRPr lang="de-DE" dirty="0"/>
          </a:p>
          <a:p>
            <a:pPr marL="0" indent="0" eaLnBrk="1" hangingPunct="1">
              <a:buNone/>
            </a:pPr>
            <a:endParaRPr lang="de-DE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66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3762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Kurzüberblick </a:t>
            </a:r>
            <a:r>
              <a:rPr lang="de-DE" dirty="0" err="1">
                <a:latin typeface="+mj-lt"/>
              </a:rPr>
              <a:t>Eclipse</a:t>
            </a: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r>
              <a:rPr lang="de-DE" b="0" dirty="0" err="1" smtClean="0">
                <a:latin typeface="+mj-lt"/>
              </a:rPr>
              <a:t>Mylyn</a:t>
            </a:r>
            <a:r>
              <a:rPr lang="de-DE" b="0" dirty="0" smtClean="0">
                <a:latin typeface="+mj-lt"/>
              </a:rPr>
              <a:t> und </a:t>
            </a:r>
            <a:r>
              <a:rPr lang="de-DE" b="0" dirty="0" err="1" smtClean="0">
                <a:latin typeface="+mj-lt"/>
              </a:rPr>
              <a:t>Mantis</a:t>
            </a:r>
            <a:r>
              <a:rPr lang="de-DE" b="0" dirty="0" smtClean="0">
                <a:latin typeface="+mj-lt"/>
              </a:rPr>
              <a:t>-Connector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b="1" dirty="0" err="1" smtClean="0">
                <a:latin typeface="+mj-lt"/>
              </a:rPr>
              <a:t>Mylyn</a:t>
            </a:r>
            <a:r>
              <a:rPr lang="de-DE" b="1" dirty="0" smtClean="0">
                <a:latin typeface="+mj-lt"/>
              </a:rPr>
              <a:t>: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Unterstützung zum aufgaben-fokussierten Arbeiten in </a:t>
            </a:r>
            <a:r>
              <a:rPr lang="de-DE" dirty="0" err="1" smtClean="0">
                <a:latin typeface="+mj-lt"/>
              </a:rPr>
              <a:t>Eclipse</a:t>
            </a:r>
            <a:endParaRPr lang="de-DE" dirty="0" smtClean="0">
              <a:latin typeface="+mj-lt"/>
            </a:endParaRPr>
          </a:p>
          <a:p>
            <a:pPr lvl="1" eaLnBrk="1" hangingPunct="1"/>
            <a:r>
              <a:rPr lang="de-DE" dirty="0" smtClean="0">
                <a:latin typeface="+mj-lt"/>
              </a:rPr>
              <a:t>Integration verschiedener Bug-</a:t>
            </a:r>
            <a:r>
              <a:rPr lang="de-DE" dirty="0" err="1" smtClean="0">
                <a:latin typeface="+mj-lt"/>
              </a:rPr>
              <a:t>Tracker</a:t>
            </a:r>
            <a:endParaRPr lang="de-DE" dirty="0" smtClean="0">
              <a:latin typeface="+mj-lt"/>
            </a:endParaRPr>
          </a:p>
          <a:p>
            <a:pPr lvl="1" eaLnBrk="1" hangingPunct="1"/>
            <a:r>
              <a:rPr lang="de-DE" b="1" dirty="0" smtClean="0">
                <a:latin typeface="+mj-lt"/>
              </a:rPr>
              <a:t>Lizenz:</a:t>
            </a:r>
            <a:r>
              <a:rPr lang="de-DE" dirty="0" smtClean="0">
                <a:latin typeface="+mj-lt"/>
              </a:rPr>
              <a:t> Open-Source / Kommerziell (</a:t>
            </a:r>
            <a:r>
              <a:rPr lang="de-DE" dirty="0" err="1" smtClean="0">
                <a:latin typeface="+mj-lt"/>
              </a:rPr>
              <a:t>Tasktop</a:t>
            </a:r>
            <a:r>
              <a:rPr lang="de-DE" dirty="0" smtClean="0">
                <a:latin typeface="+mj-lt"/>
              </a:rPr>
              <a:t>)</a:t>
            </a:r>
          </a:p>
          <a:p>
            <a:pPr lvl="1" eaLnBrk="1" hangingPunct="1"/>
            <a:r>
              <a:rPr lang="de-DE" b="1" dirty="0" smtClean="0">
                <a:latin typeface="+mj-lt"/>
              </a:rPr>
              <a:t>Projektseite:</a:t>
            </a:r>
            <a:r>
              <a:rPr lang="de-DE" dirty="0" smtClean="0">
                <a:latin typeface="+mj-lt"/>
              </a:rPr>
              <a:t> </a:t>
            </a:r>
            <a:r>
              <a:rPr lang="de-DE" dirty="0" smtClean="0">
                <a:latin typeface="+mj-lt"/>
                <a:hlinkClick r:id="rId2"/>
              </a:rPr>
              <a:t>http://www.eclipse.org/mylyn/</a:t>
            </a:r>
            <a:r>
              <a:rPr lang="de-DE" dirty="0" smtClean="0">
                <a:latin typeface="+mj-lt"/>
              </a:rPr>
              <a:t> </a:t>
            </a:r>
          </a:p>
          <a:p>
            <a:pPr lvl="1" eaLnBrk="1" hangingPunct="1"/>
            <a:r>
              <a:rPr lang="de-DE" b="1" dirty="0" smtClean="0">
                <a:latin typeface="+mj-lt"/>
              </a:rPr>
              <a:t>Dokumentation: </a:t>
            </a:r>
            <a:r>
              <a:rPr lang="de-DE" dirty="0" smtClean="0">
                <a:latin typeface="+mj-lt"/>
                <a:hlinkClick r:id="rId3"/>
              </a:rPr>
              <a:t>http://wiki.eclipse.org/index.php/Mylyn/User_Guide</a:t>
            </a:r>
            <a:r>
              <a:rPr lang="de-DE" dirty="0" smtClean="0">
                <a:latin typeface="+mj-lt"/>
              </a:rPr>
              <a:t> </a:t>
            </a:r>
          </a:p>
          <a:p>
            <a:pPr eaLnBrk="1" hangingPunct="1"/>
            <a:endParaRPr lang="de-DE" b="1" dirty="0" smtClean="0">
              <a:latin typeface="+mj-lt"/>
            </a:endParaRPr>
          </a:p>
          <a:p>
            <a:pPr eaLnBrk="1" hangingPunct="1"/>
            <a:r>
              <a:rPr lang="de-DE" b="1" dirty="0" err="1" smtClean="0">
                <a:latin typeface="+mj-lt"/>
              </a:rPr>
              <a:t>Mantis</a:t>
            </a:r>
            <a:r>
              <a:rPr lang="de-DE" b="1" dirty="0" smtClean="0">
                <a:latin typeface="+mj-lt"/>
              </a:rPr>
              <a:t>-Connector: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Anbindung von </a:t>
            </a:r>
            <a:r>
              <a:rPr lang="de-DE" dirty="0" err="1" smtClean="0">
                <a:latin typeface="+mj-lt"/>
              </a:rPr>
              <a:t>Mantis</a:t>
            </a:r>
            <a:r>
              <a:rPr lang="de-DE" dirty="0" smtClean="0">
                <a:latin typeface="+mj-lt"/>
              </a:rPr>
              <a:t> an </a:t>
            </a:r>
            <a:r>
              <a:rPr lang="de-DE" dirty="0" err="1" smtClean="0">
                <a:latin typeface="+mj-lt"/>
              </a:rPr>
              <a:t>Mylyn</a:t>
            </a:r>
            <a:endParaRPr lang="de-DE" dirty="0" smtClean="0">
              <a:latin typeface="+mj-lt"/>
            </a:endParaRPr>
          </a:p>
          <a:p>
            <a:pPr lvl="1" eaLnBrk="1" hangingPunct="1"/>
            <a:r>
              <a:rPr lang="de-DE" b="1" dirty="0" smtClean="0">
                <a:latin typeface="+mj-lt"/>
              </a:rPr>
              <a:t>Lizenz:</a:t>
            </a:r>
            <a:r>
              <a:rPr lang="de-DE" dirty="0" smtClean="0">
                <a:latin typeface="+mj-lt"/>
              </a:rPr>
              <a:t> Open-Source</a:t>
            </a:r>
          </a:p>
          <a:p>
            <a:pPr lvl="1" eaLnBrk="1" hangingPunct="1"/>
            <a:r>
              <a:rPr lang="de-DE" b="1" dirty="0" smtClean="0">
                <a:latin typeface="+mj-lt"/>
              </a:rPr>
              <a:t>Projektseite:</a:t>
            </a:r>
            <a:r>
              <a:rPr lang="de-DE" dirty="0" smtClean="0">
                <a:latin typeface="+mj-lt"/>
              </a:rPr>
              <a:t> </a:t>
            </a:r>
            <a:r>
              <a:rPr lang="de-DE" dirty="0" smtClean="0">
                <a:latin typeface="+mj-lt"/>
                <a:hlinkClick r:id="rId4"/>
              </a:rPr>
              <a:t>http://sourceforge.net/projects/mylyn-mantis/</a:t>
            </a:r>
            <a:r>
              <a:rPr lang="de-DE" dirty="0" smtClean="0">
                <a:latin typeface="+mj-lt"/>
              </a:rPr>
              <a:t>  </a:t>
            </a:r>
          </a:p>
          <a:p>
            <a:pPr lvl="1" eaLnBrk="1" hangingPunct="1"/>
            <a:r>
              <a:rPr lang="de-DE" b="1" dirty="0" smtClean="0">
                <a:latin typeface="+mj-lt"/>
              </a:rPr>
              <a:t>Dokumentation: </a:t>
            </a:r>
            <a:r>
              <a:rPr lang="de-DE" dirty="0" smtClean="0">
                <a:latin typeface="+mj-lt"/>
              </a:rPr>
              <a:t>http://sourceforge.net/apps/mediawiki/mylyn-mantis</a:t>
            </a:r>
          </a:p>
          <a:p>
            <a:pPr marL="0" indent="0" eaLnBrk="1" hangingPunct="1">
              <a:buNone/>
            </a:pPr>
            <a:endParaRPr lang="de-DE" dirty="0" smtClean="0"/>
          </a:p>
          <a:p>
            <a:pPr eaLnBrk="1" hangingPunct="1"/>
            <a:endParaRPr lang="de-DE" dirty="0" smtClean="0"/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9144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67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9774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Kurzüberblick </a:t>
            </a:r>
            <a:r>
              <a:rPr lang="de-DE" dirty="0" err="1">
                <a:latin typeface="+mj-lt"/>
              </a:rPr>
              <a:t>Eclipse</a:t>
            </a: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r>
              <a:rPr lang="de-DE" b="0" dirty="0" smtClean="0">
                <a:latin typeface="+mj-lt"/>
              </a:rPr>
              <a:t>Checkstyle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Analyse des Quellcodes (</a:t>
            </a:r>
            <a:r>
              <a:rPr lang="de-DE" dirty="0" err="1" smtClean="0">
                <a:latin typeface="+mj-lt"/>
              </a:rPr>
              <a:t>Static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code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analysis</a:t>
            </a:r>
            <a:r>
              <a:rPr lang="de-DE" dirty="0" smtClean="0">
                <a:latin typeface="+mj-lt"/>
              </a:rPr>
              <a:t>)</a:t>
            </a:r>
            <a:endParaRPr lang="de-DE" dirty="0">
              <a:latin typeface="+mj-lt"/>
            </a:endParaRPr>
          </a:p>
          <a:p>
            <a:r>
              <a:rPr lang="de-DE" dirty="0" smtClean="0">
                <a:latin typeface="+mj-lt"/>
              </a:rPr>
              <a:t>Überprüft 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Einhaltung von Code Konventionen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Bug Patterns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Doppelten Code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Fehlende </a:t>
            </a:r>
            <a:r>
              <a:rPr lang="de-DE" dirty="0" err="1" smtClean="0">
                <a:latin typeface="+mj-lt"/>
              </a:rPr>
              <a:t>Javadoc</a:t>
            </a:r>
            <a:endParaRPr lang="de-DE" dirty="0" smtClean="0">
              <a:latin typeface="+mj-lt"/>
            </a:endParaRP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…</a:t>
            </a:r>
          </a:p>
          <a:p>
            <a:r>
              <a:rPr lang="de-DE" b="1" dirty="0" smtClean="0">
                <a:latin typeface="+mj-lt"/>
              </a:rPr>
              <a:t>Lizenz</a:t>
            </a:r>
            <a:r>
              <a:rPr lang="de-DE" b="1" dirty="0">
                <a:latin typeface="+mj-lt"/>
              </a:rPr>
              <a:t>:</a:t>
            </a:r>
            <a:r>
              <a:rPr lang="de-DE" dirty="0">
                <a:latin typeface="+mj-lt"/>
              </a:rPr>
              <a:t> Open-Source </a:t>
            </a:r>
            <a:endParaRPr lang="de-DE" dirty="0" smtClean="0">
              <a:latin typeface="+mj-lt"/>
            </a:endParaRPr>
          </a:p>
          <a:p>
            <a:r>
              <a:rPr lang="de-DE" b="1" dirty="0" smtClean="0">
                <a:latin typeface="+mj-lt"/>
              </a:rPr>
              <a:t>Projektseite</a:t>
            </a:r>
            <a:r>
              <a:rPr lang="de-DE" b="1" dirty="0">
                <a:latin typeface="+mj-lt"/>
              </a:rPr>
              <a:t>:</a:t>
            </a:r>
            <a:r>
              <a:rPr lang="de-DE" dirty="0">
                <a:latin typeface="+mj-lt"/>
              </a:rPr>
              <a:t> </a:t>
            </a:r>
            <a:r>
              <a:rPr lang="de-DE" dirty="0">
                <a:latin typeface="+mj-lt"/>
                <a:hlinkClick r:id="rId2"/>
              </a:rPr>
              <a:t>http://</a:t>
            </a:r>
            <a:r>
              <a:rPr lang="de-DE" dirty="0" smtClean="0">
                <a:latin typeface="+mj-lt"/>
                <a:hlinkClick r:id="rId2"/>
              </a:rPr>
              <a:t>checkstyle.sourceforge.net/index.html</a:t>
            </a:r>
            <a:endParaRPr lang="de-DE" dirty="0" smtClean="0">
              <a:latin typeface="+mj-lt"/>
            </a:endParaRPr>
          </a:p>
          <a:p>
            <a:r>
              <a:rPr lang="de-DE" b="1" dirty="0" smtClean="0">
                <a:latin typeface="+mj-lt"/>
              </a:rPr>
              <a:t>Dokumentation: </a:t>
            </a:r>
            <a:r>
              <a:rPr lang="de-DE" dirty="0">
                <a:latin typeface="+mj-lt"/>
                <a:hlinkClick r:id="rId3"/>
              </a:rPr>
              <a:t>http://</a:t>
            </a:r>
            <a:r>
              <a:rPr lang="de-DE" dirty="0" smtClean="0">
                <a:latin typeface="+mj-lt"/>
                <a:hlinkClick r:id="rId3"/>
              </a:rPr>
              <a:t>checkstyle.sourceforge.net/project-info.html</a:t>
            </a:r>
            <a:endParaRPr lang="de-DE" dirty="0" smtClean="0">
              <a:latin typeface="+mj-lt"/>
            </a:endParaRPr>
          </a:p>
          <a:p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68</a:t>
            </a:fld>
            <a:endParaRPr lang="de-DE" dirty="0"/>
          </a:p>
        </p:txBody>
      </p:sp>
      <p:pic>
        <p:nvPicPr>
          <p:cNvPr id="4098" name="Picture 2" descr="C:\Users\zur_sa\Desktop\1s5xyr6j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586" y="548680"/>
            <a:ext cx="95250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6347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Checkstyle in RCE</a:t>
            </a:r>
            <a:endParaRPr lang="de-DE" dirty="0">
              <a:latin typeface="+mj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69</a:t>
            </a:fld>
            <a:endParaRPr lang="de-DE" dirty="0"/>
          </a:p>
        </p:txBody>
      </p:sp>
      <p:pic>
        <p:nvPicPr>
          <p:cNvPr id="6146" name="Picture 2" descr="C:\Users\zur_sa\Desktop\RCE_checksty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60" y="1844824"/>
            <a:ext cx="7560840" cy="304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4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de-DE" sz="3600" dirty="0" smtClean="0">
                <a:latin typeface="+mj-lt"/>
              </a:rPr>
              <a:t>Einrichtung für Simulations- und Softwaretechnik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	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5652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Kurzüberblick </a:t>
            </a:r>
            <a:r>
              <a:rPr lang="de-DE" dirty="0" err="1">
                <a:latin typeface="+mj-lt"/>
              </a:rPr>
              <a:t>Eclipse</a:t>
            </a: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r>
              <a:rPr lang="de-DE" b="0" dirty="0" err="1" smtClean="0">
                <a:latin typeface="+mj-lt"/>
              </a:rPr>
              <a:t>EclEmma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43000" y="1884363"/>
            <a:ext cx="2708920" cy="3992562"/>
          </a:xfrm>
        </p:spPr>
        <p:txBody>
          <a:bodyPr/>
          <a:lstStyle/>
          <a:p>
            <a:r>
              <a:rPr lang="de-DE" dirty="0" smtClean="0">
                <a:latin typeface="+mj-lt"/>
              </a:rPr>
              <a:t>Code </a:t>
            </a:r>
            <a:r>
              <a:rPr lang="de-DE" dirty="0" err="1" smtClean="0">
                <a:latin typeface="+mj-lt"/>
              </a:rPr>
              <a:t>Coverage</a:t>
            </a:r>
            <a:r>
              <a:rPr lang="de-DE" dirty="0" smtClean="0">
                <a:latin typeface="+mj-lt"/>
              </a:rPr>
              <a:t> Tool</a:t>
            </a:r>
            <a:endParaRPr lang="de-DE" dirty="0">
              <a:latin typeface="+mj-lt"/>
            </a:endParaRPr>
          </a:p>
          <a:p>
            <a:endParaRPr lang="de-DE" b="1" dirty="0" smtClean="0">
              <a:latin typeface="+mj-lt"/>
            </a:endParaRPr>
          </a:p>
          <a:p>
            <a:r>
              <a:rPr lang="de-DE" b="1" dirty="0" smtClean="0">
                <a:latin typeface="+mj-lt"/>
              </a:rPr>
              <a:t>Lizenz</a:t>
            </a:r>
            <a:r>
              <a:rPr lang="de-DE" b="1" dirty="0">
                <a:latin typeface="+mj-lt"/>
              </a:rPr>
              <a:t>:</a:t>
            </a:r>
            <a:r>
              <a:rPr lang="de-DE" dirty="0">
                <a:latin typeface="+mj-lt"/>
              </a:rPr>
              <a:t> Open-Source </a:t>
            </a:r>
            <a:endParaRPr lang="de-DE" dirty="0" smtClean="0">
              <a:latin typeface="+mj-lt"/>
            </a:endParaRPr>
          </a:p>
          <a:p>
            <a:r>
              <a:rPr lang="de-DE" b="1" dirty="0" smtClean="0">
                <a:latin typeface="+mj-lt"/>
              </a:rPr>
              <a:t>Projektseite</a:t>
            </a:r>
            <a:r>
              <a:rPr lang="de-DE" b="1" dirty="0">
                <a:latin typeface="+mj-lt"/>
              </a:rPr>
              <a:t>:</a:t>
            </a:r>
            <a:r>
              <a:rPr lang="de-DE" dirty="0">
                <a:latin typeface="+mj-lt"/>
              </a:rPr>
              <a:t> </a:t>
            </a:r>
            <a:r>
              <a:rPr lang="de-DE" dirty="0">
                <a:latin typeface="+mj-lt"/>
                <a:hlinkClick r:id="rId2"/>
              </a:rPr>
              <a:t>http://www.eclemma.org</a:t>
            </a:r>
            <a:r>
              <a:rPr lang="de-DE" dirty="0" smtClean="0">
                <a:latin typeface="+mj-lt"/>
                <a:hlinkClick r:id="rId2"/>
              </a:rPr>
              <a:t>/</a:t>
            </a:r>
            <a:endParaRPr lang="de-DE" dirty="0" smtClean="0">
              <a:latin typeface="+mj-lt"/>
            </a:endParaRPr>
          </a:p>
          <a:p>
            <a:r>
              <a:rPr lang="de-DE" b="1" dirty="0" smtClean="0">
                <a:latin typeface="+mj-lt"/>
              </a:rPr>
              <a:t>Dokumentation: </a:t>
            </a:r>
            <a:r>
              <a:rPr lang="de-DE" dirty="0">
                <a:latin typeface="+mj-lt"/>
                <a:hlinkClick r:id="rId3"/>
              </a:rPr>
              <a:t>http://</a:t>
            </a:r>
            <a:r>
              <a:rPr lang="de-DE" dirty="0" smtClean="0">
                <a:latin typeface="+mj-lt"/>
                <a:hlinkClick r:id="rId3"/>
              </a:rPr>
              <a:t>www.eclemma.org/userdoc/index.html</a:t>
            </a:r>
            <a:endParaRPr lang="de-DE" dirty="0" smtClean="0">
              <a:latin typeface="+mj-lt"/>
            </a:endParaRPr>
          </a:p>
          <a:p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70</a:t>
            </a:fld>
            <a:endParaRPr lang="de-DE" dirty="0"/>
          </a:p>
        </p:txBody>
      </p:sp>
      <p:pic>
        <p:nvPicPr>
          <p:cNvPr id="6147" name="Picture 3" descr="C:\Users\zur_sa\Desktop\cover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116" y="1844824"/>
            <a:ext cx="4810884" cy="337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384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Alternative </a:t>
            </a:r>
            <a:r>
              <a:rPr lang="de-DE" dirty="0" err="1" smtClean="0">
                <a:latin typeface="+mj-lt"/>
              </a:rPr>
              <a:t>IDE‘s</a:t>
            </a:r>
            <a:r>
              <a:rPr lang="de-DE" dirty="0" smtClean="0">
                <a:latin typeface="+mj-lt"/>
              </a:rPr>
              <a:t/>
            </a:r>
            <a:br>
              <a:rPr lang="de-DE" dirty="0" smtClean="0">
                <a:latin typeface="+mj-lt"/>
              </a:rPr>
            </a:b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>
                <a:latin typeface="+mj-lt"/>
              </a:rPr>
              <a:t>IntelliJ</a:t>
            </a:r>
            <a:r>
              <a:rPr lang="de-DE" dirty="0">
                <a:latin typeface="+mj-lt"/>
              </a:rPr>
              <a:t> IDEA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  <a:hlinkClick r:id="rId2"/>
              </a:rPr>
              <a:t>http://www.jetbrains.com/idea</a:t>
            </a:r>
            <a:r>
              <a:rPr lang="de-DE" dirty="0" smtClean="0">
                <a:latin typeface="+mj-lt"/>
                <a:hlinkClick r:id="rId2"/>
              </a:rPr>
              <a:t>/</a:t>
            </a:r>
            <a:endParaRPr lang="de-DE" dirty="0" smtClean="0">
              <a:latin typeface="+mj-lt"/>
            </a:endParaRPr>
          </a:p>
          <a:p>
            <a:endParaRPr lang="de-DE" dirty="0" smtClean="0">
              <a:latin typeface="+mj-lt"/>
            </a:endParaRPr>
          </a:p>
          <a:p>
            <a:r>
              <a:rPr lang="de-DE" dirty="0" err="1" smtClean="0">
                <a:latin typeface="+mj-lt"/>
              </a:rPr>
              <a:t>NetBeans</a:t>
            </a:r>
            <a:r>
              <a:rPr lang="de-DE" dirty="0">
                <a:latin typeface="+mj-lt"/>
              </a:rPr>
              <a:t> </a:t>
            </a:r>
            <a:r>
              <a:rPr lang="de-DE" dirty="0" smtClean="0">
                <a:latin typeface="+mj-lt"/>
              </a:rPr>
              <a:t>IDE</a:t>
            </a: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  <a:hlinkClick r:id="rId3"/>
              </a:rPr>
              <a:t>https://netbeans.org</a:t>
            </a:r>
            <a:r>
              <a:rPr lang="de-DE" dirty="0" smtClean="0">
                <a:latin typeface="+mj-lt"/>
                <a:hlinkClick r:id="rId3"/>
              </a:rPr>
              <a:t>/</a:t>
            </a:r>
            <a:endParaRPr lang="de-DE" dirty="0" smtClean="0">
              <a:latin typeface="+mj-lt"/>
            </a:endParaRP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71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4407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+mj-lt"/>
              </a:rPr>
              <a:t>Arbeitsprozess aus Sicht des Entwicklers</a:t>
            </a:r>
          </a:p>
        </p:txBody>
      </p:sp>
      <p:sp>
        <p:nvSpPr>
          <p:cNvPr id="1041" name="Line 39"/>
          <p:cNvSpPr>
            <a:spLocks noChangeShapeType="1"/>
          </p:cNvSpPr>
          <p:nvPr/>
        </p:nvSpPr>
        <p:spPr bwMode="auto">
          <a:xfrm flipH="1" flipV="1">
            <a:off x="5127625" y="3819525"/>
            <a:ext cx="0" cy="136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2" name="Rectangle 40"/>
          <p:cNvSpPr>
            <a:spLocks noChangeArrowheads="1"/>
          </p:cNvSpPr>
          <p:nvPr/>
        </p:nvSpPr>
        <p:spPr bwMode="auto">
          <a:xfrm>
            <a:off x="1227138" y="3089275"/>
            <a:ext cx="6624637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Rectangle 42"/>
          <p:cNvSpPr>
            <a:spLocks noChangeArrowheads="1"/>
          </p:cNvSpPr>
          <p:nvPr/>
        </p:nvSpPr>
        <p:spPr bwMode="auto">
          <a:xfrm>
            <a:off x="1169988" y="3027363"/>
            <a:ext cx="6624637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Rectangle 41"/>
          <p:cNvSpPr>
            <a:spLocks noChangeArrowheads="1"/>
          </p:cNvSpPr>
          <p:nvPr/>
        </p:nvSpPr>
        <p:spPr bwMode="auto">
          <a:xfrm>
            <a:off x="1289050" y="3151188"/>
            <a:ext cx="6624638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AutoShape 3"/>
          <p:cNvSpPr>
            <a:spLocks noChangeArrowheads="1"/>
          </p:cNvSpPr>
          <p:nvPr/>
        </p:nvSpPr>
        <p:spPr bwMode="auto">
          <a:xfrm>
            <a:off x="61356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6" name="AutoShape 4"/>
          <p:cNvSpPr>
            <a:spLocks noChangeArrowheads="1"/>
          </p:cNvSpPr>
          <p:nvPr/>
        </p:nvSpPr>
        <p:spPr bwMode="auto">
          <a:xfrm>
            <a:off x="50561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7" name="AutoShape 5"/>
          <p:cNvSpPr>
            <a:spLocks noChangeArrowheads="1"/>
          </p:cNvSpPr>
          <p:nvPr/>
        </p:nvSpPr>
        <p:spPr bwMode="auto">
          <a:xfrm>
            <a:off x="39639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8" name="AutoShape 6"/>
          <p:cNvSpPr>
            <a:spLocks noChangeArrowheads="1"/>
          </p:cNvSpPr>
          <p:nvPr/>
        </p:nvSpPr>
        <p:spPr bwMode="auto">
          <a:xfrm>
            <a:off x="2803525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9" name="Rectangle 7"/>
          <p:cNvSpPr>
            <a:spLocks noChangeArrowheads="1"/>
          </p:cNvSpPr>
          <p:nvPr/>
        </p:nvSpPr>
        <p:spPr bwMode="auto">
          <a:xfrm>
            <a:off x="1343025" y="3279775"/>
            <a:ext cx="1441450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New Issue</a:t>
            </a:r>
          </a:p>
          <a:p>
            <a:pPr algn="ctr"/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(In Progress</a:t>
            </a:r>
            <a:r>
              <a:rPr lang="de-DE" sz="1200" i="1">
                <a:latin typeface="Arial" pitchFamily="34" charset="0"/>
              </a:rPr>
              <a:t>)</a:t>
            </a:r>
          </a:p>
        </p:txBody>
      </p:sp>
      <p:sp>
        <p:nvSpPr>
          <p:cNvPr id="1050" name="Rectangle 8"/>
          <p:cNvSpPr>
            <a:spLocks noChangeArrowheads="1"/>
          </p:cNvSpPr>
          <p:nvPr/>
        </p:nvSpPr>
        <p:spPr bwMode="auto">
          <a:xfrm>
            <a:off x="3171825" y="3279775"/>
            <a:ext cx="792163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Design</a:t>
            </a:r>
          </a:p>
        </p:txBody>
      </p:sp>
      <p:sp>
        <p:nvSpPr>
          <p:cNvPr id="1051" name="Rectangle 9"/>
          <p:cNvSpPr>
            <a:spLocks noChangeArrowheads="1"/>
          </p:cNvSpPr>
          <p:nvPr/>
        </p:nvSpPr>
        <p:spPr bwMode="auto">
          <a:xfrm>
            <a:off x="4335463" y="3279775"/>
            <a:ext cx="720725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 dirty="0" err="1">
                <a:latin typeface="Arial" pitchFamily="34" charset="0"/>
              </a:rPr>
              <a:t>Coding</a:t>
            </a:r>
            <a:r>
              <a:rPr lang="de-DE" sz="1200" b="1" dirty="0">
                <a:latin typeface="Arial" pitchFamily="34" charset="0"/>
              </a:rPr>
              <a:t>/</a:t>
            </a:r>
          </a:p>
          <a:p>
            <a:pPr algn="ctr"/>
            <a:r>
              <a:rPr lang="de-DE" sz="1200" b="1" dirty="0">
                <a:latin typeface="Arial" pitchFamily="34" charset="0"/>
              </a:rPr>
              <a:t>Unit </a:t>
            </a:r>
            <a:br>
              <a:rPr lang="de-DE" sz="1200" b="1" dirty="0">
                <a:latin typeface="Arial" pitchFamily="34" charset="0"/>
              </a:rPr>
            </a:br>
            <a:r>
              <a:rPr lang="de-DE" sz="1200" b="1" dirty="0" err="1">
                <a:latin typeface="Arial" pitchFamily="34" charset="0"/>
              </a:rPr>
              <a:t>testing</a:t>
            </a:r>
            <a:endParaRPr lang="de-DE" sz="1200" dirty="0">
              <a:latin typeface="Arial" pitchFamily="34" charset="0"/>
            </a:endParaRPr>
          </a:p>
        </p:txBody>
      </p:sp>
      <p:sp>
        <p:nvSpPr>
          <p:cNvPr id="1052" name="Rectangle 10"/>
          <p:cNvSpPr>
            <a:spLocks noChangeArrowheads="1"/>
          </p:cNvSpPr>
          <p:nvPr/>
        </p:nvSpPr>
        <p:spPr bwMode="auto">
          <a:xfrm>
            <a:off x="5416550" y="3279775"/>
            <a:ext cx="784225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Integration</a:t>
            </a:r>
          </a:p>
          <a:p>
            <a:pPr algn="ctr"/>
            <a:r>
              <a:rPr lang="de-DE" sz="1200" b="1">
                <a:latin typeface="Arial" pitchFamily="34" charset="0"/>
              </a:rPr>
              <a:t>Testing</a:t>
            </a:r>
            <a:endParaRPr lang="de-DE" sz="1200">
              <a:latin typeface="Arial" pitchFamily="34" charset="0"/>
            </a:endParaRPr>
          </a:p>
        </p:txBody>
      </p:sp>
      <p:sp>
        <p:nvSpPr>
          <p:cNvPr id="1053" name="Rectangle 11"/>
          <p:cNvSpPr>
            <a:spLocks noChangeArrowheads="1"/>
          </p:cNvSpPr>
          <p:nvPr/>
        </p:nvSpPr>
        <p:spPr bwMode="auto">
          <a:xfrm>
            <a:off x="6496050" y="3279775"/>
            <a:ext cx="1223963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Resolve Issue</a:t>
            </a:r>
            <a:endParaRPr lang="de-DE" sz="1200" i="1">
              <a:latin typeface="Arial" pitchFamily="34" charset="0"/>
            </a:endParaRPr>
          </a:p>
          <a:p>
            <a:pPr algn="ctr"/>
            <a:r>
              <a:rPr lang="de-DE" sz="1200" i="1">
                <a:solidFill>
                  <a:schemeClr val="accent2"/>
                </a:solidFill>
                <a:latin typeface="Arial" pitchFamily="34" charset="0"/>
              </a:rPr>
              <a:t>(</a:t>
            </a:r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Resolved</a:t>
            </a:r>
            <a:r>
              <a:rPr lang="de-DE" sz="1200" i="1">
                <a:solidFill>
                  <a:schemeClr val="accent2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1054" name="Line 12"/>
          <p:cNvSpPr>
            <a:spLocks noChangeShapeType="1"/>
          </p:cNvSpPr>
          <p:nvPr/>
        </p:nvSpPr>
        <p:spPr bwMode="auto">
          <a:xfrm flipH="1">
            <a:off x="4108450" y="2933700"/>
            <a:ext cx="4763" cy="6334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5" name="Text Box 13"/>
          <p:cNvSpPr txBox="1">
            <a:spLocks noChangeArrowheads="1"/>
          </p:cNvSpPr>
          <p:nvPr/>
        </p:nvSpPr>
        <p:spPr bwMode="auto">
          <a:xfrm>
            <a:off x="3727450" y="3444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56" name="Rectangle 14"/>
          <p:cNvSpPr>
            <a:spLocks noChangeArrowheads="1"/>
          </p:cNvSpPr>
          <p:nvPr/>
        </p:nvSpPr>
        <p:spPr bwMode="auto">
          <a:xfrm>
            <a:off x="1343025" y="1885950"/>
            <a:ext cx="1439863" cy="900113"/>
          </a:xfrm>
          <a:prstGeom prst="rect">
            <a:avLst/>
          </a:prstGeom>
          <a:solidFill>
            <a:srgbClr val="FFE7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200" b="1" dirty="0">
                <a:latin typeface="Arial" pitchFamily="34" charset="0"/>
              </a:rPr>
              <a:t>(Release / Iteration)</a:t>
            </a:r>
          </a:p>
          <a:p>
            <a:pPr algn="ctr"/>
            <a:r>
              <a:rPr lang="en-US" sz="1200" b="1" dirty="0">
                <a:latin typeface="Arial" pitchFamily="34" charset="0"/>
              </a:rPr>
              <a:t>Planning </a:t>
            </a:r>
          </a:p>
          <a:p>
            <a:pPr algn="ctr"/>
            <a:r>
              <a:rPr lang="en-US" sz="1200" b="1" dirty="0">
                <a:latin typeface="Arial" pitchFamily="34" charset="0"/>
              </a:rPr>
              <a:t>using Mantis</a:t>
            </a:r>
          </a:p>
          <a:p>
            <a:pPr algn="ctr"/>
            <a:r>
              <a:rPr lang="de-DE" sz="1200" b="1" i="1" dirty="0">
                <a:solidFill>
                  <a:schemeClr val="accent2"/>
                </a:solidFill>
                <a:latin typeface="Arial" pitchFamily="34" charset="0"/>
              </a:rPr>
              <a:t>(</a:t>
            </a:r>
            <a:r>
              <a:rPr lang="de-DE" sz="1200" b="1" i="1" dirty="0" err="1" smtClean="0">
                <a:solidFill>
                  <a:schemeClr val="accent2"/>
                </a:solidFill>
                <a:latin typeface="Arial" pitchFamily="34" charset="0"/>
              </a:rPr>
              <a:t>Assigned</a:t>
            </a:r>
            <a:r>
              <a:rPr lang="de-DE" sz="1200" b="1" i="1" dirty="0">
                <a:solidFill>
                  <a:schemeClr val="accent2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1057" name="Text Box 15"/>
          <p:cNvSpPr txBox="1">
            <a:spLocks noChangeArrowheads="1"/>
          </p:cNvSpPr>
          <p:nvPr/>
        </p:nvSpPr>
        <p:spPr bwMode="auto">
          <a:xfrm>
            <a:off x="3379788" y="2395538"/>
            <a:ext cx="1470025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>
                <a:latin typeface="Courier New" pitchFamily="49" charset="0"/>
              </a:rPr>
              <a:t>Update </a:t>
            </a:r>
            <a:r>
              <a:rPr lang="de-DE" sz="1400" b="1" dirty="0" err="1">
                <a:latin typeface="Courier New" pitchFamily="49" charset="0"/>
              </a:rPr>
              <a:t>from</a:t>
            </a:r>
            <a:r>
              <a:rPr lang="de-DE" sz="1400" b="1" dirty="0">
                <a:latin typeface="Courier New" pitchFamily="49" charset="0"/>
              </a:rPr>
              <a:t> </a:t>
            </a:r>
          </a:p>
          <a:p>
            <a:pPr algn="ctr" eaLnBrk="1" hangingPunct="1"/>
            <a:r>
              <a:rPr lang="de-DE" sz="1400" b="1" dirty="0">
                <a:latin typeface="Courier New" pitchFamily="49" charset="0"/>
              </a:rPr>
              <a:t>SVN</a:t>
            </a:r>
          </a:p>
        </p:txBody>
      </p:sp>
      <p:sp>
        <p:nvSpPr>
          <p:cNvPr id="1058" name="Text Box 16"/>
          <p:cNvSpPr txBox="1">
            <a:spLocks noChangeArrowheads="1"/>
          </p:cNvSpPr>
          <p:nvPr/>
        </p:nvSpPr>
        <p:spPr bwMode="auto">
          <a:xfrm>
            <a:off x="5130141" y="2006600"/>
            <a:ext cx="1580882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>
                <a:latin typeface="Courier New" pitchFamily="49" charset="0"/>
              </a:rPr>
              <a:t>Commit </a:t>
            </a:r>
            <a:r>
              <a:rPr lang="de-DE" sz="1400" b="1" dirty="0" err="1">
                <a:latin typeface="Courier New" pitchFamily="49" charset="0"/>
              </a:rPr>
              <a:t>to</a:t>
            </a:r>
            <a:r>
              <a:rPr lang="de-DE" sz="1400" b="1" dirty="0">
                <a:latin typeface="Courier New" pitchFamily="49" charset="0"/>
              </a:rPr>
              <a:t> </a:t>
            </a:r>
            <a:r>
              <a:rPr lang="de-DE" sz="1400" b="1" dirty="0" smtClean="0">
                <a:latin typeface="Courier New" pitchFamily="49" charset="0"/>
              </a:rPr>
              <a:t>SVN</a:t>
            </a:r>
          </a:p>
        </p:txBody>
      </p:sp>
      <p:sp>
        <p:nvSpPr>
          <p:cNvPr id="1059" name="Line 17"/>
          <p:cNvSpPr>
            <a:spLocks noChangeShapeType="1"/>
          </p:cNvSpPr>
          <p:nvPr/>
        </p:nvSpPr>
        <p:spPr bwMode="auto">
          <a:xfrm>
            <a:off x="5926138" y="2528888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0" name="Line 18"/>
          <p:cNvSpPr>
            <a:spLocks noChangeShapeType="1"/>
          </p:cNvSpPr>
          <p:nvPr/>
        </p:nvSpPr>
        <p:spPr bwMode="auto">
          <a:xfrm>
            <a:off x="5926138" y="2528888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" name="Diagram 2"/>
          <p:cNvGrpSpPr>
            <a:grpSpLocks/>
          </p:cNvGrpSpPr>
          <p:nvPr/>
        </p:nvGrpSpPr>
        <p:grpSpPr bwMode="auto">
          <a:xfrm>
            <a:off x="4125913" y="2719388"/>
            <a:ext cx="2320925" cy="2089150"/>
            <a:chOff x="2612" y="2011"/>
            <a:chExt cx="1462" cy="1316"/>
          </a:xfrm>
        </p:grpSpPr>
        <p:sp>
          <p:nvSpPr>
            <p:cNvPr id="3" name="_s3076"/>
            <p:cNvSpPr>
              <a:spLocks noChangeArrowheads="1" noTextEdit="1"/>
            </p:cNvSpPr>
            <p:nvPr/>
          </p:nvSpPr>
          <p:spPr bwMode="auto">
            <a:xfrm>
              <a:off x="3001" y="2011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9966FF"/>
            </a:solidFill>
            <a:ln w="28575">
              <a:solidFill>
                <a:srgbClr val="5F0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" name="_s3077"/>
            <p:cNvSpPr>
              <a:spLocks noChangeArrowheads="1" noTextEdit="1"/>
            </p:cNvSpPr>
            <p:nvPr/>
          </p:nvSpPr>
          <p:spPr bwMode="auto">
            <a:xfrm rot="3600000">
              <a:off x="3274" y="2170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1FD09"/>
            </a:solidFill>
            <a:ln w="28575">
              <a:solidFill>
                <a:srgbClr val="CAD402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" name="_s3078"/>
            <p:cNvSpPr>
              <a:spLocks noChangeArrowheads="1" noTextEdit="1"/>
            </p:cNvSpPr>
            <p:nvPr/>
          </p:nvSpPr>
          <p:spPr bwMode="auto">
            <a:xfrm rot="7200000">
              <a:off x="3274" y="2485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0399FF"/>
            </a:solidFill>
            <a:ln w="28575">
              <a:solidFill>
                <a:srgbClr val="4B595B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" name="_s3079"/>
            <p:cNvSpPr>
              <a:spLocks noChangeArrowheads="1" noTextEdit="1"/>
            </p:cNvSpPr>
            <p:nvPr/>
          </p:nvSpPr>
          <p:spPr bwMode="auto">
            <a:xfrm rot="10800000">
              <a:off x="3001" y="2642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F00FF"/>
            </a:solidFill>
            <a:ln w="28575">
              <a:solidFill>
                <a:srgbClr val="CA00CA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" name="_s3080"/>
            <p:cNvSpPr>
              <a:spLocks noChangeArrowheads="1" noTextEdit="1"/>
            </p:cNvSpPr>
            <p:nvPr/>
          </p:nvSpPr>
          <p:spPr bwMode="auto">
            <a:xfrm rot="14400000">
              <a:off x="2728" y="2485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01BD0A"/>
            </a:solidFill>
            <a:ln w="28575">
              <a:solidFill>
                <a:srgbClr val="019308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_s3081"/>
            <p:cNvSpPr>
              <a:spLocks noChangeArrowheads="1" noTextEdit="1"/>
            </p:cNvSpPr>
            <p:nvPr/>
          </p:nvSpPr>
          <p:spPr bwMode="auto">
            <a:xfrm rot="18000000">
              <a:off x="2728" y="2170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BE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_s3082"/>
            <p:cNvSpPr>
              <a:spLocks noChangeArrowheads="1"/>
            </p:cNvSpPr>
            <p:nvPr/>
          </p:nvSpPr>
          <p:spPr bwMode="auto">
            <a:xfrm>
              <a:off x="3517" y="2019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_s3083"/>
            <p:cNvSpPr>
              <a:spLocks noChangeArrowheads="1"/>
            </p:cNvSpPr>
            <p:nvPr/>
          </p:nvSpPr>
          <p:spPr bwMode="auto">
            <a:xfrm>
              <a:off x="3819" y="2541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_s3084"/>
            <p:cNvSpPr>
              <a:spLocks noChangeArrowheads="1"/>
            </p:cNvSpPr>
            <p:nvPr/>
          </p:nvSpPr>
          <p:spPr bwMode="auto">
            <a:xfrm>
              <a:off x="3518" y="3063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_s3085"/>
            <p:cNvSpPr>
              <a:spLocks noChangeArrowheads="1"/>
            </p:cNvSpPr>
            <p:nvPr/>
          </p:nvSpPr>
          <p:spPr bwMode="auto">
            <a:xfrm>
              <a:off x="2915" y="3064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_s3086"/>
            <p:cNvSpPr>
              <a:spLocks noChangeArrowheads="1"/>
            </p:cNvSpPr>
            <p:nvPr/>
          </p:nvSpPr>
          <p:spPr bwMode="auto">
            <a:xfrm>
              <a:off x="2613" y="2542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_s3087"/>
            <p:cNvSpPr>
              <a:spLocks noChangeArrowheads="1"/>
            </p:cNvSpPr>
            <p:nvPr/>
          </p:nvSpPr>
          <p:spPr bwMode="auto">
            <a:xfrm>
              <a:off x="2914" y="2019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061" name="Text Box 34"/>
          <p:cNvSpPr txBox="1">
            <a:spLocks noChangeArrowheads="1"/>
          </p:cNvSpPr>
          <p:nvPr/>
        </p:nvSpPr>
        <p:spPr bwMode="auto">
          <a:xfrm>
            <a:off x="6990297" y="2133928"/>
            <a:ext cx="158088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 err="1">
                <a:latin typeface="Courier New" pitchFamily="49" charset="0"/>
              </a:rPr>
              <a:t>Successful</a:t>
            </a:r>
            <a:endParaRPr lang="de-DE" sz="1400" b="1" dirty="0" smtClean="0">
              <a:latin typeface="Courier New" pitchFamily="49" charset="0"/>
            </a:endParaRPr>
          </a:p>
          <a:p>
            <a:pPr algn="ctr" eaLnBrk="1" hangingPunct="1"/>
            <a:r>
              <a:rPr lang="de-DE" sz="1400" b="1" dirty="0" smtClean="0">
                <a:latin typeface="Courier New" pitchFamily="49" charset="0"/>
              </a:rPr>
              <a:t>Jenkins </a:t>
            </a:r>
            <a:r>
              <a:rPr lang="de-DE" sz="1400" b="1" dirty="0" err="1" smtClean="0">
                <a:latin typeface="Courier New" pitchFamily="49" charset="0"/>
              </a:rPr>
              <a:t>Build</a:t>
            </a:r>
            <a:endParaRPr lang="de-DE" sz="1400" b="1" dirty="0" smtClean="0">
              <a:latin typeface="Courier New" pitchFamily="49" charset="0"/>
            </a:endParaRPr>
          </a:p>
        </p:txBody>
      </p:sp>
      <p:sp>
        <p:nvSpPr>
          <p:cNvPr id="1062" name="Line 35"/>
          <p:cNvSpPr>
            <a:spLocks noChangeShapeType="1"/>
          </p:cNvSpPr>
          <p:nvPr/>
        </p:nvSpPr>
        <p:spPr bwMode="auto">
          <a:xfrm flipH="1">
            <a:off x="7504113" y="2668588"/>
            <a:ext cx="4762" cy="633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3" name="Rectangle 36"/>
          <p:cNvSpPr>
            <a:spLocks noChangeArrowheads="1"/>
          </p:cNvSpPr>
          <p:nvPr/>
        </p:nvSpPr>
        <p:spPr bwMode="auto">
          <a:xfrm>
            <a:off x="6394450" y="4710113"/>
            <a:ext cx="1439863" cy="900112"/>
          </a:xfrm>
          <a:prstGeom prst="rect">
            <a:avLst/>
          </a:prstGeom>
          <a:solidFill>
            <a:srgbClr val="FFE7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200" b="1">
                <a:latin typeface="Arial" pitchFamily="34" charset="0"/>
              </a:rPr>
              <a:t>Performing</a:t>
            </a:r>
          </a:p>
          <a:p>
            <a:pPr algn="ctr"/>
            <a:r>
              <a:rPr lang="en-US" sz="1200" b="1">
                <a:latin typeface="Arial" pitchFamily="34" charset="0"/>
              </a:rPr>
              <a:t>Release Process</a:t>
            </a:r>
          </a:p>
          <a:p>
            <a:pPr algn="ctr"/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(Closed)</a:t>
            </a:r>
            <a:endParaRPr lang="en-US" sz="1200" i="1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064" name="AutoShape 37"/>
          <p:cNvSpPr>
            <a:spLocks noChangeArrowheads="1"/>
          </p:cNvSpPr>
          <p:nvPr/>
        </p:nvSpPr>
        <p:spPr bwMode="auto">
          <a:xfrm>
            <a:off x="6865938" y="4287838"/>
            <a:ext cx="485775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" name="Text Box 38"/>
          <p:cNvSpPr txBox="1">
            <a:spLocks noChangeArrowheads="1"/>
          </p:cNvSpPr>
          <p:nvPr/>
        </p:nvSpPr>
        <p:spPr bwMode="auto">
          <a:xfrm>
            <a:off x="4295775" y="5187950"/>
            <a:ext cx="1576388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 err="1" smtClean="0">
                <a:latin typeface="Courier New" pitchFamily="49" charset="0"/>
              </a:rPr>
              <a:t>Running</a:t>
            </a:r>
            <a:r>
              <a:rPr lang="de-DE" sz="1400" b="1" dirty="0" smtClean="0">
                <a:latin typeface="Courier New" pitchFamily="49" charset="0"/>
              </a:rPr>
              <a:t> </a:t>
            </a:r>
            <a:r>
              <a:rPr lang="de-DE" sz="1400" b="1" dirty="0" err="1" smtClean="0">
                <a:latin typeface="Courier New" pitchFamily="49" charset="0"/>
              </a:rPr>
              <a:t>local</a:t>
            </a:r>
            <a:endParaRPr lang="de-DE" sz="1400" b="1" dirty="0">
              <a:latin typeface="Courier New" pitchFamily="49" charset="0"/>
            </a:endParaRPr>
          </a:p>
          <a:p>
            <a:pPr algn="ctr" eaLnBrk="1" hangingPunct="1"/>
            <a:r>
              <a:rPr lang="de-DE" sz="1400" b="1" dirty="0" err="1">
                <a:latin typeface="Courier New" pitchFamily="49" charset="0"/>
              </a:rPr>
              <a:t>Build</a:t>
            </a:r>
            <a:r>
              <a:rPr lang="de-DE" sz="1400" b="1" dirty="0">
                <a:latin typeface="Courier New" pitchFamily="49" charset="0"/>
              </a:rPr>
              <a:t> </a:t>
            </a:r>
            <a:r>
              <a:rPr lang="de-DE" sz="1400" b="1" dirty="0" err="1">
                <a:latin typeface="Courier New" pitchFamily="49" charset="0"/>
              </a:rPr>
              <a:t>Process</a:t>
            </a:r>
            <a:endParaRPr lang="de-DE" sz="1400" b="1" dirty="0">
              <a:latin typeface="Courier New" pitchFamily="49" charset="0"/>
            </a:endParaRPr>
          </a:p>
        </p:txBody>
      </p:sp>
      <p:sp>
        <p:nvSpPr>
          <p:cNvPr id="1066" name="AutoShape 33"/>
          <p:cNvSpPr>
            <a:spLocks noChangeArrowheads="1"/>
          </p:cNvSpPr>
          <p:nvPr/>
        </p:nvSpPr>
        <p:spPr bwMode="auto">
          <a:xfrm>
            <a:off x="1814513" y="2884488"/>
            <a:ext cx="485775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45" name="Abgerundetes Rechteck 44"/>
          <p:cNvSpPr/>
          <p:nvPr/>
        </p:nvSpPr>
        <p:spPr>
          <a:xfrm>
            <a:off x="4344310" y="3617333"/>
            <a:ext cx="703029" cy="436133"/>
          </a:xfrm>
          <a:prstGeom prst="roundRect">
            <a:avLst/>
          </a:prstGeom>
          <a:solidFill>
            <a:srgbClr val="FF0000">
              <a:alpha val="36863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Fußzeilenplatzhalter 14"/>
          <p:cNvSpPr txBox="1">
            <a:spLocks/>
          </p:cNvSpPr>
          <p:nvPr/>
        </p:nvSpPr>
        <p:spPr bwMode="auto">
          <a:xfrm>
            <a:off x="1129031" y="116632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lnSpc>
                <a:spcPct val="100000"/>
              </a:lnSpc>
              <a:buFontTx/>
              <a:buNone/>
              <a:defRPr sz="800" kern="1200">
                <a:solidFill>
                  <a:srgbClr val="686868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/>
              <a:t>www.DLR.de  •  Folie </a:t>
            </a:r>
            <a:fld id="{18C7CB6D-895A-4F21-B0E7-2185F6FE5534}" type="slidenum">
              <a:rPr lang="de-DE"/>
              <a:pPr>
                <a:defRPr/>
              </a:pPr>
              <a:t>72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5978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dirty="0">
                <a:latin typeface="+mj-lt"/>
              </a:rPr>
              <a:t>Kurzeinführung in das Thema Software-Test</a:t>
            </a:r>
            <a:br>
              <a:rPr lang="de-DE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05000"/>
            <a:ext cx="7694613" cy="3992562"/>
          </a:xfrm>
        </p:spPr>
        <p:txBody>
          <a:bodyPr/>
          <a:lstStyle/>
          <a:p>
            <a:r>
              <a:rPr lang="de-DE" b="1" dirty="0" smtClean="0">
                <a:latin typeface="+mj-lt"/>
              </a:rPr>
              <a:t>Ziele</a:t>
            </a:r>
            <a:r>
              <a:rPr lang="de-DE" b="1" dirty="0">
                <a:latin typeface="+mj-lt"/>
              </a:rPr>
              <a:t>:</a:t>
            </a:r>
          </a:p>
          <a:p>
            <a:pPr lvl="1"/>
            <a:r>
              <a:rPr lang="de-DE" dirty="0">
                <a:latin typeface="+mj-lt"/>
              </a:rPr>
              <a:t>Messung der Qualität der Software</a:t>
            </a:r>
          </a:p>
          <a:p>
            <a:pPr lvl="1"/>
            <a:r>
              <a:rPr lang="de-DE" dirty="0">
                <a:latin typeface="+mj-lt"/>
              </a:rPr>
              <a:t>Fehler finden / (auch) vermeiden</a:t>
            </a:r>
          </a:p>
          <a:p>
            <a:pPr lvl="1"/>
            <a:r>
              <a:rPr lang="de-DE" b="1" dirty="0">
                <a:latin typeface="+mj-lt"/>
              </a:rPr>
              <a:t>Nicht:</a:t>
            </a:r>
            <a:r>
              <a:rPr lang="de-DE" dirty="0">
                <a:latin typeface="+mj-lt"/>
              </a:rPr>
              <a:t> </a:t>
            </a:r>
            <a:r>
              <a:rPr lang="de-DE" dirty="0" smtClean="0">
                <a:latin typeface="+mj-lt"/>
              </a:rPr>
              <a:t>Korrektheitsnachweis</a:t>
            </a:r>
            <a:br>
              <a:rPr lang="de-DE" dirty="0" smtClean="0">
                <a:latin typeface="+mj-lt"/>
              </a:rPr>
            </a:br>
            <a:r>
              <a:rPr lang="de-DE" i="1" dirty="0" smtClean="0">
                <a:latin typeface="+mj-lt"/>
              </a:rPr>
              <a:t>„</a:t>
            </a:r>
            <a:r>
              <a:rPr lang="en-US" i="1" dirty="0">
                <a:latin typeface="+mj-lt"/>
              </a:rPr>
              <a:t>Program testing can be used to show the presence of bugs, </a:t>
            </a:r>
            <a:r>
              <a:rPr lang="en-US" i="1" dirty="0" smtClean="0">
                <a:latin typeface="+mj-lt"/>
              </a:rPr>
              <a:t>but</a:t>
            </a:r>
          </a:p>
          <a:p>
            <a:pPr marL="446400" lvl="1" indent="0">
              <a:buNone/>
            </a:pPr>
            <a:r>
              <a:rPr lang="en-US" i="1" dirty="0" smtClean="0">
                <a:latin typeface="+mj-lt"/>
              </a:rPr>
              <a:t>     never </a:t>
            </a:r>
            <a:r>
              <a:rPr lang="en-US" i="1" dirty="0">
                <a:latin typeface="+mj-lt"/>
              </a:rPr>
              <a:t>show their absence</a:t>
            </a:r>
            <a:r>
              <a:rPr lang="en-US" i="1" dirty="0" smtClean="0">
                <a:latin typeface="+mj-lt"/>
              </a:rPr>
              <a:t>!” - </a:t>
            </a:r>
            <a:r>
              <a:rPr lang="en-US" dirty="0" err="1">
                <a:latin typeface="+mj-lt"/>
              </a:rPr>
              <a:t>Dijkstra</a:t>
            </a:r>
            <a:endParaRPr lang="de-DE" i="1" dirty="0">
              <a:latin typeface="+mj-lt"/>
            </a:endParaRPr>
          </a:p>
          <a:p>
            <a:pPr lvl="1"/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73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5716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Kurzeinführung in das Thema Software-Test</a:t>
            </a:r>
            <a:br>
              <a:rPr lang="de-DE" dirty="0">
                <a:latin typeface="+mj-lt"/>
              </a:rPr>
            </a:br>
            <a:r>
              <a:rPr lang="de-DE" b="0" dirty="0" smtClean="0">
                <a:latin typeface="+mj-lt"/>
              </a:rPr>
              <a:t>Verschiedene Fragestellungen</a:t>
            </a:r>
            <a:r>
              <a:rPr lang="de-DE" dirty="0" smtClean="0">
                <a:latin typeface="+mj-lt"/>
              </a:rPr>
              <a:t/>
            </a:r>
            <a:br>
              <a:rPr lang="de-DE" dirty="0" smtClean="0">
                <a:latin typeface="+mj-lt"/>
              </a:rPr>
            </a:br>
            <a:endParaRPr lang="en-US" dirty="0"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21228" y="2100942"/>
            <a:ext cx="2971800" cy="1643744"/>
          </a:xfrm>
          <a:prstGeom prst="ellipse">
            <a:avLst/>
          </a:prstGeom>
          <a:gradFill>
            <a:gsLst>
              <a:gs pos="0">
                <a:srgbClr val="92D050">
                  <a:alpha val="50000"/>
                </a:srgbClr>
              </a:gs>
              <a:gs pos="100000">
                <a:srgbClr val="92D050">
                  <a:alpha val="50000"/>
                </a:srgb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Validation:</a:t>
            </a:r>
          </a:p>
          <a:p>
            <a:pPr algn="ctr"/>
            <a:r>
              <a:rPr lang="de-DE" sz="2000" dirty="0" smtClean="0">
                <a:solidFill>
                  <a:schemeClr val="tx1"/>
                </a:solidFill>
              </a:rPr>
              <a:t>Ist es die richtige Software?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562600" y="2068284"/>
            <a:ext cx="2971800" cy="1643744"/>
          </a:xfrm>
          <a:prstGeom prst="ellipse">
            <a:avLst/>
          </a:prstGeom>
          <a:gradFill>
            <a:gsLst>
              <a:gs pos="0">
                <a:srgbClr val="92D050">
                  <a:alpha val="50000"/>
                </a:srgbClr>
              </a:gs>
              <a:gs pos="100000">
                <a:srgbClr val="92D050">
                  <a:alpha val="50000"/>
                </a:srgb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Verifikation:</a:t>
            </a:r>
          </a:p>
          <a:p>
            <a:pPr algn="ctr"/>
            <a:r>
              <a:rPr lang="de-DE" sz="2000" dirty="0" smtClean="0">
                <a:solidFill>
                  <a:schemeClr val="tx1"/>
                </a:solidFill>
              </a:rPr>
              <a:t>Ist die Software richtig gebaut?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254829" y="4376056"/>
            <a:ext cx="2971800" cy="1643744"/>
          </a:xfrm>
          <a:prstGeom prst="ellipse">
            <a:avLst/>
          </a:prstGeom>
          <a:gradFill>
            <a:gsLst>
              <a:gs pos="0">
                <a:srgbClr val="92D050">
                  <a:alpha val="50000"/>
                </a:srgbClr>
              </a:gs>
              <a:gs pos="100000">
                <a:srgbClr val="92D050">
                  <a:alpha val="50000"/>
                </a:srgb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Debugging:</a:t>
            </a:r>
          </a:p>
          <a:p>
            <a:pPr algn="ctr"/>
            <a:r>
              <a:rPr lang="de-DE" sz="2000" dirty="0" smtClean="0">
                <a:solidFill>
                  <a:schemeClr val="tx1"/>
                </a:solidFill>
              </a:rPr>
              <a:t>Warum ist die Software nicht richtig?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276600" y="3048000"/>
            <a:ext cx="3124200" cy="1447800"/>
          </a:xfrm>
          <a:prstGeom prst="ellipse">
            <a:avLst/>
          </a:prstGeom>
          <a:gradFill>
            <a:gsLst>
              <a:gs pos="0">
                <a:srgbClr val="92D050">
                  <a:alpha val="20000"/>
                </a:srgbClr>
              </a:gs>
              <a:gs pos="100000">
                <a:srgbClr val="92D050">
                  <a:alpha val="20000"/>
                </a:srgb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Test:</a:t>
            </a:r>
          </a:p>
          <a:p>
            <a:pPr algn="ctr"/>
            <a:r>
              <a:rPr lang="de-DE" sz="2000" dirty="0" smtClean="0">
                <a:solidFill>
                  <a:schemeClr val="tx1"/>
                </a:solidFill>
              </a:rPr>
              <a:t>Ist die Software richtig?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74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3085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dirty="0">
                <a:latin typeface="+mj-lt"/>
              </a:rPr>
              <a:t>Kurzeinführung in das Thema Software-Test</a:t>
            </a:r>
            <a:br>
              <a:rPr lang="de-DE" dirty="0">
                <a:latin typeface="+mj-lt"/>
              </a:rPr>
            </a:br>
            <a:r>
              <a:rPr lang="de-DE" b="0" dirty="0">
                <a:latin typeface="+mj-lt"/>
              </a:rPr>
              <a:t>Klassifikation der </a:t>
            </a:r>
            <a:r>
              <a:rPr lang="de-DE" b="0" dirty="0" smtClean="0">
                <a:latin typeface="+mj-lt"/>
              </a:rPr>
              <a:t>Testarten nach Teststufe</a:t>
            </a:r>
            <a:endParaRPr lang="en-US" b="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Einordnung entspricht dem Entwicklungsstand des Systems</a:t>
            </a:r>
          </a:p>
          <a:p>
            <a:endParaRPr lang="de-DE" b="1" dirty="0" smtClean="0">
              <a:latin typeface="+mj-lt"/>
            </a:endParaRPr>
          </a:p>
          <a:p>
            <a:r>
              <a:rPr lang="de-DE" b="1" dirty="0" smtClean="0">
                <a:latin typeface="+mj-lt"/>
              </a:rPr>
              <a:t>Komponententest (Unit Test)</a:t>
            </a:r>
          </a:p>
          <a:p>
            <a:pPr lvl="1"/>
            <a:r>
              <a:rPr lang="de-DE" dirty="0" smtClean="0">
                <a:latin typeface="+mj-lt"/>
              </a:rPr>
              <a:t>Test einer einzelnen Einheit (z.B. Funktion, Klasse, …)</a:t>
            </a:r>
          </a:p>
          <a:p>
            <a:r>
              <a:rPr lang="de-DE" b="1" dirty="0" smtClean="0">
                <a:latin typeface="+mj-lt"/>
              </a:rPr>
              <a:t>Integrationstest</a:t>
            </a:r>
          </a:p>
          <a:p>
            <a:pPr lvl="1"/>
            <a:r>
              <a:rPr lang="de-DE" dirty="0" smtClean="0">
                <a:latin typeface="+mj-lt"/>
              </a:rPr>
              <a:t>Test der Zusammenarbeit einzelner Komponenten, d.h. der Schnittstellen</a:t>
            </a:r>
          </a:p>
          <a:p>
            <a:r>
              <a:rPr lang="de-DE" b="1" dirty="0" smtClean="0">
                <a:latin typeface="+mj-lt"/>
              </a:rPr>
              <a:t>Systemtest</a:t>
            </a:r>
          </a:p>
          <a:p>
            <a:pPr lvl="1"/>
            <a:r>
              <a:rPr lang="de-DE" dirty="0" smtClean="0">
                <a:latin typeface="+mj-lt"/>
              </a:rPr>
              <a:t>Abschließender Test des Gesamtsystems (z.B. Funktionalität, Leistung, Benutzbarkeit, Sicherheit, …)</a:t>
            </a:r>
          </a:p>
          <a:p>
            <a:r>
              <a:rPr lang="de-DE" b="1" dirty="0" smtClean="0">
                <a:latin typeface="+mj-lt"/>
              </a:rPr>
              <a:t>Abnahmetest</a:t>
            </a:r>
          </a:p>
          <a:p>
            <a:pPr lvl="1"/>
            <a:r>
              <a:rPr lang="de-DE" dirty="0" smtClean="0">
                <a:latin typeface="+mj-lt"/>
              </a:rPr>
              <a:t>Test durch den Kunden</a:t>
            </a:r>
            <a:endParaRPr lang="en-US" dirty="0">
              <a:latin typeface="+mj-lt"/>
            </a:endParaRPr>
          </a:p>
        </p:txBody>
      </p:sp>
      <p:pic>
        <p:nvPicPr>
          <p:cNvPr id="3075" name="Picture 3" descr="C:\Users\schlauch\AppData\Local\Microsoft\Windows\Temporary Internet Files\Content.IE5\IDIRI5M0\MC90032040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05400"/>
            <a:ext cx="800100" cy="90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75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2810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JUnit</a:t>
            </a:r>
            <a:r>
              <a:rPr lang="de-DE" dirty="0" smtClean="0"/>
              <a:t> Test in RCE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76</a:t>
            </a:fld>
            <a:endParaRPr lang="de-DE" dirty="0"/>
          </a:p>
        </p:txBody>
      </p:sp>
      <p:pic>
        <p:nvPicPr>
          <p:cNvPr id="11266" name="Picture 2" descr="C:\Users\zur_sa\Desktop\UnitTe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799"/>
            <a:ext cx="6336704" cy="44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629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Test-</a:t>
            </a:r>
            <a:r>
              <a:rPr lang="de-DE" dirty="0" err="1" smtClean="0">
                <a:latin typeface="+mj-lt"/>
              </a:rPr>
              <a:t>Driven</a:t>
            </a:r>
            <a:r>
              <a:rPr lang="de-DE" dirty="0" smtClean="0">
                <a:latin typeface="+mj-lt"/>
              </a:rPr>
              <a:t> Development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Tests werden VOR den eigentlich zu testenden Komponenten geschrieben</a:t>
            </a:r>
          </a:p>
          <a:p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Häufig bei agilem Software Engineering</a:t>
            </a:r>
          </a:p>
          <a:p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Erhöht die Testabdeckung</a:t>
            </a:r>
          </a:p>
          <a:p>
            <a:endParaRPr lang="de-DE" dirty="0">
              <a:latin typeface="+mj-lt"/>
            </a:endParaRPr>
          </a:p>
          <a:p>
            <a:endParaRPr lang="de-DE" dirty="0">
              <a:latin typeface="+mj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77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88917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+mj-lt"/>
              </a:rPr>
              <a:t>Arbeitsprozess aus Sicht des Entwicklers</a:t>
            </a:r>
          </a:p>
        </p:txBody>
      </p:sp>
      <p:sp>
        <p:nvSpPr>
          <p:cNvPr id="1041" name="Line 39"/>
          <p:cNvSpPr>
            <a:spLocks noChangeShapeType="1"/>
          </p:cNvSpPr>
          <p:nvPr/>
        </p:nvSpPr>
        <p:spPr bwMode="auto">
          <a:xfrm flipH="1" flipV="1">
            <a:off x="5127625" y="3819525"/>
            <a:ext cx="0" cy="136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2" name="Rectangle 40"/>
          <p:cNvSpPr>
            <a:spLocks noChangeArrowheads="1"/>
          </p:cNvSpPr>
          <p:nvPr/>
        </p:nvSpPr>
        <p:spPr bwMode="auto">
          <a:xfrm>
            <a:off x="1227138" y="3089275"/>
            <a:ext cx="6624637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Rectangle 42"/>
          <p:cNvSpPr>
            <a:spLocks noChangeArrowheads="1"/>
          </p:cNvSpPr>
          <p:nvPr/>
        </p:nvSpPr>
        <p:spPr bwMode="auto">
          <a:xfrm>
            <a:off x="1169988" y="3027363"/>
            <a:ext cx="6624637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Rectangle 41"/>
          <p:cNvSpPr>
            <a:spLocks noChangeArrowheads="1"/>
          </p:cNvSpPr>
          <p:nvPr/>
        </p:nvSpPr>
        <p:spPr bwMode="auto">
          <a:xfrm>
            <a:off x="1289050" y="3151188"/>
            <a:ext cx="6624638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AutoShape 3"/>
          <p:cNvSpPr>
            <a:spLocks noChangeArrowheads="1"/>
          </p:cNvSpPr>
          <p:nvPr/>
        </p:nvSpPr>
        <p:spPr bwMode="auto">
          <a:xfrm>
            <a:off x="61356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6" name="AutoShape 4"/>
          <p:cNvSpPr>
            <a:spLocks noChangeArrowheads="1"/>
          </p:cNvSpPr>
          <p:nvPr/>
        </p:nvSpPr>
        <p:spPr bwMode="auto">
          <a:xfrm>
            <a:off x="50561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7" name="AutoShape 5"/>
          <p:cNvSpPr>
            <a:spLocks noChangeArrowheads="1"/>
          </p:cNvSpPr>
          <p:nvPr/>
        </p:nvSpPr>
        <p:spPr bwMode="auto">
          <a:xfrm>
            <a:off x="39639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8" name="AutoShape 6"/>
          <p:cNvSpPr>
            <a:spLocks noChangeArrowheads="1"/>
          </p:cNvSpPr>
          <p:nvPr/>
        </p:nvSpPr>
        <p:spPr bwMode="auto">
          <a:xfrm>
            <a:off x="2803525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9" name="Rectangle 7"/>
          <p:cNvSpPr>
            <a:spLocks noChangeArrowheads="1"/>
          </p:cNvSpPr>
          <p:nvPr/>
        </p:nvSpPr>
        <p:spPr bwMode="auto">
          <a:xfrm>
            <a:off x="1343025" y="3279775"/>
            <a:ext cx="1441450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New Issue</a:t>
            </a:r>
          </a:p>
          <a:p>
            <a:pPr algn="ctr"/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(In Progress</a:t>
            </a:r>
            <a:r>
              <a:rPr lang="de-DE" sz="1200" i="1">
                <a:latin typeface="Arial" pitchFamily="34" charset="0"/>
              </a:rPr>
              <a:t>)</a:t>
            </a:r>
          </a:p>
        </p:txBody>
      </p:sp>
      <p:sp>
        <p:nvSpPr>
          <p:cNvPr id="1050" name="Rectangle 8"/>
          <p:cNvSpPr>
            <a:spLocks noChangeArrowheads="1"/>
          </p:cNvSpPr>
          <p:nvPr/>
        </p:nvSpPr>
        <p:spPr bwMode="auto">
          <a:xfrm>
            <a:off x="3171825" y="3279775"/>
            <a:ext cx="792163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Design</a:t>
            </a:r>
          </a:p>
        </p:txBody>
      </p:sp>
      <p:sp>
        <p:nvSpPr>
          <p:cNvPr id="1051" name="Rectangle 9"/>
          <p:cNvSpPr>
            <a:spLocks noChangeArrowheads="1"/>
          </p:cNvSpPr>
          <p:nvPr/>
        </p:nvSpPr>
        <p:spPr bwMode="auto">
          <a:xfrm>
            <a:off x="4335463" y="3279775"/>
            <a:ext cx="720725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Coding/</a:t>
            </a:r>
          </a:p>
          <a:p>
            <a:pPr algn="ctr"/>
            <a:r>
              <a:rPr lang="de-DE" sz="1200" b="1">
                <a:latin typeface="Arial" pitchFamily="34" charset="0"/>
              </a:rPr>
              <a:t>Unit </a:t>
            </a:r>
            <a:br>
              <a:rPr lang="de-DE" sz="1200" b="1">
                <a:latin typeface="Arial" pitchFamily="34" charset="0"/>
              </a:rPr>
            </a:br>
            <a:r>
              <a:rPr lang="de-DE" sz="1200" b="1">
                <a:latin typeface="Arial" pitchFamily="34" charset="0"/>
              </a:rPr>
              <a:t>testing</a:t>
            </a:r>
            <a:endParaRPr lang="de-DE" sz="1200">
              <a:latin typeface="Arial" pitchFamily="34" charset="0"/>
            </a:endParaRPr>
          </a:p>
        </p:txBody>
      </p:sp>
      <p:sp>
        <p:nvSpPr>
          <p:cNvPr id="1052" name="Rectangle 10"/>
          <p:cNvSpPr>
            <a:spLocks noChangeArrowheads="1"/>
          </p:cNvSpPr>
          <p:nvPr/>
        </p:nvSpPr>
        <p:spPr bwMode="auto">
          <a:xfrm>
            <a:off x="5416550" y="3279775"/>
            <a:ext cx="784225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Integration</a:t>
            </a:r>
          </a:p>
          <a:p>
            <a:pPr algn="ctr"/>
            <a:r>
              <a:rPr lang="de-DE" sz="1200" b="1">
                <a:latin typeface="Arial" pitchFamily="34" charset="0"/>
              </a:rPr>
              <a:t>Testing</a:t>
            </a:r>
            <a:endParaRPr lang="de-DE" sz="1200">
              <a:latin typeface="Arial" pitchFamily="34" charset="0"/>
            </a:endParaRPr>
          </a:p>
        </p:txBody>
      </p:sp>
      <p:sp>
        <p:nvSpPr>
          <p:cNvPr id="1053" name="Rectangle 11"/>
          <p:cNvSpPr>
            <a:spLocks noChangeArrowheads="1"/>
          </p:cNvSpPr>
          <p:nvPr/>
        </p:nvSpPr>
        <p:spPr bwMode="auto">
          <a:xfrm>
            <a:off x="6496050" y="3279775"/>
            <a:ext cx="1223963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Resolve Issue</a:t>
            </a:r>
            <a:endParaRPr lang="de-DE" sz="1200" i="1">
              <a:latin typeface="Arial" pitchFamily="34" charset="0"/>
            </a:endParaRPr>
          </a:p>
          <a:p>
            <a:pPr algn="ctr"/>
            <a:r>
              <a:rPr lang="de-DE" sz="1200" i="1">
                <a:solidFill>
                  <a:schemeClr val="accent2"/>
                </a:solidFill>
                <a:latin typeface="Arial" pitchFamily="34" charset="0"/>
              </a:rPr>
              <a:t>(</a:t>
            </a:r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Resolved</a:t>
            </a:r>
            <a:r>
              <a:rPr lang="de-DE" sz="1200" i="1">
                <a:solidFill>
                  <a:schemeClr val="accent2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1054" name="Line 12"/>
          <p:cNvSpPr>
            <a:spLocks noChangeShapeType="1"/>
          </p:cNvSpPr>
          <p:nvPr/>
        </p:nvSpPr>
        <p:spPr bwMode="auto">
          <a:xfrm flipH="1">
            <a:off x="4108450" y="2933700"/>
            <a:ext cx="4763" cy="6334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5" name="Text Box 13"/>
          <p:cNvSpPr txBox="1">
            <a:spLocks noChangeArrowheads="1"/>
          </p:cNvSpPr>
          <p:nvPr/>
        </p:nvSpPr>
        <p:spPr bwMode="auto">
          <a:xfrm>
            <a:off x="3727450" y="3444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56" name="Rectangle 14"/>
          <p:cNvSpPr>
            <a:spLocks noChangeArrowheads="1"/>
          </p:cNvSpPr>
          <p:nvPr/>
        </p:nvSpPr>
        <p:spPr bwMode="auto">
          <a:xfrm>
            <a:off x="1343025" y="1885950"/>
            <a:ext cx="1439863" cy="900113"/>
          </a:xfrm>
          <a:prstGeom prst="rect">
            <a:avLst/>
          </a:prstGeom>
          <a:solidFill>
            <a:srgbClr val="FFE7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200" b="1" dirty="0">
                <a:latin typeface="Arial" pitchFamily="34" charset="0"/>
              </a:rPr>
              <a:t>(Release / Iteration)</a:t>
            </a:r>
          </a:p>
          <a:p>
            <a:pPr algn="ctr"/>
            <a:r>
              <a:rPr lang="en-US" sz="1200" b="1" dirty="0">
                <a:latin typeface="Arial" pitchFamily="34" charset="0"/>
              </a:rPr>
              <a:t>Planning </a:t>
            </a:r>
          </a:p>
          <a:p>
            <a:pPr algn="ctr"/>
            <a:r>
              <a:rPr lang="en-US" sz="1200" b="1" dirty="0">
                <a:latin typeface="Arial" pitchFamily="34" charset="0"/>
              </a:rPr>
              <a:t>using Mantis</a:t>
            </a:r>
          </a:p>
          <a:p>
            <a:pPr algn="ctr"/>
            <a:r>
              <a:rPr lang="de-DE" sz="1200" b="1" i="1" dirty="0">
                <a:solidFill>
                  <a:schemeClr val="accent2"/>
                </a:solidFill>
                <a:latin typeface="Arial" pitchFamily="34" charset="0"/>
              </a:rPr>
              <a:t>(</a:t>
            </a:r>
            <a:r>
              <a:rPr lang="de-DE" sz="1200" b="1" i="1" dirty="0" err="1" smtClean="0">
                <a:solidFill>
                  <a:schemeClr val="accent2"/>
                </a:solidFill>
                <a:latin typeface="Arial" pitchFamily="34" charset="0"/>
              </a:rPr>
              <a:t>Assigned</a:t>
            </a:r>
            <a:r>
              <a:rPr lang="de-DE" sz="1200" b="1" i="1" dirty="0">
                <a:solidFill>
                  <a:schemeClr val="accent2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1057" name="Text Box 15"/>
          <p:cNvSpPr txBox="1">
            <a:spLocks noChangeArrowheads="1"/>
          </p:cNvSpPr>
          <p:nvPr/>
        </p:nvSpPr>
        <p:spPr bwMode="auto">
          <a:xfrm>
            <a:off x="3379788" y="2395538"/>
            <a:ext cx="1470025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>
                <a:latin typeface="Courier New" pitchFamily="49" charset="0"/>
              </a:rPr>
              <a:t>Update </a:t>
            </a:r>
            <a:r>
              <a:rPr lang="de-DE" sz="1400" b="1" dirty="0" err="1">
                <a:latin typeface="Courier New" pitchFamily="49" charset="0"/>
              </a:rPr>
              <a:t>from</a:t>
            </a:r>
            <a:r>
              <a:rPr lang="de-DE" sz="1400" b="1" dirty="0">
                <a:latin typeface="Courier New" pitchFamily="49" charset="0"/>
              </a:rPr>
              <a:t> </a:t>
            </a:r>
          </a:p>
          <a:p>
            <a:pPr algn="ctr" eaLnBrk="1" hangingPunct="1"/>
            <a:r>
              <a:rPr lang="de-DE" sz="1400" b="1" dirty="0">
                <a:latin typeface="Courier New" pitchFamily="49" charset="0"/>
              </a:rPr>
              <a:t>SVN</a:t>
            </a:r>
          </a:p>
        </p:txBody>
      </p:sp>
      <p:sp>
        <p:nvSpPr>
          <p:cNvPr id="1058" name="Text Box 16"/>
          <p:cNvSpPr txBox="1">
            <a:spLocks noChangeArrowheads="1"/>
          </p:cNvSpPr>
          <p:nvPr/>
        </p:nvSpPr>
        <p:spPr bwMode="auto">
          <a:xfrm>
            <a:off x="5130141" y="2006600"/>
            <a:ext cx="1580882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>
                <a:latin typeface="Courier New" pitchFamily="49" charset="0"/>
              </a:rPr>
              <a:t>Commit </a:t>
            </a:r>
            <a:r>
              <a:rPr lang="de-DE" sz="1400" b="1" dirty="0" err="1">
                <a:latin typeface="Courier New" pitchFamily="49" charset="0"/>
              </a:rPr>
              <a:t>to</a:t>
            </a:r>
            <a:r>
              <a:rPr lang="de-DE" sz="1400" b="1" dirty="0">
                <a:latin typeface="Courier New" pitchFamily="49" charset="0"/>
              </a:rPr>
              <a:t> </a:t>
            </a:r>
            <a:r>
              <a:rPr lang="de-DE" sz="1400" b="1" dirty="0" smtClean="0">
                <a:latin typeface="Courier New" pitchFamily="49" charset="0"/>
              </a:rPr>
              <a:t>SVN</a:t>
            </a:r>
          </a:p>
        </p:txBody>
      </p:sp>
      <p:sp>
        <p:nvSpPr>
          <p:cNvPr id="1059" name="Line 17"/>
          <p:cNvSpPr>
            <a:spLocks noChangeShapeType="1"/>
          </p:cNvSpPr>
          <p:nvPr/>
        </p:nvSpPr>
        <p:spPr bwMode="auto">
          <a:xfrm>
            <a:off x="5926138" y="2528888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0" name="Line 18"/>
          <p:cNvSpPr>
            <a:spLocks noChangeShapeType="1"/>
          </p:cNvSpPr>
          <p:nvPr/>
        </p:nvSpPr>
        <p:spPr bwMode="auto">
          <a:xfrm>
            <a:off x="5926138" y="2528888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" name="Diagram 2"/>
          <p:cNvGrpSpPr>
            <a:grpSpLocks/>
          </p:cNvGrpSpPr>
          <p:nvPr/>
        </p:nvGrpSpPr>
        <p:grpSpPr bwMode="auto">
          <a:xfrm>
            <a:off x="4125913" y="2719388"/>
            <a:ext cx="2320925" cy="2089150"/>
            <a:chOff x="2612" y="2011"/>
            <a:chExt cx="1462" cy="1316"/>
          </a:xfrm>
        </p:grpSpPr>
        <p:sp>
          <p:nvSpPr>
            <p:cNvPr id="3" name="_s3076"/>
            <p:cNvSpPr>
              <a:spLocks noChangeArrowheads="1" noTextEdit="1"/>
            </p:cNvSpPr>
            <p:nvPr/>
          </p:nvSpPr>
          <p:spPr bwMode="auto">
            <a:xfrm>
              <a:off x="3001" y="2011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9966FF"/>
            </a:solidFill>
            <a:ln w="28575">
              <a:solidFill>
                <a:srgbClr val="5F0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" name="_s3077"/>
            <p:cNvSpPr>
              <a:spLocks noChangeArrowheads="1" noTextEdit="1"/>
            </p:cNvSpPr>
            <p:nvPr/>
          </p:nvSpPr>
          <p:spPr bwMode="auto">
            <a:xfrm rot="3600000">
              <a:off x="3274" y="2170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1FD09"/>
            </a:solidFill>
            <a:ln w="28575">
              <a:solidFill>
                <a:srgbClr val="CAD402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" name="_s3078"/>
            <p:cNvSpPr>
              <a:spLocks noChangeArrowheads="1" noTextEdit="1"/>
            </p:cNvSpPr>
            <p:nvPr/>
          </p:nvSpPr>
          <p:spPr bwMode="auto">
            <a:xfrm rot="7200000">
              <a:off x="3274" y="2485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0399FF"/>
            </a:solidFill>
            <a:ln w="28575">
              <a:solidFill>
                <a:srgbClr val="4B595B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" name="_s3079"/>
            <p:cNvSpPr>
              <a:spLocks noChangeArrowheads="1" noTextEdit="1"/>
            </p:cNvSpPr>
            <p:nvPr/>
          </p:nvSpPr>
          <p:spPr bwMode="auto">
            <a:xfrm rot="10800000">
              <a:off x="3001" y="2642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F00FF"/>
            </a:solidFill>
            <a:ln w="28575">
              <a:solidFill>
                <a:srgbClr val="CA00CA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" name="_s3080"/>
            <p:cNvSpPr>
              <a:spLocks noChangeArrowheads="1" noTextEdit="1"/>
            </p:cNvSpPr>
            <p:nvPr/>
          </p:nvSpPr>
          <p:spPr bwMode="auto">
            <a:xfrm rot="14400000">
              <a:off x="2728" y="2485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01BD0A"/>
            </a:solidFill>
            <a:ln w="28575">
              <a:solidFill>
                <a:srgbClr val="019308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_s3081"/>
            <p:cNvSpPr>
              <a:spLocks noChangeArrowheads="1" noTextEdit="1"/>
            </p:cNvSpPr>
            <p:nvPr/>
          </p:nvSpPr>
          <p:spPr bwMode="auto">
            <a:xfrm rot="18000000">
              <a:off x="2728" y="2170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BE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_s3082"/>
            <p:cNvSpPr>
              <a:spLocks noChangeArrowheads="1"/>
            </p:cNvSpPr>
            <p:nvPr/>
          </p:nvSpPr>
          <p:spPr bwMode="auto">
            <a:xfrm>
              <a:off x="3517" y="2019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_s3083"/>
            <p:cNvSpPr>
              <a:spLocks noChangeArrowheads="1"/>
            </p:cNvSpPr>
            <p:nvPr/>
          </p:nvSpPr>
          <p:spPr bwMode="auto">
            <a:xfrm>
              <a:off x="3819" y="2541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_s3084"/>
            <p:cNvSpPr>
              <a:spLocks noChangeArrowheads="1"/>
            </p:cNvSpPr>
            <p:nvPr/>
          </p:nvSpPr>
          <p:spPr bwMode="auto">
            <a:xfrm>
              <a:off x="3518" y="3063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_s3085"/>
            <p:cNvSpPr>
              <a:spLocks noChangeArrowheads="1"/>
            </p:cNvSpPr>
            <p:nvPr/>
          </p:nvSpPr>
          <p:spPr bwMode="auto">
            <a:xfrm>
              <a:off x="2915" y="3064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_s3086"/>
            <p:cNvSpPr>
              <a:spLocks noChangeArrowheads="1"/>
            </p:cNvSpPr>
            <p:nvPr/>
          </p:nvSpPr>
          <p:spPr bwMode="auto">
            <a:xfrm>
              <a:off x="2613" y="2542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_s3087"/>
            <p:cNvSpPr>
              <a:spLocks noChangeArrowheads="1"/>
            </p:cNvSpPr>
            <p:nvPr/>
          </p:nvSpPr>
          <p:spPr bwMode="auto">
            <a:xfrm>
              <a:off x="2914" y="2019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061" name="Text Box 34"/>
          <p:cNvSpPr txBox="1">
            <a:spLocks noChangeArrowheads="1"/>
          </p:cNvSpPr>
          <p:nvPr/>
        </p:nvSpPr>
        <p:spPr bwMode="auto">
          <a:xfrm>
            <a:off x="6990297" y="2133928"/>
            <a:ext cx="158088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 err="1">
                <a:latin typeface="Courier New" pitchFamily="49" charset="0"/>
              </a:rPr>
              <a:t>Successful</a:t>
            </a:r>
            <a:endParaRPr lang="de-DE" sz="1400" b="1" dirty="0" smtClean="0">
              <a:latin typeface="Courier New" pitchFamily="49" charset="0"/>
            </a:endParaRPr>
          </a:p>
          <a:p>
            <a:pPr algn="ctr" eaLnBrk="1" hangingPunct="1"/>
            <a:r>
              <a:rPr lang="de-DE" sz="1400" b="1" dirty="0" smtClean="0">
                <a:latin typeface="Courier New" pitchFamily="49" charset="0"/>
              </a:rPr>
              <a:t>Jenkins </a:t>
            </a:r>
            <a:r>
              <a:rPr lang="de-DE" sz="1400" b="1" dirty="0" err="1" smtClean="0">
                <a:latin typeface="Courier New" pitchFamily="49" charset="0"/>
              </a:rPr>
              <a:t>Build</a:t>
            </a:r>
            <a:endParaRPr lang="de-DE" sz="1400" b="1" dirty="0" smtClean="0">
              <a:latin typeface="Courier New" pitchFamily="49" charset="0"/>
            </a:endParaRPr>
          </a:p>
        </p:txBody>
      </p:sp>
      <p:sp>
        <p:nvSpPr>
          <p:cNvPr id="1062" name="Line 35"/>
          <p:cNvSpPr>
            <a:spLocks noChangeShapeType="1"/>
          </p:cNvSpPr>
          <p:nvPr/>
        </p:nvSpPr>
        <p:spPr bwMode="auto">
          <a:xfrm flipH="1">
            <a:off x="7504113" y="2668588"/>
            <a:ext cx="4762" cy="633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3" name="Rectangle 36"/>
          <p:cNvSpPr>
            <a:spLocks noChangeArrowheads="1"/>
          </p:cNvSpPr>
          <p:nvPr/>
        </p:nvSpPr>
        <p:spPr bwMode="auto">
          <a:xfrm>
            <a:off x="6394450" y="4710113"/>
            <a:ext cx="1439863" cy="900112"/>
          </a:xfrm>
          <a:prstGeom prst="rect">
            <a:avLst/>
          </a:prstGeom>
          <a:solidFill>
            <a:srgbClr val="FFE7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200" b="1">
                <a:latin typeface="Arial" pitchFamily="34" charset="0"/>
              </a:rPr>
              <a:t>Performing</a:t>
            </a:r>
          </a:p>
          <a:p>
            <a:pPr algn="ctr"/>
            <a:r>
              <a:rPr lang="en-US" sz="1200" b="1">
                <a:latin typeface="Arial" pitchFamily="34" charset="0"/>
              </a:rPr>
              <a:t>Release Process</a:t>
            </a:r>
          </a:p>
          <a:p>
            <a:pPr algn="ctr"/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(Closed)</a:t>
            </a:r>
            <a:endParaRPr lang="en-US" sz="1200" i="1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064" name="AutoShape 37"/>
          <p:cNvSpPr>
            <a:spLocks noChangeArrowheads="1"/>
          </p:cNvSpPr>
          <p:nvPr/>
        </p:nvSpPr>
        <p:spPr bwMode="auto">
          <a:xfrm>
            <a:off x="6865938" y="4287838"/>
            <a:ext cx="485775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" name="Text Box 38"/>
          <p:cNvSpPr txBox="1">
            <a:spLocks noChangeArrowheads="1"/>
          </p:cNvSpPr>
          <p:nvPr/>
        </p:nvSpPr>
        <p:spPr bwMode="auto">
          <a:xfrm>
            <a:off x="4295775" y="5187950"/>
            <a:ext cx="1576388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 err="1" smtClean="0">
                <a:latin typeface="Courier New" pitchFamily="49" charset="0"/>
              </a:rPr>
              <a:t>Running</a:t>
            </a:r>
            <a:r>
              <a:rPr lang="de-DE" sz="1400" b="1" dirty="0" smtClean="0">
                <a:latin typeface="Courier New" pitchFamily="49" charset="0"/>
              </a:rPr>
              <a:t> </a:t>
            </a:r>
            <a:r>
              <a:rPr lang="de-DE" sz="1400" b="1" dirty="0" err="1" smtClean="0">
                <a:latin typeface="Courier New" pitchFamily="49" charset="0"/>
              </a:rPr>
              <a:t>local</a:t>
            </a:r>
            <a:endParaRPr lang="de-DE" sz="1400" b="1" dirty="0">
              <a:latin typeface="Courier New" pitchFamily="49" charset="0"/>
            </a:endParaRPr>
          </a:p>
          <a:p>
            <a:pPr algn="ctr" eaLnBrk="1" hangingPunct="1"/>
            <a:r>
              <a:rPr lang="de-DE" sz="1400" b="1" dirty="0" err="1">
                <a:latin typeface="Courier New" pitchFamily="49" charset="0"/>
              </a:rPr>
              <a:t>Build</a:t>
            </a:r>
            <a:r>
              <a:rPr lang="de-DE" sz="1400" b="1" dirty="0">
                <a:latin typeface="Courier New" pitchFamily="49" charset="0"/>
              </a:rPr>
              <a:t> </a:t>
            </a:r>
            <a:r>
              <a:rPr lang="de-DE" sz="1400" b="1" dirty="0" err="1">
                <a:latin typeface="Courier New" pitchFamily="49" charset="0"/>
              </a:rPr>
              <a:t>Process</a:t>
            </a:r>
            <a:endParaRPr lang="de-DE" sz="1400" b="1" dirty="0">
              <a:latin typeface="Courier New" pitchFamily="49" charset="0"/>
            </a:endParaRPr>
          </a:p>
        </p:txBody>
      </p:sp>
      <p:sp>
        <p:nvSpPr>
          <p:cNvPr id="1066" name="AutoShape 33"/>
          <p:cNvSpPr>
            <a:spLocks noChangeArrowheads="1"/>
          </p:cNvSpPr>
          <p:nvPr/>
        </p:nvSpPr>
        <p:spPr bwMode="auto">
          <a:xfrm>
            <a:off x="1814513" y="2884488"/>
            <a:ext cx="485775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/>
          </a:p>
        </p:txBody>
      </p:sp>
      <p:sp>
        <p:nvSpPr>
          <p:cNvPr id="46" name="Abgerundetes Rechteck 45"/>
          <p:cNvSpPr/>
          <p:nvPr/>
        </p:nvSpPr>
        <p:spPr>
          <a:xfrm>
            <a:off x="5237420" y="3538766"/>
            <a:ext cx="1142483" cy="382129"/>
          </a:xfrm>
          <a:prstGeom prst="roundRect">
            <a:avLst/>
          </a:prstGeom>
          <a:solidFill>
            <a:srgbClr val="FF0000">
              <a:alpha val="36863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Abgerundetes Rechteck 47"/>
          <p:cNvSpPr/>
          <p:nvPr/>
        </p:nvSpPr>
        <p:spPr>
          <a:xfrm>
            <a:off x="6851350" y="2097251"/>
            <a:ext cx="1858774" cy="598160"/>
          </a:xfrm>
          <a:prstGeom prst="roundRect">
            <a:avLst/>
          </a:prstGeom>
          <a:solidFill>
            <a:srgbClr val="FF0000">
              <a:alpha val="36863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Fußzeilenplatzhalter 14"/>
          <p:cNvSpPr txBox="1">
            <a:spLocks/>
          </p:cNvSpPr>
          <p:nvPr/>
        </p:nvSpPr>
        <p:spPr bwMode="auto">
          <a:xfrm>
            <a:off x="1121131" y="12678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lnSpc>
                <a:spcPct val="100000"/>
              </a:lnSpc>
              <a:buFontTx/>
              <a:buNone/>
              <a:defRPr sz="800" kern="1200">
                <a:solidFill>
                  <a:srgbClr val="686868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/>
              <a:t>www.DLR.de  •  Folie </a:t>
            </a:r>
            <a:fld id="{18C7CB6D-895A-4F21-B0E7-2185F6FE5534}" type="slidenum">
              <a:rPr lang="de-DE"/>
              <a:pPr>
                <a:defRPr/>
              </a:pPr>
              <a:t>78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5978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+mj-lt"/>
              </a:rPr>
              <a:t>Continuous</a:t>
            </a:r>
            <a:r>
              <a:rPr lang="de-DE" dirty="0" smtClean="0">
                <a:latin typeface="+mj-lt"/>
              </a:rPr>
              <a:t> Integration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>
                <a:latin typeface="+mj-lt"/>
              </a:rPr>
              <a:t>Grundproblem:</a:t>
            </a:r>
          </a:p>
          <a:p>
            <a:pPr lvl="1"/>
            <a:r>
              <a:rPr lang="de-DE" dirty="0" smtClean="0">
                <a:latin typeface="+mj-lt"/>
              </a:rPr>
              <a:t>Zunehmende Größe und Komplexität von Softwareprojekten</a:t>
            </a:r>
          </a:p>
          <a:p>
            <a:pPr lvl="1"/>
            <a:r>
              <a:rPr lang="de-DE" dirty="0" smtClean="0">
                <a:latin typeface="+mj-lt"/>
              </a:rPr>
              <a:t>Entstehung von Integrationsfehler durch das Zusammenspiel verschiedener Entwickler</a:t>
            </a:r>
          </a:p>
          <a:p>
            <a:pPr lvl="1"/>
            <a:r>
              <a:rPr lang="de-DE" dirty="0" smtClean="0">
                <a:latin typeface="+mj-lt"/>
              </a:rPr>
              <a:t>Späte Erkennung dieser Fehler</a:t>
            </a:r>
          </a:p>
          <a:p>
            <a:pPr lvl="1"/>
            <a:endParaRPr lang="de-DE" dirty="0">
              <a:latin typeface="+mj-lt"/>
            </a:endParaRPr>
          </a:p>
          <a:p>
            <a:r>
              <a:rPr lang="de-DE" b="1" dirty="0" err="1">
                <a:latin typeface="+mj-lt"/>
              </a:rPr>
              <a:t>Continuous</a:t>
            </a:r>
            <a:r>
              <a:rPr lang="de-DE" b="1" dirty="0">
                <a:latin typeface="+mj-lt"/>
              </a:rPr>
              <a:t> </a:t>
            </a:r>
            <a:r>
              <a:rPr lang="de-DE" b="1" dirty="0" smtClean="0">
                <a:latin typeface="+mj-lt"/>
              </a:rPr>
              <a:t>Integration: </a:t>
            </a:r>
            <a:endParaRPr lang="de-DE" b="1" dirty="0">
              <a:latin typeface="+mj-lt"/>
            </a:endParaRPr>
          </a:p>
          <a:p>
            <a:pPr lvl="1"/>
            <a:r>
              <a:rPr lang="de-DE" dirty="0" smtClean="0">
                <a:latin typeface="+mj-lt"/>
              </a:rPr>
              <a:t>Frühzeitiger Commit in das Versionsverwaltungssystem</a:t>
            </a:r>
          </a:p>
          <a:p>
            <a:pPr lvl="1"/>
            <a:r>
              <a:rPr lang="de-DE" dirty="0" err="1" smtClean="0">
                <a:latin typeface="+mj-lt"/>
              </a:rPr>
              <a:t>Build</a:t>
            </a:r>
            <a:r>
              <a:rPr lang="de-DE" dirty="0" smtClean="0">
                <a:latin typeface="+mj-lt"/>
              </a:rPr>
              <a:t> des Gesamtsystems nach jeder Änderungen</a:t>
            </a:r>
          </a:p>
          <a:p>
            <a:pPr lvl="1"/>
            <a:r>
              <a:rPr lang="de-DE" dirty="0" smtClean="0">
                <a:latin typeface="+mj-lt"/>
              </a:rPr>
              <a:t>Feedback zu Ergebnissen und auftretenden Integrationsproblemen</a:t>
            </a:r>
          </a:p>
          <a:p>
            <a:pPr lvl="1"/>
            <a:endParaRPr lang="de-DE" dirty="0">
              <a:latin typeface="+mj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79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61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Rolle von Simulations- und Softwaretechnologien im DLR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2913" indent="-442913" defTabSz="1074738"/>
            <a:r>
              <a:rPr lang="de-DE" dirty="0">
                <a:latin typeface="+mj-lt"/>
              </a:rPr>
              <a:t>DLR ist größte deutsche </a:t>
            </a:r>
            <a:r>
              <a:rPr lang="de-DE" dirty="0" smtClean="0">
                <a:latin typeface="+mj-lt"/>
              </a:rPr>
              <a:t>Forschungseinrichtung</a:t>
            </a:r>
          </a:p>
          <a:p>
            <a:pPr marL="442913" indent="-442913" defTabSz="1074738"/>
            <a:r>
              <a:rPr lang="de-DE" dirty="0" smtClean="0">
                <a:latin typeface="+mj-lt"/>
              </a:rPr>
              <a:t>Forschen auf dem Gebiet </a:t>
            </a:r>
            <a:r>
              <a:rPr lang="de-DE" dirty="0">
                <a:latin typeface="+mj-lt"/>
              </a:rPr>
              <a:t>der Ingenieurswissenschaften</a:t>
            </a:r>
          </a:p>
          <a:p>
            <a:pPr marL="442913" indent="-442913" defTabSz="1074738"/>
            <a:endParaRPr lang="de-DE" dirty="0" smtClean="0">
              <a:latin typeface="+mj-lt"/>
            </a:endParaRPr>
          </a:p>
          <a:p>
            <a:pPr marL="442913" indent="-442913" defTabSz="1074738"/>
            <a:r>
              <a:rPr lang="de-DE" dirty="0" smtClean="0">
                <a:latin typeface="+mj-lt"/>
              </a:rPr>
              <a:t>Forschen bedeutet oft auch Simulieren und Software entwickeln</a:t>
            </a:r>
            <a:endParaRPr lang="de-DE" dirty="0">
              <a:latin typeface="+mj-lt"/>
            </a:endParaRPr>
          </a:p>
          <a:p>
            <a:pPr marL="442913" indent="-442913" defTabSz="1074738"/>
            <a:r>
              <a:rPr lang="de-DE" dirty="0" smtClean="0">
                <a:latin typeface="+mj-lt"/>
              </a:rPr>
              <a:t>Simulationen und Software sind komplex</a:t>
            </a:r>
          </a:p>
          <a:p>
            <a:pPr marL="442913" indent="-442913" defTabSz="1074738"/>
            <a:endParaRPr lang="de-DE" dirty="0">
              <a:latin typeface="+mj-lt"/>
            </a:endParaRPr>
          </a:p>
          <a:p>
            <a:pPr marL="442913" indent="-442913" defTabSz="1074738"/>
            <a:r>
              <a:rPr lang="de-DE" dirty="0" smtClean="0">
                <a:latin typeface="+mj-lt"/>
              </a:rPr>
              <a:t>Simulations- und Softwaretechnologien spielen Schlüsselrolle</a:t>
            </a:r>
          </a:p>
          <a:p>
            <a:pPr marL="442913" indent="-442913" defTabSz="1074738"/>
            <a:r>
              <a:rPr lang="de-DE" dirty="0" smtClean="0">
                <a:latin typeface="+mj-lt"/>
              </a:rPr>
              <a:t>Aber: Kernkompetenz im DLR sind Ingenieurswissenschaften</a:t>
            </a:r>
          </a:p>
          <a:p>
            <a:pPr marL="442913" indent="-442913" defTabSz="1074738"/>
            <a:endParaRPr lang="de-DE" dirty="0">
              <a:latin typeface="+mj-lt"/>
            </a:endParaRPr>
          </a:p>
          <a:p>
            <a:pPr marL="442913" indent="-442913" defTabSz="1074738"/>
            <a:r>
              <a:rPr lang="de-DE" dirty="0" smtClean="0">
                <a:latin typeface="+mj-lt"/>
              </a:rPr>
              <a:t>Wir schließen die Lücke und stehen für innovative Simulations- und Softwaretechnologien für und vom DLR</a:t>
            </a:r>
            <a:endParaRPr lang="de-DE" dirty="0">
              <a:latin typeface="+mj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530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Voraussetzungen für effektives </a:t>
            </a:r>
            <a:r>
              <a:rPr lang="de-DE" dirty="0" err="1" smtClean="0">
                <a:latin typeface="+mj-lt"/>
              </a:rPr>
              <a:t>Continuous</a:t>
            </a:r>
            <a:r>
              <a:rPr lang="de-DE" dirty="0" smtClean="0">
                <a:latin typeface="+mj-lt"/>
              </a:rPr>
              <a:t> Integration</a:t>
            </a:r>
            <a:r>
              <a:rPr lang="de-DE" dirty="0">
                <a:latin typeface="+mj-lt"/>
              </a:rPr>
              <a:t/>
            </a:r>
            <a:br>
              <a:rPr lang="de-DE" dirty="0">
                <a:latin typeface="+mj-lt"/>
              </a:rPr>
            </a:b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Verwendung eines Versionsverwaltungssystem</a:t>
            </a:r>
          </a:p>
          <a:p>
            <a:r>
              <a:rPr lang="de-DE" dirty="0" smtClean="0">
                <a:latin typeface="+mj-lt"/>
              </a:rPr>
              <a:t>Vollständige Automatisierung des </a:t>
            </a:r>
            <a:r>
              <a:rPr lang="de-DE" dirty="0" err="1" smtClean="0">
                <a:latin typeface="+mj-lt"/>
              </a:rPr>
              <a:t>Build</a:t>
            </a:r>
            <a:r>
              <a:rPr lang="de-DE" dirty="0" smtClean="0">
                <a:latin typeface="+mj-lt"/>
              </a:rPr>
              <a:t> der Anwendung (</a:t>
            </a:r>
            <a:r>
              <a:rPr lang="de-DE" dirty="0" err="1" smtClean="0">
                <a:latin typeface="+mj-lt"/>
              </a:rPr>
              <a:t>Build</a:t>
            </a:r>
            <a:r>
              <a:rPr lang="de-DE" dirty="0" smtClean="0">
                <a:latin typeface="+mj-lt"/>
              </a:rPr>
              <a:t>-Prozess)</a:t>
            </a:r>
          </a:p>
          <a:p>
            <a:r>
              <a:rPr lang="de-DE" dirty="0" smtClean="0">
                <a:latin typeface="+mj-lt"/>
              </a:rPr>
              <a:t>Ausreichende Menge automatisierter Tests (Testautomatisierung)</a:t>
            </a:r>
          </a:p>
          <a:p>
            <a:r>
              <a:rPr lang="de-DE" b="1" dirty="0" smtClean="0">
                <a:latin typeface="+mj-lt"/>
              </a:rPr>
              <a:t>Auch: Änderung der Entwicklungskultur!</a:t>
            </a:r>
          </a:p>
          <a:p>
            <a:pPr lvl="1"/>
            <a:r>
              <a:rPr lang="de-DE" dirty="0" smtClean="0">
                <a:latin typeface="+mj-lt"/>
              </a:rPr>
              <a:t>Häufige (mindestens tägliche) Integration der Änderungen in Hauptentwicklungszweig („</a:t>
            </a:r>
            <a:r>
              <a:rPr lang="de-DE" dirty="0" err="1" smtClean="0">
                <a:latin typeface="+mj-lt"/>
              </a:rPr>
              <a:t>Unstable</a:t>
            </a:r>
            <a:r>
              <a:rPr lang="de-DE" dirty="0" smtClean="0">
                <a:latin typeface="+mj-lt"/>
              </a:rPr>
              <a:t> Trunk“)</a:t>
            </a:r>
          </a:p>
          <a:p>
            <a:pPr lvl="1"/>
            <a:r>
              <a:rPr lang="de-DE" dirty="0" smtClean="0">
                <a:latin typeface="+mj-lt"/>
              </a:rPr>
              <a:t>Korrektur fehlgeschlagener Integrations-</a:t>
            </a:r>
            <a:r>
              <a:rPr lang="de-DE" dirty="0" err="1" smtClean="0">
                <a:latin typeface="+mj-lt"/>
              </a:rPr>
              <a:t>Builds</a:t>
            </a:r>
            <a:r>
              <a:rPr lang="de-DE" dirty="0" smtClean="0">
                <a:latin typeface="+mj-lt"/>
              </a:rPr>
              <a:t> hat höchste Priorität!</a:t>
            </a:r>
            <a:endParaRPr lang="de-DE" dirty="0">
              <a:latin typeface="+mj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80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0205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Kurzüberblick </a:t>
            </a:r>
            <a:r>
              <a:rPr lang="de-DE" dirty="0" smtClean="0">
                <a:latin typeface="+mj-lt"/>
              </a:rPr>
              <a:t>Jenkins</a:t>
            </a:r>
            <a:br>
              <a:rPr lang="de-DE" dirty="0" smtClean="0">
                <a:latin typeface="+mj-lt"/>
              </a:rPr>
            </a:br>
            <a:endParaRPr lang="de-DE" b="0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Leistungsfähiges </a:t>
            </a:r>
            <a:r>
              <a:rPr lang="de-DE" dirty="0" err="1" smtClean="0">
                <a:latin typeface="+mj-lt"/>
              </a:rPr>
              <a:t>Continuous</a:t>
            </a:r>
            <a:r>
              <a:rPr lang="de-DE" dirty="0" smtClean="0">
                <a:latin typeface="+mj-lt"/>
              </a:rPr>
              <a:t>-Integration-System</a:t>
            </a:r>
          </a:p>
          <a:p>
            <a:r>
              <a:rPr lang="de-DE" dirty="0" smtClean="0">
                <a:latin typeface="+mj-lt"/>
              </a:rPr>
              <a:t>Projektseite</a:t>
            </a:r>
            <a:r>
              <a:rPr lang="de-DE" dirty="0">
                <a:latin typeface="+mj-lt"/>
              </a:rPr>
              <a:t>: </a:t>
            </a:r>
            <a:r>
              <a:rPr lang="de-DE" dirty="0">
                <a:latin typeface="+mj-lt"/>
                <a:hlinkClick r:id="rId2"/>
              </a:rPr>
              <a:t>http://jenkins-ci.org</a:t>
            </a:r>
            <a:r>
              <a:rPr lang="de-DE" dirty="0" smtClean="0">
                <a:latin typeface="+mj-lt"/>
                <a:hlinkClick r:id="rId2"/>
              </a:rPr>
              <a:t>/</a:t>
            </a:r>
            <a:r>
              <a:rPr lang="de-DE" dirty="0" smtClean="0">
                <a:latin typeface="+mj-lt"/>
              </a:rPr>
              <a:t> </a:t>
            </a:r>
            <a:endParaRPr lang="de-DE" dirty="0">
              <a:latin typeface="+mj-lt"/>
            </a:endParaRPr>
          </a:p>
          <a:p>
            <a:r>
              <a:rPr lang="de-DE" dirty="0" smtClean="0">
                <a:latin typeface="+mj-lt"/>
              </a:rPr>
              <a:t>Lizenz: Open-Source</a:t>
            </a:r>
          </a:p>
          <a:p>
            <a:endParaRPr lang="de-DE" dirty="0">
              <a:latin typeface="+mj-lt"/>
            </a:endParaRPr>
          </a:p>
          <a:p>
            <a:r>
              <a:rPr lang="de-DE" b="1" dirty="0" smtClean="0">
                <a:latin typeface="+mj-lt"/>
              </a:rPr>
              <a:t>Funktionsumfang:</a:t>
            </a:r>
          </a:p>
          <a:p>
            <a:pPr lvl="1"/>
            <a:r>
              <a:rPr lang="de-DE" dirty="0">
                <a:latin typeface="+mj-lt"/>
              </a:rPr>
              <a:t>Für alle wichtigen Programmiersprachen nutzbar</a:t>
            </a:r>
          </a:p>
          <a:p>
            <a:pPr lvl="1"/>
            <a:r>
              <a:rPr lang="de-DE" dirty="0">
                <a:latin typeface="+mj-lt"/>
              </a:rPr>
              <a:t>Flexible Einbindung von „</a:t>
            </a:r>
            <a:r>
              <a:rPr lang="de-DE" dirty="0" err="1">
                <a:latin typeface="+mj-lt"/>
              </a:rPr>
              <a:t>Build</a:t>
            </a:r>
            <a:r>
              <a:rPr lang="de-DE" dirty="0">
                <a:latin typeface="+mj-lt"/>
              </a:rPr>
              <a:t>-Nodes“ </a:t>
            </a:r>
            <a:r>
              <a:rPr lang="de-DE" dirty="0" smtClean="0">
                <a:latin typeface="+mj-lt"/>
              </a:rPr>
              <a:t>zum verteilen Bauen</a:t>
            </a:r>
            <a:endParaRPr lang="de-DE" dirty="0">
              <a:latin typeface="+mj-lt"/>
            </a:endParaRPr>
          </a:p>
          <a:p>
            <a:pPr lvl="1"/>
            <a:r>
              <a:rPr lang="de-DE" dirty="0" smtClean="0">
                <a:latin typeface="+mj-lt"/>
              </a:rPr>
              <a:t>Erweiterbarkeit durch </a:t>
            </a:r>
            <a:r>
              <a:rPr lang="de-DE" dirty="0" err="1" smtClean="0">
                <a:latin typeface="+mj-lt"/>
              </a:rPr>
              <a:t>Plug-in</a:t>
            </a:r>
            <a:r>
              <a:rPr lang="de-DE" dirty="0" smtClean="0">
                <a:latin typeface="+mj-lt"/>
              </a:rPr>
              <a:t>-System:</a:t>
            </a:r>
          </a:p>
          <a:p>
            <a:pPr lvl="2"/>
            <a:r>
              <a:rPr lang="de-DE" dirty="0" smtClean="0">
                <a:latin typeface="+mj-lt"/>
              </a:rPr>
              <a:t>&gt; 400 </a:t>
            </a:r>
            <a:r>
              <a:rPr lang="de-DE" dirty="0" err="1" smtClean="0">
                <a:latin typeface="+mj-lt"/>
              </a:rPr>
              <a:t>Plug-ins</a:t>
            </a:r>
            <a:endParaRPr lang="de-DE" dirty="0" smtClean="0">
              <a:latin typeface="+mj-lt"/>
            </a:endParaRPr>
          </a:p>
          <a:p>
            <a:pPr lvl="2"/>
            <a:r>
              <a:rPr lang="de-DE" dirty="0">
                <a:latin typeface="+mj-lt"/>
              </a:rPr>
              <a:t>Übersicht: </a:t>
            </a:r>
            <a:r>
              <a:rPr lang="de-DE" dirty="0">
                <a:latin typeface="+mj-lt"/>
                <a:hlinkClick r:id="rId3"/>
              </a:rPr>
              <a:t>https://</a:t>
            </a:r>
            <a:r>
              <a:rPr lang="de-DE" dirty="0" smtClean="0">
                <a:latin typeface="+mj-lt"/>
                <a:hlinkClick r:id="rId3"/>
              </a:rPr>
              <a:t>wiki.jenkins-ci.org/display/JENKINS/Plugins</a:t>
            </a:r>
            <a:endParaRPr lang="de-DE" dirty="0" smtClean="0">
              <a:latin typeface="+mj-lt"/>
            </a:endParaRPr>
          </a:p>
          <a:p>
            <a:pPr lvl="1"/>
            <a:endParaRPr lang="de-DE" dirty="0" smtClean="0"/>
          </a:p>
        </p:txBody>
      </p:sp>
      <p:pic>
        <p:nvPicPr>
          <p:cNvPr id="1026" name="Picture 2" descr="http://jenkins-ci.org/sites/default/files/images/headsho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880800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81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1146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RCE Jenkins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82</a:t>
            </a:fld>
            <a:endParaRPr lang="de-DE" dirty="0"/>
          </a:p>
        </p:txBody>
      </p:sp>
      <p:pic>
        <p:nvPicPr>
          <p:cNvPr id="3075" name="Picture 3" descr="C:\Users\zur_sa\Desktop\rce_jenki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8399995" cy="353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217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RCE Jenkins Tests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83</a:t>
            </a:fld>
            <a:endParaRPr lang="de-DE" dirty="0"/>
          </a:p>
        </p:txBody>
      </p:sp>
      <p:pic>
        <p:nvPicPr>
          <p:cNvPr id="4098" name="Picture 2" descr="C:\Users\zur_sa\Desktop\rce_jenkins_tes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8374338" cy="371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109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RCE </a:t>
            </a:r>
            <a:r>
              <a:rPr lang="de-DE" dirty="0" err="1" smtClean="0"/>
              <a:t>Coverage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84</a:t>
            </a:fld>
            <a:endParaRPr lang="de-DE" dirty="0"/>
          </a:p>
        </p:txBody>
      </p:sp>
      <p:pic>
        <p:nvPicPr>
          <p:cNvPr id="5122" name="Picture 2" descr="C:\Users\zur_sa\Desktop\jenkinscover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7292034" cy="226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713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+mj-lt"/>
              </a:rPr>
              <a:t>Arbeitsprozess aus Sicht des Entwicklers</a:t>
            </a:r>
          </a:p>
        </p:txBody>
      </p:sp>
      <p:sp>
        <p:nvSpPr>
          <p:cNvPr id="1041" name="Line 39"/>
          <p:cNvSpPr>
            <a:spLocks noChangeShapeType="1"/>
          </p:cNvSpPr>
          <p:nvPr/>
        </p:nvSpPr>
        <p:spPr bwMode="auto">
          <a:xfrm flipH="1" flipV="1">
            <a:off x="5127625" y="3819525"/>
            <a:ext cx="0" cy="136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2" name="Rectangle 40"/>
          <p:cNvSpPr>
            <a:spLocks noChangeArrowheads="1"/>
          </p:cNvSpPr>
          <p:nvPr/>
        </p:nvSpPr>
        <p:spPr bwMode="auto">
          <a:xfrm>
            <a:off x="1227138" y="3089275"/>
            <a:ext cx="6624637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Rectangle 42"/>
          <p:cNvSpPr>
            <a:spLocks noChangeArrowheads="1"/>
          </p:cNvSpPr>
          <p:nvPr/>
        </p:nvSpPr>
        <p:spPr bwMode="auto">
          <a:xfrm>
            <a:off x="1169988" y="3027363"/>
            <a:ext cx="6624637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Rectangle 41"/>
          <p:cNvSpPr>
            <a:spLocks noChangeArrowheads="1"/>
          </p:cNvSpPr>
          <p:nvPr/>
        </p:nvSpPr>
        <p:spPr bwMode="auto">
          <a:xfrm>
            <a:off x="1289050" y="3151188"/>
            <a:ext cx="6624638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AutoShape 3"/>
          <p:cNvSpPr>
            <a:spLocks noChangeArrowheads="1"/>
          </p:cNvSpPr>
          <p:nvPr/>
        </p:nvSpPr>
        <p:spPr bwMode="auto">
          <a:xfrm>
            <a:off x="61356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6" name="AutoShape 4"/>
          <p:cNvSpPr>
            <a:spLocks noChangeArrowheads="1"/>
          </p:cNvSpPr>
          <p:nvPr/>
        </p:nvSpPr>
        <p:spPr bwMode="auto">
          <a:xfrm>
            <a:off x="50561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7" name="AutoShape 5"/>
          <p:cNvSpPr>
            <a:spLocks noChangeArrowheads="1"/>
          </p:cNvSpPr>
          <p:nvPr/>
        </p:nvSpPr>
        <p:spPr bwMode="auto">
          <a:xfrm>
            <a:off x="39639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8" name="AutoShape 6"/>
          <p:cNvSpPr>
            <a:spLocks noChangeArrowheads="1"/>
          </p:cNvSpPr>
          <p:nvPr/>
        </p:nvSpPr>
        <p:spPr bwMode="auto">
          <a:xfrm>
            <a:off x="2803525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9" name="Rectangle 7"/>
          <p:cNvSpPr>
            <a:spLocks noChangeArrowheads="1"/>
          </p:cNvSpPr>
          <p:nvPr/>
        </p:nvSpPr>
        <p:spPr bwMode="auto">
          <a:xfrm>
            <a:off x="1343025" y="3279775"/>
            <a:ext cx="1441450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New Issue</a:t>
            </a:r>
          </a:p>
          <a:p>
            <a:pPr algn="ctr"/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(In Progress</a:t>
            </a:r>
            <a:r>
              <a:rPr lang="de-DE" sz="1200" i="1">
                <a:latin typeface="Arial" pitchFamily="34" charset="0"/>
              </a:rPr>
              <a:t>)</a:t>
            </a:r>
          </a:p>
        </p:txBody>
      </p:sp>
      <p:sp>
        <p:nvSpPr>
          <p:cNvPr id="1050" name="Rectangle 8"/>
          <p:cNvSpPr>
            <a:spLocks noChangeArrowheads="1"/>
          </p:cNvSpPr>
          <p:nvPr/>
        </p:nvSpPr>
        <p:spPr bwMode="auto">
          <a:xfrm>
            <a:off x="3171825" y="3279775"/>
            <a:ext cx="792163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Design</a:t>
            </a:r>
          </a:p>
        </p:txBody>
      </p:sp>
      <p:sp>
        <p:nvSpPr>
          <p:cNvPr id="1051" name="Rectangle 9"/>
          <p:cNvSpPr>
            <a:spLocks noChangeArrowheads="1"/>
          </p:cNvSpPr>
          <p:nvPr/>
        </p:nvSpPr>
        <p:spPr bwMode="auto">
          <a:xfrm>
            <a:off x="4335463" y="3279775"/>
            <a:ext cx="720725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Coding/</a:t>
            </a:r>
          </a:p>
          <a:p>
            <a:pPr algn="ctr"/>
            <a:r>
              <a:rPr lang="de-DE" sz="1200" b="1">
                <a:latin typeface="Arial" pitchFamily="34" charset="0"/>
              </a:rPr>
              <a:t>Unit </a:t>
            </a:r>
            <a:br>
              <a:rPr lang="de-DE" sz="1200" b="1">
                <a:latin typeface="Arial" pitchFamily="34" charset="0"/>
              </a:rPr>
            </a:br>
            <a:r>
              <a:rPr lang="de-DE" sz="1200" b="1">
                <a:latin typeface="Arial" pitchFamily="34" charset="0"/>
              </a:rPr>
              <a:t>testing</a:t>
            </a:r>
            <a:endParaRPr lang="de-DE" sz="1200">
              <a:latin typeface="Arial" pitchFamily="34" charset="0"/>
            </a:endParaRPr>
          </a:p>
        </p:txBody>
      </p:sp>
      <p:sp>
        <p:nvSpPr>
          <p:cNvPr id="1052" name="Rectangle 10"/>
          <p:cNvSpPr>
            <a:spLocks noChangeArrowheads="1"/>
          </p:cNvSpPr>
          <p:nvPr/>
        </p:nvSpPr>
        <p:spPr bwMode="auto">
          <a:xfrm>
            <a:off x="5416550" y="3279775"/>
            <a:ext cx="784225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Integration</a:t>
            </a:r>
          </a:p>
          <a:p>
            <a:pPr algn="ctr"/>
            <a:r>
              <a:rPr lang="de-DE" sz="1200" b="1">
                <a:latin typeface="Arial" pitchFamily="34" charset="0"/>
              </a:rPr>
              <a:t>Testing</a:t>
            </a:r>
            <a:endParaRPr lang="de-DE" sz="1200">
              <a:latin typeface="Arial" pitchFamily="34" charset="0"/>
            </a:endParaRPr>
          </a:p>
        </p:txBody>
      </p:sp>
      <p:sp>
        <p:nvSpPr>
          <p:cNvPr id="1053" name="Rectangle 11"/>
          <p:cNvSpPr>
            <a:spLocks noChangeArrowheads="1"/>
          </p:cNvSpPr>
          <p:nvPr/>
        </p:nvSpPr>
        <p:spPr bwMode="auto">
          <a:xfrm>
            <a:off x="6496050" y="3279775"/>
            <a:ext cx="1223963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Resolve Issue</a:t>
            </a:r>
            <a:endParaRPr lang="de-DE" sz="1200" i="1">
              <a:latin typeface="Arial" pitchFamily="34" charset="0"/>
            </a:endParaRPr>
          </a:p>
          <a:p>
            <a:pPr algn="ctr"/>
            <a:r>
              <a:rPr lang="de-DE" sz="1200" i="1">
                <a:solidFill>
                  <a:schemeClr val="accent2"/>
                </a:solidFill>
                <a:latin typeface="Arial" pitchFamily="34" charset="0"/>
              </a:rPr>
              <a:t>(</a:t>
            </a:r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Resolved</a:t>
            </a:r>
            <a:r>
              <a:rPr lang="de-DE" sz="1200" i="1">
                <a:solidFill>
                  <a:schemeClr val="accent2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1054" name="Line 12"/>
          <p:cNvSpPr>
            <a:spLocks noChangeShapeType="1"/>
          </p:cNvSpPr>
          <p:nvPr/>
        </p:nvSpPr>
        <p:spPr bwMode="auto">
          <a:xfrm flipH="1">
            <a:off x="4108450" y="2933700"/>
            <a:ext cx="4763" cy="6334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5" name="Text Box 13"/>
          <p:cNvSpPr txBox="1">
            <a:spLocks noChangeArrowheads="1"/>
          </p:cNvSpPr>
          <p:nvPr/>
        </p:nvSpPr>
        <p:spPr bwMode="auto">
          <a:xfrm>
            <a:off x="3727450" y="3444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56" name="Rectangle 14"/>
          <p:cNvSpPr>
            <a:spLocks noChangeArrowheads="1"/>
          </p:cNvSpPr>
          <p:nvPr/>
        </p:nvSpPr>
        <p:spPr bwMode="auto">
          <a:xfrm>
            <a:off x="1343025" y="1885950"/>
            <a:ext cx="1439863" cy="900113"/>
          </a:xfrm>
          <a:prstGeom prst="rect">
            <a:avLst/>
          </a:prstGeom>
          <a:solidFill>
            <a:srgbClr val="FFE7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200" b="1" dirty="0">
                <a:latin typeface="Arial" pitchFamily="34" charset="0"/>
              </a:rPr>
              <a:t>(Release / Iteration)</a:t>
            </a:r>
          </a:p>
          <a:p>
            <a:pPr algn="ctr"/>
            <a:r>
              <a:rPr lang="en-US" sz="1200" b="1" dirty="0">
                <a:latin typeface="Arial" pitchFamily="34" charset="0"/>
              </a:rPr>
              <a:t>Planning </a:t>
            </a:r>
          </a:p>
          <a:p>
            <a:pPr algn="ctr"/>
            <a:r>
              <a:rPr lang="en-US" sz="1200" b="1" dirty="0">
                <a:latin typeface="Arial" pitchFamily="34" charset="0"/>
              </a:rPr>
              <a:t>using Mantis</a:t>
            </a:r>
          </a:p>
          <a:p>
            <a:pPr algn="ctr"/>
            <a:r>
              <a:rPr lang="de-DE" sz="1200" b="1" i="1" dirty="0">
                <a:solidFill>
                  <a:schemeClr val="accent2"/>
                </a:solidFill>
                <a:latin typeface="Arial" pitchFamily="34" charset="0"/>
              </a:rPr>
              <a:t>(</a:t>
            </a:r>
            <a:r>
              <a:rPr lang="de-DE" sz="1200" b="1" i="1" dirty="0" err="1" smtClean="0">
                <a:solidFill>
                  <a:schemeClr val="accent2"/>
                </a:solidFill>
                <a:latin typeface="Arial" pitchFamily="34" charset="0"/>
              </a:rPr>
              <a:t>Assigned</a:t>
            </a:r>
            <a:r>
              <a:rPr lang="de-DE" sz="1200" b="1" i="1" dirty="0">
                <a:solidFill>
                  <a:schemeClr val="accent2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1057" name="Text Box 15"/>
          <p:cNvSpPr txBox="1">
            <a:spLocks noChangeArrowheads="1"/>
          </p:cNvSpPr>
          <p:nvPr/>
        </p:nvSpPr>
        <p:spPr bwMode="auto">
          <a:xfrm>
            <a:off x="3379788" y="2395538"/>
            <a:ext cx="1470025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>
                <a:latin typeface="Courier New" pitchFamily="49" charset="0"/>
              </a:rPr>
              <a:t>Update </a:t>
            </a:r>
            <a:r>
              <a:rPr lang="de-DE" sz="1400" b="1" dirty="0" err="1">
                <a:latin typeface="Courier New" pitchFamily="49" charset="0"/>
              </a:rPr>
              <a:t>from</a:t>
            </a:r>
            <a:r>
              <a:rPr lang="de-DE" sz="1400" b="1" dirty="0">
                <a:latin typeface="Courier New" pitchFamily="49" charset="0"/>
              </a:rPr>
              <a:t> </a:t>
            </a:r>
          </a:p>
          <a:p>
            <a:pPr algn="ctr" eaLnBrk="1" hangingPunct="1"/>
            <a:r>
              <a:rPr lang="de-DE" sz="1400" b="1" dirty="0">
                <a:latin typeface="Courier New" pitchFamily="49" charset="0"/>
              </a:rPr>
              <a:t>SVN</a:t>
            </a:r>
          </a:p>
        </p:txBody>
      </p:sp>
      <p:sp>
        <p:nvSpPr>
          <p:cNvPr id="1058" name="Text Box 16"/>
          <p:cNvSpPr txBox="1">
            <a:spLocks noChangeArrowheads="1"/>
          </p:cNvSpPr>
          <p:nvPr/>
        </p:nvSpPr>
        <p:spPr bwMode="auto">
          <a:xfrm>
            <a:off x="5130141" y="2006600"/>
            <a:ext cx="1580882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>
                <a:latin typeface="Courier New" pitchFamily="49" charset="0"/>
              </a:rPr>
              <a:t>Commit </a:t>
            </a:r>
            <a:r>
              <a:rPr lang="de-DE" sz="1400" b="1" dirty="0" err="1">
                <a:latin typeface="Courier New" pitchFamily="49" charset="0"/>
              </a:rPr>
              <a:t>to</a:t>
            </a:r>
            <a:r>
              <a:rPr lang="de-DE" sz="1400" b="1" dirty="0">
                <a:latin typeface="Courier New" pitchFamily="49" charset="0"/>
              </a:rPr>
              <a:t> </a:t>
            </a:r>
            <a:r>
              <a:rPr lang="de-DE" sz="1400" b="1" dirty="0" smtClean="0">
                <a:latin typeface="Courier New" pitchFamily="49" charset="0"/>
              </a:rPr>
              <a:t>SVN</a:t>
            </a:r>
          </a:p>
        </p:txBody>
      </p:sp>
      <p:sp>
        <p:nvSpPr>
          <p:cNvPr id="1059" name="Line 17"/>
          <p:cNvSpPr>
            <a:spLocks noChangeShapeType="1"/>
          </p:cNvSpPr>
          <p:nvPr/>
        </p:nvSpPr>
        <p:spPr bwMode="auto">
          <a:xfrm>
            <a:off x="5926138" y="2528888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0" name="Line 18"/>
          <p:cNvSpPr>
            <a:spLocks noChangeShapeType="1"/>
          </p:cNvSpPr>
          <p:nvPr/>
        </p:nvSpPr>
        <p:spPr bwMode="auto">
          <a:xfrm>
            <a:off x="5926138" y="2528888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" name="Diagram 2"/>
          <p:cNvGrpSpPr>
            <a:grpSpLocks/>
          </p:cNvGrpSpPr>
          <p:nvPr/>
        </p:nvGrpSpPr>
        <p:grpSpPr bwMode="auto">
          <a:xfrm>
            <a:off x="4125913" y="2719388"/>
            <a:ext cx="2320925" cy="2089150"/>
            <a:chOff x="2612" y="2011"/>
            <a:chExt cx="1462" cy="1316"/>
          </a:xfrm>
        </p:grpSpPr>
        <p:sp>
          <p:nvSpPr>
            <p:cNvPr id="3" name="_s3076"/>
            <p:cNvSpPr>
              <a:spLocks noChangeArrowheads="1" noTextEdit="1"/>
            </p:cNvSpPr>
            <p:nvPr/>
          </p:nvSpPr>
          <p:spPr bwMode="auto">
            <a:xfrm>
              <a:off x="3001" y="2011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9966FF"/>
            </a:solidFill>
            <a:ln w="28575">
              <a:solidFill>
                <a:srgbClr val="5F0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" name="_s3077"/>
            <p:cNvSpPr>
              <a:spLocks noChangeArrowheads="1" noTextEdit="1"/>
            </p:cNvSpPr>
            <p:nvPr/>
          </p:nvSpPr>
          <p:spPr bwMode="auto">
            <a:xfrm rot="3600000">
              <a:off x="3274" y="2170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1FD09"/>
            </a:solidFill>
            <a:ln w="28575">
              <a:solidFill>
                <a:srgbClr val="CAD402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" name="_s3078"/>
            <p:cNvSpPr>
              <a:spLocks noChangeArrowheads="1" noTextEdit="1"/>
            </p:cNvSpPr>
            <p:nvPr/>
          </p:nvSpPr>
          <p:spPr bwMode="auto">
            <a:xfrm rot="7200000">
              <a:off x="3274" y="2485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0399FF"/>
            </a:solidFill>
            <a:ln w="28575">
              <a:solidFill>
                <a:srgbClr val="4B595B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" name="_s3079"/>
            <p:cNvSpPr>
              <a:spLocks noChangeArrowheads="1" noTextEdit="1"/>
            </p:cNvSpPr>
            <p:nvPr/>
          </p:nvSpPr>
          <p:spPr bwMode="auto">
            <a:xfrm rot="10800000">
              <a:off x="3001" y="2642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F00FF"/>
            </a:solidFill>
            <a:ln w="28575">
              <a:solidFill>
                <a:srgbClr val="CA00CA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" name="_s3080"/>
            <p:cNvSpPr>
              <a:spLocks noChangeArrowheads="1" noTextEdit="1"/>
            </p:cNvSpPr>
            <p:nvPr/>
          </p:nvSpPr>
          <p:spPr bwMode="auto">
            <a:xfrm rot="14400000">
              <a:off x="2728" y="2485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01BD0A"/>
            </a:solidFill>
            <a:ln w="28575">
              <a:solidFill>
                <a:srgbClr val="019308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_s3081"/>
            <p:cNvSpPr>
              <a:spLocks noChangeArrowheads="1" noTextEdit="1"/>
            </p:cNvSpPr>
            <p:nvPr/>
          </p:nvSpPr>
          <p:spPr bwMode="auto">
            <a:xfrm rot="18000000">
              <a:off x="2728" y="2170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BE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_s3082"/>
            <p:cNvSpPr>
              <a:spLocks noChangeArrowheads="1"/>
            </p:cNvSpPr>
            <p:nvPr/>
          </p:nvSpPr>
          <p:spPr bwMode="auto">
            <a:xfrm>
              <a:off x="3517" y="2019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_s3083"/>
            <p:cNvSpPr>
              <a:spLocks noChangeArrowheads="1"/>
            </p:cNvSpPr>
            <p:nvPr/>
          </p:nvSpPr>
          <p:spPr bwMode="auto">
            <a:xfrm>
              <a:off x="3819" y="2541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_s3084"/>
            <p:cNvSpPr>
              <a:spLocks noChangeArrowheads="1"/>
            </p:cNvSpPr>
            <p:nvPr/>
          </p:nvSpPr>
          <p:spPr bwMode="auto">
            <a:xfrm>
              <a:off x="3518" y="3063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_s3085"/>
            <p:cNvSpPr>
              <a:spLocks noChangeArrowheads="1"/>
            </p:cNvSpPr>
            <p:nvPr/>
          </p:nvSpPr>
          <p:spPr bwMode="auto">
            <a:xfrm>
              <a:off x="2915" y="3064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_s3086"/>
            <p:cNvSpPr>
              <a:spLocks noChangeArrowheads="1"/>
            </p:cNvSpPr>
            <p:nvPr/>
          </p:nvSpPr>
          <p:spPr bwMode="auto">
            <a:xfrm>
              <a:off x="2613" y="2542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_s3087"/>
            <p:cNvSpPr>
              <a:spLocks noChangeArrowheads="1"/>
            </p:cNvSpPr>
            <p:nvPr/>
          </p:nvSpPr>
          <p:spPr bwMode="auto">
            <a:xfrm>
              <a:off x="2914" y="2019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061" name="Text Box 34"/>
          <p:cNvSpPr txBox="1">
            <a:spLocks noChangeArrowheads="1"/>
          </p:cNvSpPr>
          <p:nvPr/>
        </p:nvSpPr>
        <p:spPr bwMode="auto">
          <a:xfrm>
            <a:off x="6990297" y="2133928"/>
            <a:ext cx="158088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 err="1">
                <a:latin typeface="Courier New" pitchFamily="49" charset="0"/>
              </a:rPr>
              <a:t>Successful</a:t>
            </a:r>
            <a:endParaRPr lang="de-DE" sz="1400" b="1" dirty="0" smtClean="0">
              <a:latin typeface="Courier New" pitchFamily="49" charset="0"/>
            </a:endParaRPr>
          </a:p>
          <a:p>
            <a:pPr algn="ctr" eaLnBrk="1" hangingPunct="1"/>
            <a:r>
              <a:rPr lang="de-DE" sz="1400" b="1" dirty="0" smtClean="0">
                <a:latin typeface="Courier New" pitchFamily="49" charset="0"/>
              </a:rPr>
              <a:t>Jenkins </a:t>
            </a:r>
            <a:r>
              <a:rPr lang="de-DE" sz="1400" b="1" dirty="0" err="1" smtClean="0">
                <a:latin typeface="Courier New" pitchFamily="49" charset="0"/>
              </a:rPr>
              <a:t>Build</a:t>
            </a:r>
            <a:endParaRPr lang="de-DE" sz="1400" b="1" dirty="0" smtClean="0">
              <a:latin typeface="Courier New" pitchFamily="49" charset="0"/>
            </a:endParaRPr>
          </a:p>
        </p:txBody>
      </p:sp>
      <p:sp>
        <p:nvSpPr>
          <p:cNvPr id="1062" name="Line 35"/>
          <p:cNvSpPr>
            <a:spLocks noChangeShapeType="1"/>
          </p:cNvSpPr>
          <p:nvPr/>
        </p:nvSpPr>
        <p:spPr bwMode="auto">
          <a:xfrm flipH="1">
            <a:off x="7504113" y="2668588"/>
            <a:ext cx="4762" cy="633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3" name="Rectangle 36"/>
          <p:cNvSpPr>
            <a:spLocks noChangeArrowheads="1"/>
          </p:cNvSpPr>
          <p:nvPr/>
        </p:nvSpPr>
        <p:spPr bwMode="auto">
          <a:xfrm>
            <a:off x="6394450" y="4710113"/>
            <a:ext cx="1439863" cy="900112"/>
          </a:xfrm>
          <a:prstGeom prst="rect">
            <a:avLst/>
          </a:prstGeom>
          <a:solidFill>
            <a:srgbClr val="FFE7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200" b="1">
                <a:latin typeface="Arial" pitchFamily="34" charset="0"/>
              </a:rPr>
              <a:t>Performing</a:t>
            </a:r>
          </a:p>
          <a:p>
            <a:pPr algn="ctr"/>
            <a:r>
              <a:rPr lang="en-US" sz="1200" b="1">
                <a:latin typeface="Arial" pitchFamily="34" charset="0"/>
              </a:rPr>
              <a:t>Release Process</a:t>
            </a:r>
          </a:p>
          <a:p>
            <a:pPr algn="ctr"/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(Closed)</a:t>
            </a:r>
            <a:endParaRPr lang="en-US" sz="1200" i="1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064" name="AutoShape 37"/>
          <p:cNvSpPr>
            <a:spLocks noChangeArrowheads="1"/>
          </p:cNvSpPr>
          <p:nvPr/>
        </p:nvSpPr>
        <p:spPr bwMode="auto">
          <a:xfrm>
            <a:off x="6865938" y="4287838"/>
            <a:ext cx="485775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" name="Text Box 38"/>
          <p:cNvSpPr txBox="1">
            <a:spLocks noChangeArrowheads="1"/>
          </p:cNvSpPr>
          <p:nvPr/>
        </p:nvSpPr>
        <p:spPr bwMode="auto">
          <a:xfrm>
            <a:off x="4295775" y="5187950"/>
            <a:ext cx="1576388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 err="1" smtClean="0">
                <a:latin typeface="Courier New" pitchFamily="49" charset="0"/>
              </a:rPr>
              <a:t>Running</a:t>
            </a:r>
            <a:r>
              <a:rPr lang="de-DE" sz="1400" b="1" dirty="0" smtClean="0">
                <a:latin typeface="Courier New" pitchFamily="49" charset="0"/>
              </a:rPr>
              <a:t> </a:t>
            </a:r>
            <a:r>
              <a:rPr lang="de-DE" sz="1400" b="1" dirty="0" err="1" smtClean="0">
                <a:latin typeface="Courier New" pitchFamily="49" charset="0"/>
              </a:rPr>
              <a:t>local</a:t>
            </a:r>
            <a:endParaRPr lang="de-DE" sz="1400" b="1" dirty="0">
              <a:latin typeface="Courier New" pitchFamily="49" charset="0"/>
            </a:endParaRPr>
          </a:p>
          <a:p>
            <a:pPr algn="ctr" eaLnBrk="1" hangingPunct="1"/>
            <a:r>
              <a:rPr lang="de-DE" sz="1400" b="1" dirty="0" err="1">
                <a:latin typeface="Courier New" pitchFamily="49" charset="0"/>
              </a:rPr>
              <a:t>Build</a:t>
            </a:r>
            <a:r>
              <a:rPr lang="de-DE" sz="1400" b="1" dirty="0">
                <a:latin typeface="Courier New" pitchFamily="49" charset="0"/>
              </a:rPr>
              <a:t> </a:t>
            </a:r>
            <a:r>
              <a:rPr lang="de-DE" sz="1400" b="1" dirty="0" err="1">
                <a:latin typeface="Courier New" pitchFamily="49" charset="0"/>
              </a:rPr>
              <a:t>Process</a:t>
            </a:r>
            <a:endParaRPr lang="de-DE" sz="1400" b="1" dirty="0">
              <a:latin typeface="Courier New" pitchFamily="49" charset="0"/>
            </a:endParaRPr>
          </a:p>
        </p:txBody>
      </p:sp>
      <p:sp>
        <p:nvSpPr>
          <p:cNvPr id="1066" name="AutoShape 33"/>
          <p:cNvSpPr>
            <a:spLocks noChangeArrowheads="1"/>
          </p:cNvSpPr>
          <p:nvPr/>
        </p:nvSpPr>
        <p:spPr bwMode="auto">
          <a:xfrm>
            <a:off x="1814513" y="2884488"/>
            <a:ext cx="485775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/>
          </a:p>
        </p:txBody>
      </p:sp>
      <p:sp>
        <p:nvSpPr>
          <p:cNvPr id="46" name="Abgerundetes Rechteck 45"/>
          <p:cNvSpPr/>
          <p:nvPr/>
        </p:nvSpPr>
        <p:spPr>
          <a:xfrm>
            <a:off x="5029663" y="2533658"/>
            <a:ext cx="588541" cy="534193"/>
          </a:xfrm>
          <a:prstGeom prst="roundRect">
            <a:avLst/>
          </a:prstGeom>
          <a:solidFill>
            <a:srgbClr val="FF0000">
              <a:alpha val="36863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Abgerundetes Rechteck 44"/>
          <p:cNvSpPr/>
          <p:nvPr/>
        </p:nvSpPr>
        <p:spPr>
          <a:xfrm>
            <a:off x="5803157" y="3024651"/>
            <a:ext cx="588541" cy="534193"/>
          </a:xfrm>
          <a:prstGeom prst="roundRect">
            <a:avLst/>
          </a:prstGeom>
          <a:solidFill>
            <a:srgbClr val="FF0000">
              <a:alpha val="36863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Abgerundetes Rechteck 46"/>
          <p:cNvSpPr/>
          <p:nvPr/>
        </p:nvSpPr>
        <p:spPr>
          <a:xfrm>
            <a:off x="5798022" y="3974032"/>
            <a:ext cx="588541" cy="534193"/>
          </a:xfrm>
          <a:prstGeom prst="roundRect">
            <a:avLst/>
          </a:prstGeom>
          <a:solidFill>
            <a:srgbClr val="FF0000">
              <a:alpha val="36863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Abgerundetes Rechteck 48"/>
          <p:cNvSpPr/>
          <p:nvPr/>
        </p:nvSpPr>
        <p:spPr>
          <a:xfrm>
            <a:off x="4947654" y="4443016"/>
            <a:ext cx="588541" cy="534193"/>
          </a:xfrm>
          <a:prstGeom prst="roundRect">
            <a:avLst/>
          </a:prstGeom>
          <a:solidFill>
            <a:srgbClr val="FF0000">
              <a:alpha val="36863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Abgerundetes Rechteck 49"/>
          <p:cNvSpPr/>
          <p:nvPr/>
        </p:nvSpPr>
        <p:spPr>
          <a:xfrm>
            <a:off x="4188035" y="3974032"/>
            <a:ext cx="588541" cy="534193"/>
          </a:xfrm>
          <a:prstGeom prst="roundRect">
            <a:avLst/>
          </a:prstGeom>
          <a:solidFill>
            <a:srgbClr val="FF0000">
              <a:alpha val="36863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Abgerundetes Rechteck 50"/>
          <p:cNvSpPr/>
          <p:nvPr/>
        </p:nvSpPr>
        <p:spPr>
          <a:xfrm>
            <a:off x="4188035" y="2996010"/>
            <a:ext cx="588541" cy="534193"/>
          </a:xfrm>
          <a:prstGeom prst="roundRect">
            <a:avLst/>
          </a:prstGeom>
          <a:solidFill>
            <a:srgbClr val="FF0000">
              <a:alpha val="36863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2" name="Picture 5" descr="C:\Users\zur_sa\Desktop\TE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254" y="4642389"/>
            <a:ext cx="1008781" cy="75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Fußzeilenplatzhalter 14"/>
          <p:cNvSpPr txBox="1">
            <a:spLocks/>
          </p:cNvSpPr>
          <p:nvPr/>
        </p:nvSpPr>
        <p:spPr bwMode="auto">
          <a:xfrm>
            <a:off x="1129031" y="116632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lnSpc>
                <a:spcPct val="100000"/>
              </a:lnSpc>
              <a:buFontTx/>
              <a:buNone/>
              <a:defRPr sz="800" kern="1200">
                <a:solidFill>
                  <a:srgbClr val="686868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/>
              <a:t>www.DLR.de  •  Folie </a:t>
            </a:r>
            <a:fld id="{18C7CB6D-895A-4F21-B0E7-2185F6FE5534}" type="slidenum">
              <a:rPr lang="de-DE"/>
              <a:pPr>
                <a:defRPr/>
              </a:pPr>
              <a:t>85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28516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Review 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0600" y="1905000"/>
            <a:ext cx="7757864" cy="4191000"/>
          </a:xfrm>
        </p:spPr>
        <p:txBody>
          <a:bodyPr/>
          <a:lstStyle/>
          <a:p>
            <a:r>
              <a:rPr lang="de-DE" sz="1800" dirty="0" smtClean="0">
                <a:latin typeface="+mj-lt"/>
              </a:rPr>
              <a:t>Manuelle Prüfung von Softwareergebnissen</a:t>
            </a:r>
          </a:p>
          <a:p>
            <a:endParaRPr lang="de-DE" sz="1800" dirty="0" smtClean="0">
              <a:latin typeface="+mj-lt"/>
            </a:endParaRPr>
          </a:p>
          <a:p>
            <a:r>
              <a:rPr lang="de-DE" sz="1800" dirty="0" smtClean="0">
                <a:latin typeface="+mj-lt"/>
              </a:rPr>
              <a:t>Statische Testmethode</a:t>
            </a:r>
          </a:p>
          <a:p>
            <a:endParaRPr lang="de-DE" sz="1800" dirty="0" smtClean="0">
              <a:latin typeface="+mj-lt"/>
            </a:endParaRPr>
          </a:p>
          <a:p>
            <a:r>
              <a:rPr lang="de-DE" sz="1800" dirty="0" smtClean="0">
                <a:latin typeface="+mj-lt"/>
              </a:rPr>
              <a:t>Zwei Arten</a:t>
            </a:r>
            <a:endParaRPr lang="de-DE" sz="1800" dirty="0">
              <a:latin typeface="+mj-lt"/>
            </a:endParaRPr>
          </a:p>
          <a:p>
            <a:pPr marL="446400" lvl="1" indent="0">
              <a:buNone/>
            </a:pPr>
            <a:r>
              <a:rPr lang="de-DE" sz="1400" dirty="0" smtClean="0">
                <a:latin typeface="+mj-lt"/>
              </a:rPr>
              <a:t>Code-Review</a:t>
            </a:r>
          </a:p>
          <a:p>
            <a:pPr marL="446400" lvl="1" indent="0">
              <a:buNone/>
            </a:pPr>
            <a:r>
              <a:rPr lang="de-DE" sz="1400" dirty="0" smtClean="0">
                <a:latin typeface="+mj-lt"/>
              </a:rPr>
              <a:t>Architektur-Review</a:t>
            </a:r>
          </a:p>
          <a:p>
            <a:endParaRPr lang="de-DE" sz="1800" dirty="0">
              <a:latin typeface="+mj-lt"/>
            </a:endParaRPr>
          </a:p>
          <a:p>
            <a:r>
              <a:rPr lang="de-DE" sz="1800" dirty="0" smtClean="0">
                <a:latin typeface="+mj-lt"/>
              </a:rPr>
              <a:t>Austausch von Gedanken und Ideen</a:t>
            </a:r>
          </a:p>
          <a:p>
            <a:endParaRPr lang="de-DE" sz="1800" dirty="0">
              <a:latin typeface="+mj-lt"/>
            </a:endParaRPr>
          </a:p>
          <a:p>
            <a:endParaRPr lang="de-DE" sz="1800" dirty="0" smtClean="0">
              <a:latin typeface="+mj-lt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/>
          </a:p>
        </p:txBody>
      </p:sp>
      <p:pic>
        <p:nvPicPr>
          <p:cNvPr id="10242" name="Picture 2" descr="C:\Users\zur_sa\Desktop\bild1_4spalt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1988840"/>
            <a:ext cx="1190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ußzeilenplatzhalter 14"/>
          <p:cNvSpPr txBox="1">
            <a:spLocks/>
          </p:cNvSpPr>
          <p:nvPr/>
        </p:nvSpPr>
        <p:spPr bwMode="auto">
          <a:xfrm>
            <a:off x="1129031" y="116632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lnSpc>
                <a:spcPct val="100000"/>
              </a:lnSpc>
              <a:buFontTx/>
              <a:buNone/>
              <a:defRPr sz="800" kern="1200">
                <a:solidFill>
                  <a:srgbClr val="686868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/>
              <a:t>www.DLR.de  •  Folie </a:t>
            </a:r>
            <a:fld id="{18C7CB6D-895A-4F21-B0E7-2185F6FE5534}" type="slidenum">
              <a:rPr lang="de-DE"/>
              <a:pPr>
                <a:defRPr/>
              </a:pPr>
              <a:t>86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381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+mj-lt"/>
              </a:rPr>
              <a:t>Arbeitsprozess aus Sicht des Entwicklers</a:t>
            </a:r>
          </a:p>
        </p:txBody>
      </p:sp>
      <p:sp>
        <p:nvSpPr>
          <p:cNvPr id="1041" name="Line 39"/>
          <p:cNvSpPr>
            <a:spLocks noChangeShapeType="1"/>
          </p:cNvSpPr>
          <p:nvPr/>
        </p:nvSpPr>
        <p:spPr bwMode="auto">
          <a:xfrm flipH="1" flipV="1">
            <a:off x="5127625" y="3819525"/>
            <a:ext cx="0" cy="136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2" name="Rectangle 40"/>
          <p:cNvSpPr>
            <a:spLocks noChangeArrowheads="1"/>
          </p:cNvSpPr>
          <p:nvPr/>
        </p:nvSpPr>
        <p:spPr bwMode="auto">
          <a:xfrm>
            <a:off x="1227138" y="3089275"/>
            <a:ext cx="6624637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Rectangle 42"/>
          <p:cNvSpPr>
            <a:spLocks noChangeArrowheads="1"/>
          </p:cNvSpPr>
          <p:nvPr/>
        </p:nvSpPr>
        <p:spPr bwMode="auto">
          <a:xfrm>
            <a:off x="1169988" y="3027363"/>
            <a:ext cx="6624637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Rectangle 41"/>
          <p:cNvSpPr>
            <a:spLocks noChangeArrowheads="1"/>
          </p:cNvSpPr>
          <p:nvPr/>
        </p:nvSpPr>
        <p:spPr bwMode="auto">
          <a:xfrm>
            <a:off x="1289050" y="3151188"/>
            <a:ext cx="6624638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AutoShape 3"/>
          <p:cNvSpPr>
            <a:spLocks noChangeArrowheads="1"/>
          </p:cNvSpPr>
          <p:nvPr/>
        </p:nvSpPr>
        <p:spPr bwMode="auto">
          <a:xfrm>
            <a:off x="61356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6" name="AutoShape 4"/>
          <p:cNvSpPr>
            <a:spLocks noChangeArrowheads="1"/>
          </p:cNvSpPr>
          <p:nvPr/>
        </p:nvSpPr>
        <p:spPr bwMode="auto">
          <a:xfrm>
            <a:off x="50561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7" name="AutoShape 5"/>
          <p:cNvSpPr>
            <a:spLocks noChangeArrowheads="1"/>
          </p:cNvSpPr>
          <p:nvPr/>
        </p:nvSpPr>
        <p:spPr bwMode="auto">
          <a:xfrm>
            <a:off x="3963988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8" name="AutoShape 6"/>
          <p:cNvSpPr>
            <a:spLocks noChangeArrowheads="1"/>
          </p:cNvSpPr>
          <p:nvPr/>
        </p:nvSpPr>
        <p:spPr bwMode="auto">
          <a:xfrm>
            <a:off x="2803525" y="3495675"/>
            <a:ext cx="371475" cy="4286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9" name="Rectangle 7"/>
          <p:cNvSpPr>
            <a:spLocks noChangeArrowheads="1"/>
          </p:cNvSpPr>
          <p:nvPr/>
        </p:nvSpPr>
        <p:spPr bwMode="auto">
          <a:xfrm>
            <a:off x="1343025" y="3279775"/>
            <a:ext cx="1441450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New Issue</a:t>
            </a:r>
          </a:p>
          <a:p>
            <a:pPr algn="ctr"/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(In Progress</a:t>
            </a:r>
            <a:r>
              <a:rPr lang="de-DE" sz="1200" i="1">
                <a:latin typeface="Arial" pitchFamily="34" charset="0"/>
              </a:rPr>
              <a:t>)</a:t>
            </a:r>
          </a:p>
        </p:txBody>
      </p:sp>
      <p:sp>
        <p:nvSpPr>
          <p:cNvPr id="1050" name="Rectangle 8"/>
          <p:cNvSpPr>
            <a:spLocks noChangeArrowheads="1"/>
          </p:cNvSpPr>
          <p:nvPr/>
        </p:nvSpPr>
        <p:spPr bwMode="auto">
          <a:xfrm>
            <a:off x="3171825" y="3279775"/>
            <a:ext cx="792163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Design</a:t>
            </a:r>
          </a:p>
        </p:txBody>
      </p:sp>
      <p:sp>
        <p:nvSpPr>
          <p:cNvPr id="1051" name="Rectangle 9"/>
          <p:cNvSpPr>
            <a:spLocks noChangeArrowheads="1"/>
          </p:cNvSpPr>
          <p:nvPr/>
        </p:nvSpPr>
        <p:spPr bwMode="auto">
          <a:xfrm>
            <a:off x="4335463" y="3279775"/>
            <a:ext cx="720725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Coding/</a:t>
            </a:r>
          </a:p>
          <a:p>
            <a:pPr algn="ctr"/>
            <a:r>
              <a:rPr lang="de-DE" sz="1200" b="1">
                <a:latin typeface="Arial" pitchFamily="34" charset="0"/>
              </a:rPr>
              <a:t>Unit </a:t>
            </a:r>
            <a:br>
              <a:rPr lang="de-DE" sz="1200" b="1">
                <a:latin typeface="Arial" pitchFamily="34" charset="0"/>
              </a:rPr>
            </a:br>
            <a:r>
              <a:rPr lang="de-DE" sz="1200" b="1">
                <a:latin typeface="Arial" pitchFamily="34" charset="0"/>
              </a:rPr>
              <a:t>testing</a:t>
            </a:r>
            <a:endParaRPr lang="de-DE" sz="1200">
              <a:latin typeface="Arial" pitchFamily="34" charset="0"/>
            </a:endParaRPr>
          </a:p>
        </p:txBody>
      </p:sp>
      <p:sp>
        <p:nvSpPr>
          <p:cNvPr id="1052" name="Rectangle 10"/>
          <p:cNvSpPr>
            <a:spLocks noChangeArrowheads="1"/>
          </p:cNvSpPr>
          <p:nvPr/>
        </p:nvSpPr>
        <p:spPr bwMode="auto">
          <a:xfrm>
            <a:off x="5416550" y="3279775"/>
            <a:ext cx="784225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Integration</a:t>
            </a:r>
          </a:p>
          <a:p>
            <a:pPr algn="ctr"/>
            <a:r>
              <a:rPr lang="de-DE" sz="1200" b="1">
                <a:latin typeface="Arial" pitchFamily="34" charset="0"/>
              </a:rPr>
              <a:t>Testing</a:t>
            </a:r>
            <a:endParaRPr lang="de-DE" sz="1200">
              <a:latin typeface="Arial" pitchFamily="34" charset="0"/>
            </a:endParaRPr>
          </a:p>
        </p:txBody>
      </p:sp>
      <p:sp>
        <p:nvSpPr>
          <p:cNvPr id="1053" name="Rectangle 11"/>
          <p:cNvSpPr>
            <a:spLocks noChangeArrowheads="1"/>
          </p:cNvSpPr>
          <p:nvPr/>
        </p:nvSpPr>
        <p:spPr bwMode="auto">
          <a:xfrm>
            <a:off x="6496050" y="3279775"/>
            <a:ext cx="1223963" cy="900113"/>
          </a:xfrm>
          <a:prstGeom prst="rect">
            <a:avLst/>
          </a:prstGeom>
          <a:solidFill>
            <a:srgbClr val="D2D2D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sz="1200" b="1">
                <a:latin typeface="Arial" pitchFamily="34" charset="0"/>
              </a:rPr>
              <a:t>Resolve Issue</a:t>
            </a:r>
            <a:endParaRPr lang="de-DE" sz="1200" i="1">
              <a:latin typeface="Arial" pitchFamily="34" charset="0"/>
            </a:endParaRPr>
          </a:p>
          <a:p>
            <a:pPr algn="ctr"/>
            <a:r>
              <a:rPr lang="de-DE" sz="1200" i="1">
                <a:solidFill>
                  <a:schemeClr val="accent2"/>
                </a:solidFill>
                <a:latin typeface="Arial" pitchFamily="34" charset="0"/>
              </a:rPr>
              <a:t>(</a:t>
            </a:r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Resolved</a:t>
            </a:r>
            <a:r>
              <a:rPr lang="de-DE" sz="1200" i="1">
                <a:solidFill>
                  <a:schemeClr val="accent2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1054" name="Line 12"/>
          <p:cNvSpPr>
            <a:spLocks noChangeShapeType="1"/>
          </p:cNvSpPr>
          <p:nvPr/>
        </p:nvSpPr>
        <p:spPr bwMode="auto">
          <a:xfrm flipH="1">
            <a:off x="4108450" y="2933700"/>
            <a:ext cx="4763" cy="6334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5" name="Text Box 13"/>
          <p:cNvSpPr txBox="1">
            <a:spLocks noChangeArrowheads="1"/>
          </p:cNvSpPr>
          <p:nvPr/>
        </p:nvSpPr>
        <p:spPr bwMode="auto">
          <a:xfrm>
            <a:off x="3727450" y="3444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56" name="Rectangle 14"/>
          <p:cNvSpPr>
            <a:spLocks noChangeArrowheads="1"/>
          </p:cNvSpPr>
          <p:nvPr/>
        </p:nvSpPr>
        <p:spPr bwMode="auto">
          <a:xfrm>
            <a:off x="1343025" y="1885950"/>
            <a:ext cx="1439863" cy="900113"/>
          </a:xfrm>
          <a:prstGeom prst="rect">
            <a:avLst/>
          </a:prstGeom>
          <a:solidFill>
            <a:srgbClr val="FFE7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200" b="1" dirty="0">
                <a:latin typeface="Arial" pitchFamily="34" charset="0"/>
              </a:rPr>
              <a:t>(Release / Iteration)</a:t>
            </a:r>
          </a:p>
          <a:p>
            <a:pPr algn="ctr"/>
            <a:r>
              <a:rPr lang="en-US" sz="1200" b="1" dirty="0">
                <a:latin typeface="Arial" pitchFamily="34" charset="0"/>
              </a:rPr>
              <a:t>Planning </a:t>
            </a:r>
          </a:p>
          <a:p>
            <a:pPr algn="ctr"/>
            <a:r>
              <a:rPr lang="en-US" sz="1200" b="1" dirty="0">
                <a:latin typeface="Arial" pitchFamily="34" charset="0"/>
              </a:rPr>
              <a:t>using Mantis</a:t>
            </a:r>
          </a:p>
          <a:p>
            <a:pPr algn="ctr"/>
            <a:r>
              <a:rPr lang="de-DE" sz="1200" b="1" i="1" dirty="0">
                <a:solidFill>
                  <a:schemeClr val="accent2"/>
                </a:solidFill>
                <a:latin typeface="Arial" pitchFamily="34" charset="0"/>
              </a:rPr>
              <a:t>(</a:t>
            </a:r>
            <a:r>
              <a:rPr lang="de-DE" sz="1200" b="1" i="1" dirty="0" err="1" smtClean="0">
                <a:solidFill>
                  <a:schemeClr val="accent2"/>
                </a:solidFill>
                <a:latin typeface="Arial" pitchFamily="34" charset="0"/>
              </a:rPr>
              <a:t>Assigned</a:t>
            </a:r>
            <a:r>
              <a:rPr lang="de-DE" sz="1200" b="1" i="1" dirty="0">
                <a:solidFill>
                  <a:schemeClr val="accent2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1057" name="Text Box 15"/>
          <p:cNvSpPr txBox="1">
            <a:spLocks noChangeArrowheads="1"/>
          </p:cNvSpPr>
          <p:nvPr/>
        </p:nvSpPr>
        <p:spPr bwMode="auto">
          <a:xfrm>
            <a:off x="3379788" y="2395538"/>
            <a:ext cx="1470025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>
                <a:latin typeface="Courier New" pitchFamily="49" charset="0"/>
              </a:rPr>
              <a:t>Update </a:t>
            </a:r>
            <a:r>
              <a:rPr lang="de-DE" sz="1400" b="1" dirty="0" err="1">
                <a:latin typeface="Courier New" pitchFamily="49" charset="0"/>
              </a:rPr>
              <a:t>from</a:t>
            </a:r>
            <a:r>
              <a:rPr lang="de-DE" sz="1400" b="1" dirty="0">
                <a:latin typeface="Courier New" pitchFamily="49" charset="0"/>
              </a:rPr>
              <a:t> </a:t>
            </a:r>
          </a:p>
          <a:p>
            <a:pPr algn="ctr" eaLnBrk="1" hangingPunct="1"/>
            <a:r>
              <a:rPr lang="de-DE" sz="1400" b="1" dirty="0">
                <a:latin typeface="Courier New" pitchFamily="49" charset="0"/>
              </a:rPr>
              <a:t>SVN</a:t>
            </a:r>
          </a:p>
        </p:txBody>
      </p:sp>
      <p:sp>
        <p:nvSpPr>
          <p:cNvPr id="1058" name="Text Box 16"/>
          <p:cNvSpPr txBox="1">
            <a:spLocks noChangeArrowheads="1"/>
          </p:cNvSpPr>
          <p:nvPr/>
        </p:nvSpPr>
        <p:spPr bwMode="auto">
          <a:xfrm>
            <a:off x="5130141" y="2006600"/>
            <a:ext cx="1580882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>
                <a:latin typeface="Courier New" pitchFamily="49" charset="0"/>
              </a:rPr>
              <a:t>Commit </a:t>
            </a:r>
            <a:r>
              <a:rPr lang="de-DE" sz="1400" b="1" dirty="0" err="1">
                <a:latin typeface="Courier New" pitchFamily="49" charset="0"/>
              </a:rPr>
              <a:t>to</a:t>
            </a:r>
            <a:r>
              <a:rPr lang="de-DE" sz="1400" b="1" dirty="0">
                <a:latin typeface="Courier New" pitchFamily="49" charset="0"/>
              </a:rPr>
              <a:t> </a:t>
            </a:r>
            <a:r>
              <a:rPr lang="de-DE" sz="1400" b="1" dirty="0" smtClean="0">
                <a:latin typeface="Courier New" pitchFamily="49" charset="0"/>
              </a:rPr>
              <a:t>SVN</a:t>
            </a:r>
          </a:p>
        </p:txBody>
      </p:sp>
      <p:sp>
        <p:nvSpPr>
          <p:cNvPr id="1059" name="Line 17"/>
          <p:cNvSpPr>
            <a:spLocks noChangeShapeType="1"/>
          </p:cNvSpPr>
          <p:nvPr/>
        </p:nvSpPr>
        <p:spPr bwMode="auto">
          <a:xfrm>
            <a:off x="5926138" y="2528888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0" name="Line 18"/>
          <p:cNvSpPr>
            <a:spLocks noChangeShapeType="1"/>
          </p:cNvSpPr>
          <p:nvPr/>
        </p:nvSpPr>
        <p:spPr bwMode="auto">
          <a:xfrm>
            <a:off x="5926138" y="2528888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" name="Diagram 2"/>
          <p:cNvGrpSpPr>
            <a:grpSpLocks/>
          </p:cNvGrpSpPr>
          <p:nvPr/>
        </p:nvGrpSpPr>
        <p:grpSpPr bwMode="auto">
          <a:xfrm>
            <a:off x="4125913" y="2719388"/>
            <a:ext cx="2320925" cy="2089150"/>
            <a:chOff x="2612" y="2011"/>
            <a:chExt cx="1462" cy="1316"/>
          </a:xfrm>
        </p:grpSpPr>
        <p:sp>
          <p:nvSpPr>
            <p:cNvPr id="3" name="_s3076"/>
            <p:cNvSpPr>
              <a:spLocks noChangeArrowheads="1" noTextEdit="1"/>
            </p:cNvSpPr>
            <p:nvPr/>
          </p:nvSpPr>
          <p:spPr bwMode="auto">
            <a:xfrm>
              <a:off x="3001" y="2011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9966FF"/>
            </a:solidFill>
            <a:ln w="28575">
              <a:solidFill>
                <a:srgbClr val="5F0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" name="_s3077"/>
            <p:cNvSpPr>
              <a:spLocks noChangeArrowheads="1" noTextEdit="1"/>
            </p:cNvSpPr>
            <p:nvPr/>
          </p:nvSpPr>
          <p:spPr bwMode="auto">
            <a:xfrm rot="3600000">
              <a:off x="3274" y="2170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1FD09"/>
            </a:solidFill>
            <a:ln w="28575">
              <a:solidFill>
                <a:srgbClr val="CAD402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" name="_s3078"/>
            <p:cNvSpPr>
              <a:spLocks noChangeArrowheads="1" noTextEdit="1"/>
            </p:cNvSpPr>
            <p:nvPr/>
          </p:nvSpPr>
          <p:spPr bwMode="auto">
            <a:xfrm rot="7200000">
              <a:off x="3274" y="2485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0399FF"/>
            </a:solidFill>
            <a:ln w="28575">
              <a:solidFill>
                <a:srgbClr val="4B595B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" name="_s3079"/>
            <p:cNvSpPr>
              <a:spLocks noChangeArrowheads="1" noTextEdit="1"/>
            </p:cNvSpPr>
            <p:nvPr/>
          </p:nvSpPr>
          <p:spPr bwMode="auto">
            <a:xfrm rot="10800000">
              <a:off x="3001" y="2642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F00FF"/>
            </a:solidFill>
            <a:ln w="28575">
              <a:solidFill>
                <a:srgbClr val="CA00CA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" name="_s3080"/>
            <p:cNvSpPr>
              <a:spLocks noChangeArrowheads="1" noTextEdit="1"/>
            </p:cNvSpPr>
            <p:nvPr/>
          </p:nvSpPr>
          <p:spPr bwMode="auto">
            <a:xfrm rot="14400000">
              <a:off x="2728" y="2485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01BD0A"/>
            </a:solidFill>
            <a:ln w="28575">
              <a:solidFill>
                <a:srgbClr val="019308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_s3081"/>
            <p:cNvSpPr>
              <a:spLocks noChangeArrowheads="1" noTextEdit="1"/>
            </p:cNvSpPr>
            <p:nvPr/>
          </p:nvSpPr>
          <p:spPr bwMode="auto">
            <a:xfrm rot="18000000">
              <a:off x="2728" y="2170"/>
              <a:ext cx="685" cy="685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BE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_s3082"/>
            <p:cNvSpPr>
              <a:spLocks noChangeArrowheads="1"/>
            </p:cNvSpPr>
            <p:nvPr/>
          </p:nvSpPr>
          <p:spPr bwMode="auto">
            <a:xfrm>
              <a:off x="3517" y="2019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_s3083"/>
            <p:cNvSpPr>
              <a:spLocks noChangeArrowheads="1"/>
            </p:cNvSpPr>
            <p:nvPr/>
          </p:nvSpPr>
          <p:spPr bwMode="auto">
            <a:xfrm>
              <a:off x="3819" y="2541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_s3084"/>
            <p:cNvSpPr>
              <a:spLocks noChangeArrowheads="1"/>
            </p:cNvSpPr>
            <p:nvPr/>
          </p:nvSpPr>
          <p:spPr bwMode="auto">
            <a:xfrm>
              <a:off x="3518" y="3063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_s3085"/>
            <p:cNvSpPr>
              <a:spLocks noChangeArrowheads="1"/>
            </p:cNvSpPr>
            <p:nvPr/>
          </p:nvSpPr>
          <p:spPr bwMode="auto">
            <a:xfrm>
              <a:off x="2915" y="3064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_s3086"/>
            <p:cNvSpPr>
              <a:spLocks noChangeArrowheads="1"/>
            </p:cNvSpPr>
            <p:nvPr/>
          </p:nvSpPr>
          <p:spPr bwMode="auto">
            <a:xfrm>
              <a:off x="2613" y="2542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_s3087"/>
            <p:cNvSpPr>
              <a:spLocks noChangeArrowheads="1"/>
            </p:cNvSpPr>
            <p:nvPr/>
          </p:nvSpPr>
          <p:spPr bwMode="auto">
            <a:xfrm>
              <a:off x="2914" y="2019"/>
              <a:ext cx="25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061" name="Text Box 34"/>
          <p:cNvSpPr txBox="1">
            <a:spLocks noChangeArrowheads="1"/>
          </p:cNvSpPr>
          <p:nvPr/>
        </p:nvSpPr>
        <p:spPr bwMode="auto">
          <a:xfrm>
            <a:off x="6990297" y="2133928"/>
            <a:ext cx="158088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 err="1">
                <a:latin typeface="Courier New" pitchFamily="49" charset="0"/>
              </a:rPr>
              <a:t>Successful</a:t>
            </a:r>
            <a:endParaRPr lang="de-DE" sz="1400" b="1" dirty="0" smtClean="0">
              <a:latin typeface="Courier New" pitchFamily="49" charset="0"/>
            </a:endParaRPr>
          </a:p>
          <a:p>
            <a:pPr algn="ctr" eaLnBrk="1" hangingPunct="1"/>
            <a:r>
              <a:rPr lang="de-DE" sz="1400" b="1" dirty="0" smtClean="0">
                <a:latin typeface="Courier New" pitchFamily="49" charset="0"/>
              </a:rPr>
              <a:t>Jenkins </a:t>
            </a:r>
            <a:r>
              <a:rPr lang="de-DE" sz="1400" b="1" dirty="0" err="1" smtClean="0">
                <a:latin typeface="Courier New" pitchFamily="49" charset="0"/>
              </a:rPr>
              <a:t>Build</a:t>
            </a:r>
            <a:endParaRPr lang="de-DE" sz="1400" b="1" dirty="0" smtClean="0">
              <a:latin typeface="Courier New" pitchFamily="49" charset="0"/>
            </a:endParaRPr>
          </a:p>
        </p:txBody>
      </p:sp>
      <p:sp>
        <p:nvSpPr>
          <p:cNvPr id="1062" name="Line 35"/>
          <p:cNvSpPr>
            <a:spLocks noChangeShapeType="1"/>
          </p:cNvSpPr>
          <p:nvPr/>
        </p:nvSpPr>
        <p:spPr bwMode="auto">
          <a:xfrm flipH="1">
            <a:off x="7504113" y="2668588"/>
            <a:ext cx="4762" cy="633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3" name="Rectangle 36"/>
          <p:cNvSpPr>
            <a:spLocks noChangeArrowheads="1"/>
          </p:cNvSpPr>
          <p:nvPr/>
        </p:nvSpPr>
        <p:spPr bwMode="auto">
          <a:xfrm>
            <a:off x="6394450" y="4710113"/>
            <a:ext cx="1439863" cy="900112"/>
          </a:xfrm>
          <a:prstGeom prst="rect">
            <a:avLst/>
          </a:prstGeom>
          <a:solidFill>
            <a:srgbClr val="FFE7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200" b="1">
                <a:latin typeface="Arial" pitchFamily="34" charset="0"/>
              </a:rPr>
              <a:t>Performing</a:t>
            </a:r>
          </a:p>
          <a:p>
            <a:pPr algn="ctr"/>
            <a:r>
              <a:rPr lang="en-US" sz="1200" b="1">
                <a:latin typeface="Arial" pitchFamily="34" charset="0"/>
              </a:rPr>
              <a:t>Release Process</a:t>
            </a:r>
          </a:p>
          <a:p>
            <a:pPr algn="ctr"/>
            <a:r>
              <a:rPr lang="de-DE" sz="1200" b="1" i="1">
                <a:solidFill>
                  <a:schemeClr val="accent2"/>
                </a:solidFill>
                <a:latin typeface="Arial" pitchFamily="34" charset="0"/>
              </a:rPr>
              <a:t>(Closed)</a:t>
            </a:r>
            <a:endParaRPr lang="en-US" sz="1200" i="1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064" name="AutoShape 37"/>
          <p:cNvSpPr>
            <a:spLocks noChangeArrowheads="1"/>
          </p:cNvSpPr>
          <p:nvPr/>
        </p:nvSpPr>
        <p:spPr bwMode="auto">
          <a:xfrm>
            <a:off x="6865938" y="4287838"/>
            <a:ext cx="485775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" name="Text Box 38"/>
          <p:cNvSpPr txBox="1">
            <a:spLocks noChangeArrowheads="1"/>
          </p:cNvSpPr>
          <p:nvPr/>
        </p:nvSpPr>
        <p:spPr bwMode="auto">
          <a:xfrm>
            <a:off x="4295775" y="5187950"/>
            <a:ext cx="1576388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 b="1" dirty="0" err="1" smtClean="0">
                <a:latin typeface="Courier New" pitchFamily="49" charset="0"/>
              </a:rPr>
              <a:t>Running</a:t>
            </a:r>
            <a:r>
              <a:rPr lang="de-DE" sz="1400" b="1" dirty="0" smtClean="0">
                <a:latin typeface="Courier New" pitchFamily="49" charset="0"/>
              </a:rPr>
              <a:t> </a:t>
            </a:r>
            <a:r>
              <a:rPr lang="de-DE" sz="1400" b="1" dirty="0" err="1" smtClean="0">
                <a:latin typeface="Courier New" pitchFamily="49" charset="0"/>
              </a:rPr>
              <a:t>local</a:t>
            </a:r>
            <a:endParaRPr lang="de-DE" sz="1400" b="1" dirty="0">
              <a:latin typeface="Courier New" pitchFamily="49" charset="0"/>
            </a:endParaRPr>
          </a:p>
          <a:p>
            <a:pPr algn="ctr" eaLnBrk="1" hangingPunct="1"/>
            <a:r>
              <a:rPr lang="de-DE" sz="1400" b="1" dirty="0" err="1">
                <a:latin typeface="Courier New" pitchFamily="49" charset="0"/>
              </a:rPr>
              <a:t>Build</a:t>
            </a:r>
            <a:r>
              <a:rPr lang="de-DE" sz="1400" b="1" dirty="0">
                <a:latin typeface="Courier New" pitchFamily="49" charset="0"/>
              </a:rPr>
              <a:t> </a:t>
            </a:r>
            <a:r>
              <a:rPr lang="de-DE" sz="1400" b="1" dirty="0" err="1">
                <a:latin typeface="Courier New" pitchFamily="49" charset="0"/>
              </a:rPr>
              <a:t>Process</a:t>
            </a:r>
            <a:endParaRPr lang="de-DE" sz="1400" b="1" dirty="0">
              <a:latin typeface="Courier New" pitchFamily="49" charset="0"/>
            </a:endParaRPr>
          </a:p>
        </p:txBody>
      </p:sp>
      <p:sp>
        <p:nvSpPr>
          <p:cNvPr id="1066" name="AutoShape 33"/>
          <p:cNvSpPr>
            <a:spLocks noChangeArrowheads="1"/>
          </p:cNvSpPr>
          <p:nvPr/>
        </p:nvSpPr>
        <p:spPr bwMode="auto">
          <a:xfrm>
            <a:off x="1814513" y="2884488"/>
            <a:ext cx="485775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/>
          </a:p>
        </p:txBody>
      </p:sp>
      <p:sp>
        <p:nvSpPr>
          <p:cNvPr id="46" name="Abgerundetes Rechteck 45"/>
          <p:cNvSpPr/>
          <p:nvPr/>
        </p:nvSpPr>
        <p:spPr>
          <a:xfrm>
            <a:off x="6312693" y="4625976"/>
            <a:ext cx="1592263" cy="1068386"/>
          </a:xfrm>
          <a:prstGeom prst="roundRect">
            <a:avLst/>
          </a:prstGeom>
          <a:solidFill>
            <a:srgbClr val="FF0000">
              <a:alpha val="36863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Abgerundetes Rechteck 47"/>
          <p:cNvSpPr/>
          <p:nvPr/>
        </p:nvSpPr>
        <p:spPr>
          <a:xfrm>
            <a:off x="6449308" y="3504803"/>
            <a:ext cx="1317446" cy="450056"/>
          </a:xfrm>
          <a:prstGeom prst="roundRect">
            <a:avLst/>
          </a:prstGeom>
          <a:solidFill>
            <a:srgbClr val="FF0000">
              <a:alpha val="36863"/>
            </a:srgb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Picture 5" descr="C:\Users\zur_sa\Desktop\TE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787" y="4141227"/>
            <a:ext cx="1008781" cy="75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Fußzeilenplatzhalter 14"/>
          <p:cNvSpPr txBox="1">
            <a:spLocks/>
          </p:cNvSpPr>
          <p:nvPr/>
        </p:nvSpPr>
        <p:spPr bwMode="auto">
          <a:xfrm>
            <a:off x="1129031" y="116632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lnSpc>
                <a:spcPct val="100000"/>
              </a:lnSpc>
              <a:buFontTx/>
              <a:buNone/>
              <a:defRPr sz="800" kern="1200">
                <a:solidFill>
                  <a:srgbClr val="686868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/>
              <a:t>www.DLR.de  •  Folie </a:t>
            </a:r>
            <a:fld id="{18C7CB6D-895A-4F21-B0E7-2185F6FE5534}" type="slidenum">
              <a:rPr lang="de-DE"/>
              <a:pPr>
                <a:defRPr/>
              </a:pPr>
              <a:t>87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5440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Warum Dokumentation?</a:t>
            </a:r>
            <a:endParaRPr lang="de-DE" dirty="0">
              <a:latin typeface="+mj-lt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/>
          </a:p>
        </p:txBody>
      </p:sp>
      <p:pic>
        <p:nvPicPr>
          <p:cNvPr id="17410" name="Picture 2" descr="C:\Users\zur_sa\Desktop\ikea_assembly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364" y="1628800"/>
            <a:ext cx="2898044" cy="432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ußzeilenplatzhalter 14"/>
          <p:cNvSpPr txBox="1">
            <a:spLocks/>
          </p:cNvSpPr>
          <p:nvPr/>
        </p:nvSpPr>
        <p:spPr bwMode="auto">
          <a:xfrm>
            <a:off x="1129031" y="116632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lnSpc>
                <a:spcPct val="100000"/>
              </a:lnSpc>
              <a:buFontTx/>
              <a:buNone/>
              <a:defRPr sz="800" kern="1200">
                <a:solidFill>
                  <a:srgbClr val="686868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/>
              <a:t>www.DLR.de  •  Folie </a:t>
            </a:r>
            <a:fld id="{18C7CB6D-895A-4F21-B0E7-2185F6FE5534}" type="slidenum">
              <a:rPr lang="de-DE"/>
              <a:pPr>
                <a:defRPr/>
              </a:pPr>
              <a:t>88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8181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Dokumentation</a:t>
            </a:r>
            <a:r>
              <a:rPr lang="de-DE" dirty="0" smtClean="0"/>
              <a:t>	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Verschiedene Stufen haben verschiedene Dokumentation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Anforderungsdokumentation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Design-Dokumentation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Technische Dokumentation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Benutzerdokumentation</a:t>
            </a:r>
          </a:p>
          <a:p>
            <a:r>
              <a:rPr lang="de-DE" dirty="0" smtClean="0">
                <a:latin typeface="+mj-lt"/>
              </a:rPr>
              <a:t>Tools zur Dokumentation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Wiki</a:t>
            </a:r>
          </a:p>
          <a:p>
            <a:pPr marL="446400" lvl="1" indent="0">
              <a:buNone/>
            </a:pPr>
            <a:r>
              <a:rPr lang="de-DE" dirty="0" err="1" smtClean="0">
                <a:latin typeface="+mj-lt"/>
              </a:rPr>
              <a:t>Javadoc</a:t>
            </a:r>
            <a:endParaRPr lang="de-DE" dirty="0" smtClean="0">
              <a:latin typeface="+mj-lt"/>
            </a:endParaRPr>
          </a:p>
          <a:p>
            <a:pPr marL="446400" lvl="1" indent="0">
              <a:buNone/>
            </a:pPr>
            <a:r>
              <a:rPr lang="de-DE" dirty="0" err="1" smtClean="0">
                <a:latin typeface="+mj-lt"/>
              </a:rPr>
              <a:t>Mantis</a:t>
            </a:r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Methoden zur Dokumentation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Code </a:t>
            </a:r>
            <a:r>
              <a:rPr lang="de-DE" dirty="0" err="1" smtClean="0">
                <a:latin typeface="+mj-lt"/>
              </a:rPr>
              <a:t>Conventions</a:t>
            </a:r>
            <a:r>
              <a:rPr lang="de-DE" dirty="0" smtClean="0">
                <a:latin typeface="+mj-lt"/>
              </a:rPr>
              <a:t>,  gute Kommentierung und lesbarer Code</a:t>
            </a:r>
          </a:p>
          <a:p>
            <a:pPr marL="446400" lvl="1" indent="0">
              <a:buNone/>
            </a:pPr>
            <a:r>
              <a:rPr lang="de-DE" dirty="0" smtClean="0">
                <a:latin typeface="+mj-lt"/>
              </a:rPr>
              <a:t>Automatisierter </a:t>
            </a:r>
            <a:r>
              <a:rPr lang="de-DE" dirty="0" err="1" smtClean="0">
                <a:latin typeface="+mj-lt"/>
              </a:rPr>
              <a:t>Build</a:t>
            </a:r>
            <a:r>
              <a:rPr lang="de-DE" dirty="0" smtClean="0">
                <a:latin typeface="+mj-lt"/>
              </a:rPr>
              <a:t>-Prozess</a:t>
            </a:r>
          </a:p>
          <a:p>
            <a:pPr marL="446400" lvl="1" indent="0">
              <a:buNone/>
            </a:pPr>
            <a:endParaRPr lang="de-DE" dirty="0" smtClean="0">
              <a:latin typeface="+mj-lt"/>
            </a:endParaRPr>
          </a:p>
          <a:p>
            <a:pPr marL="446400" lvl="1" indent="0">
              <a:buNone/>
            </a:pPr>
            <a:endParaRPr lang="de-DE" dirty="0" smtClean="0">
              <a:latin typeface="+mj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89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8449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Verteilte </a:t>
            </a:r>
            <a:r>
              <a:rPr lang="de-DE" dirty="0">
                <a:latin typeface="+mj-lt"/>
              </a:rPr>
              <a:t>Systeme und Komponentensoftware</a:t>
            </a:r>
            <a:r>
              <a:rPr lang="de-DE" dirty="0"/>
              <a:t/>
            </a:r>
            <a:br>
              <a:rPr lang="de-DE" dirty="0"/>
            </a:br>
            <a:endParaRPr lang="de-DE" dirty="0">
              <a:latin typeface="+mj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DE" dirty="0" smtClean="0">
                <a:latin typeface="+mj-lt"/>
              </a:rPr>
              <a:t>Wir erforschen und entwickeln neue Softwaretechnologien</a:t>
            </a:r>
            <a:endParaRPr lang="de-DE" dirty="0">
              <a:latin typeface="+mj-lt"/>
            </a:endParaRPr>
          </a:p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de-DE" dirty="0" smtClean="0">
                <a:latin typeface="+mj-lt"/>
              </a:rPr>
              <a:t>Wir entwickeln Individualsoftware für die Forschung im DLR</a:t>
            </a:r>
          </a:p>
          <a:p>
            <a:pPr lvl="1"/>
            <a:r>
              <a:rPr lang="de-DE" dirty="0">
                <a:latin typeface="+mj-lt"/>
              </a:rPr>
              <a:t>i</a:t>
            </a:r>
            <a:r>
              <a:rPr lang="de-DE" dirty="0" smtClean="0">
                <a:latin typeface="+mj-lt"/>
              </a:rPr>
              <a:t>n sehr </a:t>
            </a:r>
            <a:r>
              <a:rPr lang="de-DE" b="1" dirty="0" smtClean="0">
                <a:latin typeface="+mj-lt"/>
              </a:rPr>
              <a:t>hoher Qualität</a:t>
            </a:r>
            <a:r>
              <a:rPr lang="de-DE" dirty="0" smtClean="0">
                <a:latin typeface="+mj-lt"/>
              </a:rPr>
              <a:t>,</a:t>
            </a:r>
          </a:p>
          <a:p>
            <a:pPr lvl="1"/>
            <a:r>
              <a:rPr lang="de-DE" b="1" dirty="0">
                <a:latin typeface="+mj-lt"/>
              </a:rPr>
              <a:t>t</a:t>
            </a:r>
            <a:r>
              <a:rPr lang="de-DE" b="1" dirty="0" smtClean="0">
                <a:latin typeface="+mj-lt"/>
              </a:rPr>
              <a:t>ermingerecht</a:t>
            </a:r>
            <a:r>
              <a:rPr lang="de-DE" dirty="0" smtClean="0">
                <a:latin typeface="+mj-lt"/>
              </a:rPr>
              <a:t> und</a:t>
            </a:r>
          </a:p>
          <a:p>
            <a:pPr lvl="1"/>
            <a:r>
              <a:rPr lang="de-DE" b="1" dirty="0">
                <a:latin typeface="+mj-lt"/>
              </a:rPr>
              <a:t>e</a:t>
            </a:r>
            <a:r>
              <a:rPr lang="de-DE" b="1" dirty="0" smtClean="0">
                <a:latin typeface="+mj-lt"/>
              </a:rPr>
              <a:t>ffizienter</a:t>
            </a:r>
            <a:r>
              <a:rPr lang="de-DE" dirty="0" smtClean="0">
                <a:latin typeface="+mj-lt"/>
              </a:rPr>
              <a:t> als andere DLR-Institute</a:t>
            </a:r>
            <a:endParaRPr lang="de-DE" dirty="0">
              <a:latin typeface="+mj-lt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de-DE" dirty="0" smtClean="0">
                <a:latin typeface="+mj-lt"/>
              </a:rPr>
              <a:t>Wir verbessern die Qualität der Software im DLR</a:t>
            </a:r>
            <a:endParaRPr lang="de-DE" dirty="0">
              <a:latin typeface="+mj-lt"/>
            </a:endParaRPr>
          </a:p>
        </p:txBody>
      </p:sp>
      <p:pic>
        <p:nvPicPr>
          <p:cNvPr id="2051" name="Picture 3" descr="D:\Dropbox\Photos\DLR\BIZ-fotos-informatikerin_von_axel_jusseit_001\s060_informatikerin_059_jusse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36042"/>
            <a:ext cx="3600000" cy="24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ropbox\Photos\DLR\Softwaresimulation\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359" y="2388748"/>
            <a:ext cx="3600000" cy="23998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ropbox\Photos\DLR\Testlabor\testlabor_keyvisual_jav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717" y="3141350"/>
            <a:ext cx="3600000" cy="25198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8161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Zusammenfassung</a:t>
            </a:r>
            <a:endParaRPr lang="de-DE" b="0" dirty="0" smtClean="0">
              <a:latin typeface="+mj-lt"/>
            </a:endParaRPr>
          </a:p>
        </p:txBody>
      </p:sp>
      <p:pic>
        <p:nvPicPr>
          <p:cNvPr id="5" name="Picture 5" descr="j04042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16113"/>
            <a:ext cx="1004888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058988" y="2209800"/>
            <a:ext cx="47691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dirty="0">
                <a:latin typeface="+mj-lt"/>
                <a:ea typeface="ＭＳ Ｐゴシック" pitchFamily="34" charset="-128"/>
              </a:rPr>
              <a:t>Kontrolle über Änderungen behalten</a:t>
            </a:r>
          </a:p>
        </p:txBody>
      </p:sp>
      <p:pic>
        <p:nvPicPr>
          <p:cNvPr id="7" name="Picture 4" descr="MCj0439824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3" y="4864100"/>
            <a:ext cx="1068387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j03353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3" y="2984500"/>
            <a:ext cx="10048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j04370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3968750"/>
            <a:ext cx="874713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4683125" y="3249613"/>
            <a:ext cx="28221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dirty="0">
                <a:latin typeface="+mj-lt"/>
                <a:ea typeface="ＭＳ Ｐゴシック" pitchFamily="34" charset="-128"/>
              </a:rPr>
              <a:t>Qualität sicherstellen</a:t>
            </a: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036763" y="4148138"/>
            <a:ext cx="3244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dirty="0">
                <a:latin typeface="+mj-lt"/>
                <a:ea typeface="ＭＳ Ｐゴシック" pitchFamily="34" charset="-128"/>
              </a:rPr>
              <a:t>Produktivität verbessern</a:t>
            </a:r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1192213" y="5168900"/>
            <a:ext cx="61840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dirty="0">
                <a:latin typeface="+mj-lt"/>
                <a:ea typeface="ＭＳ Ｐゴシック" pitchFamily="34" charset="-128"/>
              </a:rPr>
              <a:t>Projektstatus und -fortschritt transparent halten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90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9571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+mj-lt"/>
              </a:rPr>
              <a:t>Jobs@DLR</a:t>
            </a:r>
            <a:endParaRPr lang="de-DE" dirty="0">
              <a:latin typeface="+mj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91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799692" y="3105833"/>
            <a:ext cx="554461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de-DE" sz="3600" b="1" dirty="0"/>
              <a:t>http://www.dlr.de/dlr/jobs</a:t>
            </a:r>
          </a:p>
        </p:txBody>
      </p:sp>
    </p:spTree>
    <p:extLst>
      <p:ext uri="{BB962C8B-B14F-4D97-AF65-F5344CB8AC3E}">
        <p14:creationId xmlns:p14="http://schemas.microsoft.com/office/powerpoint/2010/main" val="3187566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0" y="1828800"/>
            <a:ext cx="4572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fontAlgn="base">
              <a:spcBef>
                <a:spcPts val="300"/>
              </a:spcBef>
              <a:spcAft>
                <a:spcPts val="30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de-DE" b="1" dirty="0" smtClean="0"/>
              <a:t>Sascha Zur</a:t>
            </a:r>
          </a:p>
          <a:p>
            <a:pPr>
              <a:buFontTx/>
              <a:buNone/>
            </a:pPr>
            <a:r>
              <a:rPr lang="de-DE" dirty="0" smtClean="0"/>
              <a:t>German Aerospace Center (DLR)</a:t>
            </a:r>
          </a:p>
          <a:p>
            <a:pPr>
              <a:buFontTx/>
              <a:buNone/>
            </a:pPr>
            <a:r>
              <a:rPr lang="de-DE" dirty="0" smtClean="0"/>
              <a:t>Simulation </a:t>
            </a:r>
            <a:r>
              <a:rPr lang="de-DE" dirty="0" err="1" smtClean="0"/>
              <a:t>and</a:t>
            </a:r>
            <a:r>
              <a:rPr lang="de-DE" dirty="0" smtClean="0"/>
              <a:t> Software Technology</a:t>
            </a:r>
          </a:p>
          <a:p>
            <a:pPr>
              <a:buFontTx/>
              <a:buNone/>
            </a:pPr>
            <a:r>
              <a:rPr lang="de-DE" dirty="0" smtClean="0"/>
              <a:t>Cologne, Germany</a:t>
            </a:r>
          </a:p>
          <a:p>
            <a:pPr>
              <a:buFontTx/>
              <a:buNone/>
            </a:pPr>
            <a:r>
              <a:rPr lang="de-DE" dirty="0" smtClean="0"/>
              <a:t>Sascha.Zur@dlr.de</a:t>
            </a:r>
          </a:p>
          <a:p>
            <a:pPr>
              <a:buFontTx/>
              <a:buNone/>
            </a:pPr>
            <a:r>
              <a:rPr lang="de-DE" dirty="0" smtClean="0"/>
              <a:t>http://www.dlr.de/sc/</a:t>
            </a:r>
            <a:endParaRPr lang="de-DE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1876425"/>
            <a:ext cx="3581400" cy="2289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338388" y="122238"/>
            <a:ext cx="5399087" cy="122237"/>
          </a:xfrm>
        </p:spPr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143000" y="122238"/>
            <a:ext cx="1195388" cy="12223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92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5562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1524000" y="5867400"/>
            <a:ext cx="7162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 dirty="0"/>
              <a:t>http://blog.bksanders.com/2010/07/sdlc-2010-i-call-it-recursive-idiocy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4" y="77680"/>
            <a:ext cx="7944596" cy="578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Software Engineering beim DLR &gt; S. Zur &gt; 08.05.2013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Folie </a:t>
            </a:r>
            <a:fld id="{18C7CB6D-895A-4F21-B0E7-2185F6FE5534}" type="slidenum">
              <a:rPr lang="de-DE" smtClean="0"/>
              <a:pPr>
                <a:defRPr/>
              </a:pPr>
              <a:t>93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3766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LR-Präsentation 4:3 Deut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3974</Words>
  <Application>Microsoft Office PowerPoint</Application>
  <PresentationFormat>Bildschirmpräsentation (4:3)</PresentationFormat>
  <Paragraphs>1051</Paragraphs>
  <Slides>93</Slides>
  <Notes>21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93</vt:i4>
      </vt:variant>
    </vt:vector>
  </HeadingPairs>
  <TitlesOfParts>
    <vt:vector size="94" baseType="lpstr">
      <vt:lpstr>DLR-Präsentation 4:3 Deutsch</vt:lpstr>
      <vt:lpstr>Software Engineering </vt:lpstr>
      <vt:lpstr>Wer bin ich?</vt:lpstr>
      <vt:lpstr>PowerPoint-Präsentation</vt:lpstr>
      <vt:lpstr>Standorte und Personal</vt:lpstr>
      <vt:lpstr>DLR Forschungsbereiche</vt:lpstr>
      <vt:lpstr>PowerPoint-Präsentation</vt:lpstr>
      <vt:lpstr>Einrichtung für Simulations- und Softwaretechnik  </vt:lpstr>
      <vt:lpstr>Rolle von Simulations- und Softwaretechnologien im DLR</vt:lpstr>
      <vt:lpstr>Verteilte Systeme und Komponentensoftware </vt:lpstr>
      <vt:lpstr>PowerPoint-Präsentation</vt:lpstr>
      <vt:lpstr>Remote Component Environment</vt:lpstr>
      <vt:lpstr>RCE</vt:lpstr>
      <vt:lpstr>RCE als multidisziplinäre Kopplungsumgebung</vt:lpstr>
      <vt:lpstr>RCE als verteilte Umgebung</vt:lpstr>
      <vt:lpstr>Umgebung mit grafischer Nutzeroberfläche</vt:lpstr>
      <vt:lpstr>Wo wird es inzwischen eingesetzt?</vt:lpstr>
      <vt:lpstr>Wo wird es inzwischen eingesetzt?</vt:lpstr>
      <vt:lpstr>Was sonst noch wissenswert ist</vt:lpstr>
      <vt:lpstr>Software Engineering   </vt:lpstr>
      <vt:lpstr>Was ist Software Engineering?</vt:lpstr>
      <vt:lpstr>PowerPoint-Präsentation</vt:lpstr>
      <vt:lpstr>Was macht Software-Entwicklung so schwierig?</vt:lpstr>
      <vt:lpstr>Was macht Software-Entwicklung so schwierig?</vt:lpstr>
      <vt:lpstr>Der Ursprung: Code-and-Fix </vt:lpstr>
      <vt:lpstr>„Software-Krise“ Mitte der 60er Jahre</vt:lpstr>
      <vt:lpstr>Wege aus der Software-Krise</vt:lpstr>
      <vt:lpstr>„Klassische“ Ansätze Kern-Aktivitäten</vt:lpstr>
      <vt:lpstr>„Klassische“ Ansätze Unterstützende Aktivitäten</vt:lpstr>
      <vt:lpstr>„Klassische“ Ansätze Wasserfallmodell mit Rückkopplung</vt:lpstr>
      <vt:lpstr>„Klassische“ Ansätze V-Modell</vt:lpstr>
      <vt:lpstr>„Klassische“ Ansätze Schwächen</vt:lpstr>
      <vt:lpstr>„Klassische“ Ansätze Evolutionäre Vorgehensmodelle</vt:lpstr>
      <vt:lpstr>„Klassische“ Ansätze Rational Unified Process</vt:lpstr>
      <vt:lpstr>„Klassische“ Ansätze Kostenkurve bei Anforderungsänderung</vt:lpstr>
      <vt:lpstr>Agile Ansätze</vt:lpstr>
      <vt:lpstr>Agiles Software Engineering</vt:lpstr>
      <vt:lpstr>Agile Ansätze Kostenkurve nach Kent Beck</vt:lpstr>
      <vt:lpstr>Agile Ansätze </vt:lpstr>
      <vt:lpstr>Zusammenfassung</vt:lpstr>
      <vt:lpstr>Zusammenfassung</vt:lpstr>
      <vt:lpstr>Zusammenarbeiten im Softwareprojekt</vt:lpstr>
      <vt:lpstr>Typische Indikatoren für mangelhaftes SCM</vt:lpstr>
      <vt:lpstr>Software Engineering am Beispiel von</vt:lpstr>
      <vt:lpstr>Software Engineering am Beispiel von RCE</vt:lpstr>
      <vt:lpstr>Arbeitsprozess aus Sicht des Entwicklers</vt:lpstr>
      <vt:lpstr>Planung</vt:lpstr>
      <vt:lpstr>Kurzüberblick Mantis Planungsübersicht</vt:lpstr>
      <vt:lpstr>Kurzüberblick Mantis Meilenstein-Historie</vt:lpstr>
      <vt:lpstr>Alternative Bug-Tracker</vt:lpstr>
      <vt:lpstr>Arbeitsprozess aus Sicht des Entwicklers</vt:lpstr>
      <vt:lpstr>Konzept </vt:lpstr>
      <vt:lpstr>UML Überblick</vt:lpstr>
      <vt:lpstr>UML Überblick </vt:lpstr>
      <vt:lpstr>Konzept </vt:lpstr>
      <vt:lpstr>Arbeitsprozess aus Sicht des Entwicklers</vt:lpstr>
      <vt:lpstr>Implementierung </vt:lpstr>
      <vt:lpstr>Kurzüberblick Subversion Übersicht</vt:lpstr>
      <vt:lpstr>Kurzüberblick Subversion Grundbegriffe</vt:lpstr>
      <vt:lpstr>Kurzüberblick Subversion  Grundlegende Arbeitsweise</vt:lpstr>
      <vt:lpstr>Kurzüberblick Subversion Entwicklungszweige und Tags</vt:lpstr>
      <vt:lpstr>Kurzüberblick Subversion  Entwicklungspfade</vt:lpstr>
      <vt:lpstr>Kurzüberblick Subversion Best Practices</vt:lpstr>
      <vt:lpstr>Alternative Versionskontrollsysteme</vt:lpstr>
      <vt:lpstr>RCE Repository</vt:lpstr>
      <vt:lpstr>Kurzüberblick Eclipse   </vt:lpstr>
      <vt:lpstr>Kurzüberblick Eclipse Subversive</vt:lpstr>
      <vt:lpstr>Kurzüberblick Eclipse Mylyn und Mantis-Connector</vt:lpstr>
      <vt:lpstr>Kurzüberblick Eclipse Checkstyle</vt:lpstr>
      <vt:lpstr>Checkstyle in RCE</vt:lpstr>
      <vt:lpstr>Kurzüberblick Eclipse EclEmma</vt:lpstr>
      <vt:lpstr>Alternative IDE‘s </vt:lpstr>
      <vt:lpstr>Arbeitsprozess aus Sicht des Entwicklers</vt:lpstr>
      <vt:lpstr>Kurzeinführung in das Thema Software-Test </vt:lpstr>
      <vt:lpstr>Kurzeinführung in das Thema Software-Test Verschiedene Fragestellungen </vt:lpstr>
      <vt:lpstr>Kurzeinführung in das Thema Software-Test Klassifikation der Testarten nach Teststufe</vt:lpstr>
      <vt:lpstr>JUnit Test in RCE</vt:lpstr>
      <vt:lpstr>Test-Driven Development</vt:lpstr>
      <vt:lpstr>Arbeitsprozess aus Sicht des Entwicklers</vt:lpstr>
      <vt:lpstr>Continuous Integration</vt:lpstr>
      <vt:lpstr>Voraussetzungen für effektives Continuous Integration </vt:lpstr>
      <vt:lpstr>Kurzüberblick Jenkins </vt:lpstr>
      <vt:lpstr>RCE Jenkins</vt:lpstr>
      <vt:lpstr>RCE Jenkins Tests </vt:lpstr>
      <vt:lpstr>RCE Coverage</vt:lpstr>
      <vt:lpstr>Arbeitsprozess aus Sicht des Entwicklers</vt:lpstr>
      <vt:lpstr>Review </vt:lpstr>
      <vt:lpstr>Arbeitsprozess aus Sicht des Entwicklers</vt:lpstr>
      <vt:lpstr>Warum Dokumentation?</vt:lpstr>
      <vt:lpstr>Dokumentation </vt:lpstr>
      <vt:lpstr>Zusammenfassung</vt:lpstr>
      <vt:lpstr>Jobs@DLR</vt:lpstr>
      <vt:lpstr>PowerPoint-Präsentation</vt:lpstr>
      <vt:lpstr>PowerPoint-Präsentation</vt:lpstr>
    </vt:vector>
  </TitlesOfParts>
  <Company>T-Systems SfR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Mayerhofer, Ludwig</dc:creator>
  <cp:lastModifiedBy>Zur, Sascha Andre</cp:lastModifiedBy>
  <cp:revision>213</cp:revision>
  <dcterms:created xsi:type="dcterms:W3CDTF">2012-06-19T06:51:55Z</dcterms:created>
  <dcterms:modified xsi:type="dcterms:W3CDTF">2014-04-09T15:29:49Z</dcterms:modified>
</cp:coreProperties>
</file>