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8"/>
  </p:notesMasterIdLst>
  <p:handoutMasterIdLst>
    <p:handoutMasterId r:id="rId19"/>
  </p:handoutMasterIdLst>
  <p:sldIdLst>
    <p:sldId id="284" r:id="rId3"/>
    <p:sldId id="286" r:id="rId4"/>
    <p:sldId id="307" r:id="rId5"/>
    <p:sldId id="308" r:id="rId6"/>
    <p:sldId id="294" r:id="rId7"/>
    <p:sldId id="293" r:id="rId8"/>
    <p:sldId id="310" r:id="rId9"/>
    <p:sldId id="288" r:id="rId10"/>
    <p:sldId id="302" r:id="rId11"/>
    <p:sldId id="305" r:id="rId12"/>
    <p:sldId id="298" r:id="rId13"/>
    <p:sldId id="299" r:id="rId14"/>
    <p:sldId id="300" r:id="rId15"/>
    <p:sldId id="289" r:id="rId16"/>
    <p:sldId id="311" r:id="rId17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8686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53" autoAdjust="0"/>
    <p:restoredTop sz="87217" autoAdjust="0"/>
  </p:normalViewPr>
  <p:slideViewPr>
    <p:cSldViewPr>
      <p:cViewPr>
        <p:scale>
          <a:sx n="103" d="100"/>
          <a:sy n="103" d="100"/>
        </p:scale>
        <p:origin x="-1000" y="2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2772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Bsfait00\fa\FL\Projekte\!Projekte_temp\Kontinuierliches%20Spantpreforming\04_Reports\Ver&#246;ffentlichungen\Konferenzen\Sampe%20Tech\Arne\Streifendehnversuch%20Diagramm%20Dehnung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Bsfait00\fa\FL\Projekte\!Projekte_temp\Kontinuierliches%20Spantpreforming\04_Reports\Ver&#246;ffentlichungen\Konferenzen\Sampe%20Tech\Arne\Streifendehnversuch%20Diagramm%20Erik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Bsfait00\fa\FL\Projekte\!Projekte_temp\Kontinuierliches%20Spantpreforming\04_Reports\Ver&#246;ffentlichungen\Konferenzen\Sampe%20Tech\Arne\Streifendehnversuch%20Diagramm%20Winkel&#228;nderung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484978046314"/>
          <c:y val="0.0539122193059201"/>
          <c:w val="0.799605493912459"/>
          <c:h val="0.723911854768154"/>
        </c:manualLayout>
      </c:layout>
      <c:scatterChart>
        <c:scatterStyle val="lineMarker"/>
        <c:varyColors val="0"/>
        <c:ser>
          <c:idx val="2"/>
          <c:order val="0"/>
          <c:tx>
            <c:v>Measured elongation</c:v>
          </c:tx>
          <c:spPr>
            <a:ln w="19050">
              <a:solidFill>
                <a:srgbClr val="FFC000"/>
              </a:solidFill>
            </a:ln>
          </c:spPr>
          <c:marker>
            <c:symbol val="circle"/>
            <c:size val="5"/>
            <c:spPr>
              <a:solidFill>
                <a:srgbClr val="FFC0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xVal>
            <c:numRef>
              <c:f>Tabelle1!$A$3:$A$27</c:f>
              <c:numCache>
                <c:formatCode>General</c:formatCode>
                <c:ptCount val="25"/>
                <c:pt idx="0">
                  <c:v>0.0</c:v>
                </c:pt>
                <c:pt idx="1">
                  <c:v>40.0</c:v>
                </c:pt>
                <c:pt idx="2">
                  <c:v>80.0</c:v>
                </c:pt>
                <c:pt idx="3">
                  <c:v>120.0</c:v>
                </c:pt>
                <c:pt idx="4">
                  <c:v>160.0</c:v>
                </c:pt>
                <c:pt idx="5">
                  <c:v>200.0</c:v>
                </c:pt>
                <c:pt idx="6">
                  <c:v>240.0</c:v>
                </c:pt>
                <c:pt idx="7">
                  <c:v>280.0</c:v>
                </c:pt>
                <c:pt idx="8">
                  <c:v>320.0</c:v>
                </c:pt>
                <c:pt idx="9">
                  <c:v>360.0</c:v>
                </c:pt>
                <c:pt idx="10">
                  <c:v>400.0</c:v>
                </c:pt>
                <c:pt idx="11">
                  <c:v>440.0</c:v>
                </c:pt>
                <c:pt idx="12">
                  <c:v>480.0</c:v>
                </c:pt>
                <c:pt idx="13">
                  <c:v>520.0</c:v>
                </c:pt>
                <c:pt idx="14">
                  <c:v>560.0</c:v>
                </c:pt>
                <c:pt idx="15">
                  <c:v>600.0</c:v>
                </c:pt>
                <c:pt idx="16">
                  <c:v>640.0</c:v>
                </c:pt>
                <c:pt idx="17">
                  <c:v>680.0</c:v>
                </c:pt>
                <c:pt idx="18">
                  <c:v>720.0</c:v>
                </c:pt>
                <c:pt idx="19">
                  <c:v>760.0</c:v>
                </c:pt>
                <c:pt idx="20">
                  <c:v>800.0</c:v>
                </c:pt>
                <c:pt idx="21">
                  <c:v>840.0</c:v>
                </c:pt>
                <c:pt idx="22">
                  <c:v>880.0</c:v>
                </c:pt>
                <c:pt idx="23">
                  <c:v>920.0</c:v>
                </c:pt>
                <c:pt idx="24">
                  <c:v>960.0</c:v>
                </c:pt>
              </c:numCache>
            </c:numRef>
          </c:xVal>
          <c:yVal>
            <c:numRef>
              <c:f>Tabelle1!$F$3:$F$27</c:f>
              <c:numCache>
                <c:formatCode>General</c:formatCode>
                <c:ptCount val="25"/>
                <c:pt idx="0">
                  <c:v>0.00714285714285065</c:v>
                </c:pt>
                <c:pt idx="1">
                  <c:v>0.533333333333338</c:v>
                </c:pt>
                <c:pt idx="2">
                  <c:v>0.790909090909095</c:v>
                </c:pt>
                <c:pt idx="3">
                  <c:v>1.42272727272727</c:v>
                </c:pt>
                <c:pt idx="4">
                  <c:v>2.677272727272721</c:v>
                </c:pt>
                <c:pt idx="5">
                  <c:v>3.713636363636358</c:v>
                </c:pt>
                <c:pt idx="6">
                  <c:v>4.377272727272726</c:v>
                </c:pt>
                <c:pt idx="7">
                  <c:v>5.518181818181809</c:v>
                </c:pt>
                <c:pt idx="8">
                  <c:v>6.759090909090911</c:v>
                </c:pt>
                <c:pt idx="9">
                  <c:v>7.627272727272729</c:v>
                </c:pt>
                <c:pt idx="10">
                  <c:v>7.759090909090906</c:v>
                </c:pt>
                <c:pt idx="11">
                  <c:v>8.114999999999996</c:v>
                </c:pt>
                <c:pt idx="12">
                  <c:v>8.30454545454546</c:v>
                </c:pt>
                <c:pt idx="13">
                  <c:v>8.540000000000003</c:v>
                </c:pt>
                <c:pt idx="14">
                  <c:v>8.127272727272718</c:v>
                </c:pt>
                <c:pt idx="15">
                  <c:v>7.93636363636364</c:v>
                </c:pt>
                <c:pt idx="16">
                  <c:v>8.20454545454546</c:v>
                </c:pt>
                <c:pt idx="17">
                  <c:v>8.250000000000003</c:v>
                </c:pt>
                <c:pt idx="18">
                  <c:v>9.114999999999996</c:v>
                </c:pt>
                <c:pt idx="19">
                  <c:v>8.84545454545455</c:v>
                </c:pt>
                <c:pt idx="20">
                  <c:v>8.415000000000006</c:v>
                </c:pt>
                <c:pt idx="21">
                  <c:v>8.87272727272728</c:v>
                </c:pt>
                <c:pt idx="22">
                  <c:v>9.677777777777768</c:v>
                </c:pt>
                <c:pt idx="23">
                  <c:v>9.33571428571428</c:v>
                </c:pt>
                <c:pt idx="24">
                  <c:v>8.470000000000004</c:v>
                </c:pt>
              </c:numCache>
            </c:numRef>
          </c:yVal>
          <c:smooth val="0"/>
        </c:ser>
        <c:ser>
          <c:idx val="3"/>
          <c:order val="1"/>
          <c:tx>
            <c:v>Theoretical elongation</c:v>
          </c:tx>
          <c:spPr>
            <a:ln w="25400">
              <a:solidFill>
                <a:srgbClr val="FFC000"/>
              </a:solidFill>
              <a:prstDash val="solid"/>
            </a:ln>
          </c:spPr>
          <c:marker>
            <c:symbol val="none"/>
          </c:marker>
          <c:xVal>
            <c:numRef>
              <c:f>Tabelle1!$I$5:$I$6</c:f>
              <c:numCache>
                <c:formatCode>General</c:formatCode>
                <c:ptCount val="2"/>
                <c:pt idx="0">
                  <c:v>0.0</c:v>
                </c:pt>
                <c:pt idx="1">
                  <c:v>1000.0</c:v>
                </c:pt>
              </c:numCache>
            </c:numRef>
          </c:xVal>
          <c:yVal>
            <c:numRef>
              <c:f>Tabelle1!$J$5:$J$6</c:f>
              <c:numCache>
                <c:formatCode>General</c:formatCode>
                <c:ptCount val="2"/>
                <c:pt idx="0">
                  <c:v>10.0</c:v>
                </c:pt>
                <c:pt idx="1">
                  <c:v>10.0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6124904"/>
        <c:axId val="-2086119384"/>
      </c:scatterChart>
      <c:valAx>
        <c:axId val="-2086124904"/>
        <c:scaling>
          <c:orientation val="minMax"/>
          <c:max val="10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Travelled length l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86119384"/>
        <c:crosses val="autoZero"/>
        <c:crossBetween val="midCat"/>
      </c:valAx>
      <c:valAx>
        <c:axId val="-2086119384"/>
        <c:scaling>
          <c:orientation val="minMax"/>
          <c:max val="13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de-DE"/>
                  <a:t>Elongation </a:t>
                </a:r>
                <a:r>
                  <a:rPr lang="el-GR"/>
                  <a:t>ε</a:t>
                </a:r>
                <a:r>
                  <a:rPr lang="de-DE"/>
                  <a:t>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/>
            </a:pPr>
            <a:endParaRPr lang="de-DE"/>
          </a:p>
        </c:txPr>
        <c:crossAx val="-2086124904"/>
        <c:crosses val="autoZero"/>
        <c:crossBetween val="midCat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558117676767677"/>
          <c:y val="0.39757217847769"/>
          <c:w val="0.338005050505051"/>
          <c:h val="0.35476086322543"/>
        </c:manualLayout>
      </c:layout>
      <c:overlay val="0"/>
      <c:spPr>
        <a:solidFill>
          <a:schemeClr val="bg1"/>
        </a:solidFill>
        <a:ln>
          <a:solidFill>
            <a:schemeClr val="tx1">
              <a:lumMod val="65000"/>
              <a:lumOff val="35000"/>
            </a:schemeClr>
          </a:solidFill>
        </a:ln>
      </c:spPr>
    </c:legend>
    <c:plotVisOnly val="1"/>
    <c:dispBlanksAs val="gap"/>
    <c:showDLblsOverMax val="0"/>
  </c:chart>
  <c:txPr>
    <a:bodyPr/>
    <a:lstStyle/>
    <a:p>
      <a:pPr algn="ctr" rtl="0">
        <a:defRPr lang="de-DE" sz="1200" b="0" i="0" u="none" strike="noStrike" kern="1200" baseline="0">
          <a:solidFill>
            <a:sysClr val="windowText" lastClr="00000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de-DE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484978046314"/>
          <c:y val="0.0539122193059201"/>
          <c:w val="0.799605493912459"/>
          <c:h val="0.723911854768154"/>
        </c:manualLayout>
      </c:layout>
      <c:scatterChart>
        <c:scatterStyle val="lineMarker"/>
        <c:varyColors val="0"/>
        <c:ser>
          <c:idx val="2"/>
          <c:order val="2"/>
          <c:tx>
            <c:v>Measured elongation</c:v>
          </c:tx>
          <c:spPr>
            <a:ln w="19050">
              <a:solidFill>
                <a:srgbClr val="FFC000"/>
              </a:solidFill>
            </a:ln>
          </c:spPr>
          <c:marker>
            <c:symbol val="circle"/>
            <c:size val="5"/>
            <c:spPr>
              <a:solidFill>
                <a:srgbClr val="FFC000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xVal>
            <c:numRef>
              <c:f>Tabelle1!$A$3:$A$27</c:f>
              <c:numCache>
                <c:formatCode>General</c:formatCode>
                <c:ptCount val="25"/>
                <c:pt idx="0">
                  <c:v>0.0</c:v>
                </c:pt>
                <c:pt idx="1">
                  <c:v>40.0</c:v>
                </c:pt>
                <c:pt idx="2">
                  <c:v>80.0</c:v>
                </c:pt>
                <c:pt idx="3">
                  <c:v>120.0</c:v>
                </c:pt>
                <c:pt idx="4">
                  <c:v>160.0</c:v>
                </c:pt>
                <c:pt idx="5">
                  <c:v>200.0</c:v>
                </c:pt>
                <c:pt idx="6">
                  <c:v>240.0</c:v>
                </c:pt>
                <c:pt idx="7">
                  <c:v>280.0</c:v>
                </c:pt>
                <c:pt idx="8">
                  <c:v>320.0</c:v>
                </c:pt>
                <c:pt idx="9">
                  <c:v>360.0</c:v>
                </c:pt>
                <c:pt idx="10">
                  <c:v>400.0</c:v>
                </c:pt>
                <c:pt idx="11">
                  <c:v>440.0</c:v>
                </c:pt>
                <c:pt idx="12">
                  <c:v>480.0</c:v>
                </c:pt>
                <c:pt idx="13">
                  <c:v>520.0</c:v>
                </c:pt>
                <c:pt idx="14">
                  <c:v>560.0</c:v>
                </c:pt>
                <c:pt idx="15">
                  <c:v>600.0</c:v>
                </c:pt>
                <c:pt idx="16">
                  <c:v>640.0</c:v>
                </c:pt>
                <c:pt idx="17">
                  <c:v>680.0</c:v>
                </c:pt>
                <c:pt idx="18">
                  <c:v>720.0</c:v>
                </c:pt>
                <c:pt idx="19">
                  <c:v>760.0</c:v>
                </c:pt>
                <c:pt idx="20">
                  <c:v>800.0</c:v>
                </c:pt>
                <c:pt idx="21">
                  <c:v>840.0</c:v>
                </c:pt>
                <c:pt idx="22">
                  <c:v>880.0</c:v>
                </c:pt>
                <c:pt idx="23">
                  <c:v>920.0</c:v>
                </c:pt>
                <c:pt idx="24">
                  <c:v>960.0</c:v>
                </c:pt>
              </c:numCache>
            </c:numRef>
          </c:xVal>
          <c:yVal>
            <c:numRef>
              <c:f>Tabelle1!$F$3:$F$27</c:f>
              <c:numCache>
                <c:formatCode>General</c:formatCode>
                <c:ptCount val="25"/>
                <c:pt idx="0">
                  <c:v>0.00714285714285065</c:v>
                </c:pt>
                <c:pt idx="1">
                  <c:v>0.533333333333338</c:v>
                </c:pt>
                <c:pt idx="2">
                  <c:v>0.790909090909095</c:v>
                </c:pt>
                <c:pt idx="3">
                  <c:v>1.42272727272727</c:v>
                </c:pt>
                <c:pt idx="4">
                  <c:v>2.677272727272721</c:v>
                </c:pt>
                <c:pt idx="5">
                  <c:v>3.713636363636358</c:v>
                </c:pt>
                <c:pt idx="6">
                  <c:v>4.377272727272726</c:v>
                </c:pt>
                <c:pt idx="7">
                  <c:v>5.518181818181809</c:v>
                </c:pt>
                <c:pt idx="8">
                  <c:v>6.759090909090911</c:v>
                </c:pt>
                <c:pt idx="9">
                  <c:v>7.627272727272729</c:v>
                </c:pt>
                <c:pt idx="10">
                  <c:v>7.759090909090906</c:v>
                </c:pt>
                <c:pt idx="11">
                  <c:v>8.114999999999996</c:v>
                </c:pt>
                <c:pt idx="12">
                  <c:v>8.30454545454546</c:v>
                </c:pt>
                <c:pt idx="13">
                  <c:v>8.540000000000003</c:v>
                </c:pt>
                <c:pt idx="14">
                  <c:v>8.127272727272718</c:v>
                </c:pt>
                <c:pt idx="15">
                  <c:v>7.93636363636364</c:v>
                </c:pt>
                <c:pt idx="16">
                  <c:v>8.20454545454546</c:v>
                </c:pt>
                <c:pt idx="17">
                  <c:v>8.250000000000003</c:v>
                </c:pt>
                <c:pt idx="18">
                  <c:v>9.114999999999996</c:v>
                </c:pt>
                <c:pt idx="19">
                  <c:v>8.84545454545455</c:v>
                </c:pt>
                <c:pt idx="20">
                  <c:v>8.415000000000006</c:v>
                </c:pt>
                <c:pt idx="21">
                  <c:v>8.87272727272728</c:v>
                </c:pt>
                <c:pt idx="22">
                  <c:v>9.677777777777768</c:v>
                </c:pt>
                <c:pt idx="23">
                  <c:v>9.33571428571428</c:v>
                </c:pt>
                <c:pt idx="24">
                  <c:v>8.470000000000004</c:v>
                </c:pt>
              </c:numCache>
            </c:numRef>
          </c:yVal>
          <c:smooth val="0"/>
        </c:ser>
        <c:ser>
          <c:idx val="3"/>
          <c:order val="3"/>
          <c:tx>
            <c:v>Theoretical elongation</c:v>
          </c:tx>
          <c:spPr>
            <a:ln w="25400">
              <a:solidFill>
                <a:srgbClr val="FFC000"/>
              </a:solidFill>
              <a:prstDash val="solid"/>
            </a:ln>
          </c:spPr>
          <c:marker>
            <c:symbol val="none"/>
          </c:marker>
          <c:xVal>
            <c:numRef>
              <c:f>Tabelle1!$I$5:$I$6</c:f>
              <c:numCache>
                <c:formatCode>General</c:formatCode>
                <c:ptCount val="2"/>
                <c:pt idx="0">
                  <c:v>0.0</c:v>
                </c:pt>
                <c:pt idx="1">
                  <c:v>1000.0</c:v>
                </c:pt>
              </c:numCache>
            </c:numRef>
          </c:xVal>
          <c:yVal>
            <c:numRef>
              <c:f>Tabelle1!$J$5:$J$6</c:f>
              <c:numCache>
                <c:formatCode>General</c:formatCode>
                <c:ptCount val="2"/>
                <c:pt idx="0">
                  <c:v>10.0</c:v>
                </c:pt>
                <c:pt idx="1">
                  <c:v>10.0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6051096"/>
        <c:axId val="-2086045576"/>
      </c:scatterChart>
      <c:scatterChart>
        <c:scatterStyle val="lineMarker"/>
        <c:varyColors val="0"/>
        <c:ser>
          <c:idx val="0"/>
          <c:order val="0"/>
          <c:tx>
            <c:v>Measured angle change</c:v>
          </c:tx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square"/>
            <c:size val="5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Tabelle1!$A$3:$A$27</c:f>
              <c:numCache>
                <c:formatCode>General</c:formatCode>
                <c:ptCount val="25"/>
                <c:pt idx="0">
                  <c:v>0.0</c:v>
                </c:pt>
                <c:pt idx="1">
                  <c:v>40.0</c:v>
                </c:pt>
                <c:pt idx="2">
                  <c:v>80.0</c:v>
                </c:pt>
                <c:pt idx="3">
                  <c:v>120.0</c:v>
                </c:pt>
                <c:pt idx="4">
                  <c:v>160.0</c:v>
                </c:pt>
                <c:pt idx="5">
                  <c:v>200.0</c:v>
                </c:pt>
                <c:pt idx="6">
                  <c:v>240.0</c:v>
                </c:pt>
                <c:pt idx="7">
                  <c:v>280.0</c:v>
                </c:pt>
                <c:pt idx="8">
                  <c:v>320.0</c:v>
                </c:pt>
                <c:pt idx="9">
                  <c:v>360.0</c:v>
                </c:pt>
                <c:pt idx="10">
                  <c:v>400.0</c:v>
                </c:pt>
                <c:pt idx="11">
                  <c:v>440.0</c:v>
                </c:pt>
                <c:pt idx="12">
                  <c:v>480.0</c:v>
                </c:pt>
                <c:pt idx="13">
                  <c:v>520.0</c:v>
                </c:pt>
                <c:pt idx="14">
                  <c:v>560.0</c:v>
                </c:pt>
                <c:pt idx="15">
                  <c:v>600.0</c:v>
                </c:pt>
                <c:pt idx="16">
                  <c:v>640.0</c:v>
                </c:pt>
                <c:pt idx="17">
                  <c:v>680.0</c:v>
                </c:pt>
                <c:pt idx="18">
                  <c:v>720.0</c:v>
                </c:pt>
                <c:pt idx="19">
                  <c:v>760.0</c:v>
                </c:pt>
                <c:pt idx="20">
                  <c:v>800.0</c:v>
                </c:pt>
                <c:pt idx="21">
                  <c:v>840.0</c:v>
                </c:pt>
                <c:pt idx="22">
                  <c:v>880.0</c:v>
                </c:pt>
                <c:pt idx="23">
                  <c:v>920.0</c:v>
                </c:pt>
                <c:pt idx="24">
                  <c:v>960.0</c:v>
                </c:pt>
              </c:numCache>
            </c:numRef>
          </c:xVal>
          <c:yVal>
            <c:numRef>
              <c:f>Tabelle1!$C$3:$C$27</c:f>
              <c:numCache>
                <c:formatCode>General</c:formatCode>
                <c:ptCount val="25"/>
                <c:pt idx="0">
                  <c:v>0.0</c:v>
                </c:pt>
                <c:pt idx="1">
                  <c:v>0.5</c:v>
                </c:pt>
                <c:pt idx="2">
                  <c:v>0.0</c:v>
                </c:pt>
                <c:pt idx="3">
                  <c:v>2.5</c:v>
                </c:pt>
                <c:pt idx="4">
                  <c:v>1.5</c:v>
                </c:pt>
                <c:pt idx="5">
                  <c:v>1.5</c:v>
                </c:pt>
                <c:pt idx="6">
                  <c:v>2.0</c:v>
                </c:pt>
                <c:pt idx="7">
                  <c:v>3.5</c:v>
                </c:pt>
                <c:pt idx="8">
                  <c:v>5.5</c:v>
                </c:pt>
                <c:pt idx="9">
                  <c:v>6.5</c:v>
                </c:pt>
                <c:pt idx="10">
                  <c:v>6.0</c:v>
                </c:pt>
                <c:pt idx="11">
                  <c:v>5.5</c:v>
                </c:pt>
                <c:pt idx="12">
                  <c:v>6.5</c:v>
                </c:pt>
                <c:pt idx="13">
                  <c:v>6.0</c:v>
                </c:pt>
                <c:pt idx="14">
                  <c:v>6.0</c:v>
                </c:pt>
                <c:pt idx="15">
                  <c:v>5.0</c:v>
                </c:pt>
                <c:pt idx="16">
                  <c:v>7.0</c:v>
                </c:pt>
                <c:pt idx="17">
                  <c:v>6.0</c:v>
                </c:pt>
                <c:pt idx="18">
                  <c:v>5.5</c:v>
                </c:pt>
                <c:pt idx="19">
                  <c:v>7.0</c:v>
                </c:pt>
                <c:pt idx="20">
                  <c:v>5.0</c:v>
                </c:pt>
                <c:pt idx="21">
                  <c:v>4.5</c:v>
                </c:pt>
                <c:pt idx="22">
                  <c:v>5.0</c:v>
                </c:pt>
                <c:pt idx="23">
                  <c:v>5.5</c:v>
                </c:pt>
                <c:pt idx="24">
                  <c:v>6.5</c:v>
                </c:pt>
              </c:numCache>
            </c:numRef>
          </c:yVal>
          <c:smooth val="0"/>
        </c:ser>
        <c:ser>
          <c:idx val="1"/>
          <c:order val="1"/>
          <c:tx>
            <c:v>Theoretical angle change</c:v>
          </c:tx>
          <c:spPr>
            <a:ln w="19050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Tabelle1!$G$3:$G$4</c:f>
              <c:numCache>
                <c:formatCode>General</c:formatCode>
                <c:ptCount val="2"/>
                <c:pt idx="0">
                  <c:v>0.0</c:v>
                </c:pt>
                <c:pt idx="1">
                  <c:v>1000.0</c:v>
                </c:pt>
              </c:numCache>
            </c:numRef>
          </c:xVal>
          <c:yVal>
            <c:numRef>
              <c:f>Tabelle1!$E$3:$E$4</c:f>
              <c:numCache>
                <c:formatCode>General</c:formatCode>
                <c:ptCount val="2"/>
                <c:pt idx="0">
                  <c:v>6.07</c:v>
                </c:pt>
                <c:pt idx="1">
                  <c:v>6.07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86033976"/>
        <c:axId val="-2086039816"/>
      </c:scatterChart>
      <c:valAx>
        <c:axId val="-2086051096"/>
        <c:scaling>
          <c:orientation val="minMax"/>
          <c:max val="10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Travelled length l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086045576"/>
        <c:crosses val="autoZero"/>
        <c:crossBetween val="midCat"/>
      </c:valAx>
      <c:valAx>
        <c:axId val="-2086045576"/>
        <c:scaling>
          <c:orientation val="minMax"/>
          <c:max val="13.0"/>
          <c:min val="0.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de-DE"/>
                  <a:t>Elongation </a:t>
                </a:r>
                <a:r>
                  <a:rPr lang="el-GR"/>
                  <a:t>ε</a:t>
                </a:r>
                <a:r>
                  <a:rPr lang="de-DE"/>
                  <a:t> [%]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/>
            </a:pPr>
            <a:endParaRPr lang="de-DE"/>
          </a:p>
        </c:txPr>
        <c:crossAx val="-2086051096"/>
        <c:crosses val="autoZero"/>
        <c:crossBetween val="midCat"/>
      </c:valAx>
      <c:valAx>
        <c:axId val="-2086039816"/>
        <c:scaling>
          <c:orientation val="minMax"/>
          <c:max val="8.0"/>
          <c:min val="0.0"/>
        </c:scaling>
        <c:delete val="0"/>
        <c:axPos val="r"/>
        <c:title>
          <c:tx>
            <c:rich>
              <a:bodyPr rot="-5400000" vert="horz"/>
              <a:lstStyle/>
              <a:p>
                <a:pPr algn="ctr" rtl="0">
                  <a:defRPr/>
                </a:pPr>
                <a:r>
                  <a:rPr lang="en-US"/>
                  <a:t>Change in fiber angle </a:t>
                </a:r>
                <a:r>
                  <a:rPr lang="el-GR"/>
                  <a:t>Δα</a:t>
                </a:r>
                <a:r>
                  <a:rPr lang="de-DE"/>
                  <a:t> [°]</a:t>
                </a:r>
                <a:endParaRPr lang="en-US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/>
            </a:pPr>
            <a:endParaRPr lang="de-DE"/>
          </a:p>
        </c:txPr>
        <c:crossAx val="-2086033976"/>
        <c:crosses val="max"/>
        <c:crossBetween val="midCat"/>
      </c:valAx>
      <c:valAx>
        <c:axId val="-20860339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2086039816"/>
        <c:crosses val="autoZero"/>
        <c:crossBetween val="midCat"/>
      </c:valAx>
    </c:plotArea>
    <c:legend>
      <c:legendPos val="r"/>
      <c:legendEntry>
        <c:idx val="4"/>
        <c:delete val="1"/>
      </c:legendEntry>
      <c:legendEntry>
        <c:idx val="5"/>
        <c:delete val="1"/>
      </c:legendEntry>
      <c:layout>
        <c:manualLayout>
          <c:xMode val="edge"/>
          <c:yMode val="edge"/>
          <c:x val="0.558117676767677"/>
          <c:y val="0.39757217847769"/>
          <c:w val="0.338005050505051"/>
          <c:h val="0.35476086322543"/>
        </c:manualLayout>
      </c:layout>
      <c:overlay val="0"/>
      <c:spPr>
        <a:solidFill>
          <a:schemeClr val="bg1"/>
        </a:solidFill>
        <a:ln>
          <a:solidFill>
            <a:schemeClr val="tx1">
              <a:lumMod val="65000"/>
              <a:lumOff val="35000"/>
            </a:schemeClr>
          </a:solidFill>
        </a:ln>
      </c:spPr>
    </c:legend>
    <c:plotVisOnly val="1"/>
    <c:dispBlanksAs val="gap"/>
    <c:showDLblsOverMax val="0"/>
  </c:chart>
  <c:txPr>
    <a:bodyPr/>
    <a:lstStyle/>
    <a:p>
      <a:pPr algn="ctr" rtl="0">
        <a:defRPr lang="de-DE" sz="1200" b="0" i="0" u="none" strike="noStrike" kern="1200" baseline="0">
          <a:solidFill>
            <a:sysClr val="windowText" lastClr="00000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de-DE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6484978046314"/>
          <c:y val="0.0539122193059201"/>
          <c:w val="0.799605493912459"/>
          <c:h val="0.723911854768154"/>
        </c:manualLayout>
      </c:layout>
      <c:scatterChart>
        <c:scatterStyle val="lineMarker"/>
        <c:varyColors val="0"/>
        <c:ser>
          <c:idx val="0"/>
          <c:order val="0"/>
          <c:tx>
            <c:v>Measured angle change</c:v>
          </c:tx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square"/>
            <c:size val="5"/>
            <c:spPr>
              <a:solidFill>
                <a:schemeClr val="tx2">
                  <a:lumMod val="60000"/>
                  <a:lumOff val="40000"/>
                </a:schemeClr>
              </a:solidFill>
              <a:ln w="15875">
                <a:solidFill>
                  <a:schemeClr val="tx1">
                    <a:lumMod val="75000"/>
                    <a:lumOff val="25000"/>
                  </a:schemeClr>
                </a:solidFill>
              </a:ln>
            </c:spPr>
          </c:marker>
          <c:trendline>
            <c:trendlineType val="log"/>
            <c:dispRSqr val="0"/>
            <c:dispEq val="0"/>
          </c:trendline>
          <c:trendline>
            <c:trendlineType val="log"/>
            <c:dispRSqr val="0"/>
            <c:dispEq val="0"/>
          </c:trendline>
          <c:xVal>
            <c:numRef>
              <c:f>Tabelle1!$A$3:$A$27</c:f>
              <c:numCache>
                <c:formatCode>General</c:formatCode>
                <c:ptCount val="25"/>
                <c:pt idx="0">
                  <c:v>0.0</c:v>
                </c:pt>
                <c:pt idx="1">
                  <c:v>40.0</c:v>
                </c:pt>
                <c:pt idx="2">
                  <c:v>80.0</c:v>
                </c:pt>
                <c:pt idx="3">
                  <c:v>120.0</c:v>
                </c:pt>
                <c:pt idx="4">
                  <c:v>160.0</c:v>
                </c:pt>
                <c:pt idx="5">
                  <c:v>200.0</c:v>
                </c:pt>
                <c:pt idx="6">
                  <c:v>240.0</c:v>
                </c:pt>
                <c:pt idx="7">
                  <c:v>280.0</c:v>
                </c:pt>
                <c:pt idx="8">
                  <c:v>320.0</c:v>
                </c:pt>
                <c:pt idx="9">
                  <c:v>360.0</c:v>
                </c:pt>
                <c:pt idx="10">
                  <c:v>400.0</c:v>
                </c:pt>
                <c:pt idx="11">
                  <c:v>440.0</c:v>
                </c:pt>
                <c:pt idx="12">
                  <c:v>480.0</c:v>
                </c:pt>
                <c:pt idx="13">
                  <c:v>520.0</c:v>
                </c:pt>
                <c:pt idx="14">
                  <c:v>560.0</c:v>
                </c:pt>
                <c:pt idx="15">
                  <c:v>600.0</c:v>
                </c:pt>
                <c:pt idx="16">
                  <c:v>640.0</c:v>
                </c:pt>
                <c:pt idx="17">
                  <c:v>680.0</c:v>
                </c:pt>
                <c:pt idx="18">
                  <c:v>720.0</c:v>
                </c:pt>
                <c:pt idx="19">
                  <c:v>760.0</c:v>
                </c:pt>
                <c:pt idx="20">
                  <c:v>800.0</c:v>
                </c:pt>
                <c:pt idx="21">
                  <c:v>840.0</c:v>
                </c:pt>
                <c:pt idx="22">
                  <c:v>880.0</c:v>
                </c:pt>
                <c:pt idx="23">
                  <c:v>920.0</c:v>
                </c:pt>
                <c:pt idx="24">
                  <c:v>960.0</c:v>
                </c:pt>
              </c:numCache>
            </c:numRef>
          </c:xVal>
          <c:yVal>
            <c:numRef>
              <c:f>Tabelle1!$C$3:$C$27</c:f>
              <c:numCache>
                <c:formatCode>General</c:formatCode>
                <c:ptCount val="25"/>
                <c:pt idx="0">
                  <c:v>0.0</c:v>
                </c:pt>
                <c:pt idx="1">
                  <c:v>0.5</c:v>
                </c:pt>
                <c:pt idx="2">
                  <c:v>0.0</c:v>
                </c:pt>
                <c:pt idx="3">
                  <c:v>2.5</c:v>
                </c:pt>
                <c:pt idx="4">
                  <c:v>1.5</c:v>
                </c:pt>
                <c:pt idx="5">
                  <c:v>1.5</c:v>
                </c:pt>
                <c:pt idx="6">
                  <c:v>2.0</c:v>
                </c:pt>
                <c:pt idx="7">
                  <c:v>3.5</c:v>
                </c:pt>
                <c:pt idx="8">
                  <c:v>5.5</c:v>
                </c:pt>
                <c:pt idx="9">
                  <c:v>6.5</c:v>
                </c:pt>
                <c:pt idx="10">
                  <c:v>6.0</c:v>
                </c:pt>
                <c:pt idx="11">
                  <c:v>5.5</c:v>
                </c:pt>
                <c:pt idx="12">
                  <c:v>6.5</c:v>
                </c:pt>
                <c:pt idx="13">
                  <c:v>6.0</c:v>
                </c:pt>
                <c:pt idx="14">
                  <c:v>6.0</c:v>
                </c:pt>
                <c:pt idx="15">
                  <c:v>5.0</c:v>
                </c:pt>
                <c:pt idx="16">
                  <c:v>7.0</c:v>
                </c:pt>
                <c:pt idx="17">
                  <c:v>6.0</c:v>
                </c:pt>
                <c:pt idx="18">
                  <c:v>5.5</c:v>
                </c:pt>
                <c:pt idx="19">
                  <c:v>7.0</c:v>
                </c:pt>
                <c:pt idx="20">
                  <c:v>5.0</c:v>
                </c:pt>
                <c:pt idx="21">
                  <c:v>4.5</c:v>
                </c:pt>
                <c:pt idx="22">
                  <c:v>5.0</c:v>
                </c:pt>
                <c:pt idx="23">
                  <c:v>5.5</c:v>
                </c:pt>
                <c:pt idx="24">
                  <c:v>6.5</c:v>
                </c:pt>
              </c:numCache>
            </c:numRef>
          </c:yVal>
          <c:smooth val="0"/>
        </c:ser>
        <c:ser>
          <c:idx val="1"/>
          <c:order val="1"/>
          <c:tx>
            <c:v>Theoretical angle change</c:v>
          </c:tx>
          <c:spPr>
            <a:ln w="19050">
              <a:solidFill>
                <a:schemeClr val="accent1"/>
              </a:solidFill>
              <a:prstDash val="dash"/>
            </a:ln>
          </c:spPr>
          <c:marker>
            <c:symbol val="none"/>
          </c:marker>
          <c:xVal>
            <c:numRef>
              <c:f>Tabelle1!$G$3:$G$4</c:f>
              <c:numCache>
                <c:formatCode>General</c:formatCode>
                <c:ptCount val="2"/>
                <c:pt idx="0">
                  <c:v>0.0</c:v>
                </c:pt>
                <c:pt idx="1">
                  <c:v>1000.0</c:v>
                </c:pt>
              </c:numCache>
            </c:numRef>
          </c:xVal>
          <c:yVal>
            <c:numRef>
              <c:f>Tabelle1!$E$3:$E$4</c:f>
              <c:numCache>
                <c:formatCode>General</c:formatCode>
                <c:ptCount val="2"/>
                <c:pt idx="0">
                  <c:v>6.07</c:v>
                </c:pt>
                <c:pt idx="1">
                  <c:v>6.07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05537656"/>
        <c:axId val="-2105408088"/>
      </c:scatterChart>
      <c:valAx>
        <c:axId val="-2105537656"/>
        <c:scaling>
          <c:orientation val="minMax"/>
          <c:max val="1000.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Travelled length l [mm]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2105408088"/>
        <c:crosses val="autoZero"/>
        <c:crossBetween val="midCat"/>
      </c:valAx>
      <c:valAx>
        <c:axId val="-210540808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 algn="ctr" rtl="0">
                  <a:defRPr sz="1000"/>
                </a:pPr>
                <a:r>
                  <a:rPr lang="en-US" sz="1200" b="0" i="0" baseline="0">
                    <a:effectLst/>
                  </a:rPr>
                  <a:t>Change in fiber angle </a:t>
                </a:r>
                <a:r>
                  <a:rPr lang="el-GR" sz="1200" b="0" i="0" baseline="0">
                    <a:effectLst/>
                  </a:rPr>
                  <a:t>Δα</a:t>
                </a:r>
                <a:r>
                  <a:rPr lang="de-DE" sz="1200" b="0" i="0" baseline="0">
                    <a:effectLst/>
                  </a:rPr>
                  <a:t> [°]</a:t>
                </a:r>
                <a:endParaRPr lang="de-DE" sz="1000">
                  <a:effectLst/>
                </a:endParaRPr>
              </a:p>
            </c:rich>
          </c:tx>
          <c:layout>
            <c:manualLayout>
              <c:xMode val="edge"/>
              <c:yMode val="edge"/>
              <c:x val="0.0219639986086582"/>
              <c:y val="0.0969907407407407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 algn="ctr">
              <a:defRPr/>
            </a:pPr>
            <a:endParaRPr lang="de-DE"/>
          </a:p>
        </c:txPr>
        <c:crossAx val="-2105537656"/>
        <c:crosses val="autoZero"/>
        <c:crossBetween val="midCat"/>
      </c:valAx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58117676767677"/>
          <c:y val="0.39757217847769"/>
          <c:w val="0.338005050505051"/>
          <c:h val="0.35476086322543"/>
        </c:manualLayout>
      </c:layout>
      <c:overlay val="0"/>
      <c:spPr>
        <a:solidFill>
          <a:schemeClr val="bg1"/>
        </a:solidFill>
        <a:ln>
          <a:solidFill>
            <a:schemeClr val="tx1">
              <a:lumMod val="65000"/>
              <a:lumOff val="35000"/>
            </a:schemeClr>
          </a:solidFill>
        </a:ln>
      </c:spPr>
    </c:legend>
    <c:plotVisOnly val="1"/>
    <c:dispBlanksAs val="gap"/>
    <c:showDLblsOverMax val="0"/>
  </c:chart>
  <c:txPr>
    <a:bodyPr/>
    <a:lstStyle/>
    <a:p>
      <a:pPr algn="ctr" rtl="0">
        <a:defRPr lang="de-DE" sz="1200" b="0" i="0" u="none" strike="noStrike" kern="1200" baseline="0">
          <a:solidFill>
            <a:sysClr val="windowText" lastClr="000000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pPr>
      <a:endParaRPr lang="de-DE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F4AE8B-A150-4820-BC27-EE42D733F4B8}" type="datetimeFigureOut">
              <a:rPr lang="en-GB" smtClean="0"/>
              <a:t>04.06.14</a:t>
            </a:fld>
            <a:endParaRPr lang="en-GB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F05C2D-D39A-48CE-B0EB-51A11E4633C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4910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45B75E70-762A-4375-AA7C-DE9BB7CC9339}" type="datetimeFigureOut">
              <a:rPr lang="de-DE" smtClean="0"/>
              <a:pPr/>
              <a:t>04.06.14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DF1895BC-06EC-475A-97CA-BF53472F2E0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36837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06623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Induction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Ströhlein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921965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15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10662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Many</a:t>
            </a:r>
            <a:r>
              <a:rPr lang="de-DE" dirty="0" smtClean="0"/>
              <a:t> </a:t>
            </a:r>
            <a:r>
              <a:rPr lang="de-DE" dirty="0" err="1" smtClean="0"/>
              <a:t>advantages</a:t>
            </a:r>
            <a:r>
              <a:rPr lang="de-DE" dirty="0" smtClean="0"/>
              <a:t> </a:t>
            </a:r>
            <a:r>
              <a:rPr lang="de-DE" dirty="0" err="1" smtClean="0"/>
              <a:t>throug</a:t>
            </a:r>
            <a:r>
              <a:rPr lang="de-DE" baseline="0" dirty="0" err="1" smtClean="0"/>
              <a:t>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lightweight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composite</a:t>
            </a:r>
            <a:r>
              <a:rPr lang="de-DE" baseline="0" dirty="0" smtClean="0"/>
              <a:t> design</a:t>
            </a:r>
          </a:p>
          <a:p>
            <a:r>
              <a:rPr lang="de-DE" baseline="0" dirty="0" smtClean="0"/>
              <a:t>Different </a:t>
            </a:r>
            <a:r>
              <a:rPr lang="de-DE" baseline="0" dirty="0" err="1" smtClean="0"/>
              <a:t>application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markets</a:t>
            </a:r>
            <a:r>
              <a:rPr lang="de-DE" baseline="0" dirty="0" smtClean="0"/>
              <a:t>: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example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aeronautics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automotive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energy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industry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4339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Numbers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aircraft</a:t>
            </a:r>
            <a:r>
              <a:rPr lang="de-DE" dirty="0" smtClean="0"/>
              <a:t> </a:t>
            </a:r>
            <a:r>
              <a:rPr lang="de-DE" dirty="0" err="1" smtClean="0"/>
              <a:t>sector</a:t>
            </a:r>
            <a:r>
              <a:rPr lang="de-DE" dirty="0" smtClean="0"/>
              <a:t>: </a:t>
            </a:r>
          </a:p>
          <a:p>
            <a:r>
              <a:rPr lang="de-DE" dirty="0" smtClean="0"/>
              <a:t>40-50 a/c</a:t>
            </a:r>
            <a:r>
              <a:rPr lang="de-DE" baseline="0" dirty="0" smtClean="0"/>
              <a:t> per </a:t>
            </a:r>
            <a:r>
              <a:rPr lang="de-DE" baseline="0" dirty="0" err="1" smtClean="0"/>
              <a:t>month</a:t>
            </a:r>
            <a:endParaRPr lang="de-DE" baseline="0" dirty="0" smtClean="0"/>
          </a:p>
          <a:p>
            <a:r>
              <a:rPr lang="de-DE" baseline="0" dirty="0" smtClean="0"/>
              <a:t>200 </a:t>
            </a:r>
            <a:r>
              <a:rPr lang="de-DE" baseline="0" dirty="0" err="1" smtClean="0"/>
              <a:t>frames</a:t>
            </a:r>
            <a:r>
              <a:rPr lang="de-DE" baseline="0" dirty="0" smtClean="0"/>
              <a:t> per </a:t>
            </a:r>
            <a:r>
              <a:rPr lang="de-DE" baseline="0" dirty="0" err="1" smtClean="0"/>
              <a:t>fuselage</a:t>
            </a:r>
            <a:endParaRPr lang="de-DE" baseline="0" dirty="0" smtClean="0"/>
          </a:p>
          <a:p>
            <a:r>
              <a:rPr lang="de-DE" baseline="0" dirty="0" smtClean="0"/>
              <a:t>120.000 </a:t>
            </a:r>
            <a:r>
              <a:rPr lang="de-DE" baseline="0" dirty="0" err="1" smtClean="0"/>
              <a:t>frames</a:t>
            </a:r>
            <a:r>
              <a:rPr lang="de-DE" baseline="0" dirty="0" smtClean="0"/>
              <a:t> per </a:t>
            </a:r>
            <a:r>
              <a:rPr lang="de-DE" baseline="0" dirty="0" err="1" smtClean="0"/>
              <a:t>year</a:t>
            </a:r>
            <a:endParaRPr lang="de-DE" baseline="0" dirty="0" smtClean="0"/>
          </a:p>
          <a:p>
            <a:endParaRPr lang="de-DE" baseline="0" dirty="0" smtClean="0"/>
          </a:p>
          <a:p>
            <a:r>
              <a:rPr lang="de-DE" baseline="0" dirty="0" err="1" smtClean="0"/>
              <a:t>Aircraft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frame</a:t>
            </a:r>
            <a:r>
              <a:rPr lang="de-DE" baseline="0" dirty="0" smtClean="0"/>
              <a:t>:</a:t>
            </a:r>
          </a:p>
          <a:p>
            <a:r>
              <a:rPr lang="de-DE" baseline="0" dirty="0" smtClean="0"/>
              <a:t>Multiple </a:t>
            </a:r>
            <a:r>
              <a:rPr lang="de-DE" baseline="0" dirty="0" err="1" smtClean="0"/>
              <a:t>curvature</a:t>
            </a:r>
            <a:endParaRPr lang="de-DE" baseline="0" dirty="0" smtClean="0"/>
          </a:p>
          <a:p>
            <a:r>
              <a:rPr lang="de-DE" baseline="0" dirty="0" smtClean="0"/>
              <a:t>Variable </a:t>
            </a:r>
            <a:r>
              <a:rPr lang="de-DE" baseline="0" dirty="0" err="1" smtClean="0"/>
              <a:t>cross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section</a:t>
            </a:r>
            <a:endParaRPr lang="de-DE" baseline="0" dirty="0" smtClean="0"/>
          </a:p>
          <a:p>
            <a:r>
              <a:rPr lang="de-DE" baseline="0" dirty="0" smtClean="0"/>
              <a:t>Variable </a:t>
            </a:r>
            <a:r>
              <a:rPr lang="de-DE" baseline="0" dirty="0" err="1" smtClean="0"/>
              <a:t>thickness</a:t>
            </a:r>
            <a:endParaRPr lang="de-DE" baseline="0" dirty="0" smtClean="0"/>
          </a:p>
          <a:p>
            <a:r>
              <a:rPr lang="de-DE" baseline="0" dirty="0" smtClean="0"/>
              <a:t>Biaxial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triaxial</a:t>
            </a:r>
            <a:r>
              <a:rPr lang="de-DE" baseline="0" dirty="0" smtClean="0"/>
              <a:t> NCF plus </a:t>
            </a:r>
            <a:r>
              <a:rPr lang="de-DE" baseline="0" dirty="0" err="1" smtClean="0"/>
              <a:t>seperate</a:t>
            </a:r>
            <a:r>
              <a:rPr lang="de-DE" baseline="0" dirty="0" smtClean="0"/>
              <a:t> 0°-UD-</a:t>
            </a:r>
            <a:r>
              <a:rPr lang="de-DE" baseline="0" dirty="0" err="1" smtClean="0"/>
              <a:t>layers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027018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Fully</a:t>
            </a:r>
            <a:r>
              <a:rPr lang="de-DE" dirty="0" smtClean="0"/>
              <a:t> </a:t>
            </a:r>
            <a:r>
              <a:rPr lang="de-DE" dirty="0" err="1" smtClean="0"/>
              <a:t>automated</a:t>
            </a:r>
            <a:r>
              <a:rPr lang="de-DE" baseline="0" dirty="0" smtClean="0"/>
              <a:t> </a:t>
            </a:r>
            <a:r>
              <a:rPr lang="de-DE" dirty="0" smtClean="0"/>
              <a:t>RTM </a:t>
            </a:r>
            <a:r>
              <a:rPr lang="de-DE" dirty="0" err="1" smtClean="0"/>
              <a:t>with</a:t>
            </a:r>
            <a:r>
              <a:rPr lang="de-DE" dirty="0" smtClean="0"/>
              <a:t> 2D-NCF </a:t>
            </a:r>
            <a:r>
              <a:rPr lang="de-DE" dirty="0" err="1" smtClean="0"/>
              <a:t>for</a:t>
            </a:r>
            <a:r>
              <a:rPr lang="de-DE" dirty="0" smtClean="0"/>
              <a:t> high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high </a:t>
            </a:r>
            <a:r>
              <a:rPr lang="de-DE" baseline="0" dirty="0" err="1" smtClean="0"/>
              <a:t>quantities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cost-effective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manufacturing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204389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2 </a:t>
            </a:r>
            <a:r>
              <a:rPr lang="de-DE" dirty="0" err="1" smtClean="0"/>
              <a:t>seperate</a:t>
            </a:r>
            <a:r>
              <a:rPr lang="de-DE" baseline="0" dirty="0" smtClean="0"/>
              <a:t> Preforming </a:t>
            </a:r>
            <a:r>
              <a:rPr lang="de-DE" baseline="0" dirty="0" err="1" smtClean="0"/>
              <a:t>process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variations</a:t>
            </a:r>
            <a:r>
              <a:rPr lang="de-DE" baseline="0" dirty="0" smtClean="0"/>
              <a:t>:</a:t>
            </a:r>
          </a:p>
          <a:p>
            <a:r>
              <a:rPr lang="de-DE" baseline="0" dirty="0" smtClean="0"/>
              <a:t>	</a:t>
            </a:r>
            <a:r>
              <a:rPr lang="de-DE" baseline="0" dirty="0" err="1" smtClean="0"/>
              <a:t>sequential</a:t>
            </a:r>
            <a:endParaRPr lang="de-DE" baseline="0" dirty="0" smtClean="0"/>
          </a:p>
          <a:p>
            <a:r>
              <a:rPr lang="de-DE" baseline="0" dirty="0" smtClean="0"/>
              <a:t>	</a:t>
            </a:r>
            <a:r>
              <a:rPr lang="de-DE" baseline="0" dirty="0" err="1" smtClean="0"/>
              <a:t>continuous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5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6408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Consolidation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six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sequential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preforming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steps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one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continuous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preforming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79132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Single </a:t>
            </a:r>
            <a:r>
              <a:rPr lang="de-DE" dirty="0" err="1" smtClean="0"/>
              <a:t>layer</a:t>
            </a:r>
            <a:r>
              <a:rPr lang="de-DE" dirty="0" smtClean="0"/>
              <a:t> </a:t>
            </a:r>
            <a:r>
              <a:rPr lang="de-DE" dirty="0" err="1" smtClean="0"/>
              <a:t>preforming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interleaved</a:t>
            </a:r>
            <a:r>
              <a:rPr lang="de-DE" dirty="0" smtClean="0"/>
              <a:t> 0° </a:t>
            </a:r>
            <a:r>
              <a:rPr lang="de-DE" dirty="0" err="1" smtClean="0"/>
              <a:t>layers</a:t>
            </a:r>
            <a:r>
              <a:rPr lang="de-DE" dirty="0" smtClean="0"/>
              <a:t> in </a:t>
            </a:r>
            <a:r>
              <a:rPr lang="de-DE" dirty="0" err="1" smtClean="0"/>
              <a:t>lay-up</a:t>
            </a:r>
            <a:r>
              <a:rPr lang="de-DE" dirty="0" smtClean="0"/>
              <a:t> </a:t>
            </a:r>
            <a:r>
              <a:rPr lang="de-DE" dirty="0" err="1" smtClean="0"/>
              <a:t>followed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robotic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stacking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</a:t>
            </a:r>
            <a:endParaRPr lang="de-DE" dirty="0" smtClean="0"/>
          </a:p>
          <a:p>
            <a:r>
              <a:rPr lang="de-DE" dirty="0" err="1" smtClean="0"/>
              <a:t>Full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quality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controll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whole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stack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7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7913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Direct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correlation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between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speed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difference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stretch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fiber</a:t>
            </a:r>
            <a:r>
              <a:rPr lang="de-DE" baseline="0" dirty="0" smtClean="0"/>
              <a:t> angle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curvature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given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profile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width</a:t>
            </a:r>
            <a:endParaRPr lang="de-DE" baseline="0" dirty="0" smtClean="0"/>
          </a:p>
          <a:p>
            <a:endParaRPr lang="de-DE" baseline="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6671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Based</a:t>
            </a:r>
            <a:r>
              <a:rPr lang="de-DE" dirty="0" smtClean="0"/>
              <a:t> on </a:t>
            </a:r>
            <a:r>
              <a:rPr lang="de-DE" dirty="0" err="1" smtClean="0"/>
              <a:t>forming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principle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prototypic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facility</a:t>
            </a:r>
            <a:r>
              <a:rPr lang="de-DE" baseline="0" dirty="0" smtClean="0"/>
              <a:t> was </a:t>
            </a:r>
            <a:r>
              <a:rPr lang="de-DE" baseline="0" dirty="0" err="1" smtClean="0"/>
              <a:t>developed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for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validation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and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proof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industrialization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of</a:t>
            </a:r>
            <a:r>
              <a:rPr lang="de-DE" baseline="0" dirty="0" smtClean="0"/>
              <a:t> a </a:t>
            </a:r>
            <a:r>
              <a:rPr lang="de-DE" baseline="0" dirty="0" err="1" smtClean="0"/>
              <a:t>preforming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process</a:t>
            </a:r>
            <a:r>
              <a:rPr lang="de-DE" baseline="0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1895BC-06EC-475A-97CA-BF53472F2E03}" type="slidenum">
              <a:rPr lang="de-DE" smtClean="0"/>
              <a:pPr/>
              <a:t>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070859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\\psf\Host\Users\cd\Desktop\Startbild_4zu3-E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45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878400" y="1573200"/>
            <a:ext cx="7779600" cy="741362"/>
          </a:xfrm>
          <a:prstGeom prst="rect">
            <a:avLst/>
          </a:prstGeom>
        </p:spPr>
        <p:txBody>
          <a:bodyPr lIns="0" tIns="0" rIns="0" bIns="0" anchor="t"/>
          <a:lstStyle>
            <a:lvl1pPr>
              <a:tabLst>
                <a:tab pos="2038350" algn="l"/>
              </a:tabLst>
              <a:defRPr b="1"/>
            </a:lvl1pPr>
          </a:lstStyle>
          <a:p>
            <a:pPr lvl="0"/>
            <a:r>
              <a:rPr lang="en-GB" noProof="0" dirty="0" smtClean="0"/>
              <a:t>Click here to insert lecture title</a:t>
            </a:r>
          </a:p>
        </p:txBody>
      </p:sp>
      <p:sp>
        <p:nvSpPr>
          <p:cNvPr id="8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878400" y="2429999"/>
            <a:ext cx="7779600" cy="1152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2400">
                <a:solidFill>
                  <a:srgbClr val="686868"/>
                </a:solidFill>
              </a:defRPr>
            </a:lvl1pPr>
          </a:lstStyle>
          <a:p>
            <a:pPr lvl="0"/>
            <a:r>
              <a:rPr lang="en-GB" noProof="0" dirty="0" smtClean="0"/>
              <a:t>Click here to insert lecture subtitle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pic>
        <p:nvPicPr>
          <p:cNvPr id="11" name="Grafik 10" descr="dlr_signet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857875"/>
            <a:ext cx="857250" cy="76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2853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199"/>
            <a:ext cx="8172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3" name="Titel 1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75751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 hasCustomPrompt="1"/>
          </p:nvPr>
        </p:nvSpPr>
        <p:spPr>
          <a:xfrm>
            <a:off x="4698000" y="1591200"/>
            <a:ext cx="3960812" cy="433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r>
              <a:rPr lang="en-GB" noProof="0" dirty="0" smtClean="0"/>
              <a:t>Click onto symbol to insert picture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095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 Inhal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33353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2" hasCustomPrompt="1"/>
          </p:nvPr>
        </p:nvSpPr>
        <p:spPr>
          <a:xfrm>
            <a:off x="486000" y="1591200"/>
            <a:ext cx="4086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6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1591200"/>
            <a:ext cx="3960000" cy="43380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16811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9" name="Textplatzhalter 1"/>
          <p:cNvSpPr>
            <a:spLocks noGrp="1"/>
          </p:cNvSpPr>
          <p:nvPr>
            <p:ph type="body" idx="13" hasCustomPrompt="1"/>
          </p:nvPr>
        </p:nvSpPr>
        <p:spPr>
          <a:xfrm>
            <a:off x="467544" y="159120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0" name="Textplatzhalter 1"/>
          <p:cNvSpPr>
            <a:spLocks noGrp="1"/>
          </p:cNvSpPr>
          <p:nvPr>
            <p:ph type="body" idx="14" hasCustomPrompt="1"/>
          </p:nvPr>
        </p:nvSpPr>
        <p:spPr>
          <a:xfrm>
            <a:off x="4698000" y="1591200"/>
            <a:ext cx="3960000" cy="333425"/>
          </a:xfrm>
        </p:spPr>
        <p:txBody>
          <a:bodyPr/>
          <a:lstStyle>
            <a:lvl1pPr marL="0" indent="0">
              <a:buFontTx/>
              <a:buNone/>
              <a:defRPr b="1"/>
            </a:lvl1pPr>
          </a:lstStyle>
          <a:p>
            <a:pPr lvl="0"/>
            <a:r>
              <a:rPr lang="en-GB" noProof="0" dirty="0" smtClean="0"/>
              <a:t>Click here to insert header line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486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12" name="Textplatzhalter 10"/>
          <p:cNvSpPr>
            <a:spLocks noGrp="1"/>
          </p:cNvSpPr>
          <p:nvPr>
            <p:ph type="body" sz="quarter" idx="16" hasCustomPrompt="1"/>
          </p:nvPr>
        </p:nvSpPr>
        <p:spPr>
          <a:xfrm>
            <a:off x="4698000" y="2142000"/>
            <a:ext cx="3960000" cy="3787200"/>
          </a:xfrm>
        </p:spPr>
        <p:txBody>
          <a:bodyPr/>
          <a:lstStyle/>
          <a:p>
            <a:pPr lvl="0"/>
            <a:r>
              <a:rPr lang="en-GB" noProof="0" dirty="0" smtClean="0"/>
              <a:t>Click here to insert text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99929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here to insert chart title</a:t>
            </a:r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74471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3923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ohne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&gt; Lecture &gt; Author  •  Document &gt; Date</a:t>
            </a:r>
            <a:endParaRPr lang="en-GB" noProof="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9272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jpe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8" descr="\\psf\Host\Users\cd\Desktop\Startbild_4zu3-Fus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07138"/>
            <a:ext cx="91440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6000" y="648000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Click here to insert chart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5999" y="1591200"/>
            <a:ext cx="8172000" cy="433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dirty="0" smtClean="0"/>
              <a:t>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7" name="Rectangle 5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6000" y="125999"/>
            <a:ext cx="1044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lang="de-DE" sz="800" kern="1200">
                <a:solidFill>
                  <a:srgbClr val="686868"/>
                </a:solidFill>
                <a:latin typeface="Arial" charset="0"/>
                <a:ea typeface="ヒラギノ角ゴ Pro W3" charset="-128"/>
                <a:cs typeface="+mn-cs"/>
              </a:defRPr>
            </a:lvl1pPr>
          </a:lstStyle>
          <a:p>
            <a:pPr>
              <a:defRPr/>
            </a:pPr>
            <a:r>
              <a:rPr lang="en-GB" noProof="0" dirty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‹Nr.›</a:t>
            </a:fld>
            <a:endParaRPr lang="en-GB" noProof="0" dirty="0"/>
          </a:p>
        </p:txBody>
      </p:sp>
      <p:sp>
        <p:nvSpPr>
          <p:cNvPr id="8" name="Rectangle 5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529999" y="125999"/>
            <a:ext cx="7128000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FontTx/>
              <a:buNone/>
              <a:defRPr sz="800">
                <a:solidFill>
                  <a:srgbClr val="686868"/>
                </a:solidFill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GB" noProof="0" dirty="0" smtClean="0"/>
              <a:t>&gt; Lecture &gt; Author  •  Document &gt; Date</a:t>
            </a:r>
            <a:endParaRPr lang="en-GB" noProof="0" dirty="0"/>
          </a:p>
        </p:txBody>
      </p:sp>
      <p:pic>
        <p:nvPicPr>
          <p:cNvPr id="11" name="Grafik 10" descr="dlr_signet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6143625"/>
            <a:ext cx="57150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8367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0" r:id="rId3"/>
    <p:sldLayoutId id="2147483664" r:id="rId4"/>
    <p:sldLayoutId id="2147483665" r:id="rId5"/>
    <p:sldLayoutId id="2147483661" r:id="rId6"/>
    <p:sldLayoutId id="2147483662" r:id="rId7"/>
    <p:sldLayoutId id="2147483663" r:id="rId8"/>
    <p:sldLayoutId id="2147483666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686868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300"/>
        </a:spcBef>
        <a:spcAft>
          <a:spcPts val="0"/>
        </a:spcAft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2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764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5228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969200" indent="-180000" algn="l" defTabSz="914400" rtl="0" eaLnBrk="1" latinLnBrk="0" hangingPunct="1">
        <a:spcBef>
          <a:spcPts val="0"/>
        </a:spcBef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5.jpeg"/><Relationship Id="rId5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jpeg"/><Relationship Id="rId3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jpeg"/><Relationship Id="rId6" Type="http://schemas.microsoft.com/office/2007/relationships/hdphoto" Target="../media/hdphoto7.wdp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1" Type="http://schemas.openxmlformats.org/officeDocument/2006/relationships/slideLayout" Target="../slideLayouts/slideLayout5.xml"/><Relationship Id="rId2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arne.stahl@dlr.de" TargetMode="External"/><Relationship Id="rId4" Type="http://schemas.openxmlformats.org/officeDocument/2006/relationships/hyperlink" Target="http://www.dlr.de/FA" TargetMode="External"/><Relationship Id="rId5" Type="http://schemas.openxmlformats.org/officeDocument/2006/relationships/image" Target="../media/image54.jpeg"/><Relationship Id="rId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microsoft.com/office/2007/relationships/hdphoto" Target="../media/hdphoto1.wdp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hdphoto2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jpeg"/><Relationship Id="rId12" Type="http://schemas.openxmlformats.org/officeDocument/2006/relationships/image" Target="../media/image14.png"/><Relationship Id="rId13" Type="http://schemas.microsoft.com/office/2007/relationships/hdphoto" Target="../media/hdphoto4.wdp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4" Type="http://schemas.openxmlformats.org/officeDocument/2006/relationships/image" Target="../media/image9.png"/><Relationship Id="rId5" Type="http://schemas.microsoft.com/office/2007/relationships/hdphoto" Target="../media/hdphoto3.wdp"/><Relationship Id="rId6" Type="http://schemas.openxmlformats.org/officeDocument/2006/relationships/image" Target="../media/image10.jpeg"/><Relationship Id="rId7" Type="http://schemas.openxmlformats.org/officeDocument/2006/relationships/image" Target="../media/image5.png"/><Relationship Id="rId8" Type="http://schemas.microsoft.com/office/2007/relationships/hdphoto" Target="../media/hdphoto1.wdp"/><Relationship Id="rId9" Type="http://schemas.openxmlformats.org/officeDocument/2006/relationships/image" Target="../media/image11.jpeg"/><Relationship Id="rId10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2.png"/><Relationship Id="rId12" Type="http://schemas.openxmlformats.org/officeDocument/2006/relationships/image" Target="../media/image23.png"/><Relationship Id="rId13" Type="http://schemas.openxmlformats.org/officeDocument/2006/relationships/image" Target="../media/image24.jpeg"/><Relationship Id="rId14" Type="http://schemas.openxmlformats.org/officeDocument/2006/relationships/image" Target="../media/image25.png"/><Relationship Id="rId15" Type="http://schemas.openxmlformats.org/officeDocument/2006/relationships/image" Target="../media/image26.png"/><Relationship Id="rId16" Type="http://schemas.openxmlformats.org/officeDocument/2006/relationships/image" Target="../media/image27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microsoft.com/office/2007/relationships/hdphoto" Target="../media/hdphoto5.wdp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0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microsoft.com/office/2007/relationships/hdphoto" Target="../media/hdphoto5.wdp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microsoft.com/office/2007/relationships/hdphoto" Target="../media/hdphoto5.wdp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jpe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png"/><Relationship Id="rId5" Type="http://schemas.microsoft.com/office/2007/relationships/hdphoto" Target="../media/hdphoto6.wdp"/><Relationship Id="rId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depatisnet.dpma.de/DepatisNet/depatisnet?action=bibdat&amp;docid=DE102012101706A1" TargetMode="External"/><Relationship Id="rId4" Type="http://schemas.openxmlformats.org/officeDocument/2006/relationships/hyperlink" Target="https://depatisnet.dpma.de/DepatisNet/depatisnet?action=bibdat&amp;docid=EP000002633965A2" TargetMode="External"/><Relationship Id="rId5" Type="http://schemas.openxmlformats.org/officeDocument/2006/relationships/image" Target="../media/image42.png"/><Relationship Id="rId6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de-DE" dirty="0"/>
              <a:t>Quality </a:t>
            </a:r>
            <a:r>
              <a:rPr lang="de-DE" dirty="0" err="1"/>
              <a:t>Controlled</a:t>
            </a:r>
            <a:r>
              <a:rPr lang="de-DE" dirty="0"/>
              <a:t> </a:t>
            </a:r>
            <a:r>
              <a:rPr lang="de-DE" dirty="0" err="1"/>
              <a:t>Continuously</a:t>
            </a:r>
            <a:r>
              <a:rPr lang="de-DE" dirty="0"/>
              <a:t> </a:t>
            </a:r>
            <a:r>
              <a:rPr lang="de-DE" dirty="0" err="1"/>
              <a:t>Formed</a:t>
            </a:r>
            <a:r>
              <a:rPr lang="de-DE" dirty="0"/>
              <a:t> NCF-</a:t>
            </a:r>
            <a:r>
              <a:rPr lang="de-DE" dirty="0" err="1"/>
              <a:t>Preforms</a:t>
            </a:r>
            <a:endParaRPr lang="en-GB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u="sng" dirty="0" smtClean="0"/>
              <a:t>Arne Stahl</a:t>
            </a:r>
            <a:r>
              <a:rPr lang="en-GB" dirty="0" smtClean="0"/>
              <a:t>, </a:t>
            </a:r>
            <a:r>
              <a:rPr lang="en-GB" dirty="0" err="1" smtClean="0"/>
              <a:t>Henrik</a:t>
            </a:r>
            <a:r>
              <a:rPr lang="en-GB" dirty="0" smtClean="0"/>
              <a:t> </a:t>
            </a:r>
            <a:r>
              <a:rPr lang="en-GB" dirty="0" err="1" smtClean="0"/>
              <a:t>Borgwardt</a:t>
            </a:r>
            <a:endParaRPr lang="en-GB" dirty="0" smtClean="0"/>
          </a:p>
          <a:p>
            <a:r>
              <a:rPr lang="en-GB" sz="2000" dirty="0" smtClean="0"/>
              <a:t>German Aerospace </a:t>
            </a:r>
            <a:r>
              <a:rPr lang="en-GB" sz="2000" dirty="0" err="1" smtClean="0"/>
              <a:t>Center</a:t>
            </a:r>
            <a:r>
              <a:rPr lang="en-GB" sz="2000" dirty="0" smtClean="0"/>
              <a:t> (DLR </a:t>
            </a:r>
            <a:r>
              <a:rPr lang="en-GB" sz="2000" dirty="0" err="1" smtClean="0"/>
              <a:t>e.V</a:t>
            </a:r>
            <a:r>
              <a:rPr lang="en-GB" sz="2000" dirty="0" smtClean="0"/>
              <a:t>.)</a:t>
            </a:r>
          </a:p>
          <a:p>
            <a:r>
              <a:rPr lang="en-GB" sz="2000" dirty="0" smtClean="0"/>
              <a:t>Institute of Composite Structures and Adaptive Systems </a:t>
            </a:r>
            <a:r>
              <a:rPr lang="en-GB" sz="2000" dirty="0" err="1" smtClean="0"/>
              <a:t>Braunschweig</a:t>
            </a:r>
            <a:endParaRPr lang="en-GB" sz="20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</a:t>
            </a:r>
            <a:r>
              <a:rPr lang="en-US" dirty="0" smtClean="0"/>
              <a:t>NCF-Preforms  </a:t>
            </a:r>
            <a:r>
              <a:rPr lang="en-GB" dirty="0" smtClean="0"/>
              <a:t>•  </a:t>
            </a:r>
            <a:r>
              <a:rPr lang="en-GB" dirty="0"/>
              <a:t>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1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611010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Preforming </a:t>
            </a:r>
            <a:r>
              <a:rPr lang="en-GB" dirty="0" smtClean="0"/>
              <a:t>Process</a:t>
            </a:r>
            <a:br>
              <a:rPr lang="en-GB" dirty="0" smtClean="0"/>
            </a:br>
            <a:r>
              <a:rPr lang="en-GB" sz="2000" dirty="0" smtClean="0"/>
              <a:t>Configuration of Forming Facility</a:t>
            </a: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Five</a:t>
            </a:r>
            <a:r>
              <a:rPr lang="de-DE" dirty="0" smtClean="0"/>
              <a:t> i</a:t>
            </a:r>
            <a:r>
              <a:rPr lang="de-DE" dirty="0" smtClean="0"/>
              <a:t>ndividual </a:t>
            </a:r>
            <a:r>
              <a:rPr lang="de-DE" dirty="0" err="1" smtClean="0"/>
              <a:t>driven</a:t>
            </a:r>
            <a:r>
              <a:rPr lang="de-DE" dirty="0" smtClean="0"/>
              <a:t> roller-</a:t>
            </a:r>
            <a:r>
              <a:rPr lang="de-DE" dirty="0" err="1" smtClean="0"/>
              <a:t>pairs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endParaRPr lang="de-DE" dirty="0"/>
          </a:p>
          <a:p>
            <a:r>
              <a:rPr lang="de-DE" dirty="0" smtClean="0"/>
              <a:t>Infrared </a:t>
            </a:r>
            <a:r>
              <a:rPr lang="de-DE" dirty="0" err="1" smtClean="0"/>
              <a:t>heating</a:t>
            </a:r>
            <a:r>
              <a:rPr lang="de-DE" dirty="0" smtClean="0"/>
              <a:t> </a:t>
            </a:r>
            <a:r>
              <a:rPr lang="de-DE" dirty="0" err="1" smtClean="0"/>
              <a:t>elements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binder</a:t>
            </a:r>
            <a:r>
              <a:rPr lang="de-DE" dirty="0" smtClean="0"/>
              <a:t> </a:t>
            </a:r>
            <a:r>
              <a:rPr lang="de-DE" dirty="0" err="1" smtClean="0"/>
              <a:t>activation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err="1" smtClean="0"/>
              <a:t>pivoting</a:t>
            </a:r>
            <a:r>
              <a:rPr lang="de-DE" dirty="0" smtClean="0"/>
              <a:t> </a:t>
            </a:r>
            <a:r>
              <a:rPr lang="de-DE" dirty="0" err="1"/>
              <a:t>forming</a:t>
            </a:r>
            <a:r>
              <a:rPr lang="de-DE" dirty="0"/>
              <a:t> </a:t>
            </a:r>
            <a:r>
              <a:rPr lang="de-DE" dirty="0" err="1"/>
              <a:t>unit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controll</a:t>
            </a:r>
            <a:r>
              <a:rPr lang="de-DE" dirty="0"/>
              <a:t> </a:t>
            </a:r>
            <a:r>
              <a:rPr lang="de-DE" dirty="0" err="1"/>
              <a:t>sideway</a:t>
            </a:r>
            <a:r>
              <a:rPr lang="de-DE" dirty="0"/>
              <a:t> </a:t>
            </a:r>
            <a:r>
              <a:rPr lang="de-DE" dirty="0" err="1"/>
              <a:t>movement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NCF</a:t>
            </a:r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10</a:t>
            </a:fld>
            <a:endParaRPr lang="en-GB" noProof="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716016" y="1628800"/>
            <a:ext cx="4316377" cy="4207799"/>
            <a:chOff x="4716016" y="1628800"/>
            <a:chExt cx="4316377" cy="420779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8" name="Eingekerbter Richtungspfeil 17"/>
            <p:cNvSpPr/>
            <p:nvPr/>
          </p:nvSpPr>
          <p:spPr>
            <a:xfrm>
              <a:off x="4807474" y="1628800"/>
              <a:ext cx="1420710" cy="3271695"/>
            </a:xfrm>
            <a:prstGeom prst="chevron">
              <a:avLst>
                <a:gd name="adj" fmla="val 15609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Eingekerbter Richtungspfeil 18"/>
            <p:cNvSpPr/>
            <p:nvPr/>
          </p:nvSpPr>
          <p:spPr>
            <a:xfrm>
              <a:off x="6156176" y="1628800"/>
              <a:ext cx="1580502" cy="3271695"/>
            </a:xfrm>
            <a:prstGeom prst="chevron">
              <a:avLst>
                <a:gd name="adj" fmla="val 11858"/>
              </a:avLst>
            </a:prstGeom>
            <a:solidFill>
              <a:srgbClr val="1F497D">
                <a:lumMod val="40000"/>
                <a:lumOff val="6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Eingekerbter Richtungspfeil 19"/>
            <p:cNvSpPr/>
            <p:nvPr/>
          </p:nvSpPr>
          <p:spPr>
            <a:xfrm>
              <a:off x="7668344" y="1628800"/>
              <a:ext cx="1364049" cy="3271695"/>
            </a:xfrm>
            <a:prstGeom prst="chevron">
              <a:avLst>
                <a:gd name="adj" fmla="val 14958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80" name="Picture 8" descr="Z:\FL\Projekte\!Projekte_temp\Kontinuierliches Spantpreforming\06_Mediathek\Bilder\Preformanlage\2014\CAD-Anlage2014-04-23_fron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3" t="12189" r="20586" b="11646"/>
            <a:stretch/>
          </p:blipFill>
          <p:spPr bwMode="auto">
            <a:xfrm>
              <a:off x="4716016" y="1827983"/>
              <a:ext cx="4316377" cy="287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ingekerbter Richtungspfeil 6"/>
            <p:cNvSpPr/>
            <p:nvPr/>
          </p:nvSpPr>
          <p:spPr>
            <a:xfrm>
              <a:off x="4788024" y="5039865"/>
              <a:ext cx="1440160" cy="796734"/>
            </a:xfrm>
            <a:prstGeom prst="chevron">
              <a:avLst>
                <a:gd name="adj" fmla="val 22168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storage</a:t>
              </a:r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Eingekerbter Richtungspfeil 15"/>
            <p:cNvSpPr/>
            <p:nvPr/>
          </p:nvSpPr>
          <p:spPr>
            <a:xfrm>
              <a:off x="6154124" y="5039865"/>
              <a:ext cx="1586228" cy="796734"/>
            </a:xfrm>
            <a:prstGeom prst="chevron">
              <a:avLst>
                <a:gd name="adj" fmla="val 18525"/>
              </a:avLst>
            </a:prstGeom>
            <a:solidFill>
              <a:srgbClr val="1F497D">
                <a:lumMod val="40000"/>
                <a:lumOff val="60000"/>
              </a:srgb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transport</a:t>
              </a:r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Eingekerbter Richtungspfeil 16"/>
            <p:cNvSpPr/>
            <p:nvPr/>
          </p:nvSpPr>
          <p:spPr>
            <a:xfrm>
              <a:off x="7668344" y="5039865"/>
              <a:ext cx="1364049" cy="796734"/>
            </a:xfrm>
            <a:prstGeom prst="chevron">
              <a:avLst>
                <a:gd name="adj" fmla="val 20347"/>
              </a:avLst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heating</a:t>
              </a:r>
              <a:r>
                <a:rPr lang="de-DE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forming</a:t>
              </a:r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42649" y="1556792"/>
            <a:ext cx="3528687" cy="2839648"/>
          </a:xfrm>
          <a:prstGeom prst="roundRect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Z:\FL\Projekte\!Projekte_temp\Kontinuierliches Spantpreforming\06_Mediathek\Bilder\Preformanlage\Pitchprinzip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50" y="4437112"/>
            <a:ext cx="3720108" cy="173922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8454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81481E-6 L 0.14166 -0.420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2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Quality Assurance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000" dirty="0" smtClean="0"/>
              <a:t>Fiber Orientation Measurement	</a:t>
            </a: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Optical FScan </a:t>
            </a:r>
            <a:r>
              <a:rPr lang="de-DE" dirty="0" err="1" smtClean="0"/>
              <a:t>sensor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Fiber </a:t>
            </a:r>
            <a:r>
              <a:rPr lang="de-DE" dirty="0" err="1" smtClean="0"/>
              <a:t>Reflection</a:t>
            </a:r>
            <a:r>
              <a:rPr lang="de-DE" dirty="0" smtClean="0"/>
              <a:t> Analysis*</a:t>
            </a:r>
          </a:p>
          <a:p>
            <a:pPr marL="0" indent="0">
              <a:buNone/>
            </a:pPr>
            <a:endParaRPr lang="de-DE" dirty="0" smtClean="0"/>
          </a:p>
          <a:p>
            <a:r>
              <a:rPr lang="de-DE" dirty="0" smtClean="0"/>
              <a:t>Orientation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calculated</a:t>
            </a:r>
            <a:r>
              <a:rPr lang="de-DE" dirty="0" smtClean="0"/>
              <a:t>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smtClean="0"/>
              <a:t>time </a:t>
            </a:r>
            <a:r>
              <a:rPr lang="de-DE" dirty="0" err="1" smtClean="0"/>
              <a:t>consuming</a:t>
            </a:r>
            <a:r>
              <a:rPr lang="de-DE" dirty="0" smtClean="0"/>
              <a:t> </a:t>
            </a:r>
            <a:r>
              <a:rPr lang="de-DE" dirty="0" err="1" smtClean="0"/>
              <a:t>image</a:t>
            </a:r>
            <a:r>
              <a:rPr lang="de-DE" dirty="0" smtClean="0"/>
              <a:t> </a:t>
            </a:r>
            <a:r>
              <a:rPr lang="de-DE" dirty="0" err="1" smtClean="0"/>
              <a:t>processing</a:t>
            </a:r>
            <a:endParaRPr lang="de-DE" dirty="0" smtClean="0"/>
          </a:p>
          <a:p>
            <a:endParaRPr lang="de-DE" dirty="0" smtClean="0"/>
          </a:p>
          <a:p>
            <a:r>
              <a:rPr lang="de-DE" dirty="0" err="1" smtClean="0"/>
              <a:t>Very</a:t>
            </a:r>
            <a:r>
              <a:rPr lang="de-DE" dirty="0" smtClean="0"/>
              <a:t> fast </a:t>
            </a:r>
            <a:r>
              <a:rPr lang="de-DE" dirty="0" err="1" smtClean="0"/>
              <a:t>method</a:t>
            </a:r>
            <a:r>
              <a:rPr lang="de-DE" dirty="0" smtClean="0"/>
              <a:t> </a:t>
            </a:r>
            <a:r>
              <a:rPr lang="de-DE" dirty="0" err="1" smtClean="0"/>
              <a:t>suitable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scanning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1 m/s</a:t>
            </a:r>
          </a:p>
          <a:p>
            <a:endParaRPr lang="de-DE" dirty="0"/>
          </a:p>
          <a:p>
            <a:r>
              <a:rPr lang="de-DE" dirty="0" smtClean="0"/>
              <a:t>Scan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transformed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FEA </a:t>
            </a:r>
            <a:r>
              <a:rPr lang="de-DE" dirty="0" err="1" smtClean="0"/>
              <a:t>mesh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-</a:t>
            </a:r>
            <a:r>
              <a:rPr lang="de-DE" dirty="0" err="1" smtClean="0"/>
              <a:t>built</a:t>
            </a:r>
            <a:r>
              <a:rPr lang="de-DE" dirty="0" smtClean="0"/>
              <a:t>-simulation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11</a:t>
            </a:fld>
            <a:endParaRPr lang="en-GB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3491880" y="5949280"/>
            <a:ext cx="54543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/>
              <a:t>* Palfinger</a:t>
            </a:r>
            <a:r>
              <a:rPr lang="en-US" sz="1000" dirty="0"/>
              <a:t>, W., </a:t>
            </a:r>
            <a:r>
              <a:rPr lang="en-US" sz="1000" dirty="0" err="1"/>
              <a:t>Tumfarth</a:t>
            </a:r>
            <a:r>
              <a:rPr lang="en-US" sz="1000" dirty="0"/>
              <a:t>, S. &amp; </a:t>
            </a:r>
            <a:r>
              <a:rPr lang="en-US" sz="1000" dirty="0" err="1"/>
              <a:t>Eitzinger</a:t>
            </a:r>
            <a:r>
              <a:rPr lang="en-US" sz="1000" dirty="0"/>
              <a:t>, C. “Photometric stereo on carbon fiber surfaces.” </a:t>
            </a:r>
            <a:r>
              <a:rPr lang="en-US" sz="1000" i="1" dirty="0"/>
              <a:t>35th </a:t>
            </a:r>
            <a:r>
              <a:rPr lang="en-US" sz="1000" i="1" dirty="0" smtClean="0"/>
              <a:t>  Workshop </a:t>
            </a:r>
            <a:r>
              <a:rPr lang="en-US" sz="1000" i="1" dirty="0"/>
              <a:t>of the Austrian Association for Pattern Recognition,</a:t>
            </a:r>
            <a:r>
              <a:rPr lang="en-US" sz="1000" dirty="0"/>
              <a:t> Graz; 26.11.2011</a:t>
            </a:r>
            <a:endParaRPr lang="de-DE" sz="1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1" t="10187" r="20554" b="51046"/>
          <a:stretch/>
        </p:blipFill>
        <p:spPr bwMode="auto">
          <a:xfrm>
            <a:off x="4860032" y="332656"/>
            <a:ext cx="3744416" cy="3059164"/>
          </a:xfrm>
          <a:prstGeom prst="roundRect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E:\fscan_screenshot_130619_1335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501008"/>
            <a:ext cx="3744416" cy="2350425"/>
          </a:xfrm>
          <a:prstGeom prst="roundRect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09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Validation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Process</a:t>
            </a:r>
            <a:r>
              <a:rPr lang="de-DE" dirty="0"/>
              <a:t/>
            </a:r>
            <a:br>
              <a:rPr lang="de-DE" dirty="0"/>
            </a:br>
            <a:r>
              <a:rPr lang="de-DE" sz="2000" dirty="0"/>
              <a:t>Fiber Orientation </a:t>
            </a:r>
            <a:r>
              <a:rPr lang="de-DE" sz="2000" dirty="0" err="1" smtClean="0"/>
              <a:t>and</a:t>
            </a:r>
            <a:r>
              <a:rPr lang="de-DE" sz="2000" dirty="0" smtClean="0"/>
              <a:t> Elongation Measurement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 smtClean="0"/>
              <a:t>Shear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elongation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 </a:t>
            </a:r>
            <a:r>
              <a:rPr lang="de-DE" dirty="0" err="1" smtClean="0"/>
              <a:t>biaxial</a:t>
            </a:r>
            <a:r>
              <a:rPr lang="de-DE" dirty="0" smtClean="0"/>
              <a:t> NCF </a:t>
            </a:r>
            <a:r>
              <a:rPr lang="de-DE" dirty="0" err="1" smtClean="0"/>
              <a:t>strip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degree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deformation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curvature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profile</a:t>
            </a:r>
            <a:r>
              <a:rPr lang="de-DE" dirty="0" smtClean="0"/>
              <a:t> </a:t>
            </a:r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Elongation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validation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forming</a:t>
            </a:r>
            <a:r>
              <a:rPr lang="de-DE" dirty="0" smtClean="0"/>
              <a:t> </a:t>
            </a:r>
            <a:r>
              <a:rPr lang="de-DE" dirty="0" err="1" smtClean="0"/>
              <a:t>principle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Fiber </a:t>
            </a:r>
            <a:r>
              <a:rPr lang="de-DE" dirty="0" err="1" smtClean="0"/>
              <a:t>orientation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validation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correspondence</a:t>
            </a:r>
            <a:r>
              <a:rPr lang="de-DE" dirty="0" smtClean="0"/>
              <a:t> </a:t>
            </a:r>
            <a:r>
              <a:rPr lang="en-US" dirty="0" smtClean="0"/>
              <a:t>between</a:t>
            </a:r>
            <a:r>
              <a:rPr lang="de-DE" dirty="0" smtClean="0"/>
              <a:t> </a:t>
            </a:r>
            <a:r>
              <a:rPr lang="de-DE" dirty="0" err="1" smtClean="0"/>
              <a:t>elongation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shear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12</a:t>
            </a:fld>
            <a:endParaRPr lang="en-GB" noProof="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096" y="2132111"/>
            <a:ext cx="4690634" cy="259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6203" y="664390"/>
            <a:ext cx="2496234" cy="13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" t="27347" b="39253"/>
          <a:stretch/>
        </p:blipFill>
        <p:spPr bwMode="auto">
          <a:xfrm>
            <a:off x="4478097" y="4869159"/>
            <a:ext cx="4250100" cy="855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 descr="\\Bsfait00\fa\FL\Projekte\!Projekte_temp\Kontinuierliches Spantpreforming\06_Mediathek\Bilder\Messungen\Streifendehnversuch 2014-01\P121007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662" y="2030621"/>
            <a:ext cx="4248472" cy="276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55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/>
          <p:cNvSpPr/>
          <p:nvPr/>
        </p:nvSpPr>
        <p:spPr>
          <a:xfrm>
            <a:off x="3876644" y="1497113"/>
            <a:ext cx="3064968" cy="1979662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2157694" y="1484784"/>
            <a:ext cx="1726156" cy="19796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2171076" y="1738387"/>
            <a:ext cx="4770535" cy="4931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Validation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/>
            </a:r>
            <a:br>
              <a:rPr lang="de-DE" dirty="0"/>
            </a:br>
            <a:r>
              <a:rPr lang="de-DE" sz="2000" dirty="0"/>
              <a:t>Fiber Orientation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smtClean="0"/>
              <a:t>Elongation </a:t>
            </a:r>
            <a:r>
              <a:rPr lang="de-DE" sz="2000" dirty="0"/>
              <a:t>Measurement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4097152"/>
            <a:ext cx="8478488" cy="1348072"/>
          </a:xfrm>
        </p:spPr>
        <p:txBody>
          <a:bodyPr/>
          <a:lstStyle/>
          <a:p>
            <a:r>
              <a:rPr lang="de-DE" dirty="0" err="1" smtClean="0"/>
              <a:t>Asymptotic</a:t>
            </a:r>
            <a:r>
              <a:rPr lang="de-DE" dirty="0" smtClean="0"/>
              <a:t> </a:t>
            </a:r>
            <a:r>
              <a:rPr lang="de-DE" dirty="0" err="1" smtClean="0"/>
              <a:t>behaviour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/>
              <a:t>fiber</a:t>
            </a:r>
            <a:r>
              <a:rPr lang="de-DE" dirty="0"/>
              <a:t> angle </a:t>
            </a:r>
            <a:r>
              <a:rPr lang="de-DE" dirty="0" err="1"/>
              <a:t>change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elongation</a:t>
            </a:r>
            <a:r>
              <a:rPr lang="de-DE" dirty="0" smtClean="0"/>
              <a:t> </a:t>
            </a:r>
            <a:r>
              <a:rPr lang="de-DE" dirty="0" err="1" smtClean="0"/>
              <a:t>towards</a:t>
            </a:r>
            <a:r>
              <a:rPr lang="de-DE" dirty="0" smtClean="0"/>
              <a:t> </a:t>
            </a:r>
            <a:r>
              <a:rPr lang="de-DE" dirty="0" err="1" smtClean="0"/>
              <a:t>theoretical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endParaRPr lang="de-DE" dirty="0" smtClean="0"/>
          </a:p>
          <a:p>
            <a:r>
              <a:rPr lang="de-DE" dirty="0" err="1"/>
              <a:t>Variations</a:t>
            </a:r>
            <a:r>
              <a:rPr lang="de-DE" dirty="0"/>
              <a:t> in </a:t>
            </a:r>
            <a:r>
              <a:rPr lang="de-DE" dirty="0" err="1"/>
              <a:t>fiber</a:t>
            </a:r>
            <a:r>
              <a:rPr lang="de-DE" dirty="0"/>
              <a:t> angle </a:t>
            </a:r>
            <a:r>
              <a:rPr lang="de-DE" dirty="0" err="1"/>
              <a:t>change</a:t>
            </a:r>
            <a:r>
              <a:rPr lang="de-DE" dirty="0"/>
              <a:t> due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initial</a:t>
            </a:r>
            <a:r>
              <a:rPr lang="de-DE" dirty="0"/>
              <a:t> material-</a:t>
            </a:r>
            <a:r>
              <a:rPr lang="de-DE" dirty="0" err="1"/>
              <a:t>inherent</a:t>
            </a:r>
            <a:r>
              <a:rPr lang="de-DE" dirty="0"/>
              <a:t> </a:t>
            </a:r>
            <a:r>
              <a:rPr lang="de-DE" dirty="0" err="1"/>
              <a:t>variation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+/-1</a:t>
            </a:r>
            <a:r>
              <a:rPr lang="de-DE" dirty="0" smtClean="0"/>
              <a:t>°</a:t>
            </a:r>
          </a:p>
          <a:p>
            <a:r>
              <a:rPr lang="de-DE" dirty="0" err="1"/>
              <a:t>D</a:t>
            </a:r>
            <a:r>
              <a:rPr lang="de-DE" dirty="0" err="1" smtClean="0"/>
              <a:t>eviations</a:t>
            </a:r>
            <a:r>
              <a:rPr lang="de-DE" dirty="0" smtClean="0"/>
              <a:t> </a:t>
            </a:r>
            <a:r>
              <a:rPr lang="de-DE" dirty="0" err="1" smtClean="0"/>
              <a:t>because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slippage</a:t>
            </a:r>
            <a:r>
              <a:rPr lang="de-DE" dirty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assumptions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theoretical</a:t>
            </a:r>
            <a:r>
              <a:rPr lang="de-DE" dirty="0" smtClean="0"/>
              <a:t> </a:t>
            </a:r>
            <a:r>
              <a:rPr lang="de-DE" dirty="0" err="1" smtClean="0"/>
              <a:t>values</a:t>
            </a:r>
            <a:r>
              <a:rPr lang="de-DE" dirty="0" smtClean="0"/>
              <a:t> </a:t>
            </a:r>
          </a:p>
          <a:p>
            <a:r>
              <a:rPr lang="de-DE" dirty="0"/>
              <a:t>Average </a:t>
            </a:r>
            <a:r>
              <a:rPr lang="de-DE" dirty="0" err="1"/>
              <a:t>deviation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+/-1°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well</a:t>
            </a:r>
            <a:r>
              <a:rPr lang="de-DE" dirty="0"/>
              <a:t>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 smtClean="0"/>
              <a:t>requirements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13</a:t>
            </a:fld>
            <a:endParaRPr lang="en-GB" noProof="0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86000" y="4102472"/>
            <a:ext cx="8478488" cy="1348072"/>
          </a:xfrm>
        </p:spPr>
        <p:txBody>
          <a:bodyPr/>
          <a:lstStyle/>
          <a:p>
            <a:r>
              <a:rPr lang="de-DE" dirty="0" err="1" smtClean="0"/>
              <a:t>Basically</a:t>
            </a:r>
            <a:r>
              <a:rPr lang="de-DE" dirty="0" smtClean="0"/>
              <a:t> </a:t>
            </a:r>
            <a:r>
              <a:rPr lang="de-DE" dirty="0" err="1" smtClean="0"/>
              <a:t>matching</a:t>
            </a:r>
            <a:r>
              <a:rPr lang="de-DE" dirty="0" smtClean="0"/>
              <a:t> </a:t>
            </a:r>
            <a:r>
              <a:rPr lang="de-DE" dirty="0" err="1" smtClean="0"/>
              <a:t>curves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elongation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fiber</a:t>
            </a:r>
            <a:r>
              <a:rPr lang="de-DE" dirty="0" smtClean="0"/>
              <a:t> angle </a:t>
            </a:r>
            <a:r>
              <a:rPr lang="de-DE" dirty="0" err="1" smtClean="0"/>
              <a:t>change</a:t>
            </a:r>
            <a:r>
              <a:rPr lang="de-DE" dirty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correlation</a:t>
            </a:r>
            <a:endParaRPr lang="de-DE" dirty="0" smtClean="0"/>
          </a:p>
          <a:p>
            <a:r>
              <a:rPr lang="de-DE" dirty="0" smtClean="0"/>
              <a:t>Off-set </a:t>
            </a:r>
            <a:r>
              <a:rPr lang="de-DE" dirty="0" err="1"/>
              <a:t>speed</a:t>
            </a:r>
            <a:r>
              <a:rPr lang="de-DE" dirty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/>
              <a:t>adjusted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compensate</a:t>
            </a:r>
            <a:r>
              <a:rPr lang="de-DE" dirty="0"/>
              <a:t> </a:t>
            </a:r>
            <a:r>
              <a:rPr lang="de-DE" dirty="0" err="1" smtClean="0"/>
              <a:t>deviations</a:t>
            </a: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7580503"/>
              </p:ext>
            </p:extLst>
          </p:nvPr>
        </p:nvGraphicFramePr>
        <p:xfrm>
          <a:off x="1547664" y="1340768"/>
          <a:ext cx="593671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Diagram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3640693"/>
              </p:ext>
            </p:extLst>
          </p:nvPr>
        </p:nvGraphicFramePr>
        <p:xfrm>
          <a:off x="1547664" y="1340768"/>
          <a:ext cx="593744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feld 11"/>
          <p:cNvSpPr txBox="1"/>
          <p:nvPr/>
        </p:nvSpPr>
        <p:spPr>
          <a:xfrm>
            <a:off x="2315092" y="1484784"/>
            <a:ext cx="142708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dirty="0" err="1">
                <a:latin typeface="Arial" pitchFamily="34" charset="0"/>
                <a:cs typeface="Arial" pitchFamily="34" charset="0"/>
              </a:rPr>
              <a:t>r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unning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-in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interval</a:t>
            </a:r>
            <a:endParaRPr lang="de-DE" sz="1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08374" y="1484784"/>
            <a:ext cx="12272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dirty="0" err="1">
                <a:latin typeface="Arial" pitchFamily="34" charset="0"/>
                <a:cs typeface="Arial" pitchFamily="34" charset="0"/>
              </a:rPr>
              <a:t>f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orming</a:t>
            </a:r>
            <a:r>
              <a:rPr lang="de-DE" sz="1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400" dirty="0" err="1" smtClean="0">
                <a:latin typeface="Arial" pitchFamily="34" charset="0"/>
                <a:cs typeface="Arial" pitchFamily="34" charset="0"/>
              </a:rPr>
              <a:t>interval</a:t>
            </a:r>
            <a:endParaRPr lang="de-DE" sz="14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Diagramm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2902423"/>
              </p:ext>
            </p:extLst>
          </p:nvPr>
        </p:nvGraphicFramePr>
        <p:xfrm>
          <a:off x="1547664" y="1340768"/>
          <a:ext cx="593671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6" name="Gerade Verbindung 15"/>
          <p:cNvCxnSpPr/>
          <p:nvPr/>
        </p:nvCxnSpPr>
        <p:spPr>
          <a:xfrm>
            <a:off x="3876580" y="1484784"/>
            <a:ext cx="0" cy="2016224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784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3" grpId="0" build="p"/>
      <p:bldP spid="8" grpId="0" build="p"/>
      <p:bldGraphic spid="10" grpId="0">
        <p:bldAsOne/>
      </p:bldGraphic>
      <p:bldGraphic spid="10" grpId="1">
        <p:bldAsOne/>
      </p:bldGraphic>
      <p:bldGraphic spid="11" grpId="0">
        <p:bldAsOne/>
      </p:bldGraphic>
      <p:bldGraphic spid="9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 and Outlook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 smtClean="0"/>
              <a:t>Novel preforming mechanism for NCF profiles is developed and proven</a:t>
            </a:r>
          </a:p>
          <a:p>
            <a:endParaRPr lang="en-GB" dirty="0" smtClean="0"/>
          </a:p>
          <a:p>
            <a:r>
              <a:rPr lang="en-GB" dirty="0" smtClean="0"/>
              <a:t>Correlation between shear, elongation and frame curvature is determined</a:t>
            </a:r>
          </a:p>
          <a:p>
            <a:endParaRPr lang="en-GB" dirty="0"/>
          </a:p>
          <a:p>
            <a:r>
              <a:rPr lang="en-GB" dirty="0" smtClean="0"/>
              <a:t>Quality assurance system is adapted and integrated for </a:t>
            </a:r>
            <a:r>
              <a:rPr lang="en-GB" dirty="0" err="1" smtClean="0"/>
              <a:t>fiber</a:t>
            </a:r>
            <a:r>
              <a:rPr lang="en-GB" dirty="0" smtClean="0"/>
              <a:t> orientation measurement as a measure of the degree of curvature</a:t>
            </a:r>
          </a:p>
          <a:p>
            <a:endParaRPr lang="en-GB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Development and of cross-sectional variation  </a:t>
            </a:r>
            <a:endParaRPr lang="en-GB" dirty="0" smtClean="0"/>
          </a:p>
          <a:p>
            <a:endParaRPr lang="en-GB" dirty="0" smtClean="0"/>
          </a:p>
          <a:p>
            <a:r>
              <a:rPr lang="en-GB" dirty="0" smtClean="0"/>
              <a:t>Integration of additional UD layers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Camera-based sensor system for </a:t>
            </a:r>
            <a:r>
              <a:rPr lang="en-GB" dirty="0" err="1" smtClean="0"/>
              <a:t>controll</a:t>
            </a:r>
            <a:r>
              <a:rPr lang="en-GB" dirty="0" smtClean="0"/>
              <a:t> of side-way NCF movement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14</a:t>
            </a:fld>
            <a:endParaRPr lang="en-GB" noProof="0" dirty="0"/>
          </a:p>
        </p:txBody>
      </p:sp>
      <p:pic>
        <p:nvPicPr>
          <p:cNvPr id="1029" name="Picture 5" descr="\\Bsfait00\fa\FL\Projekte\!Projekte_temp\Kontinuierliches Spantpreforming\06_Mediathek\Bilder\Preformanlage\2014\Vorschub animiert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318951" cy="305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707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15</a:t>
            </a:fld>
            <a:endParaRPr lang="en-GB" noProof="0" dirty="0"/>
          </a:p>
        </p:txBody>
      </p:sp>
      <p:sp>
        <p:nvSpPr>
          <p:cNvPr id="7" name="Rechteck 6"/>
          <p:cNvSpPr/>
          <p:nvPr/>
        </p:nvSpPr>
        <p:spPr>
          <a:xfrm>
            <a:off x="611560" y="1386187"/>
            <a:ext cx="59046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Dipl.-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Ing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 Arne Stahl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arne.stahl@dlr.de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Deutsches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Zentrum für Luft- und Raumfahrt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 e.V. (DLR)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German Aerospace Center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Institute of Composite Structures and Adaptive Systems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Composite Design</a:t>
            </a:r>
          </a:p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Lilienthalplatz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38108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Braunschweig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Germany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DE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www.DLR.de/FA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dirty="0"/>
          </a:p>
        </p:txBody>
      </p:sp>
      <p:pic>
        <p:nvPicPr>
          <p:cNvPr id="3074" name="Picture 2" descr="\\Bsfait00\fa\USER2-SFR\stah_an\Privat\Bilder\Passfotos\Stahl_2011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017093"/>
            <a:ext cx="2154079" cy="2853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 txBox="1">
            <a:spLocks/>
          </p:cNvSpPr>
          <p:nvPr/>
        </p:nvSpPr>
        <p:spPr bwMode="auto">
          <a:xfrm>
            <a:off x="486000" y="648000"/>
            <a:ext cx="8172000" cy="738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2038350" algn="l"/>
              </a:tabLst>
              <a:defRPr sz="2400" b="1" kern="1200">
                <a:solidFill>
                  <a:srgbClr val="686868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dirty="0" smtClean="0"/>
              <a:t>Thank you very much!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7173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5B5DB"/>
              </a:clrFrom>
              <a:clrTo>
                <a:srgbClr val="85B5DB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0462" flipH="1">
            <a:off x="53665" y="1654544"/>
            <a:ext cx="3801458" cy="2155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>
          <a:xfrm>
            <a:off x="445609" y="4677794"/>
            <a:ext cx="8230847" cy="1512168"/>
          </a:xfrm>
        </p:spPr>
        <p:txBody>
          <a:bodyPr/>
          <a:lstStyle/>
          <a:p>
            <a:r>
              <a:rPr lang="de-DE" dirty="0" smtClean="0"/>
              <a:t>Lightweight </a:t>
            </a:r>
            <a:r>
              <a:rPr lang="de-DE" dirty="0" err="1" smtClean="0"/>
              <a:t>composite</a:t>
            </a:r>
            <a:r>
              <a:rPr lang="de-DE" dirty="0" smtClean="0"/>
              <a:t> design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contribute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/>
              <a:t> </a:t>
            </a:r>
            <a:r>
              <a:rPr lang="de-DE" dirty="0" err="1" smtClean="0"/>
              <a:t>achieve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travelling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efficient</a:t>
            </a:r>
            <a:r>
              <a:rPr lang="de-DE" dirty="0" smtClean="0"/>
              <a:t> </a:t>
            </a:r>
            <a:r>
              <a:rPr lang="de-DE" dirty="0" err="1" smtClean="0"/>
              <a:t>manufacturing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recovery</a:t>
            </a:r>
            <a:endParaRPr lang="de-DE" dirty="0"/>
          </a:p>
          <a:p>
            <a:endParaRPr lang="de-DE" dirty="0"/>
          </a:p>
          <a:p>
            <a:r>
              <a:rPr lang="de-DE" dirty="0" smtClean="0"/>
              <a:t>Composites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lightweight</a:t>
            </a:r>
            <a:r>
              <a:rPr lang="de-DE" dirty="0" smtClean="0"/>
              <a:t> material </a:t>
            </a:r>
            <a:r>
              <a:rPr lang="de-DE" dirty="0" err="1" smtClean="0"/>
              <a:t>require</a:t>
            </a:r>
            <a:r>
              <a:rPr lang="de-DE" dirty="0" smtClean="0"/>
              <a:t> </a:t>
            </a:r>
            <a:r>
              <a:rPr lang="de-DE" dirty="0" err="1" smtClean="0"/>
              <a:t>specialized</a:t>
            </a:r>
            <a:r>
              <a:rPr lang="de-DE" dirty="0" smtClean="0"/>
              <a:t> </a:t>
            </a:r>
            <a:r>
              <a:rPr lang="de-DE" dirty="0" err="1" smtClean="0"/>
              <a:t>manufacturing</a:t>
            </a:r>
            <a:r>
              <a:rPr lang="de-DE" dirty="0" smtClean="0"/>
              <a:t> </a:t>
            </a:r>
            <a:r>
              <a:rPr lang="de-DE" dirty="0" err="1" smtClean="0"/>
              <a:t>technologies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high </a:t>
            </a:r>
            <a:r>
              <a:rPr lang="de-DE" dirty="0" err="1" smtClean="0"/>
              <a:t>quality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high </a:t>
            </a:r>
            <a:r>
              <a:rPr lang="de-DE" dirty="0" err="1" smtClean="0"/>
              <a:t>quantity</a:t>
            </a:r>
            <a:endParaRPr lang="de-DE" dirty="0" smtClean="0"/>
          </a:p>
          <a:p>
            <a:endParaRPr lang="de-DE" dirty="0" smtClean="0"/>
          </a:p>
          <a:p>
            <a:pPr lvl="1"/>
            <a:endParaRPr lang="de-DE" dirty="0" smtClean="0"/>
          </a:p>
          <a:p>
            <a:endParaRPr lang="de-DE" dirty="0" smtClean="0"/>
          </a:p>
          <a:p>
            <a:endParaRPr lang="de-DE" dirty="0"/>
          </a:p>
          <a:p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2</a:t>
            </a:fld>
            <a:endParaRPr lang="en-GB" noProof="0" dirty="0"/>
          </a:p>
        </p:txBody>
      </p:sp>
      <p:pic>
        <p:nvPicPr>
          <p:cNvPr id="14" name="Picture 5" descr="http://upload.wikimedia.org/wikipedia/commons/9/9b/N117,_Hohenahr_6.JP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51" b="70477" l="9942" r="726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488" y="404664"/>
            <a:ext cx="3725288" cy="496855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Bild 3" descr="aeca1fdf5d.png"/>
          <p:cNvPicPr>
            <a:picLocks noChangeAspect="1"/>
          </p:cNvPicPr>
          <p:nvPr/>
        </p:nvPicPr>
        <p:blipFill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334" y="2924944"/>
            <a:ext cx="3571914" cy="1696659"/>
          </a:xfrm>
          <a:prstGeom prst="rect">
            <a:avLst/>
          </a:prstGeom>
        </p:spPr>
      </p:pic>
      <p:sp>
        <p:nvSpPr>
          <p:cNvPr id="17" name="Textfeld 16"/>
          <p:cNvSpPr txBox="1"/>
          <p:nvPr/>
        </p:nvSpPr>
        <p:spPr>
          <a:xfrm>
            <a:off x="7956376" y="3717032"/>
            <a:ext cx="106599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Nordex</a:t>
            </a:r>
            <a:endParaRPr lang="de-D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4227174" y="4365104"/>
            <a:ext cx="1496954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Goeke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Group</a:t>
            </a:r>
          </a:p>
        </p:txBody>
      </p:sp>
      <p:pic>
        <p:nvPicPr>
          <p:cNvPr id="8" name="Bild 7" descr="Bildschirmfoto 2014-06-03 um 15.53.45.png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62" b="100000" l="3246" r="10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1359" y="1124744"/>
            <a:ext cx="3174897" cy="1350724"/>
          </a:xfrm>
          <a:prstGeom prst="rect">
            <a:avLst/>
          </a:prstGeom>
        </p:spPr>
      </p:pic>
      <p:sp>
        <p:nvSpPr>
          <p:cNvPr id="20" name="Textfeld 19"/>
          <p:cNvSpPr txBox="1"/>
          <p:nvPr/>
        </p:nvSpPr>
        <p:spPr>
          <a:xfrm>
            <a:off x="5639046" y="2380238"/>
            <a:ext cx="949178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Source: BMW</a:t>
            </a:r>
          </a:p>
        </p:txBody>
      </p:sp>
    </p:spTree>
    <p:extLst>
      <p:ext uri="{BB962C8B-B14F-4D97-AF65-F5344CB8AC3E}">
        <p14:creationId xmlns:p14="http://schemas.microsoft.com/office/powerpoint/2010/main" val="3435077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/>
          <p:cNvSpPr/>
          <p:nvPr/>
        </p:nvSpPr>
        <p:spPr>
          <a:xfrm rot="10800000">
            <a:off x="827584" y="1412776"/>
            <a:ext cx="7776864" cy="4392488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  <a:lumMod val="7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Ellipse 39"/>
          <p:cNvSpPr/>
          <p:nvPr/>
        </p:nvSpPr>
        <p:spPr>
          <a:xfrm>
            <a:off x="5803397" y="2751713"/>
            <a:ext cx="3089083" cy="2045439"/>
          </a:xfrm>
          <a:prstGeom prst="ellipse">
            <a:avLst/>
          </a:prstGeom>
          <a:solidFill>
            <a:schemeClr val="bg1">
              <a:lumMod val="95000"/>
              <a:alpha val="48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Ellipse 36"/>
          <p:cNvSpPr/>
          <p:nvPr/>
        </p:nvSpPr>
        <p:spPr>
          <a:xfrm>
            <a:off x="863253" y="3415581"/>
            <a:ext cx="3660021" cy="2045439"/>
          </a:xfrm>
          <a:prstGeom prst="ellipse">
            <a:avLst/>
          </a:prstGeom>
          <a:solidFill>
            <a:schemeClr val="bg1">
              <a:lumMod val="95000"/>
              <a:alpha val="48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Ellipse 16"/>
          <p:cNvSpPr/>
          <p:nvPr/>
        </p:nvSpPr>
        <p:spPr>
          <a:xfrm>
            <a:off x="2555776" y="1340768"/>
            <a:ext cx="4066048" cy="2045439"/>
          </a:xfrm>
          <a:prstGeom prst="ellipse">
            <a:avLst/>
          </a:prstGeom>
          <a:solidFill>
            <a:schemeClr val="bg1">
              <a:lumMod val="95000"/>
              <a:alpha val="48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Motivation</a:t>
            </a:r>
            <a:endParaRPr lang="en-GB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3</a:t>
            </a:fld>
            <a:endParaRPr lang="en-GB" noProof="0" dirty="0"/>
          </a:p>
        </p:txBody>
      </p:sp>
      <p:cxnSp>
        <p:nvCxnSpPr>
          <p:cNvPr id="10" name="Gerade Verbindung mit Pfeil 9"/>
          <p:cNvCxnSpPr/>
          <p:nvPr/>
        </p:nvCxnSpPr>
        <p:spPr>
          <a:xfrm flipV="1">
            <a:off x="838470" y="1207638"/>
            <a:ext cx="0" cy="4608512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mit Pfeil 13"/>
          <p:cNvCxnSpPr/>
          <p:nvPr/>
        </p:nvCxnSpPr>
        <p:spPr>
          <a:xfrm flipV="1">
            <a:off x="827584" y="5803900"/>
            <a:ext cx="7998916" cy="1364"/>
          </a:xfrm>
          <a:prstGeom prst="straightConnector1">
            <a:avLst/>
          </a:prstGeom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4286411" y="5882788"/>
            <a:ext cx="85921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Quantity</a:t>
            </a:r>
            <a:endParaRPr lang="de-DE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feld 17"/>
          <p:cNvSpPr txBox="1"/>
          <p:nvPr/>
        </p:nvSpPr>
        <p:spPr>
          <a:xfrm rot="16200000">
            <a:off x="246971" y="3609020"/>
            <a:ext cx="71814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Quality</a:t>
            </a:r>
          </a:p>
        </p:txBody>
      </p:sp>
      <p:pic>
        <p:nvPicPr>
          <p:cNvPr id="2050" name="Picture 2" descr="\\Bsfait00\fa\Info\Fotoarchiv\Fotos2010\FA\FA13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2583" y="1340768"/>
            <a:ext cx="2091464" cy="93610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\\Bsfait00\fa\FL\Projekte\!Projekte_temp\Kontinuierliches Spantpreforming\06_Mediathek\Bilder\Profhyl-Bild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202" b="100000" l="1475" r="99115">
                        <a14:foregroundMark x1="15855" y1="57523" x2="15855" y2="57523"/>
                        <a14:backgroundMark x1="2106" y1="7718" x2="43692" y2="7979"/>
                        <a14:backgroundMark x1="42937" y1="7979" x2="45599" y2="20730"/>
                        <a14:backgroundMark x1="45420" y1="19974" x2="2106" y2="22243"/>
                        <a14:backgroundMark x1="2106" y1="21982" x2="2305" y2="7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3715" y="2636912"/>
            <a:ext cx="2816717" cy="214625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uppieren 1"/>
          <p:cNvGrpSpPr>
            <a:grpSpLocks/>
          </p:cNvGrpSpPr>
          <p:nvPr/>
        </p:nvGrpSpPr>
        <p:grpSpPr bwMode="auto">
          <a:xfrm>
            <a:off x="965208" y="4221089"/>
            <a:ext cx="2094624" cy="724040"/>
            <a:chOff x="717550" y="2103438"/>
            <a:chExt cx="4643438" cy="130175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2" descr="blatt_mit_steg2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550" y="2103438"/>
              <a:ext cx="4643438" cy="1301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8" name="Line 59"/>
            <p:cNvSpPr>
              <a:spLocks noChangeShapeType="1"/>
            </p:cNvSpPr>
            <p:nvPr/>
          </p:nvSpPr>
          <p:spPr bwMode="auto">
            <a:xfrm flipV="1">
              <a:off x="2408238" y="2216150"/>
              <a:ext cx="957262" cy="3746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60"/>
            <p:cNvSpPr>
              <a:spLocks noChangeShapeType="1"/>
            </p:cNvSpPr>
            <p:nvPr/>
          </p:nvSpPr>
          <p:spPr bwMode="auto">
            <a:xfrm flipV="1">
              <a:off x="1497013" y="2124075"/>
              <a:ext cx="884237" cy="3698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pic>
        <p:nvPicPr>
          <p:cNvPr id="2053" name="Picture 5" descr="http://upload.wikimedia.org/wikipedia/commons/9/9b/N117,_Hohenahr_6.JPG"/>
          <p:cNvPicPr>
            <a:picLocks noChangeAspect="1" noChangeArrowheads="1"/>
          </p:cNvPicPr>
          <p:nvPr/>
        </p:nvPicPr>
        <p:blipFill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51" b="70477" l="9942" r="726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829" y="2852936"/>
            <a:ext cx="2724752" cy="3634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7" descr="\\Bsfait00\fa\FL\Projekte\!Projekte_temp\Kontinuierliches Spantpreforming\06_Mediathek\Bilder\Spantdesigns\TRL3 Demonstrator\Spant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84657">
            <a:off x="5372702" y="1073836"/>
            <a:ext cx="739191" cy="175961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\\Bsfait00\fa\FL\Projekte\!Projekte_temp\Kontinuierliches Spantpreforming\06_Mediathek\Bilder\Spantdesigns\TRL3 Demonstrator\Spant.jp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83113">
            <a:off x="3354720" y="800663"/>
            <a:ext cx="2629170" cy="56650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feld 22"/>
          <p:cNvSpPr txBox="1"/>
          <p:nvPr/>
        </p:nvSpPr>
        <p:spPr>
          <a:xfrm>
            <a:off x="6517337" y="1628800"/>
            <a:ext cx="1966308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Focus on </a:t>
            </a:r>
            <a:r>
              <a:rPr lang="de-DE" b="1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Aircraft</a:t>
            </a:r>
            <a:r>
              <a:rPr lang="de-DE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de-DE" b="1" dirty="0" err="1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Fuselage</a:t>
            </a:r>
            <a:r>
              <a:rPr lang="de-DE" b="1" dirty="0" smtClean="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rPr>
              <a:t> Frames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1715692" y="5068659"/>
            <a:ext cx="1065997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Source: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Nordex</a:t>
            </a:r>
            <a:endParaRPr lang="de-DE" sz="12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feld 30"/>
          <p:cNvSpPr txBox="1"/>
          <p:nvPr/>
        </p:nvSpPr>
        <p:spPr>
          <a:xfrm>
            <a:off x="7659830" y="4581128"/>
            <a:ext cx="872610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Source: Audi</a:t>
            </a:r>
          </a:p>
        </p:txBody>
      </p:sp>
      <p:grpSp>
        <p:nvGrpSpPr>
          <p:cNvPr id="3" name="Gruppierung 2"/>
          <p:cNvGrpSpPr/>
          <p:nvPr/>
        </p:nvGrpSpPr>
        <p:grpSpPr>
          <a:xfrm>
            <a:off x="2699792" y="1700809"/>
            <a:ext cx="3168352" cy="1944215"/>
            <a:chOff x="3104271" y="1761505"/>
            <a:chExt cx="2838006" cy="1776726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85B5DB"/>
                </a:clrFrom>
                <a:clrTo>
                  <a:srgbClr val="85B5DB">
                    <a:alpha val="0"/>
                  </a:srgbClr>
                </a:clrTo>
              </a:clrChange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20462" flipH="1">
              <a:off x="3104271" y="1761505"/>
              <a:ext cx="2838006" cy="17767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grayscl/>
              <a:alphaModFix/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6307" l="0" r="10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" b="10535"/>
            <a:stretch/>
          </p:blipFill>
          <p:spPr bwMode="auto">
            <a:xfrm rot="178245">
              <a:off x="3832488" y="2256376"/>
              <a:ext cx="1511112" cy="743529"/>
            </a:xfrm>
            <a:prstGeom prst="snip1Rect">
              <a:avLst>
                <a:gd name="adj" fmla="val 0"/>
              </a:avLst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6985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3333E-6 L -0.18107 0.2469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63" y="12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7" grpId="0" animBg="1"/>
      <p:bldP spid="17" grpId="0" animBg="1"/>
      <p:bldP spid="16" grpId="0"/>
      <p:bldP spid="18" grpId="0"/>
      <p:bldP spid="23" grpId="0"/>
      <p:bldP spid="25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7937" y="1202165"/>
            <a:ext cx="9144000" cy="4453670"/>
          </a:xfrm>
          <a:prstGeom prst="rect">
            <a:avLst/>
          </a:prstGeom>
          <a:blipFill dpi="0" rotWithShape="1">
            <a:blip r:embed="rId3">
              <a:alphaModFix amt="3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60000" contrast="-60000"/>
                      </a14:imgEffect>
                    </a14:imgLayer>
                  </a14:imgProps>
                </a:ext>
              </a:extLst>
            </a:blip>
            <a:srcRect/>
            <a:stretch>
              <a:fillRect l="-9063" r="-13786"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Automated RTM for </a:t>
            </a:r>
            <a:r>
              <a:rPr lang="en-GB" dirty="0"/>
              <a:t>high </a:t>
            </a:r>
            <a:r>
              <a:rPr lang="en-GB" dirty="0" smtClean="0"/>
              <a:t>quantity and </a:t>
            </a:r>
            <a:r>
              <a:rPr lang="en-GB" dirty="0"/>
              <a:t>high </a:t>
            </a:r>
            <a:r>
              <a:rPr lang="en-GB" dirty="0" smtClean="0"/>
              <a:t>quality</a:t>
            </a:r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4</a:t>
            </a:fld>
            <a:endParaRPr lang="en-GB" noProof="0" dirty="0"/>
          </a:p>
        </p:txBody>
      </p:sp>
      <p:sp>
        <p:nvSpPr>
          <p:cNvPr id="48" name="Abgerundetes Rechteck 47"/>
          <p:cNvSpPr/>
          <p:nvPr/>
        </p:nvSpPr>
        <p:spPr bwMode="auto">
          <a:xfrm>
            <a:off x="6461501" y="4647960"/>
            <a:ext cx="1692616" cy="1083355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301" b="-17041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49" name="Abgerundetes Rechteck 48"/>
          <p:cNvSpPr/>
          <p:nvPr/>
        </p:nvSpPr>
        <p:spPr bwMode="auto">
          <a:xfrm>
            <a:off x="4571360" y="4647961"/>
            <a:ext cx="1692616" cy="1083355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681" b="-17179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0" name="Abgerundetes Rechteck 49"/>
          <p:cNvSpPr/>
          <p:nvPr/>
        </p:nvSpPr>
        <p:spPr bwMode="auto">
          <a:xfrm>
            <a:off x="2699152" y="4647962"/>
            <a:ext cx="1692616" cy="1083356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483" b="-17376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1" name="Abgerundetes Rechteck 50"/>
          <p:cNvSpPr/>
          <p:nvPr/>
        </p:nvSpPr>
        <p:spPr bwMode="auto">
          <a:xfrm>
            <a:off x="827584" y="4647961"/>
            <a:ext cx="1692616" cy="1083357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949" b="-19069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2" name="Abgerundetes Rechteck 51"/>
          <p:cNvSpPr/>
          <p:nvPr/>
        </p:nvSpPr>
        <p:spPr bwMode="auto">
          <a:xfrm>
            <a:off x="827584" y="2996952"/>
            <a:ext cx="1692616" cy="1083356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7361" b="-18115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4" name="Abgerundetes Rechteck 53"/>
          <p:cNvSpPr/>
          <p:nvPr/>
        </p:nvSpPr>
        <p:spPr bwMode="auto">
          <a:xfrm>
            <a:off x="4571360" y="2996952"/>
            <a:ext cx="1692616" cy="1083356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353" b="-16452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5" name="Abgerundetes Rechteck 54"/>
          <p:cNvSpPr/>
          <p:nvPr/>
        </p:nvSpPr>
        <p:spPr bwMode="auto">
          <a:xfrm>
            <a:off x="6461501" y="2996952"/>
            <a:ext cx="1692616" cy="1083356"/>
          </a:xfrm>
          <a:prstGeom prst="roundRect">
            <a:avLst/>
          </a:prstGeom>
          <a:blipFill dpi="0"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353" b="-16452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6" name="Abgerundetes Rechteck 55"/>
          <p:cNvSpPr/>
          <p:nvPr/>
        </p:nvSpPr>
        <p:spPr bwMode="auto">
          <a:xfrm>
            <a:off x="6461501" y="1268760"/>
            <a:ext cx="1692616" cy="1083356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714" b="-18409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7" name="Abgerundetes Rechteck 56"/>
          <p:cNvSpPr/>
          <p:nvPr/>
        </p:nvSpPr>
        <p:spPr bwMode="auto">
          <a:xfrm>
            <a:off x="4571360" y="1271440"/>
            <a:ext cx="1692616" cy="1089361"/>
          </a:xfrm>
          <a:prstGeom prst="roundRect">
            <a:avLst/>
          </a:prstGeom>
          <a:blipFill dpi="0"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8" name="Abgerundetes Rechteck 57"/>
          <p:cNvSpPr/>
          <p:nvPr/>
        </p:nvSpPr>
        <p:spPr bwMode="auto">
          <a:xfrm>
            <a:off x="2699152" y="1277648"/>
            <a:ext cx="1692616" cy="1084955"/>
          </a:xfrm>
          <a:prstGeom prst="roundRect">
            <a:avLst/>
          </a:prstGeom>
          <a:blipFill dpi="0"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59" name="Abgerundetes Rechteck 58"/>
          <p:cNvSpPr/>
          <p:nvPr/>
        </p:nvSpPr>
        <p:spPr bwMode="auto">
          <a:xfrm>
            <a:off x="827584" y="1275845"/>
            <a:ext cx="1692616" cy="1084955"/>
          </a:xfrm>
          <a:prstGeom prst="roundRect">
            <a:avLst/>
          </a:prstGeom>
          <a:blipFill dpi="0"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graphicFrame>
        <p:nvGraphicFramePr>
          <p:cNvPr id="60" name="Tabelle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7585341"/>
              </p:ext>
            </p:extLst>
          </p:nvPr>
        </p:nvGraphicFramePr>
        <p:xfrm>
          <a:off x="785192" y="2492896"/>
          <a:ext cx="7368924" cy="259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42231"/>
                <a:gridCol w="1842231"/>
                <a:gridCol w="1842231"/>
                <a:gridCol w="1842231"/>
              </a:tblGrid>
              <a:tr h="187072"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smtClean="0"/>
                        <a:t>Roll Handling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1" dirty="0" err="1" smtClean="0"/>
                        <a:t>Cutting</a:t>
                      </a:r>
                      <a:endParaRPr lang="de-DE" sz="1100" b="0" i="1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err="1" smtClean="0"/>
                        <a:t>Ply</a:t>
                      </a:r>
                      <a:r>
                        <a:rPr lang="de-DE" sz="1100" b="0" i="1" baseline="0" dirty="0" smtClean="0"/>
                        <a:t> </a:t>
                      </a:r>
                      <a:r>
                        <a:rPr lang="de-DE" sz="1100" b="0" i="1" dirty="0" smtClean="0"/>
                        <a:t>Transfer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err="1" smtClean="0"/>
                        <a:t>Gripping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3" name="Tabelle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021955"/>
              </p:ext>
            </p:extLst>
          </p:nvPr>
        </p:nvGraphicFramePr>
        <p:xfrm>
          <a:off x="827584" y="4221088"/>
          <a:ext cx="7315200" cy="259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8800"/>
                <a:gridCol w="1828800"/>
                <a:gridCol w="1828800"/>
                <a:gridCol w="1828800"/>
              </a:tblGrid>
              <a:tr h="187072"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smtClean="0"/>
                        <a:t>Fine </a:t>
                      </a:r>
                      <a:r>
                        <a:rPr lang="de-DE" sz="1100" b="0" i="1" dirty="0" err="1" smtClean="0"/>
                        <a:t>Trimming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1" dirty="0" err="1" smtClean="0"/>
                        <a:t>Consolidation</a:t>
                      </a:r>
                      <a:endParaRPr lang="de-DE" sz="1100" b="0" i="1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smtClean="0"/>
                        <a:t>Quality</a:t>
                      </a:r>
                      <a:r>
                        <a:rPr lang="de-DE" sz="1100" b="0" i="1" baseline="0" dirty="0" smtClean="0"/>
                        <a:t> Assurance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err="1" smtClean="0"/>
                        <a:t>Draping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" name="Tabelle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9440697"/>
              </p:ext>
            </p:extLst>
          </p:nvPr>
        </p:nvGraphicFramePr>
        <p:xfrm>
          <a:off x="827584" y="5906224"/>
          <a:ext cx="7315200" cy="259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8800"/>
                <a:gridCol w="1828800"/>
                <a:gridCol w="1828800"/>
                <a:gridCol w="1828800"/>
              </a:tblGrid>
              <a:tr h="187072"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smtClean="0"/>
                        <a:t>Preform Insertion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1" dirty="0" err="1" smtClean="0"/>
                        <a:t>Injection</a:t>
                      </a:r>
                      <a:endParaRPr lang="de-DE" sz="1100" b="0" i="1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err="1" smtClean="0"/>
                        <a:t>Curing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err="1" smtClean="0"/>
                        <a:t>Demoulding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65" name="Abgerundetes Rechteck 64"/>
          <p:cNvSpPr/>
          <p:nvPr/>
        </p:nvSpPr>
        <p:spPr bwMode="auto">
          <a:xfrm>
            <a:off x="2699152" y="2996952"/>
            <a:ext cx="1692616" cy="1083356"/>
          </a:xfrm>
          <a:prstGeom prst="roundRect">
            <a:avLst/>
          </a:prstGeom>
          <a:blipFill dpi="0" rotWithShape="1">
            <a:blip r:embed="rId16"/>
            <a:srcRect/>
            <a:stretch>
              <a:fillRect t="-17361" b="-18115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46" name="Pfeil nach rechts 45"/>
          <p:cNvSpPr/>
          <p:nvPr/>
        </p:nvSpPr>
        <p:spPr>
          <a:xfrm>
            <a:off x="2402235" y="1663759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Pfeil nach rechts 65"/>
          <p:cNvSpPr/>
          <p:nvPr/>
        </p:nvSpPr>
        <p:spPr>
          <a:xfrm>
            <a:off x="4274443" y="1663759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Pfeil nach rechts 66"/>
          <p:cNvSpPr/>
          <p:nvPr/>
        </p:nvSpPr>
        <p:spPr>
          <a:xfrm>
            <a:off x="6165701" y="1654072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Pfeil nach rechts 67"/>
          <p:cNvSpPr/>
          <p:nvPr/>
        </p:nvSpPr>
        <p:spPr>
          <a:xfrm>
            <a:off x="2396877" y="5031789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Pfeil nach rechts 68"/>
          <p:cNvSpPr/>
          <p:nvPr/>
        </p:nvSpPr>
        <p:spPr>
          <a:xfrm>
            <a:off x="4269085" y="5031789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0" name="Pfeil nach rechts 69"/>
          <p:cNvSpPr/>
          <p:nvPr/>
        </p:nvSpPr>
        <p:spPr>
          <a:xfrm>
            <a:off x="6160343" y="5022102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Pfeil nach rechts 70"/>
          <p:cNvSpPr/>
          <p:nvPr/>
        </p:nvSpPr>
        <p:spPr>
          <a:xfrm rot="10800000">
            <a:off x="2373660" y="3382264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Pfeil nach rechts 71"/>
          <p:cNvSpPr/>
          <p:nvPr/>
        </p:nvSpPr>
        <p:spPr>
          <a:xfrm rot="10800000">
            <a:off x="4245868" y="3382264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Pfeil nach rechts 72"/>
          <p:cNvSpPr/>
          <p:nvPr/>
        </p:nvSpPr>
        <p:spPr>
          <a:xfrm rot="10800000">
            <a:off x="6137126" y="3372577"/>
            <a:ext cx="432048" cy="31273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180-Grad-Pfeil 74"/>
          <p:cNvSpPr/>
          <p:nvPr/>
        </p:nvSpPr>
        <p:spPr>
          <a:xfrm rot="5400000">
            <a:off x="7311817" y="2474373"/>
            <a:ext cx="1959227" cy="482019"/>
          </a:xfrm>
          <a:prstGeom prst="uturnArrow">
            <a:avLst>
              <a:gd name="adj1" fmla="val 38116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180-Grad-Pfeil 75"/>
          <p:cNvSpPr/>
          <p:nvPr/>
        </p:nvSpPr>
        <p:spPr>
          <a:xfrm rot="5400000" flipV="1">
            <a:off x="-238385" y="4163231"/>
            <a:ext cx="1915914" cy="504056"/>
          </a:xfrm>
          <a:prstGeom prst="uturnArrow">
            <a:avLst>
              <a:gd name="adj1" fmla="val 38116"/>
              <a:gd name="adj2" fmla="val 25000"/>
              <a:gd name="adj3" fmla="val 25000"/>
              <a:gd name="adj4" fmla="val 43750"/>
              <a:gd name="adj5" fmla="val 100000"/>
            </a:avLst>
          </a:prstGeom>
          <a:solidFill>
            <a:srgbClr val="FFC000"/>
          </a:solidFill>
          <a:ln w="9525"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59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4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5" grpId="0" animBg="1"/>
      <p:bldP spid="46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5" grpId="0" animBg="1"/>
      <p:bldP spid="7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0" y="1230467"/>
            <a:ext cx="9144000" cy="4453670"/>
          </a:xfrm>
          <a:prstGeom prst="rect">
            <a:avLst/>
          </a:prstGeom>
          <a:blipFill dpi="0" rotWithShape="1">
            <a:blip r:embed="rId3">
              <a:alphaModFix amt="3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60000" contrast="-60000"/>
                      </a14:imgEffect>
                    </a14:imgLayer>
                  </a14:imgProps>
                </a:ext>
              </a:extLst>
            </a:blip>
            <a:srcRect/>
            <a:stretch>
              <a:fillRect l="-9063" r="-13786"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Automated RTM for high quantity and high quality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5</a:t>
            </a:fld>
            <a:endParaRPr lang="en-GB" noProof="0" dirty="0"/>
          </a:p>
        </p:txBody>
      </p:sp>
      <p:pic>
        <p:nvPicPr>
          <p:cNvPr id="7" name="Picture 12" descr="Z:\Info\Fotoarchiv\FA_06_2013_ZLP\ZLP_1452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124744"/>
            <a:ext cx="3174849" cy="2880319"/>
          </a:xfrm>
          <a:prstGeom prst="roundRect">
            <a:avLst>
              <a:gd name="adj" fmla="val 9965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Z:\Info\Fotoarchiv\FA_06_2013_ZLP\ZLP_14476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314" b="12653"/>
          <a:stretch/>
        </p:blipFill>
        <p:spPr bwMode="auto">
          <a:xfrm>
            <a:off x="5220072" y="4221088"/>
            <a:ext cx="3168352" cy="1584175"/>
          </a:xfrm>
          <a:prstGeom prst="round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Z:\Info\Fotoarchiv\FA_06_2013_ZLP\ZLP_1462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584" y="1124744"/>
            <a:ext cx="4320480" cy="2880321"/>
          </a:xfrm>
          <a:prstGeom prst="roundRect">
            <a:avLst>
              <a:gd name="adj" fmla="val 10670"/>
            </a:avLst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hteck 1"/>
          <p:cNvSpPr>
            <a:spLocks noChangeArrowheads="1"/>
          </p:cNvSpPr>
          <p:nvPr/>
        </p:nvSpPr>
        <p:spPr bwMode="auto">
          <a:xfrm>
            <a:off x="4860925" y="3033613"/>
            <a:ext cx="2063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algn="l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1pPr>
            <a:lvl2pPr marL="742950" indent="-285750" algn="l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2pPr>
            <a:lvl3pPr marL="1143000" indent="-228600" algn="l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3pPr>
            <a:lvl4pPr marL="1600200" indent="-228600" algn="l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4pPr>
            <a:lvl5pPr marL="2057400" indent="-228600" algn="l" eaLnBrk="0" hangingPunct="0"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-"/>
              <a:defRPr>
                <a:solidFill>
                  <a:schemeClr val="tx1"/>
                </a:solidFill>
                <a:latin typeface="Arial" pitchFamily="34" charset="0"/>
                <a:ea typeface="ヒラギノ角ゴ Pro W3"/>
                <a:cs typeface="Arial" pitchFamily="34" charset="0"/>
              </a:defRPr>
            </a:lvl9pPr>
          </a:lstStyle>
          <a:p>
            <a:pPr eaLnBrk="1" hangingPunct="1"/>
            <a:endParaRPr lang="de-DE" altLang="de-DE"/>
          </a:p>
        </p:txBody>
      </p:sp>
      <p:pic>
        <p:nvPicPr>
          <p:cNvPr id="11" name="Picture 1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458"/>
          <a:stretch/>
        </p:blipFill>
        <p:spPr bwMode="auto">
          <a:xfrm>
            <a:off x="653584" y="4221088"/>
            <a:ext cx="4350464" cy="1584175"/>
          </a:xfrm>
          <a:prstGeom prst="round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755576" y="5877272"/>
            <a:ext cx="4024239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Research RTM-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line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installed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at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Institute </a:t>
            </a:r>
          </a:p>
        </p:txBody>
      </p:sp>
    </p:spTree>
    <p:extLst>
      <p:ext uri="{BB962C8B-B14F-4D97-AF65-F5344CB8AC3E}">
        <p14:creationId xmlns:p14="http://schemas.microsoft.com/office/powerpoint/2010/main" val="3805733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eck 15"/>
          <p:cNvSpPr/>
          <p:nvPr/>
        </p:nvSpPr>
        <p:spPr>
          <a:xfrm>
            <a:off x="0" y="1230467"/>
            <a:ext cx="9144000" cy="4453670"/>
          </a:xfrm>
          <a:prstGeom prst="rect">
            <a:avLst/>
          </a:prstGeom>
          <a:blipFill dpi="0" rotWithShape="1">
            <a:blip r:embed="rId3">
              <a:alphaModFix amt="32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0"/>
                      </a14:imgEffect>
                      <a14:imgEffect>
                        <a14:brightnessContrast bright="60000" contrast="-60000"/>
                      </a14:imgEffect>
                    </a14:imgLayer>
                  </a14:imgProps>
                </a:ext>
              </a:extLst>
            </a:blip>
            <a:srcRect/>
            <a:stretch>
              <a:fillRect l="-9063" r="-13786"/>
            </a:stretch>
          </a:blip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de-DE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Continuous Preforming Process </a:t>
            </a:r>
            <a:br>
              <a:rPr lang="en-GB" dirty="0" smtClean="0"/>
            </a:br>
            <a:r>
              <a:rPr lang="en-GB" sz="2000" dirty="0" smtClean="0"/>
              <a:t>Part of RTM-line</a:t>
            </a:r>
            <a:endParaRPr lang="en-GB" sz="2000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6</a:t>
            </a:fld>
            <a:endParaRPr lang="en-GB" noProof="0" dirty="0"/>
          </a:p>
        </p:txBody>
      </p:sp>
      <p:sp>
        <p:nvSpPr>
          <p:cNvPr id="17" name="Flussdiagramm: Manuelle Verarbeitung 16"/>
          <p:cNvSpPr/>
          <p:nvPr/>
        </p:nvSpPr>
        <p:spPr>
          <a:xfrm>
            <a:off x="539552" y="2924945"/>
            <a:ext cx="8226294" cy="864096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2000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8000 w 10000"/>
              <a:gd name="connsiteY2" fmla="*/ 10000 h 10000"/>
              <a:gd name="connsiteX3" fmla="*/ 3122 w 10000"/>
              <a:gd name="connsiteY3" fmla="*/ 10000 h 10000"/>
              <a:gd name="connsiteX4" fmla="*/ 0 w 10000"/>
              <a:gd name="connsiteY4" fmla="*/ 0 h 10000"/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6874 w 10000"/>
              <a:gd name="connsiteY2" fmla="*/ 10000 h 10000"/>
              <a:gd name="connsiteX3" fmla="*/ 3122 w 10000"/>
              <a:gd name="connsiteY3" fmla="*/ 10000 h 10000"/>
              <a:gd name="connsiteX4" fmla="*/ 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0"/>
                </a:moveTo>
                <a:lnTo>
                  <a:pt x="10000" y="0"/>
                </a:lnTo>
                <a:lnTo>
                  <a:pt x="6874" y="10000"/>
                </a:lnTo>
                <a:lnTo>
                  <a:pt x="3122" y="10000"/>
                </a:lnTo>
                <a:lnTo>
                  <a:pt x="0" y="0"/>
                </a:lnTo>
                <a:close/>
              </a:path>
            </a:pathLst>
          </a:cu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utiger 45 Light"/>
                <a:ea typeface="Times New Roman"/>
              </a:rPr>
              <a:t> 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utiger 45 Light"/>
                <a:ea typeface="Times New Roman"/>
              </a:rPr>
              <a:t> 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/>
              <a:ea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1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utiger 45 Light"/>
                <a:ea typeface="Times New Roman"/>
              </a:rPr>
              <a:t> </a:t>
            </a:r>
            <a:endParaRPr kumimoji="0" lang="de-DE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/>
              <a:ea typeface="Times New Roman"/>
            </a:endParaRPr>
          </a:p>
        </p:txBody>
      </p:sp>
      <p:sp>
        <p:nvSpPr>
          <p:cNvPr id="20" name="Abgerundetes Rechteck 19"/>
          <p:cNvSpPr/>
          <p:nvPr/>
        </p:nvSpPr>
        <p:spPr bwMode="auto">
          <a:xfrm>
            <a:off x="7505278" y="1410973"/>
            <a:ext cx="1260568" cy="855748"/>
          </a:xfrm>
          <a:prstGeom prst="round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353" b="-16452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6119744" y="1410973"/>
            <a:ext cx="1260568" cy="855748"/>
          </a:xfrm>
          <a:prstGeom prst="roundRect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6353" b="-16452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2" name="Abgerundetes Rechteck 21"/>
          <p:cNvSpPr/>
          <p:nvPr/>
        </p:nvSpPr>
        <p:spPr bwMode="auto">
          <a:xfrm>
            <a:off x="4735066" y="1410973"/>
            <a:ext cx="1260568" cy="855748"/>
          </a:xfrm>
          <a:prstGeom prst="roundRect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714" b="-18409"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3" name="Abgerundetes Rechteck 22"/>
          <p:cNvSpPr/>
          <p:nvPr/>
        </p:nvSpPr>
        <p:spPr bwMode="auto">
          <a:xfrm>
            <a:off x="3347864" y="1413653"/>
            <a:ext cx="1260568" cy="860491"/>
          </a:xfrm>
          <a:prstGeom prst="roundRect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4" name="Abgerundetes Rechteck 23"/>
          <p:cNvSpPr/>
          <p:nvPr/>
        </p:nvSpPr>
        <p:spPr bwMode="auto">
          <a:xfrm>
            <a:off x="1943280" y="1419861"/>
            <a:ext cx="1260568" cy="857011"/>
          </a:xfrm>
          <a:prstGeom prst="roundRect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sp>
        <p:nvSpPr>
          <p:cNvPr id="25" name="Abgerundetes Rechteck 24"/>
          <p:cNvSpPr/>
          <p:nvPr/>
        </p:nvSpPr>
        <p:spPr bwMode="auto">
          <a:xfrm>
            <a:off x="539552" y="1418058"/>
            <a:ext cx="1260568" cy="857011"/>
          </a:xfrm>
          <a:prstGeom prst="roundRect">
            <a:avLst/>
          </a:prstGeom>
          <a:blipFill dpi="0"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ts val="26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ヒラギノ角ゴ Pro W3" charset="-128"/>
              <a:cs typeface="Arial" charset="0"/>
            </a:endParaRPr>
          </a:p>
        </p:txBody>
      </p:sp>
      <p:graphicFrame>
        <p:nvGraphicFramePr>
          <p:cNvPr id="26" name="Tabel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5660798"/>
              </p:ext>
            </p:extLst>
          </p:nvPr>
        </p:nvGraphicFramePr>
        <p:xfrm>
          <a:off x="535410" y="2492896"/>
          <a:ext cx="8230434" cy="259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1739"/>
                <a:gridCol w="1371739"/>
                <a:gridCol w="1371739"/>
                <a:gridCol w="1371739"/>
                <a:gridCol w="1371739"/>
                <a:gridCol w="1371739"/>
              </a:tblGrid>
              <a:tr h="187072"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smtClean="0"/>
                        <a:t>Roll Handling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1" dirty="0" err="1" smtClean="0"/>
                        <a:t>Cutting</a:t>
                      </a:r>
                      <a:endParaRPr lang="de-DE" sz="1100" b="0" i="1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err="1" smtClean="0"/>
                        <a:t>Ply</a:t>
                      </a:r>
                      <a:r>
                        <a:rPr lang="de-DE" sz="1100" b="0" i="1" baseline="0" dirty="0" smtClean="0"/>
                        <a:t> </a:t>
                      </a:r>
                      <a:r>
                        <a:rPr lang="de-DE" sz="1100" b="0" i="1" dirty="0" smtClean="0"/>
                        <a:t>Transfer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err="1" smtClean="0"/>
                        <a:t>Gripping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err="1" smtClean="0"/>
                        <a:t>Draping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b="0" i="1" dirty="0" smtClean="0"/>
                        <a:t>Quality</a:t>
                      </a:r>
                      <a:r>
                        <a:rPr lang="de-DE" sz="1100" b="0" i="1" baseline="0" dirty="0" smtClean="0"/>
                        <a:t> Assurance</a:t>
                      </a:r>
                      <a:endParaRPr lang="de-DE" sz="1100" b="0" i="1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\\Bsfait00\fa\FL\Projekte\!Projekte_temp\Kontinuierliches Spantpreforming\06_Mediathek\Bilder\Preformanlage\2014\Fotomedien\COPRO_01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6" b="3715"/>
          <a:stretch/>
        </p:blipFill>
        <p:spPr bwMode="auto">
          <a:xfrm>
            <a:off x="3133725" y="3977392"/>
            <a:ext cx="3094460" cy="1584474"/>
          </a:xfrm>
          <a:prstGeom prst="roundRect">
            <a:avLst/>
          </a:prstGeom>
          <a:blipFill dpi="0"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/>
        </p:spPr>
      </p:pic>
      <p:sp>
        <p:nvSpPr>
          <p:cNvPr id="19" name="Pfeil nach unten 18"/>
          <p:cNvSpPr/>
          <p:nvPr/>
        </p:nvSpPr>
        <p:spPr>
          <a:xfrm>
            <a:off x="3674145" y="3137303"/>
            <a:ext cx="1957108" cy="439379"/>
          </a:xfrm>
          <a:prstGeom prst="downArrow">
            <a:avLst/>
          </a:prstGeom>
          <a:solidFill>
            <a:srgbClr val="FFC000"/>
          </a:solidFill>
          <a:ln w="9525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28" name="Tabel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3531082"/>
              </p:ext>
            </p:extLst>
          </p:nvPr>
        </p:nvGraphicFramePr>
        <p:xfrm>
          <a:off x="3104432" y="5733256"/>
          <a:ext cx="3123754" cy="259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123754"/>
              </a:tblGrid>
              <a:tr h="1870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i="1" dirty="0" err="1" smtClean="0"/>
                        <a:t>Continuous</a:t>
                      </a:r>
                      <a:r>
                        <a:rPr lang="de-DE" sz="1100" b="0" i="1" dirty="0" smtClean="0"/>
                        <a:t> Preforming </a:t>
                      </a:r>
                      <a:r>
                        <a:rPr lang="de-DE" sz="1100" b="0" i="1" dirty="0" err="1" smtClean="0"/>
                        <a:t>Process</a:t>
                      </a:r>
                      <a:endParaRPr lang="de-DE" sz="1100" b="0" i="1" dirty="0" smtClean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00">
                        <a:alpha val="69804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6477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Preforming Process</a:t>
            </a:r>
            <a:br>
              <a:rPr lang="en-GB" dirty="0"/>
            </a:br>
            <a:r>
              <a:rPr lang="en-GB" sz="2000" dirty="0" smtClean="0"/>
              <a:t>Overview</a:t>
            </a:r>
            <a:endParaRPr lang="en-GB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/>
              <a:t>7</a:t>
            </a:fld>
            <a:endParaRPr lang="en-GB" noProof="0" dirty="0"/>
          </a:p>
        </p:txBody>
      </p:sp>
      <p:pic>
        <p:nvPicPr>
          <p:cNvPr id="4098" name="Picture 2" descr="\\Bsfait00\fa\FL\Projekte\!Projekte_temp\Kontinuierliches Spantpreforming\06_Mediathek\Bilder\Preformanlage\2014\Fotomedien\COPRO_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" t="26304" r="4241" b="4785"/>
          <a:stretch/>
        </p:blipFill>
        <p:spPr bwMode="auto">
          <a:xfrm>
            <a:off x="4419600" y="1276350"/>
            <a:ext cx="45339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platzhalter 2"/>
          <p:cNvSpPr txBox="1">
            <a:spLocks/>
          </p:cNvSpPr>
          <p:nvPr/>
        </p:nvSpPr>
        <p:spPr>
          <a:xfrm>
            <a:off x="445609" y="3501008"/>
            <a:ext cx="8230847" cy="1512168"/>
          </a:xfrm>
          <a:prstGeom prst="rect">
            <a:avLst/>
          </a:prstGeom>
        </p:spPr>
        <p:txBody>
          <a:bodyPr/>
          <a:lstStyle>
            <a:lvl1pPr marL="180000" indent="-180000" algn="l" defTabSz="914400" rtl="0" eaLnBrk="1" latinLnBrk="0" hangingPunct="1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62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0764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5228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969200" indent="-180000" algn="l" defTabSz="914400" rtl="0" eaLnBrk="1" latinLnBrk="0" hangingPunct="1">
              <a:spcBef>
                <a:spcPts val="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 smtClean="0"/>
          </a:p>
          <a:p>
            <a:pPr lvl="0"/>
            <a:r>
              <a:rPr lang="de-DE" dirty="0" err="1" smtClean="0"/>
              <a:t>Process</a:t>
            </a:r>
            <a:r>
              <a:rPr lang="de-DE" dirty="0" smtClean="0"/>
              <a:t> </a:t>
            </a:r>
            <a:r>
              <a:rPr lang="de-DE" dirty="0" err="1" smtClean="0"/>
              <a:t>based</a:t>
            </a:r>
            <a:r>
              <a:rPr lang="de-DE" dirty="0" smtClean="0"/>
              <a:t> on metallic roll </a:t>
            </a:r>
            <a:r>
              <a:rPr lang="de-DE" dirty="0" err="1" smtClean="0"/>
              <a:t>forming</a:t>
            </a:r>
            <a:endParaRPr lang="de-DE" dirty="0" smtClean="0"/>
          </a:p>
          <a:p>
            <a:pPr lvl="0"/>
            <a:r>
              <a:rPr lang="de-DE" dirty="0" smtClean="0"/>
              <a:t>Constant </a:t>
            </a:r>
            <a:r>
              <a:rPr lang="de-DE" dirty="0" err="1" smtClean="0"/>
              <a:t>fiber</a:t>
            </a:r>
            <a:r>
              <a:rPr lang="de-DE" dirty="0" smtClean="0"/>
              <a:t> </a:t>
            </a:r>
            <a:r>
              <a:rPr lang="de-DE" dirty="0" err="1" smtClean="0"/>
              <a:t>orientation</a:t>
            </a:r>
            <a:r>
              <a:rPr lang="de-DE" dirty="0" smtClean="0"/>
              <a:t> </a:t>
            </a:r>
            <a:r>
              <a:rPr lang="de-DE" dirty="0" err="1" smtClean="0"/>
              <a:t>along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part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endParaRPr lang="de-DE" dirty="0" smtClean="0"/>
          </a:p>
          <a:p>
            <a:pPr lvl="0"/>
            <a:r>
              <a:rPr lang="de-DE" dirty="0" err="1" smtClean="0"/>
              <a:t>less</a:t>
            </a:r>
            <a:r>
              <a:rPr lang="de-DE" dirty="0" smtClean="0"/>
              <a:t> </a:t>
            </a:r>
            <a:r>
              <a:rPr lang="de-DE" dirty="0" err="1" smtClean="0"/>
              <a:t>edge</a:t>
            </a:r>
            <a:r>
              <a:rPr lang="de-DE" dirty="0" smtClean="0"/>
              <a:t> </a:t>
            </a:r>
            <a:r>
              <a:rPr lang="de-DE" dirty="0" err="1" smtClean="0"/>
              <a:t>effects</a:t>
            </a:r>
            <a:r>
              <a:rPr lang="de-DE" dirty="0" smtClean="0"/>
              <a:t> </a:t>
            </a:r>
            <a:r>
              <a:rPr lang="de-DE" dirty="0" err="1" smtClean="0"/>
              <a:t>while</a:t>
            </a:r>
            <a:r>
              <a:rPr lang="de-DE" dirty="0" smtClean="0"/>
              <a:t> </a:t>
            </a:r>
            <a:r>
              <a:rPr lang="de-DE" dirty="0" err="1" smtClean="0"/>
              <a:t>draping</a:t>
            </a:r>
            <a:endParaRPr lang="de-DE" dirty="0"/>
          </a:p>
          <a:p>
            <a:pPr lvl="0"/>
            <a:r>
              <a:rPr lang="de-DE" dirty="0" smtClean="0"/>
              <a:t>Variable </a:t>
            </a:r>
            <a:r>
              <a:rPr lang="de-DE" dirty="0" err="1" smtClean="0"/>
              <a:t>curvature</a:t>
            </a:r>
            <a:r>
              <a:rPr lang="de-DE" dirty="0" smtClean="0"/>
              <a:t> </a:t>
            </a:r>
          </a:p>
          <a:p>
            <a:pPr lvl="0"/>
            <a:r>
              <a:rPr lang="de-DE" dirty="0" err="1" smtClean="0"/>
              <a:t>Geometric</a:t>
            </a:r>
            <a:r>
              <a:rPr lang="de-DE" dirty="0" smtClean="0"/>
              <a:t> </a:t>
            </a:r>
            <a:r>
              <a:rPr lang="de-DE" dirty="0" err="1" smtClean="0"/>
              <a:t>flexibility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various</a:t>
            </a:r>
            <a:r>
              <a:rPr lang="de-DE" dirty="0" smtClean="0"/>
              <a:t> </a:t>
            </a:r>
            <a:r>
              <a:rPr lang="de-DE" dirty="0" err="1" smtClean="0"/>
              <a:t>cross</a:t>
            </a:r>
            <a:r>
              <a:rPr lang="de-DE" dirty="0" smtClean="0"/>
              <a:t> </a:t>
            </a:r>
            <a:r>
              <a:rPr lang="de-DE" dirty="0" err="1" smtClean="0"/>
              <a:t>sections</a:t>
            </a:r>
            <a:endParaRPr lang="de-DE" dirty="0"/>
          </a:p>
          <a:p>
            <a:pPr lvl="0"/>
            <a:r>
              <a:rPr lang="de-DE" dirty="0" smtClean="0"/>
              <a:t>NCF </a:t>
            </a:r>
            <a:r>
              <a:rPr lang="de-DE" dirty="0" err="1" smtClean="0"/>
              <a:t>for</a:t>
            </a:r>
            <a:r>
              <a:rPr lang="de-DE" dirty="0" smtClean="0"/>
              <a:t> fast </a:t>
            </a:r>
            <a:r>
              <a:rPr lang="de-DE" dirty="0" err="1" smtClean="0"/>
              <a:t>lay-up</a:t>
            </a:r>
            <a:r>
              <a:rPr lang="de-DE" dirty="0" smtClean="0"/>
              <a:t> </a:t>
            </a:r>
            <a:r>
              <a:rPr lang="de-DE" dirty="0" err="1" smtClean="0"/>
              <a:t>rates</a:t>
            </a:r>
            <a:endParaRPr lang="de-DE" dirty="0"/>
          </a:p>
          <a:p>
            <a:endParaRPr lang="de-DE" dirty="0" smtClean="0"/>
          </a:p>
          <a:p>
            <a:pPr lvl="1"/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en-GB" dirty="0"/>
          </a:p>
        </p:txBody>
      </p:sp>
      <p:pic>
        <p:nvPicPr>
          <p:cNvPr id="27" name="Bildplatzhalter 19" descr="\\Bsfait00\FA\FL\Projekte\!Projekte_temp\Kontinuierliches Spantpreforming\06_Mediathek\Bilder\Spantdesigns\TRL3 Demonstrator\0306.jpg"/>
          <p:cNvPicPr>
            <a:picLocks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71" b="100000" l="1708" r="99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4" r="2114"/>
          <a:stretch>
            <a:fillRect/>
          </a:stretch>
        </p:blipFill>
        <p:spPr bwMode="auto">
          <a:xfrm flipH="1">
            <a:off x="467544" y="834566"/>
            <a:ext cx="4257635" cy="3242506"/>
          </a:xfrm>
          <a:prstGeom prst="rect">
            <a:avLst/>
          </a:prstGeom>
          <a:noFill/>
          <a:ln w="6350"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Grafik 10" descr="dlr_signet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436" y="1925397"/>
            <a:ext cx="283468" cy="25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52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Continuous Preforming Process</a:t>
            </a:r>
            <a:br>
              <a:rPr lang="en-GB" dirty="0" smtClean="0"/>
            </a:br>
            <a:r>
              <a:rPr lang="en-GB" sz="2000" dirty="0"/>
              <a:t>Roll Forming </a:t>
            </a:r>
            <a:r>
              <a:rPr lang="en-GB" sz="2000" dirty="0" smtClean="0"/>
              <a:t>Principle</a:t>
            </a:r>
            <a:endParaRPr lang="en-GB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spcBef>
                <a:spcPts val="900"/>
              </a:spcBef>
            </a:pPr>
            <a:r>
              <a:rPr lang="en-GB" dirty="0" smtClean="0"/>
              <a:t>NCF +/- 45°/(90°) </a:t>
            </a:r>
            <a:r>
              <a:rPr lang="en-GB" dirty="0"/>
              <a:t>needs to be sheared and lengthened in the outer flange </a:t>
            </a:r>
            <a:endParaRPr lang="en-GB" dirty="0" smtClean="0"/>
          </a:p>
          <a:p>
            <a:pPr>
              <a:spcBef>
                <a:spcPts val="900"/>
              </a:spcBef>
            </a:pPr>
            <a:endParaRPr lang="en-GB" dirty="0" smtClean="0"/>
          </a:p>
          <a:p>
            <a:pPr>
              <a:spcBef>
                <a:spcPts val="900"/>
              </a:spcBef>
            </a:pPr>
            <a:r>
              <a:rPr lang="en-GB" dirty="0" smtClean="0"/>
              <a:t>Speed </a:t>
            </a:r>
            <a:r>
              <a:rPr lang="en-GB" dirty="0"/>
              <a:t>difference between roller pairs at outer flange “stretches” NCF</a:t>
            </a:r>
          </a:p>
          <a:p>
            <a:pPr>
              <a:spcBef>
                <a:spcPts val="900"/>
              </a:spcBef>
            </a:pPr>
            <a:endParaRPr lang="en-GB" dirty="0" smtClean="0"/>
          </a:p>
          <a:p>
            <a:pPr>
              <a:spcBef>
                <a:spcPts val="900"/>
              </a:spcBef>
            </a:pPr>
            <a:r>
              <a:rPr lang="en-GB" dirty="0" smtClean="0"/>
              <a:t>Inner </a:t>
            </a:r>
            <a:r>
              <a:rPr lang="en-GB" dirty="0"/>
              <a:t>flange </a:t>
            </a:r>
            <a:r>
              <a:rPr lang="en-GB" dirty="0" smtClean="0"/>
              <a:t>is </a:t>
            </a:r>
            <a:r>
              <a:rPr lang="en-GB" dirty="0" err="1" smtClean="0"/>
              <a:t>undeformed</a:t>
            </a:r>
            <a:endParaRPr lang="en-GB" dirty="0"/>
          </a:p>
          <a:p>
            <a:pPr>
              <a:spcBef>
                <a:spcPts val="900"/>
              </a:spcBef>
            </a:pPr>
            <a:endParaRPr lang="en-GB" dirty="0" smtClean="0"/>
          </a:p>
          <a:p>
            <a:pPr>
              <a:spcBef>
                <a:spcPts val="900"/>
              </a:spcBef>
            </a:pPr>
            <a:r>
              <a:rPr lang="en-GB" dirty="0" smtClean="0"/>
              <a:t>Variable </a:t>
            </a:r>
            <a:r>
              <a:rPr lang="en-GB" dirty="0"/>
              <a:t>adjustable speeds v</a:t>
            </a:r>
            <a:r>
              <a:rPr lang="en-GB" baseline="-25000" dirty="0"/>
              <a:t>1</a:t>
            </a:r>
            <a:r>
              <a:rPr lang="en-GB" dirty="0"/>
              <a:t> and v</a:t>
            </a:r>
            <a:r>
              <a:rPr lang="en-GB" baseline="-25000" dirty="0"/>
              <a:t>2</a:t>
            </a:r>
            <a:r>
              <a:rPr lang="en-GB" dirty="0"/>
              <a:t> allow variable curvature 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8</a:t>
            </a:fld>
            <a:endParaRPr lang="en-GB" noProof="0" dirty="0"/>
          </a:p>
        </p:txBody>
      </p:sp>
      <p:sp>
        <p:nvSpPr>
          <p:cNvPr id="62" name="Rechteck 61"/>
          <p:cNvSpPr/>
          <p:nvPr/>
        </p:nvSpPr>
        <p:spPr>
          <a:xfrm>
            <a:off x="2915816" y="5949045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>
              <a:buFont typeface="Arial" pitchFamily="34" charset="0"/>
              <a:buChar char="•"/>
            </a:pPr>
            <a:r>
              <a:rPr lang="de-DE" dirty="0" smtClean="0"/>
              <a:t> Patents (</a:t>
            </a:r>
            <a:r>
              <a:rPr lang="de-DE" dirty="0" smtClean="0">
                <a:hlinkClick r:id="rId3" tooltip="Bibliographische Daten zu Dokument DE102012101706A1"/>
              </a:rPr>
              <a:t>DE102012101706A1</a:t>
            </a:r>
            <a:r>
              <a:rPr lang="de-DE" dirty="0"/>
              <a:t>; </a:t>
            </a:r>
            <a:r>
              <a:rPr lang="de-DE" dirty="0">
                <a:hlinkClick r:id="rId4" tooltip="Bibliographische Daten zu Dokument EP000002633965A2"/>
              </a:rPr>
              <a:t>EP000002633965A2 </a:t>
            </a:r>
            <a:r>
              <a:rPr lang="de-DE" dirty="0"/>
              <a:t>)</a:t>
            </a:r>
          </a:p>
        </p:txBody>
      </p:sp>
      <p:grpSp>
        <p:nvGrpSpPr>
          <p:cNvPr id="146" name="Gruppieren 145"/>
          <p:cNvGrpSpPr/>
          <p:nvPr/>
        </p:nvGrpSpPr>
        <p:grpSpPr>
          <a:xfrm>
            <a:off x="5832302" y="716510"/>
            <a:ext cx="3311698" cy="3375997"/>
            <a:chOff x="6175113" y="3361033"/>
            <a:chExt cx="3725479" cy="41587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7" name="Bogen 146"/>
            <p:cNvSpPr/>
            <p:nvPr/>
          </p:nvSpPr>
          <p:spPr bwMode="auto">
            <a:xfrm>
              <a:off x="7592022" y="4517397"/>
              <a:ext cx="2071739" cy="3002374"/>
            </a:xfrm>
            <a:prstGeom prst="arc">
              <a:avLst>
                <a:gd name="adj1" fmla="val 14710964"/>
                <a:gd name="adj2" fmla="val 15977523"/>
              </a:avLst>
            </a:prstGeom>
            <a:noFill/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de-DE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ヒラギノ角ゴ Pro W3" charset="-128"/>
                <a:cs typeface="Arial" charset="0"/>
              </a:endParaRPr>
            </a:p>
          </p:txBody>
        </p:sp>
        <p:grpSp>
          <p:nvGrpSpPr>
            <p:cNvPr id="148" name="Gruppieren 147"/>
            <p:cNvGrpSpPr/>
            <p:nvPr/>
          </p:nvGrpSpPr>
          <p:grpSpPr>
            <a:xfrm>
              <a:off x="6175113" y="3361033"/>
              <a:ext cx="3725479" cy="4100415"/>
              <a:chOff x="6175113" y="3370977"/>
              <a:chExt cx="3725479" cy="4100415"/>
            </a:xfrm>
          </p:grpSpPr>
          <p:sp>
            <p:nvSpPr>
              <p:cNvPr id="149" name="Bogen 148"/>
              <p:cNvSpPr/>
              <p:nvPr/>
            </p:nvSpPr>
            <p:spPr bwMode="auto">
              <a:xfrm>
                <a:off x="6792102" y="3370977"/>
                <a:ext cx="3108490" cy="4100415"/>
              </a:xfrm>
              <a:prstGeom prst="arc">
                <a:avLst>
                  <a:gd name="adj1" fmla="val 13909436"/>
                  <a:gd name="adj2" fmla="val 16159547"/>
                </a:avLst>
              </a:prstGeom>
              <a:noFill/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base" latinLnBrk="0" hangingPunct="1">
                  <a:lnSpc>
                    <a:spcPts val="26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de-DE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ヒラギノ角ゴ Pro W3" charset="-128"/>
                  <a:cs typeface="Arial" charset="0"/>
                </a:endParaRPr>
              </a:p>
            </p:txBody>
          </p:sp>
          <p:grpSp>
            <p:nvGrpSpPr>
              <p:cNvPr id="150" name="Gruppieren 149"/>
              <p:cNvGrpSpPr/>
              <p:nvPr/>
            </p:nvGrpSpPr>
            <p:grpSpPr>
              <a:xfrm>
                <a:off x="6175113" y="3376447"/>
                <a:ext cx="3510541" cy="3494084"/>
                <a:chOff x="6175113" y="3376447"/>
                <a:chExt cx="3510541" cy="3494084"/>
              </a:xfrm>
            </p:grpSpPr>
            <p:sp>
              <p:nvSpPr>
                <p:cNvPr id="151" name="Rechteck 150"/>
                <p:cNvSpPr/>
                <p:nvPr/>
              </p:nvSpPr>
              <p:spPr bwMode="auto">
                <a:xfrm>
                  <a:off x="6861534" y="3992626"/>
                  <a:ext cx="360040" cy="524771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52" name="Ellipse 151"/>
                <p:cNvSpPr/>
                <p:nvPr/>
              </p:nvSpPr>
              <p:spPr bwMode="auto">
                <a:xfrm>
                  <a:off x="6861534" y="3902616"/>
                  <a:ext cx="360040" cy="18002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53" name="Freihandform 152"/>
                <p:cNvSpPr/>
                <p:nvPr/>
              </p:nvSpPr>
              <p:spPr bwMode="auto">
                <a:xfrm>
                  <a:off x="7682094" y="3988715"/>
                  <a:ext cx="857250" cy="833438"/>
                </a:xfrm>
                <a:custGeom>
                  <a:avLst/>
                  <a:gdLst>
                    <a:gd name="connsiteX0" fmla="*/ 847725 w 857250"/>
                    <a:gd name="connsiteY0" fmla="*/ 519113 h 833438"/>
                    <a:gd name="connsiteX1" fmla="*/ 857250 w 857250"/>
                    <a:gd name="connsiteY1" fmla="*/ 0 h 833438"/>
                    <a:gd name="connsiteX2" fmla="*/ 833438 w 857250"/>
                    <a:gd name="connsiteY2" fmla="*/ 0 h 833438"/>
                    <a:gd name="connsiteX3" fmla="*/ 795338 w 857250"/>
                    <a:gd name="connsiteY3" fmla="*/ 14288 h 833438"/>
                    <a:gd name="connsiteX4" fmla="*/ 781050 w 857250"/>
                    <a:gd name="connsiteY4" fmla="*/ 19050 h 833438"/>
                    <a:gd name="connsiteX5" fmla="*/ 766763 w 857250"/>
                    <a:gd name="connsiteY5" fmla="*/ 28575 h 833438"/>
                    <a:gd name="connsiteX6" fmla="*/ 747713 w 857250"/>
                    <a:gd name="connsiteY6" fmla="*/ 33338 h 833438"/>
                    <a:gd name="connsiteX7" fmla="*/ 733425 w 857250"/>
                    <a:gd name="connsiteY7" fmla="*/ 38100 h 833438"/>
                    <a:gd name="connsiteX8" fmla="*/ 676275 w 857250"/>
                    <a:gd name="connsiteY8" fmla="*/ 52388 h 833438"/>
                    <a:gd name="connsiteX9" fmla="*/ 661988 w 857250"/>
                    <a:gd name="connsiteY9" fmla="*/ 57150 h 833438"/>
                    <a:gd name="connsiteX10" fmla="*/ 590550 w 857250"/>
                    <a:gd name="connsiteY10" fmla="*/ 104775 h 833438"/>
                    <a:gd name="connsiteX11" fmla="*/ 561975 w 857250"/>
                    <a:gd name="connsiteY11" fmla="*/ 114300 h 833438"/>
                    <a:gd name="connsiteX12" fmla="*/ 547688 w 857250"/>
                    <a:gd name="connsiteY12" fmla="*/ 123825 h 833438"/>
                    <a:gd name="connsiteX13" fmla="*/ 533400 w 857250"/>
                    <a:gd name="connsiteY13" fmla="*/ 128588 h 833438"/>
                    <a:gd name="connsiteX14" fmla="*/ 523875 w 857250"/>
                    <a:gd name="connsiteY14" fmla="*/ 142875 h 833438"/>
                    <a:gd name="connsiteX15" fmla="*/ 495300 w 857250"/>
                    <a:gd name="connsiteY15" fmla="*/ 152400 h 833438"/>
                    <a:gd name="connsiteX16" fmla="*/ 466725 w 857250"/>
                    <a:gd name="connsiteY16" fmla="*/ 171450 h 833438"/>
                    <a:gd name="connsiteX17" fmla="*/ 442913 w 857250"/>
                    <a:gd name="connsiteY17" fmla="*/ 195263 h 833438"/>
                    <a:gd name="connsiteX18" fmla="*/ 433388 w 857250"/>
                    <a:gd name="connsiteY18" fmla="*/ 209550 h 833438"/>
                    <a:gd name="connsiteX19" fmla="*/ 404813 w 857250"/>
                    <a:gd name="connsiteY19" fmla="*/ 219075 h 833438"/>
                    <a:gd name="connsiteX20" fmla="*/ 390525 w 857250"/>
                    <a:gd name="connsiteY20" fmla="*/ 228600 h 833438"/>
                    <a:gd name="connsiteX21" fmla="*/ 381000 w 857250"/>
                    <a:gd name="connsiteY21" fmla="*/ 242888 h 833438"/>
                    <a:gd name="connsiteX22" fmla="*/ 366713 w 857250"/>
                    <a:gd name="connsiteY22" fmla="*/ 247650 h 833438"/>
                    <a:gd name="connsiteX23" fmla="*/ 357188 w 857250"/>
                    <a:gd name="connsiteY23" fmla="*/ 257175 h 833438"/>
                    <a:gd name="connsiteX24" fmla="*/ 4763 w 857250"/>
                    <a:gd name="connsiteY24" fmla="*/ 714375 h 833438"/>
                    <a:gd name="connsiteX25" fmla="*/ 0 w 857250"/>
                    <a:gd name="connsiteY25" fmla="*/ 723900 h 833438"/>
                    <a:gd name="connsiteX26" fmla="*/ 9525 w 857250"/>
                    <a:gd name="connsiteY26" fmla="*/ 704850 h 833438"/>
                    <a:gd name="connsiteX27" fmla="*/ 57150 w 857250"/>
                    <a:gd name="connsiteY27" fmla="*/ 685800 h 833438"/>
                    <a:gd name="connsiteX28" fmla="*/ 133350 w 857250"/>
                    <a:gd name="connsiteY28" fmla="*/ 671513 h 833438"/>
                    <a:gd name="connsiteX29" fmla="*/ 180975 w 857250"/>
                    <a:gd name="connsiteY29" fmla="*/ 666750 h 833438"/>
                    <a:gd name="connsiteX30" fmla="*/ 257175 w 857250"/>
                    <a:gd name="connsiteY30" fmla="*/ 671513 h 833438"/>
                    <a:gd name="connsiteX31" fmla="*/ 304800 w 857250"/>
                    <a:gd name="connsiteY31" fmla="*/ 685800 h 833438"/>
                    <a:gd name="connsiteX32" fmla="*/ 333375 w 857250"/>
                    <a:gd name="connsiteY32" fmla="*/ 714375 h 833438"/>
                    <a:gd name="connsiteX33" fmla="*/ 357188 w 857250"/>
                    <a:gd name="connsiteY33" fmla="*/ 738188 h 833438"/>
                    <a:gd name="connsiteX34" fmla="*/ 352425 w 857250"/>
                    <a:gd name="connsiteY34" fmla="*/ 776288 h 833438"/>
                    <a:gd name="connsiteX35" fmla="*/ 357188 w 857250"/>
                    <a:gd name="connsiteY35" fmla="*/ 833438 h 833438"/>
                    <a:gd name="connsiteX36" fmla="*/ 385763 w 857250"/>
                    <a:gd name="connsiteY36" fmla="*/ 809625 h 833438"/>
                    <a:gd name="connsiteX37" fmla="*/ 423863 w 857250"/>
                    <a:gd name="connsiteY37" fmla="*/ 757238 h 833438"/>
                    <a:gd name="connsiteX38" fmla="*/ 481013 w 857250"/>
                    <a:gd name="connsiteY38" fmla="*/ 719138 h 833438"/>
                    <a:gd name="connsiteX39" fmla="*/ 538163 w 857250"/>
                    <a:gd name="connsiteY39" fmla="*/ 681038 h 833438"/>
                    <a:gd name="connsiteX40" fmla="*/ 595313 w 857250"/>
                    <a:gd name="connsiteY40" fmla="*/ 652463 h 833438"/>
                    <a:gd name="connsiteX41" fmla="*/ 657225 w 857250"/>
                    <a:gd name="connsiteY41" fmla="*/ 609600 h 833438"/>
                    <a:gd name="connsiteX42" fmla="*/ 733425 w 857250"/>
                    <a:gd name="connsiteY42" fmla="*/ 581025 h 833438"/>
                    <a:gd name="connsiteX43" fmla="*/ 819150 w 857250"/>
                    <a:gd name="connsiteY43" fmla="*/ 561975 h 833438"/>
                    <a:gd name="connsiteX44" fmla="*/ 847725 w 857250"/>
                    <a:gd name="connsiteY44" fmla="*/ 519113 h 8334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857250" h="833438">
                      <a:moveTo>
                        <a:pt x="847725" y="519113"/>
                      </a:moveTo>
                      <a:lnTo>
                        <a:pt x="857250" y="0"/>
                      </a:lnTo>
                      <a:lnTo>
                        <a:pt x="833438" y="0"/>
                      </a:lnTo>
                      <a:lnTo>
                        <a:pt x="795338" y="14288"/>
                      </a:lnTo>
                      <a:cubicBezTo>
                        <a:pt x="790620" y="16004"/>
                        <a:pt x="785540" y="16805"/>
                        <a:pt x="781050" y="19050"/>
                      </a:cubicBezTo>
                      <a:cubicBezTo>
                        <a:pt x="775931" y="21610"/>
                        <a:pt x="772024" y="26320"/>
                        <a:pt x="766763" y="28575"/>
                      </a:cubicBezTo>
                      <a:cubicBezTo>
                        <a:pt x="760747" y="31153"/>
                        <a:pt x="754007" y="31540"/>
                        <a:pt x="747713" y="33338"/>
                      </a:cubicBezTo>
                      <a:cubicBezTo>
                        <a:pt x="742886" y="34717"/>
                        <a:pt x="738268" y="36779"/>
                        <a:pt x="733425" y="38100"/>
                      </a:cubicBezTo>
                      <a:cubicBezTo>
                        <a:pt x="714481" y="43266"/>
                        <a:pt x="695325" y="47625"/>
                        <a:pt x="676275" y="52388"/>
                      </a:cubicBezTo>
                      <a:cubicBezTo>
                        <a:pt x="671405" y="53606"/>
                        <a:pt x="666750" y="55563"/>
                        <a:pt x="661988" y="57150"/>
                      </a:cubicBezTo>
                      <a:lnTo>
                        <a:pt x="590550" y="104775"/>
                      </a:lnTo>
                      <a:cubicBezTo>
                        <a:pt x="582196" y="110344"/>
                        <a:pt x="561975" y="114300"/>
                        <a:pt x="561975" y="114300"/>
                      </a:cubicBezTo>
                      <a:cubicBezTo>
                        <a:pt x="557213" y="117475"/>
                        <a:pt x="552807" y="121265"/>
                        <a:pt x="547688" y="123825"/>
                      </a:cubicBezTo>
                      <a:cubicBezTo>
                        <a:pt x="543198" y="126070"/>
                        <a:pt x="537320" y="125452"/>
                        <a:pt x="533400" y="128588"/>
                      </a:cubicBezTo>
                      <a:cubicBezTo>
                        <a:pt x="528931" y="132164"/>
                        <a:pt x="528729" y="139842"/>
                        <a:pt x="523875" y="142875"/>
                      </a:cubicBezTo>
                      <a:cubicBezTo>
                        <a:pt x="515361" y="148196"/>
                        <a:pt x="495300" y="152400"/>
                        <a:pt x="495300" y="152400"/>
                      </a:cubicBezTo>
                      <a:cubicBezTo>
                        <a:pt x="485775" y="158750"/>
                        <a:pt x="473075" y="161925"/>
                        <a:pt x="466725" y="171450"/>
                      </a:cubicBezTo>
                      <a:cubicBezTo>
                        <a:pt x="454025" y="190500"/>
                        <a:pt x="461963" y="182563"/>
                        <a:pt x="442913" y="195263"/>
                      </a:cubicBezTo>
                      <a:cubicBezTo>
                        <a:pt x="439738" y="200025"/>
                        <a:pt x="438242" y="206517"/>
                        <a:pt x="433388" y="209550"/>
                      </a:cubicBezTo>
                      <a:cubicBezTo>
                        <a:pt x="424874" y="214871"/>
                        <a:pt x="404813" y="219075"/>
                        <a:pt x="404813" y="219075"/>
                      </a:cubicBezTo>
                      <a:cubicBezTo>
                        <a:pt x="400050" y="222250"/>
                        <a:pt x="394572" y="224553"/>
                        <a:pt x="390525" y="228600"/>
                      </a:cubicBezTo>
                      <a:cubicBezTo>
                        <a:pt x="386478" y="232647"/>
                        <a:pt x="385470" y="239312"/>
                        <a:pt x="381000" y="242888"/>
                      </a:cubicBezTo>
                      <a:cubicBezTo>
                        <a:pt x="377080" y="246024"/>
                        <a:pt x="371018" y="245067"/>
                        <a:pt x="366713" y="247650"/>
                      </a:cubicBezTo>
                      <a:cubicBezTo>
                        <a:pt x="362863" y="249960"/>
                        <a:pt x="360363" y="254000"/>
                        <a:pt x="357188" y="257175"/>
                      </a:cubicBezTo>
                      <a:lnTo>
                        <a:pt x="4763" y="714375"/>
                      </a:lnTo>
                      <a:lnTo>
                        <a:pt x="0" y="723900"/>
                      </a:lnTo>
                      <a:lnTo>
                        <a:pt x="9525" y="704850"/>
                      </a:lnTo>
                      <a:lnTo>
                        <a:pt x="57150" y="685800"/>
                      </a:lnTo>
                      <a:lnTo>
                        <a:pt x="133350" y="671513"/>
                      </a:lnTo>
                      <a:lnTo>
                        <a:pt x="180975" y="666750"/>
                      </a:lnTo>
                      <a:lnTo>
                        <a:pt x="257175" y="671513"/>
                      </a:lnTo>
                      <a:lnTo>
                        <a:pt x="304800" y="685800"/>
                      </a:lnTo>
                      <a:lnTo>
                        <a:pt x="333375" y="714375"/>
                      </a:lnTo>
                      <a:lnTo>
                        <a:pt x="357188" y="738188"/>
                      </a:lnTo>
                      <a:lnTo>
                        <a:pt x="352425" y="776288"/>
                      </a:lnTo>
                      <a:lnTo>
                        <a:pt x="357188" y="833438"/>
                      </a:lnTo>
                      <a:lnTo>
                        <a:pt x="385763" y="809625"/>
                      </a:lnTo>
                      <a:lnTo>
                        <a:pt x="423863" y="757238"/>
                      </a:lnTo>
                      <a:lnTo>
                        <a:pt x="481013" y="719138"/>
                      </a:lnTo>
                      <a:lnTo>
                        <a:pt x="538163" y="681038"/>
                      </a:lnTo>
                      <a:lnTo>
                        <a:pt x="595313" y="652463"/>
                      </a:lnTo>
                      <a:lnTo>
                        <a:pt x="657225" y="609600"/>
                      </a:lnTo>
                      <a:lnTo>
                        <a:pt x="733425" y="581025"/>
                      </a:lnTo>
                      <a:lnTo>
                        <a:pt x="819150" y="561975"/>
                      </a:lnTo>
                      <a:lnTo>
                        <a:pt x="847725" y="519113"/>
                      </a:lnTo>
                      <a:close/>
                    </a:path>
                  </a:pathLst>
                </a:custGeom>
                <a:solidFill>
                  <a:srgbClr val="808080">
                    <a:lumMod val="75000"/>
                    <a:alpha val="54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54" name="Bogen 153"/>
                <p:cNvSpPr/>
                <p:nvPr/>
              </p:nvSpPr>
              <p:spPr bwMode="auto">
                <a:xfrm>
                  <a:off x="6573502" y="4352326"/>
                  <a:ext cx="360040" cy="243154"/>
                </a:xfrm>
                <a:prstGeom prst="arc">
                  <a:avLst>
                    <a:gd name="adj1" fmla="val 21161117"/>
                    <a:gd name="adj2" fmla="val 11140938"/>
                  </a:avLst>
                </a:prstGeom>
                <a:solidFill>
                  <a:srgbClr val="FFFFFF">
                    <a:lumMod val="85000"/>
                  </a:srgb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55" name="Rechteck 154"/>
                <p:cNvSpPr/>
                <p:nvPr/>
              </p:nvSpPr>
              <p:spPr bwMode="auto">
                <a:xfrm>
                  <a:off x="7205193" y="4051155"/>
                  <a:ext cx="360040" cy="524771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ヒラギノ角ゴ Pro W3" charset="-128"/>
                      <a:cs typeface="Arial" charset="0"/>
                    </a:rPr>
                    <a:t> v</a:t>
                  </a:r>
                  <a:r>
                    <a:rPr kumimoji="0" lang="de-DE" sz="18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ヒラギノ角ゴ Pro W3" charset="-128"/>
                      <a:cs typeface="Arial" charset="0"/>
                    </a:rPr>
                    <a:t>2</a:t>
                  </a:r>
                </a:p>
              </p:txBody>
            </p:sp>
            <p:sp>
              <p:nvSpPr>
                <p:cNvPr id="156" name="Ellipse 155"/>
                <p:cNvSpPr/>
                <p:nvPr/>
              </p:nvSpPr>
              <p:spPr bwMode="auto">
                <a:xfrm>
                  <a:off x="7207574" y="3961145"/>
                  <a:ext cx="360040" cy="18002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57" name="Bogen 156"/>
                <p:cNvSpPr/>
                <p:nvPr/>
              </p:nvSpPr>
              <p:spPr bwMode="auto">
                <a:xfrm>
                  <a:off x="7207574" y="4432284"/>
                  <a:ext cx="360040" cy="243154"/>
                </a:xfrm>
                <a:prstGeom prst="arc">
                  <a:avLst>
                    <a:gd name="adj1" fmla="val 21161117"/>
                    <a:gd name="adj2" fmla="val 11140938"/>
                  </a:avLst>
                </a:prstGeom>
                <a:solidFill>
                  <a:srgbClr val="FFFFFF">
                    <a:lumMod val="85000"/>
                  </a:srgb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58" name="Rechteck 157"/>
                <p:cNvSpPr/>
                <p:nvPr/>
              </p:nvSpPr>
              <p:spPr bwMode="auto">
                <a:xfrm>
                  <a:off x="6465490" y="4462713"/>
                  <a:ext cx="360040" cy="524771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59" name="Ellipse 158"/>
                <p:cNvSpPr/>
                <p:nvPr/>
              </p:nvSpPr>
              <p:spPr bwMode="auto">
                <a:xfrm>
                  <a:off x="6465490" y="4372703"/>
                  <a:ext cx="360040" cy="18002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60" name="Bogen 159"/>
                <p:cNvSpPr/>
                <p:nvPr/>
              </p:nvSpPr>
              <p:spPr bwMode="auto">
                <a:xfrm>
                  <a:off x="6465490" y="4856382"/>
                  <a:ext cx="360040" cy="243154"/>
                </a:xfrm>
                <a:prstGeom prst="arc">
                  <a:avLst>
                    <a:gd name="adj1" fmla="val 21161117"/>
                    <a:gd name="adj2" fmla="val 11140938"/>
                  </a:avLst>
                </a:prstGeom>
                <a:solidFill>
                  <a:srgbClr val="FFFFFF">
                    <a:lumMod val="85000"/>
                  </a:srgb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61" name="Rechteck 160"/>
                <p:cNvSpPr/>
                <p:nvPr/>
              </p:nvSpPr>
              <p:spPr bwMode="auto">
                <a:xfrm>
                  <a:off x="6809149" y="4523623"/>
                  <a:ext cx="360040" cy="524771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ヒラギノ角ゴ Pro W3" charset="-128"/>
                      <a:cs typeface="Arial" charset="0"/>
                    </a:rPr>
                    <a:t> v</a:t>
                  </a:r>
                  <a:r>
                    <a:rPr kumimoji="0" lang="de-DE" sz="18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ヒラギノ角ゴ Pro W3" charset="-128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62" name="Ellipse 161"/>
                <p:cNvSpPr/>
                <p:nvPr/>
              </p:nvSpPr>
              <p:spPr bwMode="auto">
                <a:xfrm>
                  <a:off x="6809149" y="4433613"/>
                  <a:ext cx="360040" cy="18002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63" name="Bogen 162"/>
                <p:cNvSpPr/>
                <p:nvPr/>
              </p:nvSpPr>
              <p:spPr bwMode="auto">
                <a:xfrm>
                  <a:off x="6809149" y="4917292"/>
                  <a:ext cx="360040" cy="243154"/>
                </a:xfrm>
                <a:prstGeom prst="arc">
                  <a:avLst>
                    <a:gd name="adj1" fmla="val 21161117"/>
                    <a:gd name="adj2" fmla="val 11140938"/>
                  </a:avLst>
                </a:prstGeom>
                <a:solidFill>
                  <a:srgbClr val="FFFFFF">
                    <a:lumMod val="85000"/>
                  </a:srgb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cxnSp>
              <p:nvCxnSpPr>
                <p:cNvPr id="164" name="Gerade Verbindung 163"/>
                <p:cNvCxnSpPr/>
                <p:nvPr/>
              </p:nvCxnSpPr>
              <p:spPr bwMode="auto">
                <a:xfrm>
                  <a:off x="6177458" y="5281386"/>
                  <a:ext cx="1" cy="564058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5" name="Freihandform 164"/>
                <p:cNvSpPr/>
                <p:nvPr/>
              </p:nvSpPr>
              <p:spPr bwMode="auto">
                <a:xfrm>
                  <a:off x="6834931" y="4031229"/>
                  <a:ext cx="369094" cy="540544"/>
                </a:xfrm>
                <a:custGeom>
                  <a:avLst/>
                  <a:gdLst>
                    <a:gd name="connsiteX0" fmla="*/ 0 w 369094"/>
                    <a:gd name="connsiteY0" fmla="*/ 447675 h 528638"/>
                    <a:gd name="connsiteX1" fmla="*/ 0 w 369094"/>
                    <a:gd name="connsiteY1" fmla="*/ 447675 h 528638"/>
                    <a:gd name="connsiteX2" fmla="*/ 14287 w 369094"/>
                    <a:gd name="connsiteY2" fmla="*/ 431007 h 528638"/>
                    <a:gd name="connsiteX3" fmla="*/ 21431 w 369094"/>
                    <a:gd name="connsiteY3" fmla="*/ 428625 h 528638"/>
                    <a:gd name="connsiteX4" fmla="*/ 28575 w 369094"/>
                    <a:gd name="connsiteY4" fmla="*/ 423863 h 528638"/>
                    <a:gd name="connsiteX5" fmla="*/ 42862 w 369094"/>
                    <a:gd name="connsiteY5" fmla="*/ 419100 h 528638"/>
                    <a:gd name="connsiteX6" fmla="*/ 59531 w 369094"/>
                    <a:gd name="connsiteY6" fmla="*/ 414338 h 528638"/>
                    <a:gd name="connsiteX7" fmla="*/ 71437 w 369094"/>
                    <a:gd name="connsiteY7" fmla="*/ 411957 h 528638"/>
                    <a:gd name="connsiteX8" fmla="*/ 85725 w 369094"/>
                    <a:gd name="connsiteY8" fmla="*/ 407194 h 528638"/>
                    <a:gd name="connsiteX9" fmla="*/ 107156 w 369094"/>
                    <a:gd name="connsiteY9" fmla="*/ 400050 h 528638"/>
                    <a:gd name="connsiteX10" fmla="*/ 133350 w 369094"/>
                    <a:gd name="connsiteY10" fmla="*/ 397669 h 528638"/>
                    <a:gd name="connsiteX11" fmla="*/ 147637 w 369094"/>
                    <a:gd name="connsiteY11" fmla="*/ 392907 h 528638"/>
                    <a:gd name="connsiteX12" fmla="*/ 164306 w 369094"/>
                    <a:gd name="connsiteY12" fmla="*/ 395288 h 528638"/>
                    <a:gd name="connsiteX13" fmla="*/ 185737 w 369094"/>
                    <a:gd name="connsiteY13" fmla="*/ 400050 h 528638"/>
                    <a:gd name="connsiteX14" fmla="*/ 200025 w 369094"/>
                    <a:gd name="connsiteY14" fmla="*/ 404813 h 528638"/>
                    <a:gd name="connsiteX15" fmla="*/ 242887 w 369094"/>
                    <a:gd name="connsiteY15" fmla="*/ 409575 h 528638"/>
                    <a:gd name="connsiteX16" fmla="*/ 271462 w 369094"/>
                    <a:gd name="connsiteY16" fmla="*/ 423863 h 528638"/>
                    <a:gd name="connsiteX17" fmla="*/ 278606 w 369094"/>
                    <a:gd name="connsiteY17" fmla="*/ 426244 h 528638"/>
                    <a:gd name="connsiteX18" fmla="*/ 285750 w 369094"/>
                    <a:gd name="connsiteY18" fmla="*/ 428625 h 528638"/>
                    <a:gd name="connsiteX19" fmla="*/ 292894 w 369094"/>
                    <a:gd name="connsiteY19" fmla="*/ 433388 h 528638"/>
                    <a:gd name="connsiteX20" fmla="*/ 300037 w 369094"/>
                    <a:gd name="connsiteY20" fmla="*/ 435769 h 528638"/>
                    <a:gd name="connsiteX21" fmla="*/ 321469 w 369094"/>
                    <a:gd name="connsiteY21" fmla="*/ 447675 h 528638"/>
                    <a:gd name="connsiteX22" fmla="*/ 326231 w 369094"/>
                    <a:gd name="connsiteY22" fmla="*/ 454819 h 528638"/>
                    <a:gd name="connsiteX23" fmla="*/ 333375 w 369094"/>
                    <a:gd name="connsiteY23" fmla="*/ 457200 h 528638"/>
                    <a:gd name="connsiteX24" fmla="*/ 335756 w 369094"/>
                    <a:gd name="connsiteY24" fmla="*/ 464344 h 528638"/>
                    <a:gd name="connsiteX25" fmla="*/ 340519 w 369094"/>
                    <a:gd name="connsiteY25" fmla="*/ 471488 h 528638"/>
                    <a:gd name="connsiteX26" fmla="*/ 347662 w 369094"/>
                    <a:gd name="connsiteY26" fmla="*/ 528638 h 528638"/>
                    <a:gd name="connsiteX27" fmla="*/ 354806 w 369094"/>
                    <a:gd name="connsiteY27" fmla="*/ 526257 h 528638"/>
                    <a:gd name="connsiteX28" fmla="*/ 361950 w 369094"/>
                    <a:gd name="connsiteY28" fmla="*/ 511969 h 528638"/>
                    <a:gd name="connsiteX29" fmla="*/ 366712 w 369094"/>
                    <a:gd name="connsiteY29" fmla="*/ 504825 h 528638"/>
                    <a:gd name="connsiteX30" fmla="*/ 369094 w 369094"/>
                    <a:gd name="connsiteY30" fmla="*/ 435769 h 528638"/>
                    <a:gd name="connsiteX31" fmla="*/ 369094 w 369094"/>
                    <a:gd name="connsiteY31" fmla="*/ 0 h 528638"/>
                    <a:gd name="connsiteX32" fmla="*/ 0 w 369094"/>
                    <a:gd name="connsiteY32" fmla="*/ 447675 h 528638"/>
                    <a:gd name="connsiteX0" fmla="*/ 0 w 369094"/>
                    <a:gd name="connsiteY0" fmla="*/ 447675 h 528638"/>
                    <a:gd name="connsiteX1" fmla="*/ 0 w 369094"/>
                    <a:gd name="connsiteY1" fmla="*/ 447675 h 528638"/>
                    <a:gd name="connsiteX2" fmla="*/ 14287 w 369094"/>
                    <a:gd name="connsiteY2" fmla="*/ 431007 h 528638"/>
                    <a:gd name="connsiteX3" fmla="*/ 21431 w 369094"/>
                    <a:gd name="connsiteY3" fmla="*/ 428625 h 528638"/>
                    <a:gd name="connsiteX4" fmla="*/ 28575 w 369094"/>
                    <a:gd name="connsiteY4" fmla="*/ 423863 h 528638"/>
                    <a:gd name="connsiteX5" fmla="*/ 42862 w 369094"/>
                    <a:gd name="connsiteY5" fmla="*/ 419100 h 528638"/>
                    <a:gd name="connsiteX6" fmla="*/ 59531 w 369094"/>
                    <a:gd name="connsiteY6" fmla="*/ 414338 h 528638"/>
                    <a:gd name="connsiteX7" fmla="*/ 71437 w 369094"/>
                    <a:gd name="connsiteY7" fmla="*/ 411957 h 528638"/>
                    <a:gd name="connsiteX8" fmla="*/ 85725 w 369094"/>
                    <a:gd name="connsiteY8" fmla="*/ 407194 h 528638"/>
                    <a:gd name="connsiteX9" fmla="*/ 107156 w 369094"/>
                    <a:gd name="connsiteY9" fmla="*/ 400050 h 528638"/>
                    <a:gd name="connsiteX10" fmla="*/ 133350 w 369094"/>
                    <a:gd name="connsiteY10" fmla="*/ 397669 h 528638"/>
                    <a:gd name="connsiteX11" fmla="*/ 147637 w 369094"/>
                    <a:gd name="connsiteY11" fmla="*/ 402432 h 528638"/>
                    <a:gd name="connsiteX12" fmla="*/ 164306 w 369094"/>
                    <a:gd name="connsiteY12" fmla="*/ 395288 h 528638"/>
                    <a:gd name="connsiteX13" fmla="*/ 185737 w 369094"/>
                    <a:gd name="connsiteY13" fmla="*/ 400050 h 528638"/>
                    <a:gd name="connsiteX14" fmla="*/ 200025 w 369094"/>
                    <a:gd name="connsiteY14" fmla="*/ 404813 h 528638"/>
                    <a:gd name="connsiteX15" fmla="*/ 242887 w 369094"/>
                    <a:gd name="connsiteY15" fmla="*/ 409575 h 528638"/>
                    <a:gd name="connsiteX16" fmla="*/ 271462 w 369094"/>
                    <a:gd name="connsiteY16" fmla="*/ 423863 h 528638"/>
                    <a:gd name="connsiteX17" fmla="*/ 278606 w 369094"/>
                    <a:gd name="connsiteY17" fmla="*/ 426244 h 528638"/>
                    <a:gd name="connsiteX18" fmla="*/ 285750 w 369094"/>
                    <a:gd name="connsiteY18" fmla="*/ 428625 h 528638"/>
                    <a:gd name="connsiteX19" fmla="*/ 292894 w 369094"/>
                    <a:gd name="connsiteY19" fmla="*/ 433388 h 528638"/>
                    <a:gd name="connsiteX20" fmla="*/ 300037 w 369094"/>
                    <a:gd name="connsiteY20" fmla="*/ 435769 h 528638"/>
                    <a:gd name="connsiteX21" fmla="*/ 321469 w 369094"/>
                    <a:gd name="connsiteY21" fmla="*/ 447675 h 528638"/>
                    <a:gd name="connsiteX22" fmla="*/ 326231 w 369094"/>
                    <a:gd name="connsiteY22" fmla="*/ 454819 h 528638"/>
                    <a:gd name="connsiteX23" fmla="*/ 333375 w 369094"/>
                    <a:gd name="connsiteY23" fmla="*/ 457200 h 528638"/>
                    <a:gd name="connsiteX24" fmla="*/ 335756 w 369094"/>
                    <a:gd name="connsiteY24" fmla="*/ 464344 h 528638"/>
                    <a:gd name="connsiteX25" fmla="*/ 340519 w 369094"/>
                    <a:gd name="connsiteY25" fmla="*/ 471488 h 528638"/>
                    <a:gd name="connsiteX26" fmla="*/ 347662 w 369094"/>
                    <a:gd name="connsiteY26" fmla="*/ 528638 h 528638"/>
                    <a:gd name="connsiteX27" fmla="*/ 354806 w 369094"/>
                    <a:gd name="connsiteY27" fmla="*/ 526257 h 528638"/>
                    <a:gd name="connsiteX28" fmla="*/ 361950 w 369094"/>
                    <a:gd name="connsiteY28" fmla="*/ 511969 h 528638"/>
                    <a:gd name="connsiteX29" fmla="*/ 366712 w 369094"/>
                    <a:gd name="connsiteY29" fmla="*/ 504825 h 528638"/>
                    <a:gd name="connsiteX30" fmla="*/ 369094 w 369094"/>
                    <a:gd name="connsiteY30" fmla="*/ 435769 h 528638"/>
                    <a:gd name="connsiteX31" fmla="*/ 369094 w 369094"/>
                    <a:gd name="connsiteY31" fmla="*/ 0 h 528638"/>
                    <a:gd name="connsiteX32" fmla="*/ 0 w 369094"/>
                    <a:gd name="connsiteY32" fmla="*/ 447675 h 528638"/>
                    <a:gd name="connsiteX0" fmla="*/ 0 w 369094"/>
                    <a:gd name="connsiteY0" fmla="*/ 447675 h 540544"/>
                    <a:gd name="connsiteX1" fmla="*/ 0 w 369094"/>
                    <a:gd name="connsiteY1" fmla="*/ 447675 h 540544"/>
                    <a:gd name="connsiteX2" fmla="*/ 14287 w 369094"/>
                    <a:gd name="connsiteY2" fmla="*/ 431007 h 540544"/>
                    <a:gd name="connsiteX3" fmla="*/ 21431 w 369094"/>
                    <a:gd name="connsiteY3" fmla="*/ 428625 h 540544"/>
                    <a:gd name="connsiteX4" fmla="*/ 28575 w 369094"/>
                    <a:gd name="connsiteY4" fmla="*/ 423863 h 540544"/>
                    <a:gd name="connsiteX5" fmla="*/ 42862 w 369094"/>
                    <a:gd name="connsiteY5" fmla="*/ 419100 h 540544"/>
                    <a:gd name="connsiteX6" fmla="*/ 59531 w 369094"/>
                    <a:gd name="connsiteY6" fmla="*/ 414338 h 540544"/>
                    <a:gd name="connsiteX7" fmla="*/ 71437 w 369094"/>
                    <a:gd name="connsiteY7" fmla="*/ 411957 h 540544"/>
                    <a:gd name="connsiteX8" fmla="*/ 85725 w 369094"/>
                    <a:gd name="connsiteY8" fmla="*/ 407194 h 540544"/>
                    <a:gd name="connsiteX9" fmla="*/ 107156 w 369094"/>
                    <a:gd name="connsiteY9" fmla="*/ 400050 h 540544"/>
                    <a:gd name="connsiteX10" fmla="*/ 133350 w 369094"/>
                    <a:gd name="connsiteY10" fmla="*/ 397669 h 540544"/>
                    <a:gd name="connsiteX11" fmla="*/ 147637 w 369094"/>
                    <a:gd name="connsiteY11" fmla="*/ 402432 h 540544"/>
                    <a:gd name="connsiteX12" fmla="*/ 164306 w 369094"/>
                    <a:gd name="connsiteY12" fmla="*/ 395288 h 540544"/>
                    <a:gd name="connsiteX13" fmla="*/ 185737 w 369094"/>
                    <a:gd name="connsiteY13" fmla="*/ 400050 h 540544"/>
                    <a:gd name="connsiteX14" fmla="*/ 200025 w 369094"/>
                    <a:gd name="connsiteY14" fmla="*/ 404813 h 540544"/>
                    <a:gd name="connsiteX15" fmla="*/ 242887 w 369094"/>
                    <a:gd name="connsiteY15" fmla="*/ 409575 h 540544"/>
                    <a:gd name="connsiteX16" fmla="*/ 271462 w 369094"/>
                    <a:gd name="connsiteY16" fmla="*/ 423863 h 540544"/>
                    <a:gd name="connsiteX17" fmla="*/ 278606 w 369094"/>
                    <a:gd name="connsiteY17" fmla="*/ 426244 h 540544"/>
                    <a:gd name="connsiteX18" fmla="*/ 285750 w 369094"/>
                    <a:gd name="connsiteY18" fmla="*/ 428625 h 540544"/>
                    <a:gd name="connsiteX19" fmla="*/ 292894 w 369094"/>
                    <a:gd name="connsiteY19" fmla="*/ 433388 h 540544"/>
                    <a:gd name="connsiteX20" fmla="*/ 300037 w 369094"/>
                    <a:gd name="connsiteY20" fmla="*/ 435769 h 540544"/>
                    <a:gd name="connsiteX21" fmla="*/ 321469 w 369094"/>
                    <a:gd name="connsiteY21" fmla="*/ 447675 h 540544"/>
                    <a:gd name="connsiteX22" fmla="*/ 326231 w 369094"/>
                    <a:gd name="connsiteY22" fmla="*/ 454819 h 540544"/>
                    <a:gd name="connsiteX23" fmla="*/ 333375 w 369094"/>
                    <a:gd name="connsiteY23" fmla="*/ 457200 h 540544"/>
                    <a:gd name="connsiteX24" fmla="*/ 335756 w 369094"/>
                    <a:gd name="connsiteY24" fmla="*/ 464344 h 540544"/>
                    <a:gd name="connsiteX25" fmla="*/ 340519 w 369094"/>
                    <a:gd name="connsiteY25" fmla="*/ 471488 h 540544"/>
                    <a:gd name="connsiteX26" fmla="*/ 338137 w 369094"/>
                    <a:gd name="connsiteY26" fmla="*/ 540544 h 540544"/>
                    <a:gd name="connsiteX27" fmla="*/ 354806 w 369094"/>
                    <a:gd name="connsiteY27" fmla="*/ 526257 h 540544"/>
                    <a:gd name="connsiteX28" fmla="*/ 361950 w 369094"/>
                    <a:gd name="connsiteY28" fmla="*/ 511969 h 540544"/>
                    <a:gd name="connsiteX29" fmla="*/ 366712 w 369094"/>
                    <a:gd name="connsiteY29" fmla="*/ 504825 h 540544"/>
                    <a:gd name="connsiteX30" fmla="*/ 369094 w 369094"/>
                    <a:gd name="connsiteY30" fmla="*/ 435769 h 540544"/>
                    <a:gd name="connsiteX31" fmla="*/ 369094 w 369094"/>
                    <a:gd name="connsiteY31" fmla="*/ 0 h 540544"/>
                    <a:gd name="connsiteX32" fmla="*/ 0 w 369094"/>
                    <a:gd name="connsiteY32" fmla="*/ 447675 h 540544"/>
                    <a:gd name="connsiteX0" fmla="*/ 0 w 369094"/>
                    <a:gd name="connsiteY0" fmla="*/ 447675 h 540544"/>
                    <a:gd name="connsiteX1" fmla="*/ 0 w 369094"/>
                    <a:gd name="connsiteY1" fmla="*/ 447675 h 540544"/>
                    <a:gd name="connsiteX2" fmla="*/ 14287 w 369094"/>
                    <a:gd name="connsiteY2" fmla="*/ 431007 h 540544"/>
                    <a:gd name="connsiteX3" fmla="*/ 21431 w 369094"/>
                    <a:gd name="connsiteY3" fmla="*/ 428625 h 540544"/>
                    <a:gd name="connsiteX4" fmla="*/ 28575 w 369094"/>
                    <a:gd name="connsiteY4" fmla="*/ 423863 h 540544"/>
                    <a:gd name="connsiteX5" fmla="*/ 42862 w 369094"/>
                    <a:gd name="connsiteY5" fmla="*/ 419100 h 540544"/>
                    <a:gd name="connsiteX6" fmla="*/ 59531 w 369094"/>
                    <a:gd name="connsiteY6" fmla="*/ 414338 h 540544"/>
                    <a:gd name="connsiteX7" fmla="*/ 71437 w 369094"/>
                    <a:gd name="connsiteY7" fmla="*/ 411957 h 540544"/>
                    <a:gd name="connsiteX8" fmla="*/ 85725 w 369094"/>
                    <a:gd name="connsiteY8" fmla="*/ 407194 h 540544"/>
                    <a:gd name="connsiteX9" fmla="*/ 107156 w 369094"/>
                    <a:gd name="connsiteY9" fmla="*/ 400050 h 540544"/>
                    <a:gd name="connsiteX10" fmla="*/ 133350 w 369094"/>
                    <a:gd name="connsiteY10" fmla="*/ 397669 h 540544"/>
                    <a:gd name="connsiteX11" fmla="*/ 147637 w 369094"/>
                    <a:gd name="connsiteY11" fmla="*/ 402432 h 540544"/>
                    <a:gd name="connsiteX12" fmla="*/ 164306 w 369094"/>
                    <a:gd name="connsiteY12" fmla="*/ 395288 h 540544"/>
                    <a:gd name="connsiteX13" fmla="*/ 185737 w 369094"/>
                    <a:gd name="connsiteY13" fmla="*/ 400050 h 540544"/>
                    <a:gd name="connsiteX14" fmla="*/ 200025 w 369094"/>
                    <a:gd name="connsiteY14" fmla="*/ 404813 h 540544"/>
                    <a:gd name="connsiteX15" fmla="*/ 242887 w 369094"/>
                    <a:gd name="connsiteY15" fmla="*/ 409575 h 540544"/>
                    <a:gd name="connsiteX16" fmla="*/ 271462 w 369094"/>
                    <a:gd name="connsiteY16" fmla="*/ 423863 h 540544"/>
                    <a:gd name="connsiteX17" fmla="*/ 278606 w 369094"/>
                    <a:gd name="connsiteY17" fmla="*/ 426244 h 540544"/>
                    <a:gd name="connsiteX18" fmla="*/ 285750 w 369094"/>
                    <a:gd name="connsiteY18" fmla="*/ 428625 h 540544"/>
                    <a:gd name="connsiteX19" fmla="*/ 292894 w 369094"/>
                    <a:gd name="connsiteY19" fmla="*/ 433388 h 540544"/>
                    <a:gd name="connsiteX20" fmla="*/ 300037 w 369094"/>
                    <a:gd name="connsiteY20" fmla="*/ 435769 h 540544"/>
                    <a:gd name="connsiteX21" fmla="*/ 321469 w 369094"/>
                    <a:gd name="connsiteY21" fmla="*/ 447675 h 540544"/>
                    <a:gd name="connsiteX22" fmla="*/ 326231 w 369094"/>
                    <a:gd name="connsiteY22" fmla="*/ 454819 h 540544"/>
                    <a:gd name="connsiteX23" fmla="*/ 333375 w 369094"/>
                    <a:gd name="connsiteY23" fmla="*/ 457200 h 540544"/>
                    <a:gd name="connsiteX24" fmla="*/ 335756 w 369094"/>
                    <a:gd name="connsiteY24" fmla="*/ 464344 h 540544"/>
                    <a:gd name="connsiteX25" fmla="*/ 330994 w 369094"/>
                    <a:gd name="connsiteY25" fmla="*/ 473870 h 540544"/>
                    <a:gd name="connsiteX26" fmla="*/ 338137 w 369094"/>
                    <a:gd name="connsiteY26" fmla="*/ 540544 h 540544"/>
                    <a:gd name="connsiteX27" fmla="*/ 354806 w 369094"/>
                    <a:gd name="connsiteY27" fmla="*/ 526257 h 540544"/>
                    <a:gd name="connsiteX28" fmla="*/ 361950 w 369094"/>
                    <a:gd name="connsiteY28" fmla="*/ 511969 h 540544"/>
                    <a:gd name="connsiteX29" fmla="*/ 366712 w 369094"/>
                    <a:gd name="connsiteY29" fmla="*/ 504825 h 540544"/>
                    <a:gd name="connsiteX30" fmla="*/ 369094 w 369094"/>
                    <a:gd name="connsiteY30" fmla="*/ 435769 h 540544"/>
                    <a:gd name="connsiteX31" fmla="*/ 369094 w 369094"/>
                    <a:gd name="connsiteY31" fmla="*/ 0 h 540544"/>
                    <a:gd name="connsiteX32" fmla="*/ 0 w 369094"/>
                    <a:gd name="connsiteY32" fmla="*/ 447675 h 540544"/>
                    <a:gd name="connsiteX0" fmla="*/ 0 w 369094"/>
                    <a:gd name="connsiteY0" fmla="*/ 447675 h 540544"/>
                    <a:gd name="connsiteX1" fmla="*/ 0 w 369094"/>
                    <a:gd name="connsiteY1" fmla="*/ 447675 h 540544"/>
                    <a:gd name="connsiteX2" fmla="*/ 14287 w 369094"/>
                    <a:gd name="connsiteY2" fmla="*/ 431007 h 540544"/>
                    <a:gd name="connsiteX3" fmla="*/ 21431 w 369094"/>
                    <a:gd name="connsiteY3" fmla="*/ 428625 h 540544"/>
                    <a:gd name="connsiteX4" fmla="*/ 28575 w 369094"/>
                    <a:gd name="connsiteY4" fmla="*/ 423863 h 540544"/>
                    <a:gd name="connsiteX5" fmla="*/ 42862 w 369094"/>
                    <a:gd name="connsiteY5" fmla="*/ 419100 h 540544"/>
                    <a:gd name="connsiteX6" fmla="*/ 59531 w 369094"/>
                    <a:gd name="connsiteY6" fmla="*/ 414338 h 540544"/>
                    <a:gd name="connsiteX7" fmla="*/ 71437 w 369094"/>
                    <a:gd name="connsiteY7" fmla="*/ 411957 h 540544"/>
                    <a:gd name="connsiteX8" fmla="*/ 85725 w 369094"/>
                    <a:gd name="connsiteY8" fmla="*/ 407194 h 540544"/>
                    <a:gd name="connsiteX9" fmla="*/ 107156 w 369094"/>
                    <a:gd name="connsiteY9" fmla="*/ 400050 h 540544"/>
                    <a:gd name="connsiteX10" fmla="*/ 133350 w 369094"/>
                    <a:gd name="connsiteY10" fmla="*/ 397669 h 540544"/>
                    <a:gd name="connsiteX11" fmla="*/ 147637 w 369094"/>
                    <a:gd name="connsiteY11" fmla="*/ 402432 h 540544"/>
                    <a:gd name="connsiteX12" fmla="*/ 164306 w 369094"/>
                    <a:gd name="connsiteY12" fmla="*/ 395288 h 540544"/>
                    <a:gd name="connsiteX13" fmla="*/ 185737 w 369094"/>
                    <a:gd name="connsiteY13" fmla="*/ 400050 h 540544"/>
                    <a:gd name="connsiteX14" fmla="*/ 200025 w 369094"/>
                    <a:gd name="connsiteY14" fmla="*/ 404813 h 540544"/>
                    <a:gd name="connsiteX15" fmla="*/ 242887 w 369094"/>
                    <a:gd name="connsiteY15" fmla="*/ 409575 h 540544"/>
                    <a:gd name="connsiteX16" fmla="*/ 271462 w 369094"/>
                    <a:gd name="connsiteY16" fmla="*/ 423863 h 540544"/>
                    <a:gd name="connsiteX17" fmla="*/ 278606 w 369094"/>
                    <a:gd name="connsiteY17" fmla="*/ 426244 h 540544"/>
                    <a:gd name="connsiteX18" fmla="*/ 285750 w 369094"/>
                    <a:gd name="connsiteY18" fmla="*/ 428625 h 540544"/>
                    <a:gd name="connsiteX19" fmla="*/ 292894 w 369094"/>
                    <a:gd name="connsiteY19" fmla="*/ 433388 h 540544"/>
                    <a:gd name="connsiteX20" fmla="*/ 300037 w 369094"/>
                    <a:gd name="connsiteY20" fmla="*/ 435769 h 540544"/>
                    <a:gd name="connsiteX21" fmla="*/ 321469 w 369094"/>
                    <a:gd name="connsiteY21" fmla="*/ 447675 h 540544"/>
                    <a:gd name="connsiteX22" fmla="*/ 326231 w 369094"/>
                    <a:gd name="connsiteY22" fmla="*/ 454819 h 540544"/>
                    <a:gd name="connsiteX23" fmla="*/ 333375 w 369094"/>
                    <a:gd name="connsiteY23" fmla="*/ 457200 h 540544"/>
                    <a:gd name="connsiteX24" fmla="*/ 328612 w 369094"/>
                    <a:gd name="connsiteY24" fmla="*/ 466725 h 540544"/>
                    <a:gd name="connsiteX25" fmla="*/ 330994 w 369094"/>
                    <a:gd name="connsiteY25" fmla="*/ 473870 h 540544"/>
                    <a:gd name="connsiteX26" fmla="*/ 338137 w 369094"/>
                    <a:gd name="connsiteY26" fmla="*/ 540544 h 540544"/>
                    <a:gd name="connsiteX27" fmla="*/ 354806 w 369094"/>
                    <a:gd name="connsiteY27" fmla="*/ 526257 h 540544"/>
                    <a:gd name="connsiteX28" fmla="*/ 361950 w 369094"/>
                    <a:gd name="connsiteY28" fmla="*/ 511969 h 540544"/>
                    <a:gd name="connsiteX29" fmla="*/ 366712 w 369094"/>
                    <a:gd name="connsiteY29" fmla="*/ 504825 h 540544"/>
                    <a:gd name="connsiteX30" fmla="*/ 369094 w 369094"/>
                    <a:gd name="connsiteY30" fmla="*/ 435769 h 540544"/>
                    <a:gd name="connsiteX31" fmla="*/ 369094 w 369094"/>
                    <a:gd name="connsiteY31" fmla="*/ 0 h 540544"/>
                    <a:gd name="connsiteX32" fmla="*/ 0 w 369094"/>
                    <a:gd name="connsiteY32" fmla="*/ 447675 h 540544"/>
                    <a:gd name="connsiteX0" fmla="*/ 0 w 369094"/>
                    <a:gd name="connsiteY0" fmla="*/ 447675 h 540544"/>
                    <a:gd name="connsiteX1" fmla="*/ 0 w 369094"/>
                    <a:gd name="connsiteY1" fmla="*/ 447675 h 540544"/>
                    <a:gd name="connsiteX2" fmla="*/ 14287 w 369094"/>
                    <a:gd name="connsiteY2" fmla="*/ 431007 h 540544"/>
                    <a:gd name="connsiteX3" fmla="*/ 21431 w 369094"/>
                    <a:gd name="connsiteY3" fmla="*/ 428625 h 540544"/>
                    <a:gd name="connsiteX4" fmla="*/ 28575 w 369094"/>
                    <a:gd name="connsiteY4" fmla="*/ 423863 h 540544"/>
                    <a:gd name="connsiteX5" fmla="*/ 42862 w 369094"/>
                    <a:gd name="connsiteY5" fmla="*/ 419100 h 540544"/>
                    <a:gd name="connsiteX6" fmla="*/ 59531 w 369094"/>
                    <a:gd name="connsiteY6" fmla="*/ 414338 h 540544"/>
                    <a:gd name="connsiteX7" fmla="*/ 71437 w 369094"/>
                    <a:gd name="connsiteY7" fmla="*/ 411957 h 540544"/>
                    <a:gd name="connsiteX8" fmla="*/ 85725 w 369094"/>
                    <a:gd name="connsiteY8" fmla="*/ 407194 h 540544"/>
                    <a:gd name="connsiteX9" fmla="*/ 107156 w 369094"/>
                    <a:gd name="connsiteY9" fmla="*/ 400050 h 540544"/>
                    <a:gd name="connsiteX10" fmla="*/ 133350 w 369094"/>
                    <a:gd name="connsiteY10" fmla="*/ 397669 h 540544"/>
                    <a:gd name="connsiteX11" fmla="*/ 147637 w 369094"/>
                    <a:gd name="connsiteY11" fmla="*/ 402432 h 540544"/>
                    <a:gd name="connsiteX12" fmla="*/ 164306 w 369094"/>
                    <a:gd name="connsiteY12" fmla="*/ 395288 h 540544"/>
                    <a:gd name="connsiteX13" fmla="*/ 185737 w 369094"/>
                    <a:gd name="connsiteY13" fmla="*/ 400050 h 540544"/>
                    <a:gd name="connsiteX14" fmla="*/ 200025 w 369094"/>
                    <a:gd name="connsiteY14" fmla="*/ 404813 h 540544"/>
                    <a:gd name="connsiteX15" fmla="*/ 242887 w 369094"/>
                    <a:gd name="connsiteY15" fmla="*/ 409575 h 540544"/>
                    <a:gd name="connsiteX16" fmla="*/ 271462 w 369094"/>
                    <a:gd name="connsiteY16" fmla="*/ 423863 h 540544"/>
                    <a:gd name="connsiteX17" fmla="*/ 278606 w 369094"/>
                    <a:gd name="connsiteY17" fmla="*/ 426244 h 540544"/>
                    <a:gd name="connsiteX18" fmla="*/ 285750 w 369094"/>
                    <a:gd name="connsiteY18" fmla="*/ 428625 h 540544"/>
                    <a:gd name="connsiteX19" fmla="*/ 292894 w 369094"/>
                    <a:gd name="connsiteY19" fmla="*/ 433388 h 540544"/>
                    <a:gd name="connsiteX20" fmla="*/ 300037 w 369094"/>
                    <a:gd name="connsiteY20" fmla="*/ 435769 h 540544"/>
                    <a:gd name="connsiteX21" fmla="*/ 321469 w 369094"/>
                    <a:gd name="connsiteY21" fmla="*/ 447675 h 540544"/>
                    <a:gd name="connsiteX22" fmla="*/ 326231 w 369094"/>
                    <a:gd name="connsiteY22" fmla="*/ 454819 h 540544"/>
                    <a:gd name="connsiteX23" fmla="*/ 323850 w 369094"/>
                    <a:gd name="connsiteY23" fmla="*/ 459581 h 540544"/>
                    <a:gd name="connsiteX24" fmla="*/ 328612 w 369094"/>
                    <a:gd name="connsiteY24" fmla="*/ 466725 h 540544"/>
                    <a:gd name="connsiteX25" fmla="*/ 330994 w 369094"/>
                    <a:gd name="connsiteY25" fmla="*/ 473870 h 540544"/>
                    <a:gd name="connsiteX26" fmla="*/ 338137 w 369094"/>
                    <a:gd name="connsiteY26" fmla="*/ 540544 h 540544"/>
                    <a:gd name="connsiteX27" fmla="*/ 354806 w 369094"/>
                    <a:gd name="connsiteY27" fmla="*/ 526257 h 540544"/>
                    <a:gd name="connsiteX28" fmla="*/ 361950 w 369094"/>
                    <a:gd name="connsiteY28" fmla="*/ 511969 h 540544"/>
                    <a:gd name="connsiteX29" fmla="*/ 366712 w 369094"/>
                    <a:gd name="connsiteY29" fmla="*/ 504825 h 540544"/>
                    <a:gd name="connsiteX30" fmla="*/ 369094 w 369094"/>
                    <a:gd name="connsiteY30" fmla="*/ 435769 h 540544"/>
                    <a:gd name="connsiteX31" fmla="*/ 369094 w 369094"/>
                    <a:gd name="connsiteY31" fmla="*/ 0 h 540544"/>
                    <a:gd name="connsiteX32" fmla="*/ 0 w 369094"/>
                    <a:gd name="connsiteY32" fmla="*/ 447675 h 5405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69094" h="540544">
                      <a:moveTo>
                        <a:pt x="0" y="447675"/>
                      </a:moveTo>
                      <a:lnTo>
                        <a:pt x="0" y="447675"/>
                      </a:lnTo>
                      <a:cubicBezTo>
                        <a:pt x="4762" y="442119"/>
                        <a:pt x="8818" y="435869"/>
                        <a:pt x="14287" y="431007"/>
                      </a:cubicBezTo>
                      <a:cubicBezTo>
                        <a:pt x="16163" y="429339"/>
                        <a:pt x="19186" y="429748"/>
                        <a:pt x="21431" y="428625"/>
                      </a:cubicBezTo>
                      <a:cubicBezTo>
                        <a:pt x="23991" y="427345"/>
                        <a:pt x="25960" y="425025"/>
                        <a:pt x="28575" y="423863"/>
                      </a:cubicBezTo>
                      <a:cubicBezTo>
                        <a:pt x="33162" y="421824"/>
                        <a:pt x="38100" y="420688"/>
                        <a:pt x="42862" y="419100"/>
                      </a:cubicBezTo>
                      <a:cubicBezTo>
                        <a:pt x="50813" y="416450"/>
                        <a:pt x="50567" y="416330"/>
                        <a:pt x="59531" y="414338"/>
                      </a:cubicBezTo>
                      <a:cubicBezTo>
                        <a:pt x="63482" y="413460"/>
                        <a:pt x="67532" y="413022"/>
                        <a:pt x="71437" y="411957"/>
                      </a:cubicBezTo>
                      <a:cubicBezTo>
                        <a:pt x="76280" y="410636"/>
                        <a:pt x="80962" y="408782"/>
                        <a:pt x="85725" y="407194"/>
                      </a:cubicBezTo>
                      <a:lnTo>
                        <a:pt x="107156" y="400050"/>
                      </a:lnTo>
                      <a:cubicBezTo>
                        <a:pt x="115473" y="397277"/>
                        <a:pt x="124619" y="398463"/>
                        <a:pt x="133350" y="397669"/>
                      </a:cubicBezTo>
                      <a:lnTo>
                        <a:pt x="147637" y="402432"/>
                      </a:lnTo>
                      <a:cubicBezTo>
                        <a:pt x="152962" y="400657"/>
                        <a:pt x="157956" y="395685"/>
                        <a:pt x="164306" y="395288"/>
                      </a:cubicBezTo>
                      <a:cubicBezTo>
                        <a:pt x="170656" y="394891"/>
                        <a:pt x="180387" y="398445"/>
                        <a:pt x="185737" y="400050"/>
                      </a:cubicBezTo>
                      <a:cubicBezTo>
                        <a:pt x="190546" y="401493"/>
                        <a:pt x="195262" y="403225"/>
                        <a:pt x="200025" y="404813"/>
                      </a:cubicBezTo>
                      <a:cubicBezTo>
                        <a:pt x="210609" y="408341"/>
                        <a:pt x="237226" y="409140"/>
                        <a:pt x="242887" y="409575"/>
                      </a:cubicBezTo>
                      <a:cubicBezTo>
                        <a:pt x="261350" y="421883"/>
                        <a:pt x="251747" y="417291"/>
                        <a:pt x="271462" y="423863"/>
                      </a:cubicBezTo>
                      <a:lnTo>
                        <a:pt x="278606" y="426244"/>
                      </a:lnTo>
                      <a:lnTo>
                        <a:pt x="285750" y="428625"/>
                      </a:lnTo>
                      <a:cubicBezTo>
                        <a:pt x="288131" y="430213"/>
                        <a:pt x="290334" y="432108"/>
                        <a:pt x="292894" y="433388"/>
                      </a:cubicBezTo>
                      <a:cubicBezTo>
                        <a:pt x="295139" y="434510"/>
                        <a:pt x="297843" y="434550"/>
                        <a:pt x="300037" y="435769"/>
                      </a:cubicBezTo>
                      <a:cubicBezTo>
                        <a:pt x="324599" y="449414"/>
                        <a:pt x="305305" y="442288"/>
                        <a:pt x="321469" y="447675"/>
                      </a:cubicBezTo>
                      <a:cubicBezTo>
                        <a:pt x="323056" y="450056"/>
                        <a:pt x="325834" y="452835"/>
                        <a:pt x="326231" y="454819"/>
                      </a:cubicBezTo>
                      <a:cubicBezTo>
                        <a:pt x="326628" y="456803"/>
                        <a:pt x="323453" y="457597"/>
                        <a:pt x="323850" y="459581"/>
                      </a:cubicBezTo>
                      <a:cubicBezTo>
                        <a:pt x="324247" y="461565"/>
                        <a:pt x="327421" y="464344"/>
                        <a:pt x="328612" y="466725"/>
                      </a:cubicBezTo>
                      <a:cubicBezTo>
                        <a:pt x="329803" y="469106"/>
                        <a:pt x="329406" y="471489"/>
                        <a:pt x="330994" y="473870"/>
                      </a:cubicBezTo>
                      <a:cubicBezTo>
                        <a:pt x="340281" y="501732"/>
                        <a:pt x="335478" y="492669"/>
                        <a:pt x="338137" y="540544"/>
                      </a:cubicBezTo>
                      <a:cubicBezTo>
                        <a:pt x="340518" y="539750"/>
                        <a:pt x="350837" y="531019"/>
                        <a:pt x="354806" y="526257"/>
                      </a:cubicBezTo>
                      <a:cubicBezTo>
                        <a:pt x="358775" y="521495"/>
                        <a:pt x="359074" y="517722"/>
                        <a:pt x="361950" y="511969"/>
                      </a:cubicBezTo>
                      <a:cubicBezTo>
                        <a:pt x="363230" y="509409"/>
                        <a:pt x="365125" y="507206"/>
                        <a:pt x="366712" y="504825"/>
                      </a:cubicBezTo>
                      <a:cubicBezTo>
                        <a:pt x="369186" y="440533"/>
                        <a:pt x="369094" y="463566"/>
                        <a:pt x="369094" y="435769"/>
                      </a:cubicBezTo>
                      <a:lnTo>
                        <a:pt x="369094" y="0"/>
                      </a:lnTo>
                      <a:lnTo>
                        <a:pt x="0" y="447675"/>
                      </a:lnTo>
                      <a:close/>
                    </a:path>
                  </a:pathLst>
                </a:custGeom>
                <a:solidFill>
                  <a:srgbClr val="808080">
                    <a:lumMod val="75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66" name="Ellipse 165"/>
                <p:cNvSpPr/>
                <p:nvPr/>
              </p:nvSpPr>
              <p:spPr bwMode="auto">
                <a:xfrm>
                  <a:off x="7505925" y="3853912"/>
                  <a:ext cx="72008" cy="72008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cxnSp>
              <p:nvCxnSpPr>
                <p:cNvPr id="167" name="Gerade Verbindung 166"/>
                <p:cNvCxnSpPr/>
                <p:nvPr/>
              </p:nvCxnSpPr>
              <p:spPr bwMode="auto">
                <a:xfrm flipV="1">
                  <a:off x="7221574" y="5281386"/>
                  <a:ext cx="0" cy="55721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68" name="Rechteck 167"/>
                <p:cNvSpPr/>
                <p:nvPr/>
              </p:nvSpPr>
              <p:spPr bwMode="auto">
                <a:xfrm>
                  <a:off x="7332929" y="4685427"/>
                  <a:ext cx="360040" cy="524771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69" name="Bogen 168"/>
                <p:cNvSpPr/>
                <p:nvPr/>
              </p:nvSpPr>
              <p:spPr bwMode="auto">
                <a:xfrm>
                  <a:off x="7329564" y="5079096"/>
                  <a:ext cx="360040" cy="243154"/>
                </a:xfrm>
                <a:prstGeom prst="arc">
                  <a:avLst>
                    <a:gd name="adj1" fmla="val 21161117"/>
                    <a:gd name="adj2" fmla="val 11140938"/>
                  </a:avLst>
                </a:prstGeom>
                <a:solidFill>
                  <a:srgbClr val="FFFFFF">
                    <a:lumMod val="85000"/>
                  </a:srgb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70" name="Ellipse 169"/>
                <p:cNvSpPr/>
                <p:nvPr/>
              </p:nvSpPr>
              <p:spPr bwMode="auto">
                <a:xfrm>
                  <a:off x="7332929" y="4595417"/>
                  <a:ext cx="360040" cy="18002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cxnSp>
              <p:nvCxnSpPr>
                <p:cNvPr id="171" name="Gerade Verbindung 170"/>
                <p:cNvCxnSpPr/>
                <p:nvPr/>
              </p:nvCxnSpPr>
              <p:spPr bwMode="auto">
                <a:xfrm flipV="1">
                  <a:off x="7221574" y="4255011"/>
                  <a:ext cx="815054" cy="102637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2" name="Bogen 171"/>
                <p:cNvSpPr/>
                <p:nvPr/>
              </p:nvSpPr>
              <p:spPr bwMode="auto">
                <a:xfrm>
                  <a:off x="7613915" y="3971837"/>
                  <a:ext cx="2071739" cy="2898694"/>
                </a:xfrm>
                <a:prstGeom prst="arc">
                  <a:avLst>
                    <a:gd name="adj1" fmla="val 14520817"/>
                    <a:gd name="adj2" fmla="val 15943197"/>
                  </a:avLst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73" name="Freihandform 172"/>
                <p:cNvSpPr/>
                <p:nvPr/>
              </p:nvSpPr>
              <p:spPr bwMode="auto">
                <a:xfrm>
                  <a:off x="6175113" y="4502717"/>
                  <a:ext cx="633623" cy="1335881"/>
                </a:xfrm>
                <a:custGeom>
                  <a:avLst/>
                  <a:gdLst>
                    <a:gd name="connsiteX0" fmla="*/ 0 w 628650"/>
                    <a:gd name="connsiteY0" fmla="*/ 1335881 h 1335881"/>
                    <a:gd name="connsiteX1" fmla="*/ 4763 w 628650"/>
                    <a:gd name="connsiteY1" fmla="*/ 778669 h 1335881"/>
                    <a:gd name="connsiteX2" fmla="*/ 628650 w 628650"/>
                    <a:gd name="connsiteY2" fmla="*/ 0 h 1335881"/>
                    <a:gd name="connsiteX3" fmla="*/ 628650 w 628650"/>
                    <a:gd name="connsiteY3" fmla="*/ 528637 h 1335881"/>
                    <a:gd name="connsiteX4" fmla="*/ 0 w 628650"/>
                    <a:gd name="connsiteY4" fmla="*/ 1335881 h 1335881"/>
                    <a:gd name="connsiteX0" fmla="*/ 0 w 628650"/>
                    <a:gd name="connsiteY0" fmla="*/ 1335881 h 1335881"/>
                    <a:gd name="connsiteX1" fmla="*/ 4763 w 628650"/>
                    <a:gd name="connsiteY1" fmla="*/ 766763 h 1335881"/>
                    <a:gd name="connsiteX2" fmla="*/ 628650 w 628650"/>
                    <a:gd name="connsiteY2" fmla="*/ 0 h 1335881"/>
                    <a:gd name="connsiteX3" fmla="*/ 628650 w 628650"/>
                    <a:gd name="connsiteY3" fmla="*/ 528637 h 1335881"/>
                    <a:gd name="connsiteX4" fmla="*/ 0 w 628650"/>
                    <a:gd name="connsiteY4" fmla="*/ 1335881 h 1335881"/>
                    <a:gd name="connsiteX0" fmla="*/ 4973 w 633623"/>
                    <a:gd name="connsiteY0" fmla="*/ 1335881 h 1335881"/>
                    <a:gd name="connsiteX1" fmla="*/ 211 w 633623"/>
                    <a:gd name="connsiteY1" fmla="*/ 773907 h 1335881"/>
                    <a:gd name="connsiteX2" fmla="*/ 633623 w 633623"/>
                    <a:gd name="connsiteY2" fmla="*/ 0 h 1335881"/>
                    <a:gd name="connsiteX3" fmla="*/ 633623 w 633623"/>
                    <a:gd name="connsiteY3" fmla="*/ 528637 h 1335881"/>
                    <a:gd name="connsiteX4" fmla="*/ 4973 w 633623"/>
                    <a:gd name="connsiteY4" fmla="*/ 1335881 h 13358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33623" h="1335881">
                      <a:moveTo>
                        <a:pt x="4973" y="1335881"/>
                      </a:moveTo>
                      <a:cubicBezTo>
                        <a:pt x="6561" y="1150144"/>
                        <a:pt x="-1377" y="959644"/>
                        <a:pt x="211" y="773907"/>
                      </a:cubicBezTo>
                      <a:lnTo>
                        <a:pt x="633623" y="0"/>
                      </a:lnTo>
                      <a:lnTo>
                        <a:pt x="633623" y="528637"/>
                      </a:lnTo>
                      <a:lnTo>
                        <a:pt x="4973" y="1335881"/>
                      </a:lnTo>
                      <a:close/>
                    </a:path>
                  </a:pathLst>
                </a:custGeom>
                <a:solidFill>
                  <a:srgbClr val="FFFFFF">
                    <a:lumMod val="50000"/>
                    <a:alpha val="62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cxnSp>
              <p:nvCxnSpPr>
                <p:cNvPr id="174" name="Gerade Verbindung 173"/>
                <p:cNvCxnSpPr>
                  <a:stCxn id="173" idx="1"/>
                </p:cNvCxnSpPr>
                <p:nvPr/>
              </p:nvCxnSpPr>
              <p:spPr bwMode="auto">
                <a:xfrm>
                  <a:off x="6175324" y="5276624"/>
                  <a:ext cx="1046250" cy="476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5" name="Freihandform 174"/>
                <p:cNvSpPr/>
                <p:nvPr/>
              </p:nvSpPr>
              <p:spPr bwMode="auto">
                <a:xfrm>
                  <a:off x="8310608" y="3381266"/>
                  <a:ext cx="224434" cy="612058"/>
                </a:xfrm>
                <a:custGeom>
                  <a:avLst/>
                  <a:gdLst>
                    <a:gd name="connsiteX0" fmla="*/ 39329 w 260554"/>
                    <a:gd name="connsiteY0" fmla="*/ 0 h 618255"/>
                    <a:gd name="connsiteX1" fmla="*/ 17206 w 260554"/>
                    <a:gd name="connsiteY1" fmla="*/ 339213 h 618255"/>
                    <a:gd name="connsiteX2" fmla="*/ 260554 w 260554"/>
                    <a:gd name="connsiteY2" fmla="*/ 612058 h 618255"/>
                    <a:gd name="connsiteX0" fmla="*/ 4685 w 225910"/>
                    <a:gd name="connsiteY0" fmla="*/ 0 h 618080"/>
                    <a:gd name="connsiteX1" fmla="*/ 130046 w 225910"/>
                    <a:gd name="connsiteY1" fmla="*/ 331839 h 618080"/>
                    <a:gd name="connsiteX2" fmla="*/ 225910 w 225910"/>
                    <a:gd name="connsiteY2" fmla="*/ 612058 h 618080"/>
                    <a:gd name="connsiteX0" fmla="*/ 3209 w 224434"/>
                    <a:gd name="connsiteY0" fmla="*/ 0 h 622446"/>
                    <a:gd name="connsiteX1" fmla="*/ 128570 w 224434"/>
                    <a:gd name="connsiteY1" fmla="*/ 331839 h 622446"/>
                    <a:gd name="connsiteX2" fmla="*/ 224434 w 224434"/>
                    <a:gd name="connsiteY2" fmla="*/ 612058 h 622446"/>
                    <a:gd name="connsiteX0" fmla="*/ 3209 w 224434"/>
                    <a:gd name="connsiteY0" fmla="*/ 0 h 612058"/>
                    <a:gd name="connsiteX1" fmla="*/ 128570 w 224434"/>
                    <a:gd name="connsiteY1" fmla="*/ 331839 h 612058"/>
                    <a:gd name="connsiteX2" fmla="*/ 224434 w 224434"/>
                    <a:gd name="connsiteY2" fmla="*/ 612058 h 6120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24434" h="612058">
                      <a:moveTo>
                        <a:pt x="3209" y="0"/>
                      </a:moveTo>
                      <a:cubicBezTo>
                        <a:pt x="-26288" y="118601"/>
                        <a:pt x="158067" y="111842"/>
                        <a:pt x="128570" y="331839"/>
                      </a:cubicBezTo>
                      <a:cubicBezTo>
                        <a:pt x="99073" y="551836"/>
                        <a:pt x="27790" y="524797"/>
                        <a:pt x="224434" y="612058"/>
                      </a:cubicBezTo>
                    </a:path>
                  </a:pathLst>
                </a:custGeom>
                <a:noFill/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cxnSp>
              <p:nvCxnSpPr>
                <p:cNvPr id="176" name="Gerade Verbindung 175"/>
                <p:cNvCxnSpPr/>
                <p:nvPr/>
              </p:nvCxnSpPr>
              <p:spPr bwMode="auto">
                <a:xfrm flipV="1">
                  <a:off x="8535042" y="3966411"/>
                  <a:ext cx="0" cy="557212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177" name="Gerade Verbindung 176"/>
                <p:cNvCxnSpPr/>
                <p:nvPr/>
              </p:nvCxnSpPr>
              <p:spPr bwMode="auto">
                <a:xfrm flipV="1">
                  <a:off x="7221574" y="4809060"/>
                  <a:ext cx="815054" cy="1026379"/>
                </a:xfrm>
                <a:prstGeom prst="line">
                  <a:avLst/>
                </a:prstGeom>
                <a:noFill/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sp>
              <p:nvSpPr>
                <p:cNvPr id="178" name="Rechteck 177"/>
                <p:cNvSpPr/>
                <p:nvPr/>
              </p:nvSpPr>
              <p:spPr bwMode="auto">
                <a:xfrm>
                  <a:off x="7676588" y="4746337"/>
                  <a:ext cx="360040" cy="524771"/>
                </a:xfrm>
                <a:prstGeom prst="rect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de-DE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ヒラギノ角ゴ Pro W3" charset="-128"/>
                      <a:cs typeface="Arial" charset="0"/>
                    </a:rPr>
                    <a:t> v</a:t>
                  </a:r>
                  <a:r>
                    <a:rPr kumimoji="0" lang="de-DE" sz="1800" b="0" i="0" u="none" strike="noStrike" kern="0" cap="none" spc="0" normalizeH="0" baseline="-25000" noProof="0" dirty="0" smtClean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charset="0"/>
                      <a:ea typeface="ヒラギノ角ゴ Pro W3" charset="-128"/>
                      <a:cs typeface="Arial" charset="0"/>
                    </a:rPr>
                    <a:t>1</a:t>
                  </a:r>
                </a:p>
              </p:txBody>
            </p:sp>
            <p:sp>
              <p:nvSpPr>
                <p:cNvPr id="179" name="Bogen 178"/>
                <p:cNvSpPr/>
                <p:nvPr/>
              </p:nvSpPr>
              <p:spPr bwMode="auto">
                <a:xfrm>
                  <a:off x="7676588" y="5140006"/>
                  <a:ext cx="360040" cy="243154"/>
                </a:xfrm>
                <a:prstGeom prst="arc">
                  <a:avLst>
                    <a:gd name="adj1" fmla="val 21161117"/>
                    <a:gd name="adj2" fmla="val 11140938"/>
                  </a:avLst>
                </a:prstGeom>
                <a:solidFill>
                  <a:srgbClr val="FFFFFF">
                    <a:lumMod val="85000"/>
                  </a:srgbClr>
                </a:solidFill>
                <a:ln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80" name="Ellipse 179"/>
                <p:cNvSpPr/>
                <p:nvPr/>
              </p:nvSpPr>
              <p:spPr bwMode="auto">
                <a:xfrm>
                  <a:off x="7676588" y="4656327"/>
                  <a:ext cx="360040" cy="180020"/>
                </a:xfrm>
                <a:prstGeom prst="ellipse">
                  <a:avLst/>
                </a:prstGeom>
                <a:solidFill>
                  <a:srgbClr val="FFFFFF">
                    <a:lumMod val="85000"/>
                  </a:srgbClr>
                </a:solidFill>
                <a:ln>
                  <a:solidFill>
                    <a:srgbClr val="000000"/>
                  </a:solidFill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81" name="Freihandform 180"/>
                <p:cNvSpPr/>
                <p:nvPr/>
              </p:nvSpPr>
              <p:spPr bwMode="auto">
                <a:xfrm>
                  <a:off x="6175300" y="3376447"/>
                  <a:ext cx="2322871" cy="1907362"/>
                </a:xfrm>
                <a:custGeom>
                  <a:avLst/>
                  <a:gdLst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7968 w 2322871"/>
                    <a:gd name="connsiteY55" fmla="*/ 265886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46239 w 2322871"/>
                    <a:gd name="connsiteY61" fmla="*/ 442867 h 1925080"/>
                    <a:gd name="connsiteX62" fmla="*/ 1238865 w 2322871"/>
                    <a:gd name="connsiteY62" fmla="*/ 464989 h 1925080"/>
                    <a:gd name="connsiteX63" fmla="*/ 1209368 w 2322871"/>
                    <a:gd name="connsiteY63" fmla="*/ 494486 h 1925080"/>
                    <a:gd name="connsiteX64" fmla="*/ 1179871 w 2322871"/>
                    <a:gd name="connsiteY64" fmla="*/ 523983 h 1925080"/>
                    <a:gd name="connsiteX65" fmla="*/ 1157749 w 2322871"/>
                    <a:gd name="connsiteY65" fmla="*/ 538731 h 1925080"/>
                    <a:gd name="connsiteX66" fmla="*/ 1150375 w 2322871"/>
                    <a:gd name="connsiteY66" fmla="*/ 560854 h 1925080"/>
                    <a:gd name="connsiteX67" fmla="*/ 1098755 w 2322871"/>
                    <a:gd name="connsiteY67" fmla="*/ 605099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7968 w 2322871"/>
                    <a:gd name="connsiteY55" fmla="*/ 265886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46239 w 2322871"/>
                    <a:gd name="connsiteY61" fmla="*/ 442867 h 1925080"/>
                    <a:gd name="connsiteX62" fmla="*/ 1238865 w 2322871"/>
                    <a:gd name="connsiteY62" fmla="*/ 464989 h 1925080"/>
                    <a:gd name="connsiteX63" fmla="*/ 1209368 w 2322871"/>
                    <a:gd name="connsiteY63" fmla="*/ 494486 h 1925080"/>
                    <a:gd name="connsiteX64" fmla="*/ 1179871 w 2322871"/>
                    <a:gd name="connsiteY64" fmla="*/ 523983 h 1925080"/>
                    <a:gd name="connsiteX65" fmla="*/ 1157749 w 2322871"/>
                    <a:gd name="connsiteY65" fmla="*/ 538731 h 1925080"/>
                    <a:gd name="connsiteX66" fmla="*/ 1150375 w 2322871"/>
                    <a:gd name="connsiteY66" fmla="*/ 560854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7968 w 2322871"/>
                    <a:gd name="connsiteY55" fmla="*/ 265886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46239 w 2322871"/>
                    <a:gd name="connsiteY61" fmla="*/ 442867 h 1925080"/>
                    <a:gd name="connsiteX62" fmla="*/ 1238865 w 2322871"/>
                    <a:gd name="connsiteY62" fmla="*/ 464989 h 1925080"/>
                    <a:gd name="connsiteX63" fmla="*/ 1209368 w 2322871"/>
                    <a:gd name="connsiteY63" fmla="*/ 494486 h 1925080"/>
                    <a:gd name="connsiteX64" fmla="*/ 1179871 w 2322871"/>
                    <a:gd name="connsiteY64" fmla="*/ 523983 h 1925080"/>
                    <a:gd name="connsiteX65" fmla="*/ 1157749 w 2322871"/>
                    <a:gd name="connsiteY65" fmla="*/ 538731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7968 w 2322871"/>
                    <a:gd name="connsiteY55" fmla="*/ 265886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46239 w 2322871"/>
                    <a:gd name="connsiteY61" fmla="*/ 442867 h 1925080"/>
                    <a:gd name="connsiteX62" fmla="*/ 1238865 w 2322871"/>
                    <a:gd name="connsiteY62" fmla="*/ 464989 h 1925080"/>
                    <a:gd name="connsiteX63" fmla="*/ 1209368 w 2322871"/>
                    <a:gd name="connsiteY63" fmla="*/ 494486 h 1925080"/>
                    <a:gd name="connsiteX64" fmla="*/ 1179871 w 2322871"/>
                    <a:gd name="connsiteY64" fmla="*/ 5239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7968 w 2322871"/>
                    <a:gd name="connsiteY55" fmla="*/ 265886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46239 w 2322871"/>
                    <a:gd name="connsiteY61" fmla="*/ 442867 h 1925080"/>
                    <a:gd name="connsiteX62" fmla="*/ 1238865 w 2322871"/>
                    <a:gd name="connsiteY62" fmla="*/ 464989 h 1925080"/>
                    <a:gd name="connsiteX63" fmla="*/ 1209368 w 2322871"/>
                    <a:gd name="connsiteY63" fmla="*/ 494486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7968 w 2322871"/>
                    <a:gd name="connsiteY55" fmla="*/ 265886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46239 w 2322871"/>
                    <a:gd name="connsiteY61" fmla="*/ 442867 h 1925080"/>
                    <a:gd name="connsiteX62" fmla="*/ 1238865 w 2322871"/>
                    <a:gd name="connsiteY62" fmla="*/ 464989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7968 w 2322871"/>
                    <a:gd name="connsiteY55" fmla="*/ 265886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46239 w 2322871"/>
                    <a:gd name="connsiteY61" fmla="*/ 442867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7968 w 2322871"/>
                    <a:gd name="connsiteY55" fmla="*/ 265886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82213 w 2322871"/>
                    <a:gd name="connsiteY54" fmla="*/ 251138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33833 w 2322871"/>
                    <a:gd name="connsiteY53" fmla="*/ 236389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5955 w 2322871"/>
                    <a:gd name="connsiteY52" fmla="*/ 221641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5452 w 2322871"/>
                    <a:gd name="connsiteY51" fmla="*/ 214267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4949 w 2322871"/>
                    <a:gd name="connsiteY50" fmla="*/ 199518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9194 w 2322871"/>
                    <a:gd name="connsiteY49" fmla="*/ 184770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710813 w 2322871"/>
                    <a:gd name="connsiteY48" fmla="*/ 170022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55273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69807 w 2322871"/>
                    <a:gd name="connsiteY46" fmla="*/ 140525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814052 w 2322871"/>
                    <a:gd name="connsiteY45" fmla="*/ 111028 h 1925080"/>
                    <a:gd name="connsiteX46" fmla="*/ 1757901 w 2322871"/>
                    <a:gd name="connsiteY46" fmla="*/ 95281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36175 w 2322871"/>
                    <a:gd name="connsiteY44" fmla="*/ 103654 h 1925080"/>
                    <a:gd name="connsiteX45" fmla="*/ 1797383 w 2322871"/>
                    <a:gd name="connsiteY45" fmla="*/ 75309 h 1925080"/>
                    <a:gd name="connsiteX46" fmla="*/ 1757901 w 2322871"/>
                    <a:gd name="connsiteY46" fmla="*/ 95281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88906 h 1925080"/>
                    <a:gd name="connsiteX44" fmla="*/ 1829031 w 2322871"/>
                    <a:gd name="connsiteY44" fmla="*/ 72698 h 1925080"/>
                    <a:gd name="connsiteX45" fmla="*/ 1797383 w 2322871"/>
                    <a:gd name="connsiteY45" fmla="*/ 75309 h 1925080"/>
                    <a:gd name="connsiteX46" fmla="*/ 1757901 w 2322871"/>
                    <a:gd name="connsiteY46" fmla="*/ 95281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81531 h 1925080"/>
                    <a:gd name="connsiteX43" fmla="*/ 1858297 w 2322871"/>
                    <a:gd name="connsiteY43" fmla="*/ 67475 h 1925080"/>
                    <a:gd name="connsiteX44" fmla="*/ 1829031 w 2322871"/>
                    <a:gd name="connsiteY44" fmla="*/ 72698 h 1925080"/>
                    <a:gd name="connsiteX45" fmla="*/ 1797383 w 2322871"/>
                    <a:gd name="connsiteY45" fmla="*/ 75309 h 1925080"/>
                    <a:gd name="connsiteX46" fmla="*/ 1757901 w 2322871"/>
                    <a:gd name="connsiteY46" fmla="*/ 95281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66783 h 1925080"/>
                    <a:gd name="connsiteX42" fmla="*/ 1887794 w 2322871"/>
                    <a:gd name="connsiteY42" fmla="*/ 48193 h 1925080"/>
                    <a:gd name="connsiteX43" fmla="*/ 1858297 w 2322871"/>
                    <a:gd name="connsiteY43" fmla="*/ 67475 h 1925080"/>
                    <a:gd name="connsiteX44" fmla="*/ 1829031 w 2322871"/>
                    <a:gd name="connsiteY44" fmla="*/ 72698 h 1925080"/>
                    <a:gd name="connsiteX45" fmla="*/ 1797383 w 2322871"/>
                    <a:gd name="connsiteY45" fmla="*/ 75309 h 1925080"/>
                    <a:gd name="connsiteX46" fmla="*/ 1757901 w 2322871"/>
                    <a:gd name="connsiteY46" fmla="*/ 95281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20529 w 2322871"/>
                    <a:gd name="connsiteY40" fmla="*/ 52035 h 1925080"/>
                    <a:gd name="connsiteX41" fmla="*/ 1968910 w 2322871"/>
                    <a:gd name="connsiteY41" fmla="*/ 35827 h 1925080"/>
                    <a:gd name="connsiteX42" fmla="*/ 1887794 w 2322871"/>
                    <a:gd name="connsiteY42" fmla="*/ 48193 h 1925080"/>
                    <a:gd name="connsiteX43" fmla="*/ 1858297 w 2322871"/>
                    <a:gd name="connsiteY43" fmla="*/ 67475 h 1925080"/>
                    <a:gd name="connsiteX44" fmla="*/ 1829031 w 2322871"/>
                    <a:gd name="connsiteY44" fmla="*/ 72698 h 1925080"/>
                    <a:gd name="connsiteX45" fmla="*/ 1797383 w 2322871"/>
                    <a:gd name="connsiteY45" fmla="*/ 75309 h 1925080"/>
                    <a:gd name="connsiteX46" fmla="*/ 1757901 w 2322871"/>
                    <a:gd name="connsiteY46" fmla="*/ 95281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37286 h 1925080"/>
                    <a:gd name="connsiteX40" fmla="*/ 2008623 w 2322871"/>
                    <a:gd name="connsiteY40" fmla="*/ 30604 h 1925080"/>
                    <a:gd name="connsiteX41" fmla="*/ 1968910 w 2322871"/>
                    <a:gd name="connsiteY41" fmla="*/ 35827 h 1925080"/>
                    <a:gd name="connsiteX42" fmla="*/ 1887794 w 2322871"/>
                    <a:gd name="connsiteY42" fmla="*/ 48193 h 1925080"/>
                    <a:gd name="connsiteX43" fmla="*/ 1858297 w 2322871"/>
                    <a:gd name="connsiteY43" fmla="*/ 67475 h 1925080"/>
                    <a:gd name="connsiteX44" fmla="*/ 1829031 w 2322871"/>
                    <a:gd name="connsiteY44" fmla="*/ 72698 h 1925080"/>
                    <a:gd name="connsiteX45" fmla="*/ 1797383 w 2322871"/>
                    <a:gd name="connsiteY45" fmla="*/ 75309 h 1925080"/>
                    <a:gd name="connsiteX46" fmla="*/ 1757901 w 2322871"/>
                    <a:gd name="connsiteY46" fmla="*/ 95281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10331 h 1925080"/>
                    <a:gd name="connsiteX1" fmla="*/ 1054510 w 2322871"/>
                    <a:gd name="connsiteY1" fmla="*/ 1925080 h 1925080"/>
                    <a:gd name="connsiteX2" fmla="*/ 1828800 w 2322871"/>
                    <a:gd name="connsiteY2" fmla="*/ 944312 h 1925080"/>
                    <a:gd name="connsiteX3" fmla="*/ 1850923 w 2322871"/>
                    <a:gd name="connsiteY3" fmla="*/ 885318 h 1925080"/>
                    <a:gd name="connsiteX4" fmla="*/ 1873046 w 2322871"/>
                    <a:gd name="connsiteY4" fmla="*/ 848447 h 1925080"/>
                    <a:gd name="connsiteX5" fmla="*/ 1895168 w 2322871"/>
                    <a:gd name="connsiteY5" fmla="*/ 841073 h 1925080"/>
                    <a:gd name="connsiteX6" fmla="*/ 1932039 w 2322871"/>
                    <a:gd name="connsiteY6" fmla="*/ 811577 h 1925080"/>
                    <a:gd name="connsiteX7" fmla="*/ 1946788 w 2322871"/>
                    <a:gd name="connsiteY7" fmla="*/ 796828 h 1925080"/>
                    <a:gd name="connsiteX8" fmla="*/ 1954162 w 2322871"/>
                    <a:gd name="connsiteY8" fmla="*/ 774706 h 1925080"/>
                    <a:gd name="connsiteX9" fmla="*/ 1976284 w 2322871"/>
                    <a:gd name="connsiteY9" fmla="*/ 767331 h 1925080"/>
                    <a:gd name="connsiteX10" fmla="*/ 1991033 w 2322871"/>
                    <a:gd name="connsiteY10" fmla="*/ 752583 h 1925080"/>
                    <a:gd name="connsiteX11" fmla="*/ 2013155 w 2322871"/>
                    <a:gd name="connsiteY11" fmla="*/ 737835 h 1925080"/>
                    <a:gd name="connsiteX12" fmla="*/ 2027904 w 2322871"/>
                    <a:gd name="connsiteY12" fmla="*/ 723086 h 1925080"/>
                    <a:gd name="connsiteX13" fmla="*/ 2072149 w 2322871"/>
                    <a:gd name="connsiteY13" fmla="*/ 708338 h 1925080"/>
                    <a:gd name="connsiteX14" fmla="*/ 2094271 w 2322871"/>
                    <a:gd name="connsiteY14" fmla="*/ 700964 h 1925080"/>
                    <a:gd name="connsiteX15" fmla="*/ 2109020 w 2322871"/>
                    <a:gd name="connsiteY15" fmla="*/ 686215 h 1925080"/>
                    <a:gd name="connsiteX16" fmla="*/ 2197510 w 2322871"/>
                    <a:gd name="connsiteY16" fmla="*/ 664093 h 1925080"/>
                    <a:gd name="connsiteX17" fmla="*/ 2271252 w 2322871"/>
                    <a:gd name="connsiteY17" fmla="*/ 649344 h 1925080"/>
                    <a:gd name="connsiteX18" fmla="*/ 2293375 w 2322871"/>
                    <a:gd name="connsiteY18" fmla="*/ 641970 h 1925080"/>
                    <a:gd name="connsiteX19" fmla="*/ 2322871 w 2322871"/>
                    <a:gd name="connsiteY19" fmla="*/ 634596 h 1925080"/>
                    <a:gd name="connsiteX20" fmla="*/ 2315497 w 2322871"/>
                    <a:gd name="connsiteY20" fmla="*/ 612473 h 1925080"/>
                    <a:gd name="connsiteX21" fmla="*/ 2293375 w 2322871"/>
                    <a:gd name="connsiteY21" fmla="*/ 605099 h 1925080"/>
                    <a:gd name="connsiteX22" fmla="*/ 2256504 w 2322871"/>
                    <a:gd name="connsiteY22" fmla="*/ 582977 h 1925080"/>
                    <a:gd name="connsiteX23" fmla="*/ 2227007 w 2322871"/>
                    <a:gd name="connsiteY23" fmla="*/ 523983 h 1925080"/>
                    <a:gd name="connsiteX24" fmla="*/ 2219633 w 2322871"/>
                    <a:gd name="connsiteY24" fmla="*/ 501860 h 1925080"/>
                    <a:gd name="connsiteX25" fmla="*/ 2227007 w 2322871"/>
                    <a:gd name="connsiteY25" fmla="*/ 472364 h 1925080"/>
                    <a:gd name="connsiteX26" fmla="*/ 2256504 w 2322871"/>
                    <a:gd name="connsiteY26" fmla="*/ 442867 h 1925080"/>
                    <a:gd name="connsiteX27" fmla="*/ 2271252 w 2322871"/>
                    <a:gd name="connsiteY27" fmla="*/ 398622 h 1925080"/>
                    <a:gd name="connsiteX28" fmla="*/ 2286000 w 2322871"/>
                    <a:gd name="connsiteY28" fmla="*/ 324880 h 1925080"/>
                    <a:gd name="connsiteX29" fmla="*/ 2278626 w 2322871"/>
                    <a:gd name="connsiteY29" fmla="*/ 229015 h 1925080"/>
                    <a:gd name="connsiteX30" fmla="*/ 2263878 w 2322871"/>
                    <a:gd name="connsiteY30" fmla="*/ 184770 h 1925080"/>
                    <a:gd name="connsiteX31" fmla="*/ 2256504 w 2322871"/>
                    <a:gd name="connsiteY31" fmla="*/ 162647 h 1925080"/>
                    <a:gd name="connsiteX32" fmla="*/ 2241755 w 2322871"/>
                    <a:gd name="connsiteY32" fmla="*/ 147899 h 1925080"/>
                    <a:gd name="connsiteX33" fmla="*/ 2204884 w 2322871"/>
                    <a:gd name="connsiteY33" fmla="*/ 118402 h 1925080"/>
                    <a:gd name="connsiteX34" fmla="*/ 2168013 w 2322871"/>
                    <a:gd name="connsiteY34" fmla="*/ 66783 h 1925080"/>
                    <a:gd name="connsiteX35" fmla="*/ 2145891 w 2322871"/>
                    <a:gd name="connsiteY35" fmla="*/ 44660 h 1925080"/>
                    <a:gd name="connsiteX36" fmla="*/ 2131142 w 2322871"/>
                    <a:gd name="connsiteY36" fmla="*/ 29912 h 1925080"/>
                    <a:gd name="connsiteX37" fmla="*/ 2123768 w 2322871"/>
                    <a:gd name="connsiteY37" fmla="*/ 7789 h 1925080"/>
                    <a:gd name="connsiteX38" fmla="*/ 2079523 w 2322871"/>
                    <a:gd name="connsiteY38" fmla="*/ 7789 h 1925080"/>
                    <a:gd name="connsiteX39" fmla="*/ 2035278 w 2322871"/>
                    <a:gd name="connsiteY39" fmla="*/ 25380 h 1925080"/>
                    <a:gd name="connsiteX40" fmla="*/ 2008623 w 2322871"/>
                    <a:gd name="connsiteY40" fmla="*/ 30604 h 1925080"/>
                    <a:gd name="connsiteX41" fmla="*/ 1968910 w 2322871"/>
                    <a:gd name="connsiteY41" fmla="*/ 35827 h 1925080"/>
                    <a:gd name="connsiteX42" fmla="*/ 1887794 w 2322871"/>
                    <a:gd name="connsiteY42" fmla="*/ 48193 h 1925080"/>
                    <a:gd name="connsiteX43" fmla="*/ 1858297 w 2322871"/>
                    <a:gd name="connsiteY43" fmla="*/ 67475 h 1925080"/>
                    <a:gd name="connsiteX44" fmla="*/ 1829031 w 2322871"/>
                    <a:gd name="connsiteY44" fmla="*/ 72698 h 1925080"/>
                    <a:gd name="connsiteX45" fmla="*/ 1797383 w 2322871"/>
                    <a:gd name="connsiteY45" fmla="*/ 75309 h 1925080"/>
                    <a:gd name="connsiteX46" fmla="*/ 1757901 w 2322871"/>
                    <a:gd name="connsiteY46" fmla="*/ 95281 h 1925080"/>
                    <a:gd name="connsiteX47" fmla="*/ 1725562 w 2322871"/>
                    <a:gd name="connsiteY47" fmla="*/ 102886 h 1925080"/>
                    <a:gd name="connsiteX48" fmla="*/ 1691763 w 2322871"/>
                    <a:gd name="connsiteY48" fmla="*/ 122397 h 1925080"/>
                    <a:gd name="connsiteX49" fmla="*/ 1652050 w 2322871"/>
                    <a:gd name="connsiteY49" fmla="*/ 139526 h 1925080"/>
                    <a:gd name="connsiteX50" fmla="*/ 1612568 w 2322871"/>
                    <a:gd name="connsiteY50" fmla="*/ 149511 h 1925080"/>
                    <a:gd name="connsiteX51" fmla="*/ 1583071 w 2322871"/>
                    <a:gd name="connsiteY51" fmla="*/ 169023 h 1925080"/>
                    <a:gd name="connsiteX52" fmla="*/ 1551192 w 2322871"/>
                    <a:gd name="connsiteY52" fmla="*/ 185922 h 1925080"/>
                    <a:gd name="connsiteX53" fmla="*/ 1526689 w 2322871"/>
                    <a:gd name="connsiteY53" fmla="*/ 205433 h 1925080"/>
                    <a:gd name="connsiteX54" fmla="*/ 1479831 w 2322871"/>
                    <a:gd name="connsiteY54" fmla="*/ 229707 h 1925080"/>
                    <a:gd name="connsiteX55" fmla="*/ 1435587 w 2322871"/>
                    <a:gd name="connsiteY55" fmla="*/ 258743 h 1925080"/>
                    <a:gd name="connsiteX56" fmla="*/ 1401097 w 2322871"/>
                    <a:gd name="connsiteY56" fmla="*/ 288009 h 1925080"/>
                    <a:gd name="connsiteX57" fmla="*/ 1356852 w 2322871"/>
                    <a:gd name="connsiteY57" fmla="*/ 310131 h 1925080"/>
                    <a:gd name="connsiteX58" fmla="*/ 1319981 w 2322871"/>
                    <a:gd name="connsiteY58" fmla="*/ 339628 h 1925080"/>
                    <a:gd name="connsiteX59" fmla="*/ 1290484 w 2322871"/>
                    <a:gd name="connsiteY59" fmla="*/ 369125 h 1925080"/>
                    <a:gd name="connsiteX60" fmla="*/ 1268362 w 2322871"/>
                    <a:gd name="connsiteY60" fmla="*/ 405996 h 1925080"/>
                    <a:gd name="connsiteX61" fmla="*/ 1239095 w 2322871"/>
                    <a:gd name="connsiteY61" fmla="*/ 421435 h 1925080"/>
                    <a:gd name="connsiteX62" fmla="*/ 1222196 w 2322871"/>
                    <a:gd name="connsiteY62" fmla="*/ 443558 h 1925080"/>
                    <a:gd name="connsiteX63" fmla="*/ 1206987 w 2322871"/>
                    <a:gd name="connsiteY63" fmla="*/ 461149 h 1925080"/>
                    <a:gd name="connsiteX64" fmla="*/ 1182253 w 2322871"/>
                    <a:gd name="connsiteY64" fmla="*/ 485883 h 1925080"/>
                    <a:gd name="connsiteX65" fmla="*/ 1155367 w 2322871"/>
                    <a:gd name="connsiteY65" fmla="*/ 505393 h 1925080"/>
                    <a:gd name="connsiteX66" fmla="*/ 1126562 w 2322871"/>
                    <a:gd name="connsiteY66" fmla="*/ 546567 h 1925080"/>
                    <a:gd name="connsiteX67" fmla="*/ 1091611 w 2322871"/>
                    <a:gd name="connsiteY67" fmla="*/ 593193 h 1925080"/>
                    <a:gd name="connsiteX68" fmla="*/ 1047136 w 2322871"/>
                    <a:gd name="connsiteY68" fmla="*/ 656718 h 1925080"/>
                    <a:gd name="connsiteX69" fmla="*/ 1032388 w 2322871"/>
                    <a:gd name="connsiteY69" fmla="*/ 671467 h 1925080"/>
                    <a:gd name="connsiteX70" fmla="*/ 1017639 w 2322871"/>
                    <a:gd name="connsiteY70" fmla="*/ 686215 h 1925080"/>
                    <a:gd name="connsiteX71" fmla="*/ 0 w 2322871"/>
                    <a:gd name="connsiteY71" fmla="*/ 1910331 h 1925080"/>
                    <a:gd name="connsiteX0" fmla="*/ 0 w 2322871"/>
                    <a:gd name="connsiteY0" fmla="*/ 1902760 h 1917509"/>
                    <a:gd name="connsiteX1" fmla="*/ 1054510 w 2322871"/>
                    <a:gd name="connsiteY1" fmla="*/ 1917509 h 1917509"/>
                    <a:gd name="connsiteX2" fmla="*/ 1828800 w 2322871"/>
                    <a:gd name="connsiteY2" fmla="*/ 936741 h 1917509"/>
                    <a:gd name="connsiteX3" fmla="*/ 1850923 w 2322871"/>
                    <a:gd name="connsiteY3" fmla="*/ 877747 h 1917509"/>
                    <a:gd name="connsiteX4" fmla="*/ 1873046 w 2322871"/>
                    <a:gd name="connsiteY4" fmla="*/ 840876 h 1917509"/>
                    <a:gd name="connsiteX5" fmla="*/ 1895168 w 2322871"/>
                    <a:gd name="connsiteY5" fmla="*/ 833502 h 1917509"/>
                    <a:gd name="connsiteX6" fmla="*/ 1932039 w 2322871"/>
                    <a:gd name="connsiteY6" fmla="*/ 804006 h 1917509"/>
                    <a:gd name="connsiteX7" fmla="*/ 1946788 w 2322871"/>
                    <a:gd name="connsiteY7" fmla="*/ 789257 h 1917509"/>
                    <a:gd name="connsiteX8" fmla="*/ 1954162 w 2322871"/>
                    <a:gd name="connsiteY8" fmla="*/ 767135 h 1917509"/>
                    <a:gd name="connsiteX9" fmla="*/ 1976284 w 2322871"/>
                    <a:gd name="connsiteY9" fmla="*/ 759760 h 1917509"/>
                    <a:gd name="connsiteX10" fmla="*/ 1991033 w 2322871"/>
                    <a:gd name="connsiteY10" fmla="*/ 745012 h 1917509"/>
                    <a:gd name="connsiteX11" fmla="*/ 2013155 w 2322871"/>
                    <a:gd name="connsiteY11" fmla="*/ 730264 h 1917509"/>
                    <a:gd name="connsiteX12" fmla="*/ 2027904 w 2322871"/>
                    <a:gd name="connsiteY12" fmla="*/ 715515 h 1917509"/>
                    <a:gd name="connsiteX13" fmla="*/ 2072149 w 2322871"/>
                    <a:gd name="connsiteY13" fmla="*/ 700767 h 1917509"/>
                    <a:gd name="connsiteX14" fmla="*/ 2094271 w 2322871"/>
                    <a:gd name="connsiteY14" fmla="*/ 693393 h 1917509"/>
                    <a:gd name="connsiteX15" fmla="*/ 2109020 w 2322871"/>
                    <a:gd name="connsiteY15" fmla="*/ 678644 h 1917509"/>
                    <a:gd name="connsiteX16" fmla="*/ 2197510 w 2322871"/>
                    <a:gd name="connsiteY16" fmla="*/ 656522 h 1917509"/>
                    <a:gd name="connsiteX17" fmla="*/ 2271252 w 2322871"/>
                    <a:gd name="connsiteY17" fmla="*/ 641773 h 1917509"/>
                    <a:gd name="connsiteX18" fmla="*/ 2293375 w 2322871"/>
                    <a:gd name="connsiteY18" fmla="*/ 634399 h 1917509"/>
                    <a:gd name="connsiteX19" fmla="*/ 2322871 w 2322871"/>
                    <a:gd name="connsiteY19" fmla="*/ 627025 h 1917509"/>
                    <a:gd name="connsiteX20" fmla="*/ 2315497 w 2322871"/>
                    <a:gd name="connsiteY20" fmla="*/ 604902 h 1917509"/>
                    <a:gd name="connsiteX21" fmla="*/ 2293375 w 2322871"/>
                    <a:gd name="connsiteY21" fmla="*/ 597528 h 1917509"/>
                    <a:gd name="connsiteX22" fmla="*/ 2256504 w 2322871"/>
                    <a:gd name="connsiteY22" fmla="*/ 575406 h 1917509"/>
                    <a:gd name="connsiteX23" fmla="*/ 2227007 w 2322871"/>
                    <a:gd name="connsiteY23" fmla="*/ 516412 h 1917509"/>
                    <a:gd name="connsiteX24" fmla="*/ 2219633 w 2322871"/>
                    <a:gd name="connsiteY24" fmla="*/ 494289 h 1917509"/>
                    <a:gd name="connsiteX25" fmla="*/ 2227007 w 2322871"/>
                    <a:gd name="connsiteY25" fmla="*/ 464793 h 1917509"/>
                    <a:gd name="connsiteX26" fmla="*/ 2256504 w 2322871"/>
                    <a:gd name="connsiteY26" fmla="*/ 435296 h 1917509"/>
                    <a:gd name="connsiteX27" fmla="*/ 2271252 w 2322871"/>
                    <a:gd name="connsiteY27" fmla="*/ 391051 h 1917509"/>
                    <a:gd name="connsiteX28" fmla="*/ 2286000 w 2322871"/>
                    <a:gd name="connsiteY28" fmla="*/ 317309 h 1917509"/>
                    <a:gd name="connsiteX29" fmla="*/ 2278626 w 2322871"/>
                    <a:gd name="connsiteY29" fmla="*/ 221444 h 1917509"/>
                    <a:gd name="connsiteX30" fmla="*/ 2263878 w 2322871"/>
                    <a:gd name="connsiteY30" fmla="*/ 177199 h 1917509"/>
                    <a:gd name="connsiteX31" fmla="*/ 2256504 w 2322871"/>
                    <a:gd name="connsiteY31" fmla="*/ 155076 h 1917509"/>
                    <a:gd name="connsiteX32" fmla="*/ 2241755 w 2322871"/>
                    <a:gd name="connsiteY32" fmla="*/ 140328 h 1917509"/>
                    <a:gd name="connsiteX33" fmla="*/ 2204884 w 2322871"/>
                    <a:gd name="connsiteY33" fmla="*/ 110831 h 1917509"/>
                    <a:gd name="connsiteX34" fmla="*/ 2168013 w 2322871"/>
                    <a:gd name="connsiteY34" fmla="*/ 59212 h 1917509"/>
                    <a:gd name="connsiteX35" fmla="*/ 2145891 w 2322871"/>
                    <a:gd name="connsiteY35" fmla="*/ 37089 h 1917509"/>
                    <a:gd name="connsiteX36" fmla="*/ 2131142 w 2322871"/>
                    <a:gd name="connsiteY36" fmla="*/ 22341 h 1917509"/>
                    <a:gd name="connsiteX37" fmla="*/ 2123768 w 2322871"/>
                    <a:gd name="connsiteY37" fmla="*/ 218 h 1917509"/>
                    <a:gd name="connsiteX38" fmla="*/ 2081905 w 2322871"/>
                    <a:gd name="connsiteY38" fmla="*/ 12124 h 1917509"/>
                    <a:gd name="connsiteX39" fmla="*/ 2035278 w 2322871"/>
                    <a:gd name="connsiteY39" fmla="*/ 17809 h 1917509"/>
                    <a:gd name="connsiteX40" fmla="*/ 2008623 w 2322871"/>
                    <a:gd name="connsiteY40" fmla="*/ 23033 h 1917509"/>
                    <a:gd name="connsiteX41" fmla="*/ 1968910 w 2322871"/>
                    <a:gd name="connsiteY41" fmla="*/ 28256 h 1917509"/>
                    <a:gd name="connsiteX42" fmla="*/ 1887794 w 2322871"/>
                    <a:gd name="connsiteY42" fmla="*/ 40622 h 1917509"/>
                    <a:gd name="connsiteX43" fmla="*/ 1858297 w 2322871"/>
                    <a:gd name="connsiteY43" fmla="*/ 59904 h 1917509"/>
                    <a:gd name="connsiteX44" fmla="*/ 1829031 w 2322871"/>
                    <a:gd name="connsiteY44" fmla="*/ 65127 h 1917509"/>
                    <a:gd name="connsiteX45" fmla="*/ 1797383 w 2322871"/>
                    <a:gd name="connsiteY45" fmla="*/ 67738 h 1917509"/>
                    <a:gd name="connsiteX46" fmla="*/ 1757901 w 2322871"/>
                    <a:gd name="connsiteY46" fmla="*/ 87710 h 1917509"/>
                    <a:gd name="connsiteX47" fmla="*/ 1725562 w 2322871"/>
                    <a:gd name="connsiteY47" fmla="*/ 95315 h 1917509"/>
                    <a:gd name="connsiteX48" fmla="*/ 1691763 w 2322871"/>
                    <a:gd name="connsiteY48" fmla="*/ 114826 h 1917509"/>
                    <a:gd name="connsiteX49" fmla="*/ 1652050 w 2322871"/>
                    <a:gd name="connsiteY49" fmla="*/ 131955 h 1917509"/>
                    <a:gd name="connsiteX50" fmla="*/ 1612568 w 2322871"/>
                    <a:gd name="connsiteY50" fmla="*/ 141940 h 1917509"/>
                    <a:gd name="connsiteX51" fmla="*/ 1583071 w 2322871"/>
                    <a:gd name="connsiteY51" fmla="*/ 161452 h 1917509"/>
                    <a:gd name="connsiteX52" fmla="*/ 1551192 w 2322871"/>
                    <a:gd name="connsiteY52" fmla="*/ 178351 h 1917509"/>
                    <a:gd name="connsiteX53" fmla="*/ 1526689 w 2322871"/>
                    <a:gd name="connsiteY53" fmla="*/ 197862 h 1917509"/>
                    <a:gd name="connsiteX54" fmla="*/ 1479831 w 2322871"/>
                    <a:gd name="connsiteY54" fmla="*/ 222136 h 1917509"/>
                    <a:gd name="connsiteX55" fmla="*/ 1435587 w 2322871"/>
                    <a:gd name="connsiteY55" fmla="*/ 251172 h 1917509"/>
                    <a:gd name="connsiteX56" fmla="*/ 1401097 w 2322871"/>
                    <a:gd name="connsiteY56" fmla="*/ 280438 h 1917509"/>
                    <a:gd name="connsiteX57" fmla="*/ 1356852 w 2322871"/>
                    <a:gd name="connsiteY57" fmla="*/ 302560 h 1917509"/>
                    <a:gd name="connsiteX58" fmla="*/ 1319981 w 2322871"/>
                    <a:gd name="connsiteY58" fmla="*/ 332057 h 1917509"/>
                    <a:gd name="connsiteX59" fmla="*/ 1290484 w 2322871"/>
                    <a:gd name="connsiteY59" fmla="*/ 361554 h 1917509"/>
                    <a:gd name="connsiteX60" fmla="*/ 1268362 w 2322871"/>
                    <a:gd name="connsiteY60" fmla="*/ 398425 h 1917509"/>
                    <a:gd name="connsiteX61" fmla="*/ 1239095 w 2322871"/>
                    <a:gd name="connsiteY61" fmla="*/ 413864 h 1917509"/>
                    <a:gd name="connsiteX62" fmla="*/ 1222196 w 2322871"/>
                    <a:gd name="connsiteY62" fmla="*/ 435987 h 1917509"/>
                    <a:gd name="connsiteX63" fmla="*/ 1206987 w 2322871"/>
                    <a:gd name="connsiteY63" fmla="*/ 453578 h 1917509"/>
                    <a:gd name="connsiteX64" fmla="*/ 1182253 w 2322871"/>
                    <a:gd name="connsiteY64" fmla="*/ 478312 h 1917509"/>
                    <a:gd name="connsiteX65" fmla="*/ 1155367 w 2322871"/>
                    <a:gd name="connsiteY65" fmla="*/ 497822 h 1917509"/>
                    <a:gd name="connsiteX66" fmla="*/ 1126562 w 2322871"/>
                    <a:gd name="connsiteY66" fmla="*/ 538996 h 1917509"/>
                    <a:gd name="connsiteX67" fmla="*/ 1091611 w 2322871"/>
                    <a:gd name="connsiteY67" fmla="*/ 585622 h 1917509"/>
                    <a:gd name="connsiteX68" fmla="*/ 1047136 w 2322871"/>
                    <a:gd name="connsiteY68" fmla="*/ 649147 h 1917509"/>
                    <a:gd name="connsiteX69" fmla="*/ 1032388 w 2322871"/>
                    <a:gd name="connsiteY69" fmla="*/ 663896 h 1917509"/>
                    <a:gd name="connsiteX70" fmla="*/ 1017639 w 2322871"/>
                    <a:gd name="connsiteY70" fmla="*/ 678644 h 1917509"/>
                    <a:gd name="connsiteX71" fmla="*/ 0 w 2322871"/>
                    <a:gd name="connsiteY71" fmla="*/ 1902760 h 1917509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78626 w 2322871"/>
                    <a:gd name="connsiteY29" fmla="*/ 211297 h 1907362"/>
                    <a:gd name="connsiteX30" fmla="*/ 2263878 w 2322871"/>
                    <a:gd name="connsiteY30" fmla="*/ 167052 h 1907362"/>
                    <a:gd name="connsiteX31" fmla="*/ 2256504 w 2322871"/>
                    <a:gd name="connsiteY31" fmla="*/ 144929 h 1907362"/>
                    <a:gd name="connsiteX32" fmla="*/ 2241755 w 2322871"/>
                    <a:gd name="connsiteY32" fmla="*/ 130181 h 1907362"/>
                    <a:gd name="connsiteX33" fmla="*/ 2204884 w 2322871"/>
                    <a:gd name="connsiteY33" fmla="*/ 100684 h 1907362"/>
                    <a:gd name="connsiteX34" fmla="*/ 2168013 w 2322871"/>
                    <a:gd name="connsiteY34" fmla="*/ 49065 h 1907362"/>
                    <a:gd name="connsiteX35" fmla="*/ 2145891 w 2322871"/>
                    <a:gd name="connsiteY35" fmla="*/ 26942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78626 w 2322871"/>
                    <a:gd name="connsiteY29" fmla="*/ 211297 h 1907362"/>
                    <a:gd name="connsiteX30" fmla="*/ 2263878 w 2322871"/>
                    <a:gd name="connsiteY30" fmla="*/ 167052 h 1907362"/>
                    <a:gd name="connsiteX31" fmla="*/ 2256504 w 2322871"/>
                    <a:gd name="connsiteY31" fmla="*/ 144929 h 1907362"/>
                    <a:gd name="connsiteX32" fmla="*/ 2241755 w 2322871"/>
                    <a:gd name="connsiteY32" fmla="*/ 130181 h 1907362"/>
                    <a:gd name="connsiteX33" fmla="*/ 2204884 w 2322871"/>
                    <a:gd name="connsiteY33" fmla="*/ 100684 h 1907362"/>
                    <a:gd name="connsiteX34" fmla="*/ 2137057 w 2322871"/>
                    <a:gd name="connsiteY34" fmla="*/ 58590 h 1907362"/>
                    <a:gd name="connsiteX35" fmla="*/ 2145891 w 2322871"/>
                    <a:gd name="connsiteY35" fmla="*/ 26942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78626 w 2322871"/>
                    <a:gd name="connsiteY29" fmla="*/ 211297 h 1907362"/>
                    <a:gd name="connsiteX30" fmla="*/ 2263878 w 2322871"/>
                    <a:gd name="connsiteY30" fmla="*/ 167052 h 1907362"/>
                    <a:gd name="connsiteX31" fmla="*/ 2256504 w 2322871"/>
                    <a:gd name="connsiteY31" fmla="*/ 144929 h 1907362"/>
                    <a:gd name="connsiteX32" fmla="*/ 2241755 w 2322871"/>
                    <a:gd name="connsiteY32" fmla="*/ 130181 h 1907362"/>
                    <a:gd name="connsiteX33" fmla="*/ 2204884 w 2322871"/>
                    <a:gd name="connsiteY33" fmla="*/ 100684 h 1907362"/>
                    <a:gd name="connsiteX34" fmla="*/ 2137057 w 2322871"/>
                    <a:gd name="connsiteY34" fmla="*/ 58590 h 1907362"/>
                    <a:gd name="connsiteX35" fmla="*/ 2133985 w 2322871"/>
                    <a:gd name="connsiteY35" fmla="*/ 31705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78626 w 2322871"/>
                    <a:gd name="connsiteY29" fmla="*/ 211297 h 1907362"/>
                    <a:gd name="connsiteX30" fmla="*/ 2263878 w 2322871"/>
                    <a:gd name="connsiteY30" fmla="*/ 167052 h 1907362"/>
                    <a:gd name="connsiteX31" fmla="*/ 2256504 w 2322871"/>
                    <a:gd name="connsiteY31" fmla="*/ 144929 h 1907362"/>
                    <a:gd name="connsiteX32" fmla="*/ 2241755 w 2322871"/>
                    <a:gd name="connsiteY32" fmla="*/ 130181 h 1907362"/>
                    <a:gd name="connsiteX33" fmla="*/ 2166784 w 2322871"/>
                    <a:gd name="connsiteY33" fmla="*/ 117353 h 1907362"/>
                    <a:gd name="connsiteX34" fmla="*/ 2137057 w 2322871"/>
                    <a:gd name="connsiteY34" fmla="*/ 58590 h 1907362"/>
                    <a:gd name="connsiteX35" fmla="*/ 2133985 w 2322871"/>
                    <a:gd name="connsiteY35" fmla="*/ 31705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78626 w 2322871"/>
                    <a:gd name="connsiteY29" fmla="*/ 211297 h 1907362"/>
                    <a:gd name="connsiteX30" fmla="*/ 2263878 w 2322871"/>
                    <a:gd name="connsiteY30" fmla="*/ 167052 h 1907362"/>
                    <a:gd name="connsiteX31" fmla="*/ 2256504 w 2322871"/>
                    <a:gd name="connsiteY31" fmla="*/ 144929 h 1907362"/>
                    <a:gd name="connsiteX32" fmla="*/ 2229849 w 2322871"/>
                    <a:gd name="connsiteY32" fmla="*/ 158756 h 1907362"/>
                    <a:gd name="connsiteX33" fmla="*/ 2166784 w 2322871"/>
                    <a:gd name="connsiteY33" fmla="*/ 117353 h 1907362"/>
                    <a:gd name="connsiteX34" fmla="*/ 2137057 w 2322871"/>
                    <a:gd name="connsiteY34" fmla="*/ 58590 h 1907362"/>
                    <a:gd name="connsiteX35" fmla="*/ 2133985 w 2322871"/>
                    <a:gd name="connsiteY35" fmla="*/ 31705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78626 w 2322871"/>
                    <a:gd name="connsiteY29" fmla="*/ 211297 h 1907362"/>
                    <a:gd name="connsiteX30" fmla="*/ 2263878 w 2322871"/>
                    <a:gd name="connsiteY30" fmla="*/ 167052 h 1907362"/>
                    <a:gd name="connsiteX31" fmla="*/ 2256504 w 2322871"/>
                    <a:gd name="connsiteY31" fmla="*/ 144929 h 1907362"/>
                    <a:gd name="connsiteX32" fmla="*/ 2229849 w 2322871"/>
                    <a:gd name="connsiteY32" fmla="*/ 158756 h 1907362"/>
                    <a:gd name="connsiteX33" fmla="*/ 2171546 w 2322871"/>
                    <a:gd name="connsiteY33" fmla="*/ 110209 h 1907362"/>
                    <a:gd name="connsiteX34" fmla="*/ 2137057 w 2322871"/>
                    <a:gd name="connsiteY34" fmla="*/ 58590 h 1907362"/>
                    <a:gd name="connsiteX35" fmla="*/ 2133985 w 2322871"/>
                    <a:gd name="connsiteY35" fmla="*/ 31705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78626 w 2322871"/>
                    <a:gd name="connsiteY29" fmla="*/ 211297 h 1907362"/>
                    <a:gd name="connsiteX30" fmla="*/ 2263878 w 2322871"/>
                    <a:gd name="connsiteY30" fmla="*/ 167052 h 1907362"/>
                    <a:gd name="connsiteX31" fmla="*/ 2244598 w 2322871"/>
                    <a:gd name="connsiteY31" fmla="*/ 190172 h 1907362"/>
                    <a:gd name="connsiteX32" fmla="*/ 2229849 w 2322871"/>
                    <a:gd name="connsiteY32" fmla="*/ 158756 h 1907362"/>
                    <a:gd name="connsiteX33" fmla="*/ 2171546 w 2322871"/>
                    <a:gd name="connsiteY33" fmla="*/ 110209 h 1907362"/>
                    <a:gd name="connsiteX34" fmla="*/ 2137057 w 2322871"/>
                    <a:gd name="connsiteY34" fmla="*/ 58590 h 1907362"/>
                    <a:gd name="connsiteX35" fmla="*/ 2133985 w 2322871"/>
                    <a:gd name="connsiteY35" fmla="*/ 31705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78626 w 2322871"/>
                    <a:gd name="connsiteY29" fmla="*/ 211297 h 1907362"/>
                    <a:gd name="connsiteX30" fmla="*/ 2256735 w 2322871"/>
                    <a:gd name="connsiteY30" fmla="*/ 226584 h 1907362"/>
                    <a:gd name="connsiteX31" fmla="*/ 2244598 w 2322871"/>
                    <a:gd name="connsiteY31" fmla="*/ 190172 h 1907362"/>
                    <a:gd name="connsiteX32" fmla="*/ 2229849 w 2322871"/>
                    <a:gd name="connsiteY32" fmla="*/ 158756 h 1907362"/>
                    <a:gd name="connsiteX33" fmla="*/ 2171546 w 2322871"/>
                    <a:gd name="connsiteY33" fmla="*/ 110209 h 1907362"/>
                    <a:gd name="connsiteX34" fmla="*/ 2137057 w 2322871"/>
                    <a:gd name="connsiteY34" fmla="*/ 58590 h 1907362"/>
                    <a:gd name="connsiteX35" fmla="*/ 2133985 w 2322871"/>
                    <a:gd name="connsiteY35" fmla="*/ 31705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86000 w 2322871"/>
                    <a:gd name="connsiteY28" fmla="*/ 307162 h 1907362"/>
                    <a:gd name="connsiteX29" fmla="*/ 2264339 w 2322871"/>
                    <a:gd name="connsiteY29" fmla="*/ 256541 h 1907362"/>
                    <a:gd name="connsiteX30" fmla="*/ 2256735 w 2322871"/>
                    <a:gd name="connsiteY30" fmla="*/ 226584 h 1907362"/>
                    <a:gd name="connsiteX31" fmla="*/ 2244598 w 2322871"/>
                    <a:gd name="connsiteY31" fmla="*/ 190172 h 1907362"/>
                    <a:gd name="connsiteX32" fmla="*/ 2229849 w 2322871"/>
                    <a:gd name="connsiteY32" fmla="*/ 158756 h 1907362"/>
                    <a:gd name="connsiteX33" fmla="*/ 2171546 w 2322871"/>
                    <a:gd name="connsiteY33" fmla="*/ 110209 h 1907362"/>
                    <a:gd name="connsiteX34" fmla="*/ 2137057 w 2322871"/>
                    <a:gd name="connsiteY34" fmla="*/ 58590 h 1907362"/>
                    <a:gd name="connsiteX35" fmla="*/ 2133985 w 2322871"/>
                    <a:gd name="connsiteY35" fmla="*/ 31705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71252 w 2322871"/>
                    <a:gd name="connsiteY27" fmla="*/ 380904 h 1907362"/>
                    <a:gd name="connsiteX28" fmla="*/ 2269331 w 2322871"/>
                    <a:gd name="connsiteY28" fmla="*/ 307162 h 1907362"/>
                    <a:gd name="connsiteX29" fmla="*/ 2264339 w 2322871"/>
                    <a:gd name="connsiteY29" fmla="*/ 256541 h 1907362"/>
                    <a:gd name="connsiteX30" fmla="*/ 2256735 w 2322871"/>
                    <a:gd name="connsiteY30" fmla="*/ 226584 h 1907362"/>
                    <a:gd name="connsiteX31" fmla="*/ 2244598 w 2322871"/>
                    <a:gd name="connsiteY31" fmla="*/ 190172 h 1907362"/>
                    <a:gd name="connsiteX32" fmla="*/ 2229849 w 2322871"/>
                    <a:gd name="connsiteY32" fmla="*/ 158756 h 1907362"/>
                    <a:gd name="connsiteX33" fmla="*/ 2171546 w 2322871"/>
                    <a:gd name="connsiteY33" fmla="*/ 110209 h 1907362"/>
                    <a:gd name="connsiteX34" fmla="*/ 2137057 w 2322871"/>
                    <a:gd name="connsiteY34" fmla="*/ 58590 h 1907362"/>
                    <a:gd name="connsiteX35" fmla="*/ 2133985 w 2322871"/>
                    <a:gd name="connsiteY35" fmla="*/ 31705 h 1907362"/>
                    <a:gd name="connsiteX36" fmla="*/ 2131142 w 2322871"/>
                    <a:gd name="connsiteY36" fmla="*/ 12194 h 1907362"/>
                    <a:gd name="connsiteX37" fmla="*/ 2121387 w 2322871"/>
                    <a:gd name="connsiteY37" fmla="*/ 4358 h 1907362"/>
                    <a:gd name="connsiteX38" fmla="*/ 2081905 w 2322871"/>
                    <a:gd name="connsiteY38" fmla="*/ 1977 h 1907362"/>
                    <a:gd name="connsiteX39" fmla="*/ 2035278 w 2322871"/>
                    <a:gd name="connsiteY39" fmla="*/ 7662 h 1907362"/>
                    <a:gd name="connsiteX40" fmla="*/ 2008623 w 2322871"/>
                    <a:gd name="connsiteY40" fmla="*/ 12886 h 1907362"/>
                    <a:gd name="connsiteX41" fmla="*/ 1968910 w 2322871"/>
                    <a:gd name="connsiteY41" fmla="*/ 18109 h 1907362"/>
                    <a:gd name="connsiteX42" fmla="*/ 1887794 w 2322871"/>
                    <a:gd name="connsiteY42" fmla="*/ 30475 h 1907362"/>
                    <a:gd name="connsiteX43" fmla="*/ 1858297 w 2322871"/>
                    <a:gd name="connsiteY43" fmla="*/ 49757 h 1907362"/>
                    <a:gd name="connsiteX44" fmla="*/ 1829031 w 2322871"/>
                    <a:gd name="connsiteY44" fmla="*/ 54980 h 1907362"/>
                    <a:gd name="connsiteX45" fmla="*/ 1797383 w 2322871"/>
                    <a:gd name="connsiteY45" fmla="*/ 57591 h 1907362"/>
                    <a:gd name="connsiteX46" fmla="*/ 1757901 w 2322871"/>
                    <a:gd name="connsiteY46" fmla="*/ 77563 h 1907362"/>
                    <a:gd name="connsiteX47" fmla="*/ 1725562 w 2322871"/>
                    <a:gd name="connsiteY47" fmla="*/ 85168 h 1907362"/>
                    <a:gd name="connsiteX48" fmla="*/ 1691763 w 2322871"/>
                    <a:gd name="connsiteY48" fmla="*/ 104679 h 1907362"/>
                    <a:gd name="connsiteX49" fmla="*/ 1652050 w 2322871"/>
                    <a:gd name="connsiteY49" fmla="*/ 121808 h 1907362"/>
                    <a:gd name="connsiteX50" fmla="*/ 1612568 w 2322871"/>
                    <a:gd name="connsiteY50" fmla="*/ 131793 h 1907362"/>
                    <a:gd name="connsiteX51" fmla="*/ 1583071 w 2322871"/>
                    <a:gd name="connsiteY51" fmla="*/ 151305 h 1907362"/>
                    <a:gd name="connsiteX52" fmla="*/ 1551192 w 2322871"/>
                    <a:gd name="connsiteY52" fmla="*/ 168204 h 1907362"/>
                    <a:gd name="connsiteX53" fmla="*/ 1526689 w 2322871"/>
                    <a:gd name="connsiteY53" fmla="*/ 187715 h 1907362"/>
                    <a:gd name="connsiteX54" fmla="*/ 1479831 w 2322871"/>
                    <a:gd name="connsiteY54" fmla="*/ 211989 h 1907362"/>
                    <a:gd name="connsiteX55" fmla="*/ 1435587 w 2322871"/>
                    <a:gd name="connsiteY55" fmla="*/ 241025 h 1907362"/>
                    <a:gd name="connsiteX56" fmla="*/ 1401097 w 2322871"/>
                    <a:gd name="connsiteY56" fmla="*/ 270291 h 1907362"/>
                    <a:gd name="connsiteX57" fmla="*/ 1356852 w 2322871"/>
                    <a:gd name="connsiteY57" fmla="*/ 292413 h 1907362"/>
                    <a:gd name="connsiteX58" fmla="*/ 1319981 w 2322871"/>
                    <a:gd name="connsiteY58" fmla="*/ 321910 h 1907362"/>
                    <a:gd name="connsiteX59" fmla="*/ 1290484 w 2322871"/>
                    <a:gd name="connsiteY59" fmla="*/ 351407 h 1907362"/>
                    <a:gd name="connsiteX60" fmla="*/ 1268362 w 2322871"/>
                    <a:gd name="connsiteY60" fmla="*/ 388278 h 1907362"/>
                    <a:gd name="connsiteX61" fmla="*/ 1239095 w 2322871"/>
                    <a:gd name="connsiteY61" fmla="*/ 403717 h 1907362"/>
                    <a:gd name="connsiteX62" fmla="*/ 1222196 w 2322871"/>
                    <a:gd name="connsiteY62" fmla="*/ 425840 h 1907362"/>
                    <a:gd name="connsiteX63" fmla="*/ 1206987 w 2322871"/>
                    <a:gd name="connsiteY63" fmla="*/ 443431 h 1907362"/>
                    <a:gd name="connsiteX64" fmla="*/ 1182253 w 2322871"/>
                    <a:gd name="connsiteY64" fmla="*/ 468165 h 1907362"/>
                    <a:gd name="connsiteX65" fmla="*/ 1155367 w 2322871"/>
                    <a:gd name="connsiteY65" fmla="*/ 487675 h 1907362"/>
                    <a:gd name="connsiteX66" fmla="*/ 1126562 w 2322871"/>
                    <a:gd name="connsiteY66" fmla="*/ 528849 h 1907362"/>
                    <a:gd name="connsiteX67" fmla="*/ 1091611 w 2322871"/>
                    <a:gd name="connsiteY67" fmla="*/ 575475 h 1907362"/>
                    <a:gd name="connsiteX68" fmla="*/ 1047136 w 2322871"/>
                    <a:gd name="connsiteY68" fmla="*/ 639000 h 1907362"/>
                    <a:gd name="connsiteX69" fmla="*/ 1032388 w 2322871"/>
                    <a:gd name="connsiteY69" fmla="*/ 653749 h 1907362"/>
                    <a:gd name="connsiteX70" fmla="*/ 1017639 w 2322871"/>
                    <a:gd name="connsiteY70" fmla="*/ 668497 h 1907362"/>
                    <a:gd name="connsiteX71" fmla="*/ 0 w 2322871"/>
                    <a:gd name="connsiteY71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56888 w 2322871"/>
                    <a:gd name="connsiteY27" fmla="*/ 388431 h 1907362"/>
                    <a:gd name="connsiteX28" fmla="*/ 2271252 w 2322871"/>
                    <a:gd name="connsiteY28" fmla="*/ 380904 h 1907362"/>
                    <a:gd name="connsiteX29" fmla="*/ 2269331 w 2322871"/>
                    <a:gd name="connsiteY29" fmla="*/ 307162 h 1907362"/>
                    <a:gd name="connsiteX30" fmla="*/ 2264339 w 2322871"/>
                    <a:gd name="connsiteY30" fmla="*/ 256541 h 1907362"/>
                    <a:gd name="connsiteX31" fmla="*/ 2256735 w 2322871"/>
                    <a:gd name="connsiteY31" fmla="*/ 226584 h 1907362"/>
                    <a:gd name="connsiteX32" fmla="*/ 2244598 w 2322871"/>
                    <a:gd name="connsiteY32" fmla="*/ 190172 h 1907362"/>
                    <a:gd name="connsiteX33" fmla="*/ 2229849 w 2322871"/>
                    <a:gd name="connsiteY33" fmla="*/ 158756 h 1907362"/>
                    <a:gd name="connsiteX34" fmla="*/ 2171546 w 2322871"/>
                    <a:gd name="connsiteY34" fmla="*/ 110209 h 1907362"/>
                    <a:gd name="connsiteX35" fmla="*/ 2137057 w 2322871"/>
                    <a:gd name="connsiteY35" fmla="*/ 58590 h 1907362"/>
                    <a:gd name="connsiteX36" fmla="*/ 2133985 w 2322871"/>
                    <a:gd name="connsiteY36" fmla="*/ 31705 h 1907362"/>
                    <a:gd name="connsiteX37" fmla="*/ 2131142 w 2322871"/>
                    <a:gd name="connsiteY37" fmla="*/ 12194 h 1907362"/>
                    <a:gd name="connsiteX38" fmla="*/ 2121387 w 2322871"/>
                    <a:gd name="connsiteY38" fmla="*/ 4358 h 1907362"/>
                    <a:gd name="connsiteX39" fmla="*/ 2081905 w 2322871"/>
                    <a:gd name="connsiteY39" fmla="*/ 1977 h 1907362"/>
                    <a:gd name="connsiteX40" fmla="*/ 2035278 w 2322871"/>
                    <a:gd name="connsiteY40" fmla="*/ 7662 h 1907362"/>
                    <a:gd name="connsiteX41" fmla="*/ 2008623 w 2322871"/>
                    <a:gd name="connsiteY41" fmla="*/ 12886 h 1907362"/>
                    <a:gd name="connsiteX42" fmla="*/ 1968910 w 2322871"/>
                    <a:gd name="connsiteY42" fmla="*/ 18109 h 1907362"/>
                    <a:gd name="connsiteX43" fmla="*/ 1887794 w 2322871"/>
                    <a:gd name="connsiteY43" fmla="*/ 30475 h 1907362"/>
                    <a:gd name="connsiteX44" fmla="*/ 1858297 w 2322871"/>
                    <a:gd name="connsiteY44" fmla="*/ 49757 h 1907362"/>
                    <a:gd name="connsiteX45" fmla="*/ 1829031 w 2322871"/>
                    <a:gd name="connsiteY45" fmla="*/ 54980 h 1907362"/>
                    <a:gd name="connsiteX46" fmla="*/ 1797383 w 2322871"/>
                    <a:gd name="connsiteY46" fmla="*/ 57591 h 1907362"/>
                    <a:gd name="connsiteX47" fmla="*/ 1757901 w 2322871"/>
                    <a:gd name="connsiteY47" fmla="*/ 77563 h 1907362"/>
                    <a:gd name="connsiteX48" fmla="*/ 1725562 w 2322871"/>
                    <a:gd name="connsiteY48" fmla="*/ 85168 h 1907362"/>
                    <a:gd name="connsiteX49" fmla="*/ 1691763 w 2322871"/>
                    <a:gd name="connsiteY49" fmla="*/ 104679 h 1907362"/>
                    <a:gd name="connsiteX50" fmla="*/ 1652050 w 2322871"/>
                    <a:gd name="connsiteY50" fmla="*/ 121808 h 1907362"/>
                    <a:gd name="connsiteX51" fmla="*/ 1612568 w 2322871"/>
                    <a:gd name="connsiteY51" fmla="*/ 131793 h 1907362"/>
                    <a:gd name="connsiteX52" fmla="*/ 1583071 w 2322871"/>
                    <a:gd name="connsiteY52" fmla="*/ 151305 h 1907362"/>
                    <a:gd name="connsiteX53" fmla="*/ 1551192 w 2322871"/>
                    <a:gd name="connsiteY53" fmla="*/ 168204 h 1907362"/>
                    <a:gd name="connsiteX54" fmla="*/ 1526689 w 2322871"/>
                    <a:gd name="connsiteY54" fmla="*/ 187715 h 1907362"/>
                    <a:gd name="connsiteX55" fmla="*/ 1479831 w 2322871"/>
                    <a:gd name="connsiteY55" fmla="*/ 211989 h 1907362"/>
                    <a:gd name="connsiteX56" fmla="*/ 1435587 w 2322871"/>
                    <a:gd name="connsiteY56" fmla="*/ 241025 h 1907362"/>
                    <a:gd name="connsiteX57" fmla="*/ 1401097 w 2322871"/>
                    <a:gd name="connsiteY57" fmla="*/ 270291 h 1907362"/>
                    <a:gd name="connsiteX58" fmla="*/ 1356852 w 2322871"/>
                    <a:gd name="connsiteY58" fmla="*/ 292413 h 1907362"/>
                    <a:gd name="connsiteX59" fmla="*/ 1319981 w 2322871"/>
                    <a:gd name="connsiteY59" fmla="*/ 321910 h 1907362"/>
                    <a:gd name="connsiteX60" fmla="*/ 1290484 w 2322871"/>
                    <a:gd name="connsiteY60" fmla="*/ 351407 h 1907362"/>
                    <a:gd name="connsiteX61" fmla="*/ 1268362 w 2322871"/>
                    <a:gd name="connsiteY61" fmla="*/ 388278 h 1907362"/>
                    <a:gd name="connsiteX62" fmla="*/ 1239095 w 2322871"/>
                    <a:gd name="connsiteY62" fmla="*/ 403717 h 1907362"/>
                    <a:gd name="connsiteX63" fmla="*/ 1222196 w 2322871"/>
                    <a:gd name="connsiteY63" fmla="*/ 425840 h 1907362"/>
                    <a:gd name="connsiteX64" fmla="*/ 1206987 w 2322871"/>
                    <a:gd name="connsiteY64" fmla="*/ 443431 h 1907362"/>
                    <a:gd name="connsiteX65" fmla="*/ 1182253 w 2322871"/>
                    <a:gd name="connsiteY65" fmla="*/ 468165 h 1907362"/>
                    <a:gd name="connsiteX66" fmla="*/ 1155367 w 2322871"/>
                    <a:gd name="connsiteY66" fmla="*/ 487675 h 1907362"/>
                    <a:gd name="connsiteX67" fmla="*/ 1126562 w 2322871"/>
                    <a:gd name="connsiteY67" fmla="*/ 528849 h 1907362"/>
                    <a:gd name="connsiteX68" fmla="*/ 1091611 w 2322871"/>
                    <a:gd name="connsiteY68" fmla="*/ 575475 h 1907362"/>
                    <a:gd name="connsiteX69" fmla="*/ 1047136 w 2322871"/>
                    <a:gd name="connsiteY69" fmla="*/ 639000 h 1907362"/>
                    <a:gd name="connsiteX70" fmla="*/ 1032388 w 2322871"/>
                    <a:gd name="connsiteY70" fmla="*/ 653749 h 1907362"/>
                    <a:gd name="connsiteX71" fmla="*/ 1017639 w 2322871"/>
                    <a:gd name="connsiteY71" fmla="*/ 668497 h 1907362"/>
                    <a:gd name="connsiteX72" fmla="*/ 0 w 2322871"/>
                    <a:gd name="connsiteY72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27007 w 2322871"/>
                    <a:gd name="connsiteY25" fmla="*/ 454646 h 1907362"/>
                    <a:gd name="connsiteX26" fmla="*/ 2256504 w 2322871"/>
                    <a:gd name="connsiteY26" fmla="*/ 425149 h 1907362"/>
                    <a:gd name="connsiteX27" fmla="*/ 2256888 w 2322871"/>
                    <a:gd name="connsiteY27" fmla="*/ 388431 h 1907362"/>
                    <a:gd name="connsiteX28" fmla="*/ 2256965 w 2322871"/>
                    <a:gd name="connsiteY28" fmla="*/ 371379 h 1907362"/>
                    <a:gd name="connsiteX29" fmla="*/ 2269331 w 2322871"/>
                    <a:gd name="connsiteY29" fmla="*/ 307162 h 1907362"/>
                    <a:gd name="connsiteX30" fmla="*/ 2264339 w 2322871"/>
                    <a:gd name="connsiteY30" fmla="*/ 256541 h 1907362"/>
                    <a:gd name="connsiteX31" fmla="*/ 2256735 w 2322871"/>
                    <a:gd name="connsiteY31" fmla="*/ 226584 h 1907362"/>
                    <a:gd name="connsiteX32" fmla="*/ 2244598 w 2322871"/>
                    <a:gd name="connsiteY32" fmla="*/ 190172 h 1907362"/>
                    <a:gd name="connsiteX33" fmla="*/ 2229849 w 2322871"/>
                    <a:gd name="connsiteY33" fmla="*/ 158756 h 1907362"/>
                    <a:gd name="connsiteX34" fmla="*/ 2171546 w 2322871"/>
                    <a:gd name="connsiteY34" fmla="*/ 110209 h 1907362"/>
                    <a:gd name="connsiteX35" fmla="*/ 2137057 w 2322871"/>
                    <a:gd name="connsiteY35" fmla="*/ 58590 h 1907362"/>
                    <a:gd name="connsiteX36" fmla="*/ 2133985 w 2322871"/>
                    <a:gd name="connsiteY36" fmla="*/ 31705 h 1907362"/>
                    <a:gd name="connsiteX37" fmla="*/ 2131142 w 2322871"/>
                    <a:gd name="connsiteY37" fmla="*/ 12194 h 1907362"/>
                    <a:gd name="connsiteX38" fmla="*/ 2121387 w 2322871"/>
                    <a:gd name="connsiteY38" fmla="*/ 4358 h 1907362"/>
                    <a:gd name="connsiteX39" fmla="*/ 2081905 w 2322871"/>
                    <a:gd name="connsiteY39" fmla="*/ 1977 h 1907362"/>
                    <a:gd name="connsiteX40" fmla="*/ 2035278 w 2322871"/>
                    <a:gd name="connsiteY40" fmla="*/ 7662 h 1907362"/>
                    <a:gd name="connsiteX41" fmla="*/ 2008623 w 2322871"/>
                    <a:gd name="connsiteY41" fmla="*/ 12886 h 1907362"/>
                    <a:gd name="connsiteX42" fmla="*/ 1968910 w 2322871"/>
                    <a:gd name="connsiteY42" fmla="*/ 18109 h 1907362"/>
                    <a:gd name="connsiteX43" fmla="*/ 1887794 w 2322871"/>
                    <a:gd name="connsiteY43" fmla="*/ 30475 h 1907362"/>
                    <a:gd name="connsiteX44" fmla="*/ 1858297 w 2322871"/>
                    <a:gd name="connsiteY44" fmla="*/ 49757 h 1907362"/>
                    <a:gd name="connsiteX45" fmla="*/ 1829031 w 2322871"/>
                    <a:gd name="connsiteY45" fmla="*/ 54980 h 1907362"/>
                    <a:gd name="connsiteX46" fmla="*/ 1797383 w 2322871"/>
                    <a:gd name="connsiteY46" fmla="*/ 57591 h 1907362"/>
                    <a:gd name="connsiteX47" fmla="*/ 1757901 w 2322871"/>
                    <a:gd name="connsiteY47" fmla="*/ 77563 h 1907362"/>
                    <a:gd name="connsiteX48" fmla="*/ 1725562 w 2322871"/>
                    <a:gd name="connsiteY48" fmla="*/ 85168 h 1907362"/>
                    <a:gd name="connsiteX49" fmla="*/ 1691763 w 2322871"/>
                    <a:gd name="connsiteY49" fmla="*/ 104679 h 1907362"/>
                    <a:gd name="connsiteX50" fmla="*/ 1652050 w 2322871"/>
                    <a:gd name="connsiteY50" fmla="*/ 121808 h 1907362"/>
                    <a:gd name="connsiteX51" fmla="*/ 1612568 w 2322871"/>
                    <a:gd name="connsiteY51" fmla="*/ 131793 h 1907362"/>
                    <a:gd name="connsiteX52" fmla="*/ 1583071 w 2322871"/>
                    <a:gd name="connsiteY52" fmla="*/ 151305 h 1907362"/>
                    <a:gd name="connsiteX53" fmla="*/ 1551192 w 2322871"/>
                    <a:gd name="connsiteY53" fmla="*/ 168204 h 1907362"/>
                    <a:gd name="connsiteX54" fmla="*/ 1526689 w 2322871"/>
                    <a:gd name="connsiteY54" fmla="*/ 187715 h 1907362"/>
                    <a:gd name="connsiteX55" fmla="*/ 1479831 w 2322871"/>
                    <a:gd name="connsiteY55" fmla="*/ 211989 h 1907362"/>
                    <a:gd name="connsiteX56" fmla="*/ 1435587 w 2322871"/>
                    <a:gd name="connsiteY56" fmla="*/ 241025 h 1907362"/>
                    <a:gd name="connsiteX57" fmla="*/ 1401097 w 2322871"/>
                    <a:gd name="connsiteY57" fmla="*/ 270291 h 1907362"/>
                    <a:gd name="connsiteX58" fmla="*/ 1356852 w 2322871"/>
                    <a:gd name="connsiteY58" fmla="*/ 292413 h 1907362"/>
                    <a:gd name="connsiteX59" fmla="*/ 1319981 w 2322871"/>
                    <a:gd name="connsiteY59" fmla="*/ 321910 h 1907362"/>
                    <a:gd name="connsiteX60" fmla="*/ 1290484 w 2322871"/>
                    <a:gd name="connsiteY60" fmla="*/ 351407 h 1907362"/>
                    <a:gd name="connsiteX61" fmla="*/ 1268362 w 2322871"/>
                    <a:gd name="connsiteY61" fmla="*/ 388278 h 1907362"/>
                    <a:gd name="connsiteX62" fmla="*/ 1239095 w 2322871"/>
                    <a:gd name="connsiteY62" fmla="*/ 403717 h 1907362"/>
                    <a:gd name="connsiteX63" fmla="*/ 1222196 w 2322871"/>
                    <a:gd name="connsiteY63" fmla="*/ 425840 h 1907362"/>
                    <a:gd name="connsiteX64" fmla="*/ 1206987 w 2322871"/>
                    <a:gd name="connsiteY64" fmla="*/ 443431 h 1907362"/>
                    <a:gd name="connsiteX65" fmla="*/ 1182253 w 2322871"/>
                    <a:gd name="connsiteY65" fmla="*/ 468165 h 1907362"/>
                    <a:gd name="connsiteX66" fmla="*/ 1155367 w 2322871"/>
                    <a:gd name="connsiteY66" fmla="*/ 487675 h 1907362"/>
                    <a:gd name="connsiteX67" fmla="*/ 1126562 w 2322871"/>
                    <a:gd name="connsiteY67" fmla="*/ 528849 h 1907362"/>
                    <a:gd name="connsiteX68" fmla="*/ 1091611 w 2322871"/>
                    <a:gd name="connsiteY68" fmla="*/ 575475 h 1907362"/>
                    <a:gd name="connsiteX69" fmla="*/ 1047136 w 2322871"/>
                    <a:gd name="connsiteY69" fmla="*/ 639000 h 1907362"/>
                    <a:gd name="connsiteX70" fmla="*/ 1032388 w 2322871"/>
                    <a:gd name="connsiteY70" fmla="*/ 653749 h 1907362"/>
                    <a:gd name="connsiteX71" fmla="*/ 1017639 w 2322871"/>
                    <a:gd name="connsiteY71" fmla="*/ 668497 h 1907362"/>
                    <a:gd name="connsiteX72" fmla="*/ 0 w 2322871"/>
                    <a:gd name="connsiteY72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56504 w 2322871"/>
                    <a:gd name="connsiteY22" fmla="*/ 565259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71252 w 2322871"/>
                    <a:gd name="connsiteY17" fmla="*/ 631626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3375 w 2322871"/>
                    <a:gd name="connsiteY18" fmla="*/ 624252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09020 w 2322871"/>
                    <a:gd name="connsiteY15" fmla="*/ 668497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690620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27904 w 2322871"/>
                    <a:gd name="connsiteY12" fmla="*/ 705368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3155 w 2322871"/>
                    <a:gd name="connsiteY11" fmla="*/ 720117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34865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49613 h 1907362"/>
                    <a:gd name="connsiteX10" fmla="*/ 1991033 w 2322871"/>
                    <a:gd name="connsiteY10" fmla="*/ 749153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4162 w 2322871"/>
                    <a:gd name="connsiteY8" fmla="*/ 756988 h 1907362"/>
                    <a:gd name="connsiteX9" fmla="*/ 1976284 w 2322871"/>
                    <a:gd name="connsiteY9" fmla="*/ 771044 h 1907362"/>
                    <a:gd name="connsiteX10" fmla="*/ 1991033 w 2322871"/>
                    <a:gd name="connsiteY10" fmla="*/ 749153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50923 w 2322871"/>
                    <a:gd name="connsiteY3" fmla="*/ 867600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8924 w 2322871"/>
                    <a:gd name="connsiteY8" fmla="*/ 785563 h 1907362"/>
                    <a:gd name="connsiteX9" fmla="*/ 1976284 w 2322871"/>
                    <a:gd name="connsiteY9" fmla="*/ 771044 h 1907362"/>
                    <a:gd name="connsiteX10" fmla="*/ 1991033 w 2322871"/>
                    <a:gd name="connsiteY10" fmla="*/ 749153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60448 w 2322871"/>
                    <a:gd name="connsiteY3" fmla="*/ 869981 h 1907362"/>
                    <a:gd name="connsiteX4" fmla="*/ 1873046 w 2322871"/>
                    <a:gd name="connsiteY4" fmla="*/ 830729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8924 w 2322871"/>
                    <a:gd name="connsiteY8" fmla="*/ 785563 h 1907362"/>
                    <a:gd name="connsiteX9" fmla="*/ 1976284 w 2322871"/>
                    <a:gd name="connsiteY9" fmla="*/ 771044 h 1907362"/>
                    <a:gd name="connsiteX10" fmla="*/ 1991033 w 2322871"/>
                    <a:gd name="connsiteY10" fmla="*/ 749153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60448 w 2322871"/>
                    <a:gd name="connsiteY3" fmla="*/ 869981 h 1907362"/>
                    <a:gd name="connsiteX4" fmla="*/ 1884952 w 2322871"/>
                    <a:gd name="connsiteY4" fmla="*/ 842635 h 1907362"/>
                    <a:gd name="connsiteX5" fmla="*/ 1895168 w 2322871"/>
                    <a:gd name="connsiteY5" fmla="*/ 823355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8924 w 2322871"/>
                    <a:gd name="connsiteY8" fmla="*/ 785563 h 1907362"/>
                    <a:gd name="connsiteX9" fmla="*/ 1976284 w 2322871"/>
                    <a:gd name="connsiteY9" fmla="*/ 771044 h 1907362"/>
                    <a:gd name="connsiteX10" fmla="*/ 1991033 w 2322871"/>
                    <a:gd name="connsiteY10" fmla="*/ 749153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60448 w 2322871"/>
                    <a:gd name="connsiteY3" fmla="*/ 869981 h 1907362"/>
                    <a:gd name="connsiteX4" fmla="*/ 1884952 w 2322871"/>
                    <a:gd name="connsiteY4" fmla="*/ 842635 h 1907362"/>
                    <a:gd name="connsiteX5" fmla="*/ 1909455 w 2322871"/>
                    <a:gd name="connsiteY5" fmla="*/ 828118 h 1907362"/>
                    <a:gd name="connsiteX6" fmla="*/ 1932039 w 2322871"/>
                    <a:gd name="connsiteY6" fmla="*/ 793859 h 1907362"/>
                    <a:gd name="connsiteX7" fmla="*/ 1946788 w 2322871"/>
                    <a:gd name="connsiteY7" fmla="*/ 779110 h 1907362"/>
                    <a:gd name="connsiteX8" fmla="*/ 1958924 w 2322871"/>
                    <a:gd name="connsiteY8" fmla="*/ 785563 h 1907362"/>
                    <a:gd name="connsiteX9" fmla="*/ 1976284 w 2322871"/>
                    <a:gd name="connsiteY9" fmla="*/ 771044 h 1907362"/>
                    <a:gd name="connsiteX10" fmla="*/ 1991033 w 2322871"/>
                    <a:gd name="connsiteY10" fmla="*/ 749153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60448 w 2322871"/>
                    <a:gd name="connsiteY3" fmla="*/ 869981 h 1907362"/>
                    <a:gd name="connsiteX4" fmla="*/ 1884952 w 2322871"/>
                    <a:gd name="connsiteY4" fmla="*/ 842635 h 1907362"/>
                    <a:gd name="connsiteX5" fmla="*/ 1909455 w 2322871"/>
                    <a:gd name="connsiteY5" fmla="*/ 828118 h 1907362"/>
                    <a:gd name="connsiteX6" fmla="*/ 1927276 w 2322871"/>
                    <a:gd name="connsiteY6" fmla="*/ 810528 h 1907362"/>
                    <a:gd name="connsiteX7" fmla="*/ 1946788 w 2322871"/>
                    <a:gd name="connsiteY7" fmla="*/ 779110 h 1907362"/>
                    <a:gd name="connsiteX8" fmla="*/ 1958924 w 2322871"/>
                    <a:gd name="connsiteY8" fmla="*/ 785563 h 1907362"/>
                    <a:gd name="connsiteX9" fmla="*/ 1976284 w 2322871"/>
                    <a:gd name="connsiteY9" fmla="*/ 771044 h 1907362"/>
                    <a:gd name="connsiteX10" fmla="*/ 1991033 w 2322871"/>
                    <a:gd name="connsiteY10" fmla="*/ 749153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  <a:gd name="connsiteX0" fmla="*/ 0 w 2322871"/>
                    <a:gd name="connsiteY0" fmla="*/ 1892613 h 1907362"/>
                    <a:gd name="connsiteX1" fmla="*/ 1054510 w 2322871"/>
                    <a:gd name="connsiteY1" fmla="*/ 1907362 h 1907362"/>
                    <a:gd name="connsiteX2" fmla="*/ 1828800 w 2322871"/>
                    <a:gd name="connsiteY2" fmla="*/ 926594 h 1907362"/>
                    <a:gd name="connsiteX3" fmla="*/ 1860448 w 2322871"/>
                    <a:gd name="connsiteY3" fmla="*/ 869981 h 1907362"/>
                    <a:gd name="connsiteX4" fmla="*/ 1884952 w 2322871"/>
                    <a:gd name="connsiteY4" fmla="*/ 842635 h 1907362"/>
                    <a:gd name="connsiteX5" fmla="*/ 1909455 w 2322871"/>
                    <a:gd name="connsiteY5" fmla="*/ 828118 h 1907362"/>
                    <a:gd name="connsiteX6" fmla="*/ 1927276 w 2322871"/>
                    <a:gd name="connsiteY6" fmla="*/ 810528 h 1907362"/>
                    <a:gd name="connsiteX7" fmla="*/ 1944407 w 2322871"/>
                    <a:gd name="connsiteY7" fmla="*/ 791016 h 1907362"/>
                    <a:gd name="connsiteX8" fmla="*/ 1958924 w 2322871"/>
                    <a:gd name="connsiteY8" fmla="*/ 785563 h 1907362"/>
                    <a:gd name="connsiteX9" fmla="*/ 1976284 w 2322871"/>
                    <a:gd name="connsiteY9" fmla="*/ 771044 h 1907362"/>
                    <a:gd name="connsiteX10" fmla="*/ 1991033 w 2322871"/>
                    <a:gd name="connsiteY10" fmla="*/ 749153 h 1907362"/>
                    <a:gd name="connsiteX11" fmla="*/ 2017918 w 2322871"/>
                    <a:gd name="connsiteY11" fmla="*/ 741548 h 1907362"/>
                    <a:gd name="connsiteX12" fmla="*/ 2039810 w 2322871"/>
                    <a:gd name="connsiteY12" fmla="*/ 722036 h 1907362"/>
                    <a:gd name="connsiteX13" fmla="*/ 2072149 w 2322871"/>
                    <a:gd name="connsiteY13" fmla="*/ 704908 h 1907362"/>
                    <a:gd name="connsiteX14" fmla="*/ 2094271 w 2322871"/>
                    <a:gd name="connsiteY14" fmla="*/ 683246 h 1907362"/>
                    <a:gd name="connsiteX15" fmla="*/ 2118545 w 2322871"/>
                    <a:gd name="connsiteY15" fmla="*/ 682785 h 1907362"/>
                    <a:gd name="connsiteX16" fmla="*/ 2197510 w 2322871"/>
                    <a:gd name="connsiteY16" fmla="*/ 646375 h 1907362"/>
                    <a:gd name="connsiteX17" fmla="*/ 2266489 w 2322871"/>
                    <a:gd name="connsiteY17" fmla="*/ 622101 h 1907362"/>
                    <a:gd name="connsiteX18" fmla="*/ 2290994 w 2322871"/>
                    <a:gd name="connsiteY18" fmla="*/ 614727 h 1907362"/>
                    <a:gd name="connsiteX19" fmla="*/ 2322871 w 2322871"/>
                    <a:gd name="connsiteY19" fmla="*/ 616878 h 1907362"/>
                    <a:gd name="connsiteX20" fmla="*/ 2315497 w 2322871"/>
                    <a:gd name="connsiteY20" fmla="*/ 594755 h 1907362"/>
                    <a:gd name="connsiteX21" fmla="*/ 2293375 w 2322871"/>
                    <a:gd name="connsiteY21" fmla="*/ 587381 h 1907362"/>
                    <a:gd name="connsiteX22" fmla="*/ 2237454 w 2322871"/>
                    <a:gd name="connsiteY22" fmla="*/ 553353 h 1907362"/>
                    <a:gd name="connsiteX23" fmla="*/ 2227007 w 2322871"/>
                    <a:gd name="connsiteY23" fmla="*/ 506265 h 1907362"/>
                    <a:gd name="connsiteX24" fmla="*/ 2219633 w 2322871"/>
                    <a:gd name="connsiteY24" fmla="*/ 484142 h 1907362"/>
                    <a:gd name="connsiteX25" fmla="*/ 2233075 w 2322871"/>
                    <a:gd name="connsiteY25" fmla="*/ 462249 h 1907362"/>
                    <a:gd name="connsiteX26" fmla="*/ 2227007 w 2322871"/>
                    <a:gd name="connsiteY26" fmla="*/ 454646 h 1907362"/>
                    <a:gd name="connsiteX27" fmla="*/ 2256504 w 2322871"/>
                    <a:gd name="connsiteY27" fmla="*/ 425149 h 1907362"/>
                    <a:gd name="connsiteX28" fmla="*/ 2256888 w 2322871"/>
                    <a:gd name="connsiteY28" fmla="*/ 388431 h 1907362"/>
                    <a:gd name="connsiteX29" fmla="*/ 2256965 w 2322871"/>
                    <a:gd name="connsiteY29" fmla="*/ 371379 h 1907362"/>
                    <a:gd name="connsiteX30" fmla="*/ 2269331 w 2322871"/>
                    <a:gd name="connsiteY30" fmla="*/ 307162 h 1907362"/>
                    <a:gd name="connsiteX31" fmla="*/ 2264339 w 2322871"/>
                    <a:gd name="connsiteY31" fmla="*/ 256541 h 1907362"/>
                    <a:gd name="connsiteX32" fmla="*/ 2256735 w 2322871"/>
                    <a:gd name="connsiteY32" fmla="*/ 226584 h 1907362"/>
                    <a:gd name="connsiteX33" fmla="*/ 2244598 w 2322871"/>
                    <a:gd name="connsiteY33" fmla="*/ 190172 h 1907362"/>
                    <a:gd name="connsiteX34" fmla="*/ 2229849 w 2322871"/>
                    <a:gd name="connsiteY34" fmla="*/ 158756 h 1907362"/>
                    <a:gd name="connsiteX35" fmla="*/ 2171546 w 2322871"/>
                    <a:gd name="connsiteY35" fmla="*/ 110209 h 1907362"/>
                    <a:gd name="connsiteX36" fmla="*/ 2137057 w 2322871"/>
                    <a:gd name="connsiteY36" fmla="*/ 58590 h 1907362"/>
                    <a:gd name="connsiteX37" fmla="*/ 2133985 w 2322871"/>
                    <a:gd name="connsiteY37" fmla="*/ 31705 h 1907362"/>
                    <a:gd name="connsiteX38" fmla="*/ 2131142 w 2322871"/>
                    <a:gd name="connsiteY38" fmla="*/ 12194 h 1907362"/>
                    <a:gd name="connsiteX39" fmla="*/ 2121387 w 2322871"/>
                    <a:gd name="connsiteY39" fmla="*/ 4358 h 1907362"/>
                    <a:gd name="connsiteX40" fmla="*/ 2081905 w 2322871"/>
                    <a:gd name="connsiteY40" fmla="*/ 1977 h 1907362"/>
                    <a:gd name="connsiteX41" fmla="*/ 2035278 w 2322871"/>
                    <a:gd name="connsiteY41" fmla="*/ 7662 h 1907362"/>
                    <a:gd name="connsiteX42" fmla="*/ 2008623 w 2322871"/>
                    <a:gd name="connsiteY42" fmla="*/ 12886 h 1907362"/>
                    <a:gd name="connsiteX43" fmla="*/ 1968910 w 2322871"/>
                    <a:gd name="connsiteY43" fmla="*/ 18109 h 1907362"/>
                    <a:gd name="connsiteX44" fmla="*/ 1887794 w 2322871"/>
                    <a:gd name="connsiteY44" fmla="*/ 30475 h 1907362"/>
                    <a:gd name="connsiteX45" fmla="*/ 1858297 w 2322871"/>
                    <a:gd name="connsiteY45" fmla="*/ 49757 h 1907362"/>
                    <a:gd name="connsiteX46" fmla="*/ 1829031 w 2322871"/>
                    <a:gd name="connsiteY46" fmla="*/ 54980 h 1907362"/>
                    <a:gd name="connsiteX47" fmla="*/ 1797383 w 2322871"/>
                    <a:gd name="connsiteY47" fmla="*/ 57591 h 1907362"/>
                    <a:gd name="connsiteX48" fmla="*/ 1757901 w 2322871"/>
                    <a:gd name="connsiteY48" fmla="*/ 77563 h 1907362"/>
                    <a:gd name="connsiteX49" fmla="*/ 1725562 w 2322871"/>
                    <a:gd name="connsiteY49" fmla="*/ 85168 h 1907362"/>
                    <a:gd name="connsiteX50" fmla="*/ 1691763 w 2322871"/>
                    <a:gd name="connsiteY50" fmla="*/ 104679 h 1907362"/>
                    <a:gd name="connsiteX51" fmla="*/ 1652050 w 2322871"/>
                    <a:gd name="connsiteY51" fmla="*/ 121808 h 1907362"/>
                    <a:gd name="connsiteX52" fmla="*/ 1612568 w 2322871"/>
                    <a:gd name="connsiteY52" fmla="*/ 131793 h 1907362"/>
                    <a:gd name="connsiteX53" fmla="*/ 1583071 w 2322871"/>
                    <a:gd name="connsiteY53" fmla="*/ 151305 h 1907362"/>
                    <a:gd name="connsiteX54" fmla="*/ 1551192 w 2322871"/>
                    <a:gd name="connsiteY54" fmla="*/ 168204 h 1907362"/>
                    <a:gd name="connsiteX55" fmla="*/ 1526689 w 2322871"/>
                    <a:gd name="connsiteY55" fmla="*/ 187715 h 1907362"/>
                    <a:gd name="connsiteX56" fmla="*/ 1479831 w 2322871"/>
                    <a:gd name="connsiteY56" fmla="*/ 211989 h 1907362"/>
                    <a:gd name="connsiteX57" fmla="*/ 1435587 w 2322871"/>
                    <a:gd name="connsiteY57" fmla="*/ 241025 h 1907362"/>
                    <a:gd name="connsiteX58" fmla="*/ 1401097 w 2322871"/>
                    <a:gd name="connsiteY58" fmla="*/ 270291 h 1907362"/>
                    <a:gd name="connsiteX59" fmla="*/ 1356852 w 2322871"/>
                    <a:gd name="connsiteY59" fmla="*/ 292413 h 1907362"/>
                    <a:gd name="connsiteX60" fmla="*/ 1319981 w 2322871"/>
                    <a:gd name="connsiteY60" fmla="*/ 321910 h 1907362"/>
                    <a:gd name="connsiteX61" fmla="*/ 1290484 w 2322871"/>
                    <a:gd name="connsiteY61" fmla="*/ 351407 h 1907362"/>
                    <a:gd name="connsiteX62" fmla="*/ 1268362 w 2322871"/>
                    <a:gd name="connsiteY62" fmla="*/ 388278 h 1907362"/>
                    <a:gd name="connsiteX63" fmla="*/ 1239095 w 2322871"/>
                    <a:gd name="connsiteY63" fmla="*/ 403717 h 1907362"/>
                    <a:gd name="connsiteX64" fmla="*/ 1222196 w 2322871"/>
                    <a:gd name="connsiteY64" fmla="*/ 425840 h 1907362"/>
                    <a:gd name="connsiteX65" fmla="*/ 1206987 w 2322871"/>
                    <a:gd name="connsiteY65" fmla="*/ 443431 h 1907362"/>
                    <a:gd name="connsiteX66" fmla="*/ 1182253 w 2322871"/>
                    <a:gd name="connsiteY66" fmla="*/ 468165 h 1907362"/>
                    <a:gd name="connsiteX67" fmla="*/ 1155367 w 2322871"/>
                    <a:gd name="connsiteY67" fmla="*/ 487675 h 1907362"/>
                    <a:gd name="connsiteX68" fmla="*/ 1126562 w 2322871"/>
                    <a:gd name="connsiteY68" fmla="*/ 528849 h 1907362"/>
                    <a:gd name="connsiteX69" fmla="*/ 1091611 w 2322871"/>
                    <a:gd name="connsiteY69" fmla="*/ 575475 h 1907362"/>
                    <a:gd name="connsiteX70" fmla="*/ 1047136 w 2322871"/>
                    <a:gd name="connsiteY70" fmla="*/ 639000 h 1907362"/>
                    <a:gd name="connsiteX71" fmla="*/ 1032388 w 2322871"/>
                    <a:gd name="connsiteY71" fmla="*/ 653749 h 1907362"/>
                    <a:gd name="connsiteX72" fmla="*/ 1017639 w 2322871"/>
                    <a:gd name="connsiteY72" fmla="*/ 668497 h 1907362"/>
                    <a:gd name="connsiteX73" fmla="*/ 0 w 2322871"/>
                    <a:gd name="connsiteY73" fmla="*/ 1892613 h 1907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2322871" h="1907362">
                      <a:moveTo>
                        <a:pt x="0" y="1892613"/>
                      </a:moveTo>
                      <a:lnTo>
                        <a:pt x="1054510" y="1907362"/>
                      </a:lnTo>
                      <a:lnTo>
                        <a:pt x="1828800" y="926594"/>
                      </a:lnTo>
                      <a:cubicBezTo>
                        <a:pt x="1836174" y="906929"/>
                        <a:pt x="1851089" y="883974"/>
                        <a:pt x="1860448" y="869981"/>
                      </a:cubicBezTo>
                      <a:cubicBezTo>
                        <a:pt x="1869807" y="855988"/>
                        <a:pt x="1876784" y="849612"/>
                        <a:pt x="1884952" y="842635"/>
                      </a:cubicBezTo>
                      <a:cubicBezTo>
                        <a:pt x="1893120" y="835658"/>
                        <a:pt x="1902081" y="830576"/>
                        <a:pt x="1909455" y="828118"/>
                      </a:cubicBezTo>
                      <a:cubicBezTo>
                        <a:pt x="1945072" y="792503"/>
                        <a:pt x="1921451" y="816712"/>
                        <a:pt x="1927276" y="810528"/>
                      </a:cubicBezTo>
                      <a:cubicBezTo>
                        <a:pt x="1933101" y="804344"/>
                        <a:pt x="1939491" y="795932"/>
                        <a:pt x="1944407" y="791016"/>
                      </a:cubicBezTo>
                      <a:cubicBezTo>
                        <a:pt x="1946865" y="783642"/>
                        <a:pt x="1953611" y="788892"/>
                        <a:pt x="1958924" y="785563"/>
                      </a:cubicBezTo>
                      <a:cubicBezTo>
                        <a:pt x="1964237" y="782234"/>
                        <a:pt x="1970933" y="777112"/>
                        <a:pt x="1976284" y="771044"/>
                      </a:cubicBezTo>
                      <a:cubicBezTo>
                        <a:pt x="1981636" y="764976"/>
                        <a:pt x="1984094" y="754069"/>
                        <a:pt x="1991033" y="749153"/>
                      </a:cubicBezTo>
                      <a:cubicBezTo>
                        <a:pt x="1997972" y="744237"/>
                        <a:pt x="2009789" y="746067"/>
                        <a:pt x="2017918" y="741548"/>
                      </a:cubicBezTo>
                      <a:cubicBezTo>
                        <a:pt x="2026047" y="737029"/>
                        <a:pt x="2030772" y="728143"/>
                        <a:pt x="2039810" y="722036"/>
                      </a:cubicBezTo>
                      <a:cubicBezTo>
                        <a:pt x="2048848" y="715929"/>
                        <a:pt x="2063072" y="711373"/>
                        <a:pt x="2072149" y="704908"/>
                      </a:cubicBezTo>
                      <a:cubicBezTo>
                        <a:pt x="2081226" y="698443"/>
                        <a:pt x="2086538" y="686933"/>
                        <a:pt x="2094271" y="683246"/>
                      </a:cubicBezTo>
                      <a:cubicBezTo>
                        <a:pt x="2102004" y="679559"/>
                        <a:pt x="2112326" y="685894"/>
                        <a:pt x="2118545" y="682785"/>
                      </a:cubicBezTo>
                      <a:cubicBezTo>
                        <a:pt x="2149942" y="667087"/>
                        <a:pt x="2172853" y="656489"/>
                        <a:pt x="2197510" y="646375"/>
                      </a:cubicBezTo>
                      <a:cubicBezTo>
                        <a:pt x="2222167" y="636261"/>
                        <a:pt x="2250909" y="627376"/>
                        <a:pt x="2266489" y="622101"/>
                      </a:cubicBezTo>
                      <a:cubicBezTo>
                        <a:pt x="2282069" y="616826"/>
                        <a:pt x="2281597" y="615597"/>
                        <a:pt x="2290994" y="614727"/>
                      </a:cubicBezTo>
                      <a:cubicBezTo>
                        <a:pt x="2300391" y="613857"/>
                        <a:pt x="2313039" y="619336"/>
                        <a:pt x="2322871" y="616878"/>
                      </a:cubicBezTo>
                      <a:cubicBezTo>
                        <a:pt x="2320413" y="609504"/>
                        <a:pt x="2320993" y="600252"/>
                        <a:pt x="2315497" y="594755"/>
                      </a:cubicBezTo>
                      <a:cubicBezTo>
                        <a:pt x="2310001" y="589259"/>
                        <a:pt x="2306382" y="594281"/>
                        <a:pt x="2293375" y="587381"/>
                      </a:cubicBezTo>
                      <a:cubicBezTo>
                        <a:pt x="2280368" y="580481"/>
                        <a:pt x="2300121" y="574242"/>
                        <a:pt x="2237454" y="553353"/>
                      </a:cubicBezTo>
                      <a:cubicBezTo>
                        <a:pt x="2211712" y="527611"/>
                        <a:pt x="2229977" y="517800"/>
                        <a:pt x="2227007" y="506265"/>
                      </a:cubicBezTo>
                      <a:cubicBezTo>
                        <a:pt x="2224037" y="494730"/>
                        <a:pt x="2218622" y="491478"/>
                        <a:pt x="2219633" y="484142"/>
                      </a:cubicBezTo>
                      <a:cubicBezTo>
                        <a:pt x="2220644" y="476806"/>
                        <a:pt x="2231846" y="467165"/>
                        <a:pt x="2233075" y="462249"/>
                      </a:cubicBezTo>
                      <a:cubicBezTo>
                        <a:pt x="2234304" y="457333"/>
                        <a:pt x="2223102" y="460829"/>
                        <a:pt x="2227007" y="454646"/>
                      </a:cubicBezTo>
                      <a:cubicBezTo>
                        <a:pt x="2230912" y="448463"/>
                        <a:pt x="2251524" y="436185"/>
                        <a:pt x="2256504" y="425149"/>
                      </a:cubicBezTo>
                      <a:cubicBezTo>
                        <a:pt x="2261484" y="414113"/>
                        <a:pt x="2254430" y="395805"/>
                        <a:pt x="2256888" y="388431"/>
                      </a:cubicBezTo>
                      <a:cubicBezTo>
                        <a:pt x="2259346" y="381057"/>
                        <a:pt x="2254891" y="384924"/>
                        <a:pt x="2256965" y="371379"/>
                      </a:cubicBezTo>
                      <a:cubicBezTo>
                        <a:pt x="2259039" y="357834"/>
                        <a:pt x="2268102" y="326302"/>
                        <a:pt x="2269331" y="307162"/>
                      </a:cubicBezTo>
                      <a:cubicBezTo>
                        <a:pt x="2270560" y="288022"/>
                        <a:pt x="2266438" y="269971"/>
                        <a:pt x="2264339" y="256541"/>
                      </a:cubicBezTo>
                      <a:cubicBezTo>
                        <a:pt x="2262240" y="243111"/>
                        <a:pt x="2260025" y="237645"/>
                        <a:pt x="2256735" y="226584"/>
                      </a:cubicBezTo>
                      <a:cubicBezTo>
                        <a:pt x="2253445" y="215523"/>
                        <a:pt x="2249079" y="201477"/>
                        <a:pt x="2244598" y="190172"/>
                      </a:cubicBezTo>
                      <a:cubicBezTo>
                        <a:pt x="2240117" y="178867"/>
                        <a:pt x="2242024" y="172083"/>
                        <a:pt x="2229849" y="158756"/>
                      </a:cubicBezTo>
                      <a:cubicBezTo>
                        <a:pt x="2217674" y="145429"/>
                        <a:pt x="2207153" y="145816"/>
                        <a:pt x="2171546" y="110209"/>
                      </a:cubicBezTo>
                      <a:cubicBezTo>
                        <a:pt x="2159775" y="74895"/>
                        <a:pt x="2143317" y="71674"/>
                        <a:pt x="2137057" y="58590"/>
                      </a:cubicBezTo>
                      <a:cubicBezTo>
                        <a:pt x="2130797" y="45506"/>
                        <a:pt x="2134971" y="39438"/>
                        <a:pt x="2133985" y="31705"/>
                      </a:cubicBezTo>
                      <a:cubicBezTo>
                        <a:pt x="2132999" y="23972"/>
                        <a:pt x="2133242" y="16752"/>
                        <a:pt x="2131142" y="12194"/>
                      </a:cubicBezTo>
                      <a:cubicBezTo>
                        <a:pt x="2129042" y="7636"/>
                        <a:pt x="2129593" y="6061"/>
                        <a:pt x="2121387" y="4358"/>
                      </a:cubicBezTo>
                      <a:cubicBezTo>
                        <a:pt x="2113181" y="2655"/>
                        <a:pt x="2096653" y="-2939"/>
                        <a:pt x="2081905" y="1977"/>
                      </a:cubicBezTo>
                      <a:cubicBezTo>
                        <a:pt x="2067157" y="11809"/>
                        <a:pt x="2047492" y="5844"/>
                        <a:pt x="2035278" y="7662"/>
                      </a:cubicBezTo>
                      <a:cubicBezTo>
                        <a:pt x="2023064" y="9480"/>
                        <a:pt x="2019684" y="11145"/>
                        <a:pt x="2008623" y="12886"/>
                      </a:cubicBezTo>
                      <a:cubicBezTo>
                        <a:pt x="1997562" y="14627"/>
                        <a:pt x="1989048" y="15178"/>
                        <a:pt x="1968910" y="18109"/>
                      </a:cubicBezTo>
                      <a:cubicBezTo>
                        <a:pt x="1948772" y="21041"/>
                        <a:pt x="1985419" y="18272"/>
                        <a:pt x="1887794" y="30475"/>
                      </a:cubicBezTo>
                      <a:cubicBezTo>
                        <a:pt x="1877962" y="32933"/>
                        <a:pt x="1868091" y="45673"/>
                        <a:pt x="1858297" y="49757"/>
                      </a:cubicBezTo>
                      <a:cubicBezTo>
                        <a:pt x="1848503" y="53841"/>
                        <a:pt x="1839183" y="53674"/>
                        <a:pt x="1829031" y="54980"/>
                      </a:cubicBezTo>
                      <a:cubicBezTo>
                        <a:pt x="1818879" y="56286"/>
                        <a:pt x="1804757" y="55133"/>
                        <a:pt x="1797383" y="57591"/>
                      </a:cubicBezTo>
                      <a:cubicBezTo>
                        <a:pt x="1778626" y="76349"/>
                        <a:pt x="1769871" y="72967"/>
                        <a:pt x="1757901" y="77563"/>
                      </a:cubicBezTo>
                      <a:cubicBezTo>
                        <a:pt x="1745931" y="82159"/>
                        <a:pt x="1736585" y="80649"/>
                        <a:pt x="1725562" y="85168"/>
                      </a:cubicBezTo>
                      <a:cubicBezTo>
                        <a:pt x="1714539" y="89687"/>
                        <a:pt x="1704015" y="98572"/>
                        <a:pt x="1691763" y="104679"/>
                      </a:cubicBezTo>
                      <a:cubicBezTo>
                        <a:pt x="1679511" y="110786"/>
                        <a:pt x="1665249" y="117289"/>
                        <a:pt x="1652050" y="121808"/>
                      </a:cubicBezTo>
                      <a:cubicBezTo>
                        <a:pt x="1638851" y="126327"/>
                        <a:pt x="1624064" y="126877"/>
                        <a:pt x="1612568" y="131793"/>
                      </a:cubicBezTo>
                      <a:cubicBezTo>
                        <a:pt x="1601072" y="136709"/>
                        <a:pt x="1593300" y="145237"/>
                        <a:pt x="1583071" y="151305"/>
                      </a:cubicBezTo>
                      <a:cubicBezTo>
                        <a:pt x="1572842" y="157374"/>
                        <a:pt x="1561024" y="165746"/>
                        <a:pt x="1551192" y="168204"/>
                      </a:cubicBezTo>
                      <a:cubicBezTo>
                        <a:pt x="1543818" y="173120"/>
                        <a:pt x="1538583" y="180418"/>
                        <a:pt x="1526689" y="187715"/>
                      </a:cubicBezTo>
                      <a:cubicBezTo>
                        <a:pt x="1514796" y="195013"/>
                        <a:pt x="1495015" y="203104"/>
                        <a:pt x="1479831" y="211989"/>
                      </a:cubicBezTo>
                      <a:cubicBezTo>
                        <a:pt x="1464647" y="220874"/>
                        <a:pt x="1448709" y="231308"/>
                        <a:pt x="1435587" y="241025"/>
                      </a:cubicBezTo>
                      <a:cubicBezTo>
                        <a:pt x="1422465" y="250742"/>
                        <a:pt x="1414219" y="261726"/>
                        <a:pt x="1401097" y="270291"/>
                      </a:cubicBezTo>
                      <a:cubicBezTo>
                        <a:pt x="1387975" y="278856"/>
                        <a:pt x="1412460" y="273878"/>
                        <a:pt x="1356852" y="292413"/>
                      </a:cubicBezTo>
                      <a:cubicBezTo>
                        <a:pt x="1306661" y="342607"/>
                        <a:pt x="1385081" y="266111"/>
                        <a:pt x="1319981" y="321910"/>
                      </a:cubicBezTo>
                      <a:cubicBezTo>
                        <a:pt x="1309423" y="330959"/>
                        <a:pt x="1290484" y="351407"/>
                        <a:pt x="1290484" y="351407"/>
                      </a:cubicBezTo>
                      <a:cubicBezTo>
                        <a:pt x="1269595" y="414074"/>
                        <a:pt x="1276927" y="379560"/>
                        <a:pt x="1268362" y="388278"/>
                      </a:cubicBezTo>
                      <a:cubicBezTo>
                        <a:pt x="1259797" y="396996"/>
                        <a:pt x="1276464" y="366348"/>
                        <a:pt x="1239095" y="403717"/>
                      </a:cubicBezTo>
                      <a:cubicBezTo>
                        <a:pt x="1236637" y="411091"/>
                        <a:pt x="1227547" y="419221"/>
                        <a:pt x="1222196" y="425840"/>
                      </a:cubicBezTo>
                      <a:cubicBezTo>
                        <a:pt x="1216845" y="432459"/>
                        <a:pt x="1213644" y="436377"/>
                        <a:pt x="1206987" y="443431"/>
                      </a:cubicBezTo>
                      <a:cubicBezTo>
                        <a:pt x="1200330" y="450485"/>
                        <a:pt x="1190856" y="460791"/>
                        <a:pt x="1182253" y="468165"/>
                      </a:cubicBezTo>
                      <a:cubicBezTo>
                        <a:pt x="1173650" y="475539"/>
                        <a:pt x="1162741" y="482759"/>
                        <a:pt x="1155367" y="487675"/>
                      </a:cubicBezTo>
                      <a:cubicBezTo>
                        <a:pt x="1152909" y="495049"/>
                        <a:pt x="1137188" y="514216"/>
                        <a:pt x="1126562" y="528849"/>
                      </a:cubicBezTo>
                      <a:cubicBezTo>
                        <a:pt x="1115936" y="543482"/>
                        <a:pt x="1104849" y="557117"/>
                        <a:pt x="1091611" y="575475"/>
                      </a:cubicBezTo>
                      <a:cubicBezTo>
                        <a:pt x="1078373" y="593833"/>
                        <a:pt x="1057007" y="625954"/>
                        <a:pt x="1047136" y="639000"/>
                      </a:cubicBezTo>
                      <a:cubicBezTo>
                        <a:pt x="1037266" y="652046"/>
                        <a:pt x="1037304" y="648833"/>
                        <a:pt x="1032388" y="653749"/>
                      </a:cubicBezTo>
                      <a:lnTo>
                        <a:pt x="1017639" y="668497"/>
                      </a:lnTo>
                      <a:lnTo>
                        <a:pt x="0" y="1892613"/>
                      </a:lnTo>
                      <a:close/>
                    </a:path>
                  </a:pathLst>
                </a:custGeom>
                <a:solidFill>
                  <a:srgbClr val="808080">
                    <a:lumMod val="75000"/>
                    <a:alpha val="62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  <p:sp>
              <p:nvSpPr>
                <p:cNvPr id="182" name="Freihandform 181"/>
                <p:cNvSpPr/>
                <p:nvPr/>
              </p:nvSpPr>
              <p:spPr bwMode="auto">
                <a:xfrm>
                  <a:off x="7223062" y="4722140"/>
                  <a:ext cx="459032" cy="1095375"/>
                </a:xfrm>
                <a:custGeom>
                  <a:avLst/>
                  <a:gdLst>
                    <a:gd name="connsiteX0" fmla="*/ 1832 w 459032"/>
                    <a:gd name="connsiteY0" fmla="*/ 1095375 h 1095375"/>
                    <a:gd name="connsiteX1" fmla="*/ 449507 w 459032"/>
                    <a:gd name="connsiteY1" fmla="*/ 547688 h 1095375"/>
                    <a:gd name="connsiteX2" fmla="*/ 459032 w 459032"/>
                    <a:gd name="connsiteY2" fmla="*/ 0 h 1095375"/>
                    <a:gd name="connsiteX3" fmla="*/ 1832 w 459032"/>
                    <a:gd name="connsiteY3" fmla="*/ 561975 h 1095375"/>
                    <a:gd name="connsiteX4" fmla="*/ 1832 w 459032"/>
                    <a:gd name="connsiteY4" fmla="*/ 1095375 h 10953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59032" h="1095375">
                      <a:moveTo>
                        <a:pt x="1832" y="1095375"/>
                      </a:moveTo>
                      <a:lnTo>
                        <a:pt x="449507" y="547688"/>
                      </a:lnTo>
                      <a:lnTo>
                        <a:pt x="459032" y="0"/>
                      </a:lnTo>
                      <a:lnTo>
                        <a:pt x="1832" y="561975"/>
                      </a:lnTo>
                      <a:cubicBezTo>
                        <a:pt x="245" y="746125"/>
                        <a:pt x="-1343" y="930275"/>
                        <a:pt x="1832" y="1095375"/>
                      </a:cubicBezTo>
                      <a:close/>
                    </a:path>
                  </a:pathLst>
                </a:custGeom>
                <a:solidFill>
                  <a:srgbClr val="808080">
                    <a:lumMod val="75000"/>
                    <a:alpha val="54000"/>
                  </a:srgbClr>
                </a:solidFill>
                <a:ln>
                  <a:noFill/>
                </a:ln>
                <a:effectLst/>
                <a:extLst/>
              </p:spPr>
              <p:txBody>
                <a:bodyPr vert="horz" wrap="squar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914400" eaLnBrk="1" fontAlgn="base" latinLnBrk="0" hangingPunct="1">
                    <a:lnSpc>
                      <a:spcPts val="26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Char char="-"/>
                    <a:tabLst/>
                    <a:defRPr/>
                  </a:pPr>
                  <a:endParaRPr kumimoji="0" lang="de-DE" sz="1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ヒラギノ角ゴ Pro W3" charset="-128"/>
                    <a:cs typeface="Arial" charset="0"/>
                  </a:endParaRPr>
                </a:p>
              </p:txBody>
            </p:sp>
          </p:grpSp>
        </p:grpSp>
      </p:grpSp>
      <p:grpSp>
        <p:nvGrpSpPr>
          <p:cNvPr id="7" name="Gruppieren 6"/>
          <p:cNvGrpSpPr/>
          <p:nvPr/>
        </p:nvGrpSpPr>
        <p:grpSpPr>
          <a:xfrm>
            <a:off x="4783951" y="3182660"/>
            <a:ext cx="3960440" cy="2520280"/>
            <a:chOff x="4788024" y="1194943"/>
            <a:chExt cx="3960440" cy="2520280"/>
          </a:xfrm>
        </p:grpSpPr>
        <p:grpSp>
          <p:nvGrpSpPr>
            <p:cNvPr id="2055" name="Gruppieren 2054"/>
            <p:cNvGrpSpPr/>
            <p:nvPr/>
          </p:nvGrpSpPr>
          <p:grpSpPr>
            <a:xfrm>
              <a:off x="4788024" y="1194943"/>
              <a:ext cx="3960440" cy="2520280"/>
              <a:chOff x="4716016" y="3409030"/>
              <a:chExt cx="3960440" cy="2520280"/>
            </a:xfrm>
          </p:grpSpPr>
          <p:pic>
            <p:nvPicPr>
              <p:cNvPr id="39" name="Grafik 3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16016" y="3409030"/>
                <a:ext cx="3960440" cy="2520280"/>
              </a:xfrm>
              <a:prstGeom prst="roundRect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</p:pic>
          <p:cxnSp>
            <p:nvCxnSpPr>
              <p:cNvPr id="40" name="Gerade Verbindung 39"/>
              <p:cNvCxnSpPr/>
              <p:nvPr/>
            </p:nvCxnSpPr>
            <p:spPr>
              <a:xfrm>
                <a:off x="6917531" y="4616053"/>
                <a:ext cx="792088" cy="88042"/>
              </a:xfrm>
              <a:prstGeom prst="line">
                <a:avLst/>
              </a:prstGeom>
              <a:ln w="19050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 Verbindung 41"/>
              <p:cNvCxnSpPr/>
              <p:nvPr/>
            </p:nvCxnSpPr>
            <p:spPr>
              <a:xfrm flipV="1">
                <a:off x="6914356" y="4293096"/>
                <a:ext cx="747638" cy="322958"/>
              </a:xfrm>
              <a:prstGeom prst="line">
                <a:avLst/>
              </a:prstGeom>
              <a:ln w="19050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Bogen 48"/>
              <p:cNvSpPr/>
              <p:nvPr/>
            </p:nvSpPr>
            <p:spPr>
              <a:xfrm>
                <a:off x="6588224" y="4077072"/>
                <a:ext cx="981823" cy="1008112"/>
              </a:xfrm>
              <a:prstGeom prst="arc">
                <a:avLst>
                  <a:gd name="adj1" fmla="val 19911235"/>
                  <a:gd name="adj2" fmla="val 713904"/>
                </a:avLst>
              </a:prstGeom>
              <a:ln w="19050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70C0"/>
                  </a:solidFill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>
              <a:xfrm>
                <a:off x="7312351" y="4362770"/>
                <a:ext cx="234038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φ</a:t>
                </a:r>
                <a:r>
                  <a:rPr lang="de-DE" baseline="-25000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a</a:t>
                </a:r>
              </a:p>
            </p:txBody>
          </p:sp>
          <p:cxnSp>
            <p:nvCxnSpPr>
              <p:cNvPr id="52" name="Gerade Verbindung 51"/>
              <p:cNvCxnSpPr/>
              <p:nvPr/>
            </p:nvCxnSpPr>
            <p:spPr>
              <a:xfrm>
                <a:off x="6402517" y="4986040"/>
                <a:ext cx="676618" cy="44021"/>
              </a:xfrm>
              <a:prstGeom prst="line">
                <a:avLst/>
              </a:prstGeom>
              <a:ln w="19050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Gerade Verbindung 52"/>
              <p:cNvCxnSpPr/>
              <p:nvPr/>
            </p:nvCxnSpPr>
            <p:spPr>
              <a:xfrm flipV="1">
                <a:off x="6399342" y="4501269"/>
                <a:ext cx="451903" cy="484773"/>
              </a:xfrm>
              <a:prstGeom prst="line">
                <a:avLst/>
              </a:prstGeom>
              <a:ln w="19050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4" name="Bogen 53"/>
              <p:cNvSpPr/>
              <p:nvPr/>
            </p:nvSpPr>
            <p:spPr>
              <a:xfrm>
                <a:off x="5940152" y="4447059"/>
                <a:ext cx="981823" cy="1008112"/>
              </a:xfrm>
              <a:prstGeom prst="arc">
                <a:avLst>
                  <a:gd name="adj1" fmla="val 18795170"/>
                  <a:gd name="adj2" fmla="val 532483"/>
                </a:avLst>
              </a:prstGeom>
              <a:ln w="19050"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de-DE">
                  <a:solidFill>
                    <a:srgbClr val="0070C0"/>
                  </a:solidFill>
                </a:endParaRPr>
              </a:p>
            </p:txBody>
          </p:sp>
          <p:sp>
            <p:nvSpPr>
              <p:cNvPr id="55" name="Textfeld 54"/>
              <p:cNvSpPr txBox="1"/>
              <p:nvPr/>
            </p:nvSpPr>
            <p:spPr>
              <a:xfrm>
                <a:off x="6693514" y="4672949"/>
                <a:ext cx="18274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l-GR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φ</a:t>
                </a:r>
                <a:r>
                  <a:rPr lang="de-DE" baseline="-25000" dirty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i</a:t>
                </a:r>
                <a:endParaRPr lang="de-DE" baseline="-250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  <p:cxnSp>
            <p:nvCxnSpPr>
              <p:cNvPr id="2048" name="Gerade Verbindung mit Pfeil 2047"/>
              <p:cNvCxnSpPr/>
              <p:nvPr/>
            </p:nvCxnSpPr>
            <p:spPr>
              <a:xfrm flipH="1">
                <a:off x="7956376" y="4525122"/>
                <a:ext cx="72008" cy="655923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54" name="Textfeld 2053"/>
              <p:cNvSpPr txBox="1"/>
              <p:nvPr/>
            </p:nvSpPr>
            <p:spPr>
              <a:xfrm>
                <a:off x="8028384" y="4725144"/>
                <a:ext cx="128240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de-DE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</a:t>
                </a:r>
              </a:p>
            </p:txBody>
          </p:sp>
        </p:grpSp>
        <p:sp>
          <p:nvSpPr>
            <p:cNvPr id="6" name="Bogen 5"/>
            <p:cNvSpPr/>
            <p:nvPr/>
          </p:nvSpPr>
          <p:spPr>
            <a:xfrm>
              <a:off x="5741923" y="2230591"/>
              <a:ext cx="160025" cy="167507"/>
            </a:xfrm>
            <a:prstGeom prst="arc">
              <a:avLst>
                <a:gd name="adj1" fmla="val 10824632"/>
                <a:gd name="adj2" fmla="val 0"/>
              </a:avLst>
            </a:prstGeom>
            <a:ln>
              <a:solidFill>
                <a:schemeClr val="tx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Bogen 56"/>
            <p:cNvSpPr/>
            <p:nvPr/>
          </p:nvSpPr>
          <p:spPr>
            <a:xfrm>
              <a:off x="6208930" y="2227281"/>
              <a:ext cx="160025" cy="167507"/>
            </a:xfrm>
            <a:prstGeom prst="arc">
              <a:avLst>
                <a:gd name="adj1" fmla="val 10824632"/>
                <a:gd name="adj2" fmla="val 0"/>
              </a:avLst>
            </a:prstGeom>
            <a:ln>
              <a:solidFill>
                <a:schemeClr val="tx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Bogen 66"/>
            <p:cNvSpPr/>
            <p:nvPr/>
          </p:nvSpPr>
          <p:spPr>
            <a:xfrm rot="10800000" flipH="1">
              <a:off x="6212435" y="1906071"/>
              <a:ext cx="167036" cy="172938"/>
            </a:xfrm>
            <a:prstGeom prst="arc">
              <a:avLst>
                <a:gd name="adj1" fmla="val 10824632"/>
                <a:gd name="adj2" fmla="val 0"/>
              </a:avLst>
            </a:prstGeom>
            <a:ln>
              <a:solidFill>
                <a:schemeClr val="tx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Bogen 67"/>
            <p:cNvSpPr/>
            <p:nvPr/>
          </p:nvSpPr>
          <p:spPr>
            <a:xfrm rot="10407316" flipH="1">
              <a:off x="5752407" y="1906071"/>
              <a:ext cx="167036" cy="172938"/>
            </a:xfrm>
            <a:prstGeom prst="arc">
              <a:avLst>
                <a:gd name="adj1" fmla="val 10824632"/>
                <a:gd name="adj2" fmla="val 0"/>
              </a:avLst>
            </a:prstGeom>
            <a:ln>
              <a:solidFill>
                <a:schemeClr val="tx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1" name="Bogen 110"/>
            <p:cNvSpPr/>
            <p:nvPr/>
          </p:nvSpPr>
          <p:spPr>
            <a:xfrm>
              <a:off x="5746786" y="2901453"/>
              <a:ext cx="160025" cy="167507"/>
            </a:xfrm>
            <a:prstGeom prst="arc">
              <a:avLst>
                <a:gd name="adj1" fmla="val 10824632"/>
                <a:gd name="adj2" fmla="val 0"/>
              </a:avLst>
            </a:prstGeom>
            <a:ln>
              <a:solidFill>
                <a:schemeClr val="tx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12" name="Bogen 111"/>
            <p:cNvSpPr/>
            <p:nvPr/>
          </p:nvSpPr>
          <p:spPr>
            <a:xfrm rot="10407316" flipH="1">
              <a:off x="5734612" y="2576933"/>
              <a:ext cx="167036" cy="172938"/>
            </a:xfrm>
            <a:prstGeom prst="arc">
              <a:avLst>
                <a:gd name="adj1" fmla="val 10824632"/>
                <a:gd name="adj2" fmla="val 0"/>
              </a:avLst>
            </a:prstGeom>
            <a:ln>
              <a:solidFill>
                <a:schemeClr val="tx1"/>
              </a:solidFill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76163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Continuous Preforming </a:t>
            </a:r>
            <a:r>
              <a:rPr lang="en-GB" dirty="0" smtClean="0"/>
              <a:t>Process</a:t>
            </a:r>
            <a:br>
              <a:rPr lang="en-GB" dirty="0" smtClean="0"/>
            </a:br>
            <a:r>
              <a:rPr lang="en-GB" sz="2000" dirty="0" smtClean="0"/>
              <a:t>Configuration of Forming Facility</a:t>
            </a:r>
            <a:endParaRPr lang="de-DE" sz="2000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err="1"/>
              <a:t>Prototypic</a:t>
            </a:r>
            <a:r>
              <a:rPr lang="de-DE" dirty="0"/>
              <a:t> </a:t>
            </a:r>
            <a:r>
              <a:rPr lang="de-DE" dirty="0" err="1"/>
              <a:t>facility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process</a:t>
            </a:r>
            <a:r>
              <a:rPr lang="de-DE" dirty="0"/>
              <a:t> </a:t>
            </a:r>
            <a:r>
              <a:rPr lang="de-DE" dirty="0" err="1" smtClean="0"/>
              <a:t>validation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proof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industrialization</a:t>
            </a:r>
            <a:endParaRPr lang="de-DE" dirty="0"/>
          </a:p>
          <a:p>
            <a:endParaRPr lang="de-DE" dirty="0"/>
          </a:p>
          <a:p>
            <a:r>
              <a:rPr lang="de-DE" dirty="0"/>
              <a:t>Modular design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expandability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additional </a:t>
            </a:r>
            <a:r>
              <a:rPr lang="de-DE" dirty="0" err="1"/>
              <a:t>functions</a:t>
            </a:r>
            <a:endParaRPr lang="de-DE" dirty="0"/>
          </a:p>
          <a:p>
            <a:endParaRPr lang="de-DE" dirty="0"/>
          </a:p>
          <a:p>
            <a:r>
              <a:rPr lang="de-DE" dirty="0"/>
              <a:t>Industrial </a:t>
            </a:r>
            <a:r>
              <a:rPr lang="de-DE" dirty="0" err="1"/>
              <a:t>motion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controll</a:t>
            </a:r>
            <a:r>
              <a:rPr lang="de-DE" dirty="0"/>
              <a:t> </a:t>
            </a:r>
            <a:r>
              <a:rPr lang="de-DE" dirty="0" err="1"/>
              <a:t>systems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individual </a:t>
            </a:r>
            <a:r>
              <a:rPr lang="de-DE" dirty="0" err="1"/>
              <a:t>controll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all </a:t>
            </a:r>
            <a:r>
              <a:rPr lang="de-DE" dirty="0" err="1"/>
              <a:t>drives</a:t>
            </a:r>
            <a:endParaRPr lang="de-DE" dirty="0"/>
          </a:p>
          <a:p>
            <a:endParaRPr lang="de-DE" dirty="0"/>
          </a:p>
          <a:p>
            <a:r>
              <a:rPr lang="de-DE" dirty="0"/>
              <a:t>Quality </a:t>
            </a:r>
            <a:r>
              <a:rPr lang="de-DE" dirty="0" err="1"/>
              <a:t>assurance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fiber</a:t>
            </a:r>
            <a:r>
              <a:rPr lang="de-DE" dirty="0"/>
              <a:t> </a:t>
            </a:r>
            <a:r>
              <a:rPr lang="de-DE" dirty="0" err="1"/>
              <a:t>orientation</a:t>
            </a:r>
            <a:r>
              <a:rPr lang="de-DE" dirty="0"/>
              <a:t> </a:t>
            </a:r>
            <a:r>
              <a:rPr lang="de-DE" dirty="0" err="1"/>
              <a:t>measurement</a:t>
            </a:r>
            <a:endParaRPr lang="de-DE" dirty="0"/>
          </a:p>
          <a:p>
            <a:endParaRPr lang="de-DE" dirty="0" smtClean="0"/>
          </a:p>
          <a:p>
            <a:pPr marL="0" indent="0">
              <a:buNone/>
            </a:pPr>
            <a:endParaRPr lang="de-DE" dirty="0"/>
          </a:p>
          <a:p>
            <a:endParaRPr lang="de-DE" dirty="0" smtClean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GB" dirty="0" err="1"/>
              <a:t>Sampe</a:t>
            </a:r>
            <a:r>
              <a:rPr lang="en-GB" dirty="0"/>
              <a:t> Seattle 2014  •  Arne Stahl  •  </a:t>
            </a:r>
            <a:r>
              <a:rPr lang="en-US" dirty="0"/>
              <a:t>Quality Controlled Continuously Formed NCF-Preforms </a:t>
            </a:r>
            <a:r>
              <a:rPr lang="en-GB" dirty="0"/>
              <a:t>•   2014-06-05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GB" noProof="0" smtClean="0"/>
              <a:t>DLR.de  •  Chart </a:t>
            </a:r>
            <a:fld id="{18C7CB6D-895A-4F21-B0E7-2185F6FE5534}" type="slidenum">
              <a:rPr lang="en-GB" noProof="0" smtClean="0"/>
              <a:pPr>
                <a:defRPr/>
              </a:pPr>
              <a:t>9</a:t>
            </a:fld>
            <a:endParaRPr lang="en-GB" noProof="0" dirty="0"/>
          </a:p>
        </p:txBody>
      </p:sp>
      <p:grpSp>
        <p:nvGrpSpPr>
          <p:cNvPr id="6" name="Gruppieren 5"/>
          <p:cNvGrpSpPr/>
          <p:nvPr/>
        </p:nvGrpSpPr>
        <p:grpSpPr>
          <a:xfrm>
            <a:off x="4716016" y="1628800"/>
            <a:ext cx="4316377" cy="4207799"/>
            <a:chOff x="4716016" y="1628800"/>
            <a:chExt cx="4316377" cy="4207799"/>
          </a:xfrm>
        </p:grpSpPr>
        <p:sp>
          <p:nvSpPr>
            <p:cNvPr id="18" name="Eingekerbter Richtungspfeil 17"/>
            <p:cNvSpPr/>
            <p:nvPr/>
          </p:nvSpPr>
          <p:spPr>
            <a:xfrm>
              <a:off x="4807474" y="1628800"/>
              <a:ext cx="1420710" cy="3271695"/>
            </a:xfrm>
            <a:prstGeom prst="chevron">
              <a:avLst>
                <a:gd name="adj" fmla="val 15609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Eingekerbter Richtungspfeil 18"/>
            <p:cNvSpPr/>
            <p:nvPr/>
          </p:nvSpPr>
          <p:spPr>
            <a:xfrm>
              <a:off x="6156176" y="1628800"/>
              <a:ext cx="1580502" cy="3271695"/>
            </a:xfrm>
            <a:prstGeom prst="chevron">
              <a:avLst>
                <a:gd name="adj" fmla="val 11858"/>
              </a:avLst>
            </a:prstGeom>
            <a:solidFill>
              <a:srgbClr val="1F497D">
                <a:lumMod val="40000"/>
                <a:lumOff val="60000"/>
              </a:srgb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Eingekerbter Richtungspfeil 19"/>
            <p:cNvSpPr/>
            <p:nvPr/>
          </p:nvSpPr>
          <p:spPr>
            <a:xfrm>
              <a:off x="7668344" y="1628800"/>
              <a:ext cx="1364049" cy="3271695"/>
            </a:xfrm>
            <a:prstGeom prst="chevron">
              <a:avLst>
                <a:gd name="adj" fmla="val 14958"/>
              </a:avLst>
            </a:prstGeom>
            <a:solidFill>
              <a:srgbClr val="1F497D">
                <a:lumMod val="40000"/>
                <a:lumOff val="60000"/>
              </a:srgb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3080" name="Picture 8" descr="Z:\FL\Projekte\!Projekte_temp\Kontinuierliches Spantpreforming\06_Mediathek\Bilder\Preformanlage\2014\CAD-Anlage2014-04-23_front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73" t="12189" r="20586" b="11646"/>
            <a:stretch/>
          </p:blipFill>
          <p:spPr bwMode="auto">
            <a:xfrm>
              <a:off x="4716016" y="1827983"/>
              <a:ext cx="4316377" cy="28733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Eingekerbter Richtungspfeil 6"/>
            <p:cNvSpPr/>
            <p:nvPr/>
          </p:nvSpPr>
          <p:spPr>
            <a:xfrm>
              <a:off x="4788024" y="5039865"/>
              <a:ext cx="1440160" cy="796734"/>
            </a:xfrm>
            <a:prstGeom prst="chevron">
              <a:avLst>
                <a:gd name="adj" fmla="val 22168"/>
              </a:avLst>
            </a:prstGeom>
            <a:solidFill>
              <a:schemeClr val="tx2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storage</a:t>
              </a:r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Eingekerbter Richtungspfeil 15"/>
            <p:cNvSpPr/>
            <p:nvPr/>
          </p:nvSpPr>
          <p:spPr>
            <a:xfrm>
              <a:off x="6154124" y="5039865"/>
              <a:ext cx="1586228" cy="796734"/>
            </a:xfrm>
            <a:prstGeom prst="chevron">
              <a:avLst>
                <a:gd name="adj" fmla="val 18525"/>
              </a:avLst>
            </a:prstGeom>
            <a:solidFill>
              <a:srgbClr val="1F497D">
                <a:lumMod val="40000"/>
                <a:lumOff val="60000"/>
              </a:srgb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transport</a:t>
              </a:r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Eingekerbter Richtungspfeil 16"/>
            <p:cNvSpPr/>
            <p:nvPr/>
          </p:nvSpPr>
          <p:spPr>
            <a:xfrm>
              <a:off x="7668344" y="5039865"/>
              <a:ext cx="1364049" cy="796734"/>
            </a:xfrm>
            <a:prstGeom prst="chevron">
              <a:avLst>
                <a:gd name="adj" fmla="val 20347"/>
              </a:avLst>
            </a:prstGeom>
            <a:solidFill>
              <a:srgbClr val="1F497D">
                <a:lumMod val="40000"/>
                <a:lumOff val="60000"/>
              </a:srgbClr>
            </a:solidFill>
            <a:ln w="952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heating</a:t>
              </a:r>
              <a:r>
                <a:rPr lang="de-DE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de-DE" dirty="0" err="1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forming</a:t>
              </a:r>
              <a:endParaRPr lang="de-DE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4008" y="2003056"/>
            <a:ext cx="4329126" cy="3060499"/>
          </a:xfrm>
          <a:prstGeom prst="roundRect">
            <a:avLst/>
          </a:prstGeom>
          <a:noFill/>
          <a:ln>
            <a:solidFill>
              <a:srgbClr val="686868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85865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763E-6 L 0.13386 -0.409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-204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LR-Präsentation 4:3 Englisch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tx1"/>
          </a:solidFill>
        </a:ln>
      </a:spPr>
      <a:bodyPr rtlCol="0" anchor="ctr">
        <a:spAutoFit/>
      </a:bodyPr>
      <a:lstStyle>
        <a:defPPr algn="ctr">
          <a:defRPr dirty="0" smtClean="0">
            <a:solidFill>
              <a:schemeClr val="tx1"/>
            </a:solidFill>
            <a:latin typeface="Arial" pitchFamily="34" charset="0"/>
            <a:cs typeface="Arial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tns:customPropertyEditors xmlns:tns="http://schemas.microsoft.com/office/2006/customDocumentInformationPanel">
  <tns:showOnOpen>false</tns:showOnOpen>
  <tns:defaultPropertyEditorNamespace>Standardeigenschaften</tns:defaultPropertyEditorNamespace>
</tns:customPropertyEditors>
</file>

<file path=customXml/itemProps1.xml><?xml version="1.0" encoding="utf-8"?>
<ds:datastoreItem xmlns:ds="http://schemas.openxmlformats.org/officeDocument/2006/customXml" ds:itemID="{84F15573-F1C9-4F86-B645-9414221BA1F2}">
  <ds:schemaRefs>
    <ds:schemaRef ds:uri="http://schemas.microsoft.com/office/2006/customDocumentInformationPanel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1200</Words>
  <Application>Microsoft Macintosh PowerPoint</Application>
  <PresentationFormat>Bildschirmpräsentation (4:3)</PresentationFormat>
  <Paragraphs>218</Paragraphs>
  <Slides>15</Slides>
  <Notes>11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6" baseType="lpstr">
      <vt:lpstr>DLR-Präsentation 4:3 Englisch</vt:lpstr>
      <vt:lpstr>Quality Controlled Continuously Formed NCF-Preforms</vt:lpstr>
      <vt:lpstr>Motivation</vt:lpstr>
      <vt:lpstr>Motivation</vt:lpstr>
      <vt:lpstr>Automated RTM for high quantity and high quality</vt:lpstr>
      <vt:lpstr>Automated RTM for high quantity and high quality</vt:lpstr>
      <vt:lpstr>Continuous Preforming Process  Part of RTM-line</vt:lpstr>
      <vt:lpstr>Continuous Preforming Process Overview</vt:lpstr>
      <vt:lpstr>Continuous Preforming Process Roll Forming Principle</vt:lpstr>
      <vt:lpstr>Continuous Preforming Process Configuration of Forming Facility</vt:lpstr>
      <vt:lpstr>Continuous Preforming Process Configuration of Forming Facility</vt:lpstr>
      <vt:lpstr>Quality Assurance Fiber Orientation Measurement </vt:lpstr>
      <vt:lpstr>Validation of Process Fiber Orientation and Elongation Measurement</vt:lpstr>
      <vt:lpstr>Validation of Process Fiber Orientation and Elongation Measurement</vt:lpstr>
      <vt:lpstr>Summary and Outlook</vt:lpstr>
      <vt:lpstr>PowerPoint-Präsentation</vt:lpstr>
    </vt:vector>
  </TitlesOfParts>
  <Company>DLR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 4:3 Englisch</dc:title>
  <dc:creator>Stahl, Arne</dc:creator>
  <cp:lastModifiedBy>Arne Stahl</cp:lastModifiedBy>
  <cp:revision>191</cp:revision>
  <dcterms:created xsi:type="dcterms:W3CDTF">2012-06-19T06:51:55Z</dcterms:created>
  <dcterms:modified xsi:type="dcterms:W3CDTF">2014-06-05T13:36:39Z</dcterms:modified>
</cp:coreProperties>
</file>