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287" r:id="rId6"/>
    <p:sldId id="286" r:id="rId7"/>
    <p:sldId id="294" r:id="rId8"/>
    <p:sldId id="295" r:id="rId9"/>
    <p:sldId id="297" r:id="rId10"/>
    <p:sldId id="290" r:id="rId11"/>
    <p:sldId id="299" r:id="rId12"/>
    <p:sldId id="292" r:id="rId13"/>
    <p:sldId id="293" r:id="rId14"/>
    <p:sldId id="296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E9EDF4"/>
    <a:srgbClr val="CC3300"/>
    <a:srgbClr val="FF3300"/>
    <a:srgbClr val="FF6600"/>
    <a:srgbClr val="663300"/>
    <a:srgbClr val="FF9900"/>
    <a:srgbClr val="00702D"/>
    <a:srgbClr val="DD690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ittlere Formatvorlage 3 - Akz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643" autoAdjust="0"/>
  </p:normalViewPr>
  <p:slideViewPr>
    <p:cSldViewPr>
      <p:cViewPr>
        <p:scale>
          <a:sx n="120" d="100"/>
          <a:sy n="120" d="100"/>
        </p:scale>
        <p:origin x="-1290" y="-78"/>
      </p:cViewPr>
      <p:guideLst>
        <p:guide orient="horz" pos="2160"/>
        <p:guide pos="437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2" d="100"/>
          <a:sy n="102" d="100"/>
        </p:scale>
        <p:origin x="-251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4AE8B-A150-4820-BC27-EE42D733F4B8}" type="datetimeFigureOut">
              <a:rPr lang="en-GB" smtClean="0"/>
              <a:t>23/10/2014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5C2D-D39A-48CE-B0EB-51A11E4633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23.10.2014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8461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9881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8687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0445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04459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/>
            <a:endParaRPr lang="de-DE" altLang="de-DE" sz="1200" dirty="0" smtClean="0">
              <a:latin typeface="Frutiger 45 Light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522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2647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sz="1200" kern="1200" dirty="0">
              <a:solidFill>
                <a:schemeClr val="tx1"/>
              </a:solidFill>
              <a:effectLst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5732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2213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\\psf\Host\Users\cd\Desktop\Startbild_4zu3-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/>
          </p:nvPr>
        </p:nvSpPr>
        <p:spPr>
          <a:xfrm>
            <a:off x="878400" y="1573200"/>
            <a:ext cx="7779600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indent="0">
              <a:buFontTx/>
              <a:buNone/>
              <a:defRPr sz="2400">
                <a:solidFill>
                  <a:srgbClr val="686868"/>
                </a:solidFill>
              </a:defRPr>
            </a:lvl1pPr>
          </a:lstStyle>
          <a:p>
            <a:r>
              <a:rPr lang="de-DE" noProof="0" smtClean="0"/>
              <a:t>Formatvorlage des Untertitelmasters durch Klicken bearbeiten</a:t>
            </a:r>
            <a:endParaRPr lang="de-DE" noProof="0" dirty="0"/>
          </a:p>
        </p:txBody>
      </p:sp>
      <p:pic>
        <p:nvPicPr>
          <p:cNvPr id="17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00" y="5857200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1475656" y="130280"/>
            <a:ext cx="7128000" cy="1440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 Sanok et al. •  </a:t>
            </a:r>
            <a:r>
              <a:rPr lang="en-GB" dirty="0" err="1" smtClean="0"/>
              <a:t>Luftdruckschwankungen</a:t>
            </a:r>
            <a:r>
              <a:rPr lang="en-GB" dirty="0" smtClean="0"/>
              <a:t> und akustische Bedingungen </a:t>
            </a:r>
            <a:r>
              <a:rPr lang="en-GB" dirty="0" err="1" smtClean="0"/>
              <a:t>im</a:t>
            </a:r>
            <a:r>
              <a:rPr lang="en-GB" dirty="0" smtClean="0"/>
              <a:t> </a:t>
            </a:r>
            <a:r>
              <a:rPr lang="en-GB" dirty="0" err="1" smtClean="0"/>
              <a:t>Hochgeschwindigkeitszug</a:t>
            </a:r>
            <a:r>
              <a:rPr lang="de-DE" dirty="0" smtClean="0"/>
              <a:t>  •  25.10.2014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86000" y="1591199"/>
            <a:ext cx="8172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 Sanok et al. •  </a:t>
            </a:r>
            <a:r>
              <a:rPr lang="en-GB" dirty="0" err="1" smtClean="0"/>
              <a:t>Luftdruckschwankungen</a:t>
            </a:r>
            <a:r>
              <a:rPr lang="en-GB" dirty="0" smtClean="0"/>
              <a:t> und akustische Bedingungen </a:t>
            </a:r>
            <a:r>
              <a:rPr lang="en-GB" dirty="0" err="1" smtClean="0"/>
              <a:t>im</a:t>
            </a:r>
            <a:r>
              <a:rPr lang="en-GB" dirty="0" smtClean="0"/>
              <a:t> </a:t>
            </a:r>
            <a:r>
              <a:rPr lang="en-GB" dirty="0" err="1" smtClean="0"/>
              <a:t>Hochgeschwindigkeitszug</a:t>
            </a:r>
            <a:r>
              <a:rPr lang="de-DE" dirty="0" smtClean="0"/>
              <a:t>  •  25.10.2014</a:t>
            </a:r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5751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Vortrag &gt; Autor  •  Datum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de-DE" noProof="0" smtClean="0"/>
              <a:t>Bild durch Klicken auf Symbol hinzufügen</a:t>
            </a:r>
            <a:endParaRPr lang="de-DE" noProof="0" dirty="0"/>
          </a:p>
        </p:txBody>
      </p:sp>
    </p:spTree>
    <p:extLst>
      <p:ext uri="{BB962C8B-B14F-4D97-AF65-F5344CB8AC3E}">
        <p14:creationId xmlns:p14="http://schemas.microsoft.com/office/powerpoint/2010/main" val="2490958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Vortrag &gt; Autor  •  Datum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3960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864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Vortrag &gt; Autor  •  Datum</a:t>
            </a:r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/>
          </p:nvPr>
        </p:nvSpPr>
        <p:spPr>
          <a:xfrm>
            <a:off x="486000" y="1591200"/>
            <a:ext cx="3960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7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716016" y="1591200"/>
            <a:ext cx="3960000" cy="433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916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Vortrag &gt; Autor  •  Datum</a:t>
            </a:r>
            <a:endParaRPr lang="de-DE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/>
          </p:nvPr>
        </p:nvSpPr>
        <p:spPr>
          <a:xfrm>
            <a:off x="467544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/>
          </p:nvPr>
        </p:nvSpPr>
        <p:spPr>
          <a:xfrm>
            <a:off x="4698000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de-DE" noProof="0" smtClean="0"/>
              <a:t>Textmasterformat bearbeiten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29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Vortrag &gt; Autor  • 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7447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Vortrag &gt; Autor  • 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923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dirty="0" smtClean="0"/>
              <a:t>&gt; Vortrag &gt; Autor  •  Datum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385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0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Mastertitelformat bearbeiten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 smtClean="0"/>
              <a:t>Mastertextformat bearbeiten</a:t>
            </a:r>
          </a:p>
          <a:p>
            <a:pPr lvl="1"/>
            <a:r>
              <a:rPr lang="de-DE" noProof="0" dirty="0" smtClean="0"/>
              <a:t>Zweite Ebene</a:t>
            </a:r>
          </a:p>
          <a:p>
            <a:pPr lvl="2"/>
            <a:r>
              <a:rPr lang="de-DE" noProof="0" dirty="0" smtClean="0"/>
              <a:t>Dritte Ebene</a:t>
            </a:r>
          </a:p>
          <a:p>
            <a:pPr lvl="3"/>
            <a:r>
              <a:rPr lang="de-DE" noProof="0" dirty="0" smtClean="0"/>
              <a:t>Vierte Ebene</a:t>
            </a:r>
          </a:p>
          <a:p>
            <a:pPr lvl="4"/>
            <a:r>
              <a:rPr lang="de-DE" noProof="0" dirty="0" smtClean="0"/>
              <a:t>Fünfte Ebene</a:t>
            </a:r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75656" y="116632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 dirty="0" smtClean="0"/>
              <a:t> Sanok et al. •  </a:t>
            </a:r>
            <a:r>
              <a:rPr lang="en-GB" dirty="0" err="1" smtClean="0"/>
              <a:t>Luftdruckschwankungen</a:t>
            </a:r>
            <a:r>
              <a:rPr lang="en-GB" dirty="0" smtClean="0"/>
              <a:t> und akustische Bedingungen </a:t>
            </a:r>
            <a:r>
              <a:rPr lang="en-GB" dirty="0" err="1" smtClean="0"/>
              <a:t>im</a:t>
            </a:r>
            <a:r>
              <a:rPr lang="en-GB" dirty="0" smtClean="0"/>
              <a:t> </a:t>
            </a:r>
            <a:r>
              <a:rPr lang="en-GB" dirty="0" err="1" smtClean="0"/>
              <a:t>Hochgeschwindigkeitszug</a:t>
            </a:r>
            <a:r>
              <a:rPr lang="de-DE" dirty="0" smtClean="0"/>
              <a:t>  •  25.10.2014</a:t>
            </a:r>
            <a:endParaRPr lang="de-DE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6" r:id="rId4"/>
    <p:sldLayoutId id="2147483664" r:id="rId5"/>
    <p:sldLayoutId id="2147483661" r:id="rId6"/>
    <p:sldLayoutId id="2147483662" r:id="rId7"/>
    <p:sldLayoutId id="2147483663" r:id="rId8"/>
    <p:sldLayoutId id="2147483665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ctrTitle" sz="quarter"/>
          </p:nvPr>
        </p:nvSpPr>
        <p:spPr>
          <a:xfrm>
            <a:off x="878400" y="989576"/>
            <a:ext cx="8158096" cy="1503319"/>
          </a:xfrm>
        </p:spPr>
        <p:txBody>
          <a:bodyPr/>
          <a:lstStyle/>
          <a:p>
            <a:r>
              <a:rPr lang="en-GB" dirty="0" err="1" smtClean="0"/>
              <a:t>Luftdruckschwankungen</a:t>
            </a:r>
            <a:r>
              <a:rPr lang="en-GB" dirty="0" smtClean="0"/>
              <a:t> und akustische </a:t>
            </a:r>
            <a:br>
              <a:rPr lang="en-GB" dirty="0" smtClean="0"/>
            </a:br>
            <a:r>
              <a:rPr lang="en-GB" dirty="0" smtClean="0"/>
              <a:t>Bedingungen im Hochgeschwindigkeitszug</a:t>
            </a:r>
            <a:r>
              <a:rPr lang="de-DE" dirty="0" smtClean="0"/>
              <a:t>: </a:t>
            </a:r>
            <a:br>
              <a:rPr lang="de-DE" dirty="0" smtClean="0"/>
            </a:br>
            <a:r>
              <a:rPr lang="de-DE" b="0" spc="-60" dirty="0" smtClean="0"/>
              <a:t>Modulierende </a:t>
            </a:r>
            <a:r>
              <a:rPr lang="de-DE" b="0" spc="-60" dirty="0"/>
              <a:t>Wirkung von </a:t>
            </a:r>
            <a:r>
              <a:rPr lang="de-DE" b="0" spc="-60" dirty="0" smtClean="0"/>
              <a:t>Tunneldurchfahrtsgeräuschen </a:t>
            </a:r>
            <a:br>
              <a:rPr lang="de-DE" b="0" spc="-60" dirty="0" smtClean="0"/>
            </a:br>
            <a:r>
              <a:rPr lang="de-DE" b="0" spc="-60" dirty="0" smtClean="0"/>
              <a:t>auf </a:t>
            </a:r>
            <a:r>
              <a:rPr lang="de-DE" b="0" spc="-60" dirty="0"/>
              <a:t>das Druckkomfortempfinden</a:t>
            </a:r>
            <a:endParaRPr lang="en-GB" b="0" spc="-60" dirty="0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878400" y="2804331"/>
            <a:ext cx="7779600" cy="1776797"/>
          </a:xfrm>
        </p:spPr>
        <p:txBody>
          <a:bodyPr/>
          <a:lstStyle/>
          <a:p>
            <a:r>
              <a:rPr lang="en-GB" sz="1800" dirty="0" smtClean="0"/>
              <a:t>Sandra Sanok, Franco Mendolia, Matthias Putzke, Daniel Rooney, </a:t>
            </a:r>
          </a:p>
          <a:p>
            <a:r>
              <a:rPr lang="en-GB" sz="1800" dirty="0" smtClean="0"/>
              <a:t>Daniel Aeschbach, </a:t>
            </a:r>
            <a:r>
              <a:rPr lang="en-GB" sz="1800" dirty="0"/>
              <a:t>Martin Wittkowski</a:t>
            </a:r>
            <a:endParaRPr lang="en-GB" sz="1800" dirty="0" smtClean="0"/>
          </a:p>
          <a:p>
            <a:r>
              <a:rPr lang="en-GB" sz="1800" dirty="0" smtClean="0"/>
              <a:t>DLR, Institut für Luft- und Raumfahrtmedizin</a:t>
            </a:r>
          </a:p>
          <a:p>
            <a:endParaRPr lang="en-GB" sz="1800" dirty="0" smtClean="0"/>
          </a:p>
          <a:p>
            <a:r>
              <a:rPr lang="en-GB" sz="1800" dirty="0" smtClean="0"/>
              <a:t>DGLRM-</a:t>
            </a:r>
            <a:r>
              <a:rPr lang="en-GB" sz="1800" dirty="0" err="1" smtClean="0"/>
              <a:t>Kongress</a:t>
            </a:r>
            <a:r>
              <a:rPr lang="en-GB" sz="1800" dirty="0"/>
              <a:t/>
            </a:r>
            <a:br>
              <a:rPr lang="en-GB" sz="1800" dirty="0"/>
            </a:br>
            <a:r>
              <a:rPr lang="en-GB" sz="1800" dirty="0"/>
              <a:t>Heidelberg, </a:t>
            </a:r>
            <a:r>
              <a:rPr lang="en-GB" sz="1800" dirty="0" smtClean="0"/>
              <a:t>25. </a:t>
            </a:r>
            <a:r>
              <a:rPr lang="en-GB" sz="1800" dirty="0" err="1"/>
              <a:t>Oktober</a:t>
            </a:r>
            <a:r>
              <a:rPr lang="en-GB" sz="1800" dirty="0"/>
              <a:t> </a:t>
            </a:r>
            <a:r>
              <a:rPr lang="en-GB" sz="1800" dirty="0" smtClean="0"/>
              <a:t>2014</a:t>
            </a:r>
            <a:endParaRPr lang="en-GB" sz="1800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1498144" y="120913"/>
            <a:ext cx="7128000" cy="144000"/>
          </a:xfrm>
        </p:spPr>
        <p:txBody>
          <a:bodyPr/>
          <a:lstStyle/>
          <a:p>
            <a:pPr>
              <a:defRPr/>
            </a:pPr>
            <a:r>
              <a:rPr lang="de-DE" dirty="0" smtClean="0"/>
              <a:t> Sanok et al. •  </a:t>
            </a:r>
            <a:r>
              <a:rPr lang="en-GB" dirty="0" err="1" smtClean="0"/>
              <a:t>Luftdruckschwankungen</a:t>
            </a:r>
            <a:r>
              <a:rPr lang="en-GB" dirty="0" smtClean="0"/>
              <a:t> und akustische Bedingungen </a:t>
            </a:r>
            <a:r>
              <a:rPr lang="en-GB" dirty="0" err="1" smtClean="0"/>
              <a:t>im</a:t>
            </a:r>
            <a:r>
              <a:rPr lang="en-GB" dirty="0" smtClean="0"/>
              <a:t> </a:t>
            </a:r>
            <a:r>
              <a:rPr lang="en-GB" dirty="0" err="1" smtClean="0"/>
              <a:t>Hochgeschwindigkeitszug</a:t>
            </a:r>
            <a:r>
              <a:rPr lang="de-DE" dirty="0" smtClean="0"/>
              <a:t>  •  25.10.2014</a:t>
            </a:r>
            <a:endParaRPr lang="de-DE" dirty="0"/>
          </a:p>
        </p:txBody>
      </p:sp>
      <p:sp>
        <p:nvSpPr>
          <p:cNvPr id="9" name="Foliennummernplatzhalter 5"/>
          <p:cNvSpPr txBox="1">
            <a:spLocks/>
          </p:cNvSpPr>
          <p:nvPr/>
        </p:nvSpPr>
        <p:spPr bwMode="auto">
          <a:xfrm>
            <a:off x="508488" y="123456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65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6000" y="836713"/>
            <a:ext cx="8172000" cy="3528392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 algn="ctr">
              <a:buNone/>
            </a:pPr>
            <a:endParaRPr lang="de-DE" sz="3600" dirty="0" smtClean="0"/>
          </a:p>
          <a:p>
            <a:pPr marL="0" indent="0" algn="ctr">
              <a:buNone/>
            </a:pPr>
            <a:r>
              <a:rPr lang="de-DE" sz="3600" dirty="0" smtClean="0"/>
              <a:t>Vielen Dank für Ihre Aufmerksamkeit!</a:t>
            </a:r>
            <a:endParaRPr lang="de-DE" sz="3600" dirty="0"/>
          </a:p>
        </p:txBody>
      </p:sp>
      <p:pic>
        <p:nvPicPr>
          <p:cNvPr id="7" name="Picture 6" descr="C:\Users\schw_sa\Desktop\SIDEVIEW_020910_ne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068960"/>
            <a:ext cx="9116474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429904" y="114089"/>
            <a:ext cx="7128000" cy="144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 sz="800" dirty="0" smtClean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Sanok </a:t>
            </a:r>
            <a:r>
              <a:rPr lang="de-DE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et al. •  </a:t>
            </a:r>
            <a:r>
              <a:rPr lang="en-GB" sz="800" dirty="0" err="1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Luftdruckschwankungen</a:t>
            </a:r>
            <a:r>
              <a:rPr lang="en-GB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 und akustische Bedingungen </a:t>
            </a:r>
            <a:r>
              <a:rPr lang="en-GB" sz="800" dirty="0" err="1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im</a:t>
            </a:r>
            <a:r>
              <a:rPr lang="en-GB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 </a:t>
            </a:r>
            <a:r>
              <a:rPr lang="en-GB" sz="800" dirty="0" err="1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Hochgeschwindigkeitszug</a:t>
            </a:r>
            <a:r>
              <a:rPr lang="de-DE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  •  25.10.2014</a:t>
            </a:r>
          </a:p>
        </p:txBody>
      </p:sp>
      <p:sp>
        <p:nvSpPr>
          <p:cNvPr id="6" name="Foliennummernplatzhalter 5"/>
          <p:cNvSpPr txBox="1">
            <a:spLocks/>
          </p:cNvSpPr>
          <p:nvPr/>
        </p:nvSpPr>
        <p:spPr bwMode="auto">
          <a:xfrm>
            <a:off x="508488" y="123456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4896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6000" y="1412776"/>
            <a:ext cx="8334472" cy="460851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de-DE" dirty="0" smtClean="0"/>
              <a:t>Richtlinie </a:t>
            </a:r>
            <a:r>
              <a:rPr lang="de-DE" dirty="0"/>
              <a:t>zum </a:t>
            </a:r>
            <a:r>
              <a:rPr lang="de-DE" b="1" dirty="0">
                <a:solidFill>
                  <a:srgbClr val="DD6909"/>
                </a:solidFill>
              </a:rPr>
              <a:t>eingleisigen Tunnelbau</a:t>
            </a:r>
            <a:r>
              <a:rPr lang="de-DE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dirty="0"/>
              <a:t>(Eisenbahnbundesamt, </a:t>
            </a:r>
            <a:r>
              <a:rPr lang="de-DE" dirty="0" smtClean="0"/>
              <a:t>2008)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de-DE" dirty="0" smtClean="0"/>
              <a:t>DLR-Projekt</a:t>
            </a:r>
            <a:r>
              <a:rPr lang="de-DE" i="1" dirty="0" smtClean="0"/>
              <a:t> „</a:t>
            </a:r>
            <a:r>
              <a:rPr lang="de-DE" dirty="0" smtClean="0"/>
              <a:t>Next Generation Train“ (NGT): Zug der Zukunft mit </a:t>
            </a:r>
            <a:r>
              <a:rPr lang="de-DE" dirty="0" smtClean="0">
                <a:sym typeface="Wingdings" panose="05000000000000000000" pitchFamily="2" charset="2"/>
              </a:rPr>
              <a:t>Teilzielen </a:t>
            </a:r>
            <a:r>
              <a:rPr lang="de-DE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Schnelligkeit</a:t>
            </a:r>
            <a:r>
              <a:rPr lang="de-DE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 </a:t>
            </a:r>
            <a:r>
              <a:rPr lang="de-DE" dirty="0" smtClean="0">
                <a:sym typeface="Wingdings" panose="05000000000000000000" pitchFamily="2" charset="2"/>
              </a:rPr>
              <a:t>und Komfort</a:t>
            </a:r>
            <a:endParaRPr lang="de-DE" dirty="0" smtClean="0"/>
          </a:p>
          <a:p>
            <a:pPr marL="0" indent="0">
              <a:buNone/>
              <a:defRPr/>
            </a:pPr>
            <a:endParaRPr lang="de-DE" sz="1100" b="1" dirty="0" smtClean="0"/>
          </a:p>
          <a:p>
            <a:pPr>
              <a:buFont typeface="Wingdings"/>
              <a:buChar char="à"/>
              <a:defRPr/>
            </a:pPr>
            <a:r>
              <a:rPr lang="de-DE" b="1" dirty="0" smtClean="0"/>
              <a:t>  Ausmaß von Luftdruckschwankungen     durch…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sz="1600" dirty="0" smtClean="0">
                <a:solidFill>
                  <a:srgbClr val="DD6909"/>
                </a:solidFill>
              </a:rPr>
              <a:t>geringeren Tunnelquerschnitt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sz="1600" dirty="0" smtClean="0">
                <a:solidFill>
                  <a:srgbClr val="0070C0"/>
                </a:solidFill>
              </a:rPr>
              <a:t>höhere Fahrgeschwindigkeit des Zuges </a:t>
            </a:r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de-DE" sz="1600" dirty="0" smtClean="0"/>
              <a:t>geringere Druckdichtigkeit </a:t>
            </a:r>
            <a:r>
              <a:rPr lang="de-DE" sz="1600" dirty="0"/>
              <a:t>des </a:t>
            </a:r>
            <a:r>
              <a:rPr lang="de-DE" sz="1600" dirty="0" smtClean="0"/>
              <a:t>Zuges </a:t>
            </a:r>
            <a:r>
              <a:rPr lang="de-DE" sz="1600" dirty="0" smtClean="0">
                <a:sym typeface="Wingdings" panose="05000000000000000000" pitchFamily="2" charset="2"/>
              </a:rPr>
              <a:t> Übertragung nach innen</a:t>
            </a:r>
            <a:endParaRPr lang="de-DE" sz="1600" dirty="0" smtClean="0"/>
          </a:p>
          <a:p>
            <a:pPr marL="446400" lvl="1" indent="0">
              <a:buNone/>
              <a:defRPr/>
            </a:pPr>
            <a:r>
              <a:rPr lang="de-DE" sz="1600" dirty="0" smtClean="0"/>
              <a:t>	</a:t>
            </a:r>
            <a:endParaRPr lang="de-DE" sz="1200" dirty="0" smtClean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dirty="0" smtClean="0"/>
              <a:t>Insbesondere bei </a:t>
            </a:r>
            <a:r>
              <a:rPr lang="de-DE" b="1" dirty="0" smtClean="0"/>
              <a:t>Tunneldurchfahrten… </a:t>
            </a:r>
          </a:p>
          <a:p>
            <a:pPr lvl="4">
              <a:buFont typeface="Arial" panose="020B0604020202020204" pitchFamily="34" charset="0"/>
              <a:buChar char="!"/>
              <a:defRPr/>
            </a:pPr>
            <a:r>
              <a:rPr lang="de-DE" b="1" dirty="0" smtClean="0"/>
              <a:t> schnelle </a:t>
            </a:r>
            <a:r>
              <a:rPr lang="de-DE" dirty="0" smtClean="0"/>
              <a:t>Abfolge von </a:t>
            </a:r>
            <a:r>
              <a:rPr lang="de-DE" b="1" dirty="0" smtClean="0"/>
              <a:t>Druckänderungen</a:t>
            </a:r>
          </a:p>
          <a:p>
            <a:pPr lvl="4">
              <a:buFont typeface="Arial" panose="020B0604020202020204" pitchFamily="34" charset="0"/>
              <a:buChar char="!"/>
              <a:defRPr/>
            </a:pPr>
            <a:r>
              <a:rPr lang="de-DE" dirty="0" smtClean="0"/>
              <a:t> begleitend Änderung der </a:t>
            </a:r>
            <a:r>
              <a:rPr lang="de-DE" b="1" dirty="0" smtClean="0"/>
              <a:t>Geräuschumgebung</a:t>
            </a:r>
          </a:p>
          <a:p>
            <a:pPr marL="0" indent="0" algn="ctr">
              <a:buNone/>
              <a:defRPr/>
            </a:pPr>
            <a:endParaRPr lang="de-DE" b="1" dirty="0" smtClean="0">
              <a:sym typeface="Wingdings" panose="05000000000000000000" pitchFamily="2" charset="2"/>
            </a:endParaRPr>
          </a:p>
          <a:p>
            <a:pPr marL="0" indent="0" algn="ctr">
              <a:buNone/>
              <a:defRPr/>
            </a:pPr>
            <a:r>
              <a:rPr lang="de-DE" i="1" dirty="0" smtClean="0">
                <a:sym typeface="Wingdings" panose="05000000000000000000" pitchFamily="2" charset="2"/>
              </a:rPr>
              <a:t>Einbußen im Passagierkomfort?</a:t>
            </a:r>
            <a:endParaRPr lang="de-DE" i="1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 der Studien</a:t>
            </a:r>
            <a:endParaRPr lang="de-DE" dirty="0"/>
          </a:p>
        </p:txBody>
      </p:sp>
      <p:cxnSp>
        <p:nvCxnSpPr>
          <p:cNvPr id="10" name="Gerade Verbindung mit Pfeil 9"/>
          <p:cNvCxnSpPr/>
          <p:nvPr/>
        </p:nvCxnSpPr>
        <p:spPr>
          <a:xfrm flipV="1">
            <a:off x="5076056" y="2569633"/>
            <a:ext cx="148760" cy="18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1429904" y="114089"/>
            <a:ext cx="7128000" cy="144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 sz="800" dirty="0" smtClean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Sanok </a:t>
            </a:r>
            <a:r>
              <a:rPr lang="de-DE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et al. •  </a:t>
            </a:r>
            <a:r>
              <a:rPr lang="en-GB" sz="800" dirty="0" err="1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Luftdruckschwankungen</a:t>
            </a:r>
            <a:r>
              <a:rPr lang="en-GB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 und akustische Bedingungen </a:t>
            </a:r>
            <a:r>
              <a:rPr lang="en-GB" sz="800" dirty="0" err="1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im</a:t>
            </a:r>
            <a:r>
              <a:rPr lang="en-GB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 </a:t>
            </a:r>
            <a:r>
              <a:rPr lang="en-GB" sz="800" dirty="0" err="1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Hochgeschwindigkeitszug</a:t>
            </a:r>
            <a:r>
              <a:rPr lang="de-DE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  •  25.10.2014</a:t>
            </a:r>
          </a:p>
        </p:txBody>
      </p:sp>
      <p:sp>
        <p:nvSpPr>
          <p:cNvPr id="14" name="Foliennummernplatzhalter 5"/>
          <p:cNvSpPr txBox="1">
            <a:spLocks/>
          </p:cNvSpPr>
          <p:nvPr/>
        </p:nvSpPr>
        <p:spPr bwMode="auto">
          <a:xfrm>
            <a:off x="508488" y="123456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022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86000" y="1340768"/>
            <a:ext cx="8172000" cy="7825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baromedizinische</a:t>
            </a:r>
            <a:r>
              <a:rPr lang="de-DE" dirty="0" smtClean="0"/>
              <a:t> Versuchsanlage </a:t>
            </a: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   (</a:t>
            </a:r>
            <a:r>
              <a:rPr lang="de-DE" dirty="0" smtClean="0"/>
              <a:t>DLR-Institut für Luft- und </a:t>
            </a:r>
            <a:r>
              <a:rPr lang="de-DE" dirty="0" smtClean="0"/>
              <a:t>Raumfahrt-medizin</a:t>
            </a:r>
            <a:r>
              <a:rPr lang="de-DE" dirty="0" smtClean="0"/>
              <a:t>, </a:t>
            </a:r>
            <a:r>
              <a:rPr lang="de-DE" dirty="0"/>
              <a:t>Köln</a:t>
            </a:r>
            <a:r>
              <a:rPr lang="de-DE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de-DE" dirty="0" smtClean="0"/>
              <a:t>ermöglicht Simulation </a:t>
            </a:r>
            <a:r>
              <a:rPr lang="de-DE" b="1" dirty="0" smtClean="0"/>
              <a:t>schneller</a:t>
            </a:r>
            <a:r>
              <a:rPr lang="de-DE" dirty="0" smtClean="0"/>
              <a:t> Druckwechsel und Einspielen von Akustik</a:t>
            </a:r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Studiensetting</a:t>
            </a:r>
            <a:endParaRPr lang="de-DE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467" y="2375476"/>
            <a:ext cx="3312368" cy="358481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9726" y="2369812"/>
            <a:ext cx="458596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429904" y="114089"/>
            <a:ext cx="7128000" cy="144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 sz="800" dirty="0" smtClean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Sanok </a:t>
            </a:r>
            <a:r>
              <a:rPr lang="de-DE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et al. •  </a:t>
            </a:r>
            <a:r>
              <a:rPr lang="en-GB" sz="800" dirty="0" err="1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Luftdruckschwankungen</a:t>
            </a:r>
            <a:r>
              <a:rPr lang="en-GB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 und akustische Bedingungen </a:t>
            </a:r>
            <a:r>
              <a:rPr lang="en-GB" sz="800" dirty="0" err="1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im</a:t>
            </a:r>
            <a:r>
              <a:rPr lang="en-GB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 </a:t>
            </a:r>
            <a:r>
              <a:rPr lang="en-GB" sz="800" dirty="0" err="1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Hochgeschwindigkeitszug</a:t>
            </a:r>
            <a:r>
              <a:rPr lang="de-DE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  •  25.10.2014</a:t>
            </a:r>
          </a:p>
        </p:txBody>
      </p:sp>
      <p:sp>
        <p:nvSpPr>
          <p:cNvPr id="9" name="Foliennummernplatzhalter 5"/>
          <p:cNvSpPr txBox="1">
            <a:spLocks/>
          </p:cNvSpPr>
          <p:nvPr/>
        </p:nvSpPr>
        <p:spPr bwMode="auto">
          <a:xfrm>
            <a:off x="508488" y="123456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92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56" y="3636821"/>
            <a:ext cx="5734800" cy="25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85999" y="648000"/>
            <a:ext cx="8406481" cy="738187"/>
          </a:xfrm>
        </p:spPr>
        <p:txBody>
          <a:bodyPr/>
          <a:lstStyle/>
          <a:p>
            <a:r>
              <a:rPr lang="de-DE" dirty="0" smtClean="0"/>
              <a:t>Stimuli: Drucksprünge + akustische </a:t>
            </a:r>
            <a:r>
              <a:rPr lang="de-DE" dirty="0"/>
              <a:t>Bedingungen</a:t>
            </a:r>
          </a:p>
        </p:txBody>
      </p:sp>
      <p:sp>
        <p:nvSpPr>
          <p:cNvPr id="11" name="Pfeil nach unten 10"/>
          <p:cNvSpPr>
            <a:spLocks noChangeAspect="1"/>
          </p:cNvSpPr>
          <p:nvPr/>
        </p:nvSpPr>
        <p:spPr>
          <a:xfrm>
            <a:off x="5982206" y="3262432"/>
            <a:ext cx="164775" cy="333136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endParaRPr lang="de-DE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356" y="3636821"/>
            <a:ext cx="5734800" cy="2518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bgerundetes Rechteck 1"/>
          <p:cNvSpPr/>
          <p:nvPr/>
        </p:nvSpPr>
        <p:spPr>
          <a:xfrm>
            <a:off x="399600" y="1492203"/>
            <a:ext cx="2268000" cy="408623"/>
          </a:xfrm>
          <a:prstGeom prst="roundRect">
            <a:avLst/>
          </a:prstGeom>
          <a:solidFill>
            <a:srgbClr val="00CC9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Drucksprünge</a:t>
            </a:r>
          </a:p>
        </p:txBody>
      </p:sp>
      <p:sp>
        <p:nvSpPr>
          <p:cNvPr id="12" name="Rechteck 11"/>
          <p:cNvSpPr/>
          <p:nvPr/>
        </p:nvSpPr>
        <p:spPr>
          <a:xfrm>
            <a:off x="352922" y="2009032"/>
            <a:ext cx="249088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60 Drucksprünge in randomisierter Reihenfolge</a:t>
            </a:r>
            <a:endParaRPr lang="de-DE" sz="1600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/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6 Druckprofile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343396" y="4057195"/>
            <a:ext cx="27884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65 dB(A) Hintergrundgeräusch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+ 6 bzw. + 12 </a:t>
            </a:r>
            <a:r>
              <a:rPr lang="de-DE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dB Tunnelgeräusch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Tunnelgeräusch beginnt 2 s vor und endet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2 s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nach jedem Drucksprung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399286" y="3554045"/>
            <a:ext cx="2268000" cy="408623"/>
          </a:xfrm>
          <a:prstGeom prst="round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Akustik</a:t>
            </a: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429904" y="114089"/>
            <a:ext cx="7128000" cy="144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 sz="800" dirty="0" smtClean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Sanok </a:t>
            </a:r>
            <a:r>
              <a:rPr lang="de-DE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et al. •  </a:t>
            </a:r>
            <a:r>
              <a:rPr lang="en-GB" sz="800" dirty="0" err="1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Luftdruckschwankungen</a:t>
            </a:r>
            <a:r>
              <a:rPr lang="en-GB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 und akustische Bedingungen </a:t>
            </a:r>
            <a:r>
              <a:rPr lang="en-GB" sz="800" dirty="0" err="1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im</a:t>
            </a:r>
            <a:r>
              <a:rPr lang="en-GB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 </a:t>
            </a:r>
            <a:r>
              <a:rPr lang="en-GB" sz="800" dirty="0" err="1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Hochgeschwindigkeitszug</a:t>
            </a:r>
            <a:r>
              <a:rPr lang="de-DE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  •  25.10.2014</a:t>
            </a:r>
          </a:p>
        </p:txBody>
      </p:sp>
      <p:sp>
        <p:nvSpPr>
          <p:cNvPr id="15" name="Foliennummernplatzhalter 5"/>
          <p:cNvSpPr txBox="1">
            <a:spLocks/>
          </p:cNvSpPr>
          <p:nvPr/>
        </p:nvSpPr>
        <p:spPr bwMode="auto">
          <a:xfrm>
            <a:off x="508488" y="123456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159490"/>
              </p:ext>
            </p:extLst>
          </p:nvPr>
        </p:nvGraphicFramePr>
        <p:xfrm>
          <a:off x="3491876" y="1571713"/>
          <a:ext cx="5201080" cy="1628775"/>
        </p:xfrm>
        <a:graphic>
          <a:graphicData uri="http://schemas.openxmlformats.org/drawingml/2006/table">
            <a:tbl>
              <a:tblPr/>
              <a:tblGrid>
                <a:gridCol w="650135"/>
                <a:gridCol w="650135"/>
                <a:gridCol w="650135"/>
                <a:gridCol w="650135"/>
                <a:gridCol w="650135"/>
                <a:gridCol w="650135"/>
                <a:gridCol w="650135"/>
                <a:gridCol w="650135"/>
              </a:tblGrid>
              <a:tr h="21907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effectLst/>
                          <a:latin typeface="Arial"/>
                        </a:rPr>
                        <a:t>1mbar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effectLst/>
                          <a:latin typeface="Arial"/>
                        </a:rPr>
                        <a:t>2mbar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effectLst/>
                          <a:latin typeface="Arial"/>
                        </a:rPr>
                        <a:t>5mbar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effectLst/>
                          <a:latin typeface="Arial"/>
                        </a:rPr>
                        <a:t>10mbar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effectLst/>
                          <a:latin typeface="Arial"/>
                        </a:rPr>
                        <a:t>25mbar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effectLst/>
                          <a:latin typeface="Arial"/>
                        </a:rPr>
                        <a:t>50mbar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effectLst/>
                          <a:latin typeface="Arial"/>
                        </a:rPr>
                        <a:t>100mbar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effectLst/>
                          <a:latin typeface="Arial"/>
                        </a:rPr>
                        <a:t>1s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effectLst/>
                          <a:latin typeface="Arial"/>
                        </a:rPr>
                        <a:t>2s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0,5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effectLst/>
                          <a:latin typeface="Arial"/>
                        </a:rPr>
                        <a:t>5s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effectLst/>
                          <a:latin typeface="Arial"/>
                        </a:rPr>
                        <a:t>10s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effectLst/>
                          <a:latin typeface="Arial"/>
                        </a:rPr>
                        <a:t>25s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0,4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effectLst/>
                          <a:latin typeface="Arial"/>
                        </a:rPr>
                        <a:t>50s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1000" b="0" i="0" u="none" strike="noStrike"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0,2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algn="ctr" fontAlgn="b"/>
                      <a:r>
                        <a:rPr lang="de-DE" sz="1200" b="1" i="0" u="none" strike="noStrike">
                          <a:effectLst/>
                          <a:latin typeface="Arial"/>
                        </a:rPr>
                        <a:t>100s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0,25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>
                          <a:effectLst/>
                          <a:latin typeface="Arial"/>
                        </a:rPr>
                        <a:t>0,5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0" i="0" u="none" strike="noStrike" dirty="0"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35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85999" y="648000"/>
            <a:ext cx="8406481" cy="738187"/>
          </a:xfrm>
        </p:spPr>
        <p:txBody>
          <a:bodyPr/>
          <a:lstStyle/>
          <a:p>
            <a:r>
              <a:rPr lang="de-DE" dirty="0" smtClean="0"/>
              <a:t>Studiendesign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el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7343415"/>
                  </p:ext>
                </p:extLst>
              </p:nvPr>
            </p:nvGraphicFramePr>
            <p:xfrm>
              <a:off x="500686" y="3477611"/>
              <a:ext cx="5639588" cy="265176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8648"/>
                    <a:gridCol w="2195470"/>
                    <a:gridCol w="2195470"/>
                  </a:tblGrid>
                  <a:tr h="167413">
                    <a:tc rowSpan="2"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4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Druckprofil</a:t>
                          </a:r>
                          <a:endParaRPr lang="de-DE" sz="14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Akustik</a:t>
                          </a:r>
                          <a:r>
                            <a:rPr lang="de-DE" sz="1400" b="1" kern="1200" baseline="0" dirty="0" smtClean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endParaRPr lang="de-DE" sz="1400" b="1" kern="1200" dirty="0" smtClean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</a:tr>
                  <a:tr h="150963"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de-DE" sz="14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4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vormittags</a:t>
                          </a:r>
                          <a:endParaRPr lang="de-DE" sz="14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nachmittags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1032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300" b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300" b="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 rowSpan="6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6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+ 6 dB</a:t>
                          </a:r>
                        </a:p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6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Tunnelgeräusch</a:t>
                          </a:r>
                          <a:endParaRPr lang="de-DE" sz="16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6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+ 12 dB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Tunnelgeräusch</a:t>
                          </a:r>
                          <a:endParaRPr lang="de-DE" sz="1600" b="0" dirty="0" smtClean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1032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300" b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300" b="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de-DE" sz="1100" b="1" dirty="0">
                            <a:solidFill>
                              <a:srgbClr val="00702D"/>
                            </a:solidFill>
                            <a:effectLst/>
                            <a:latin typeface="Frutiger 45 Light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</a:tr>
                  <a:tr h="1032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300" b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300" b="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de-DE" sz="1100" b="1" dirty="0">
                            <a:solidFill>
                              <a:srgbClr val="00702D"/>
                            </a:solidFill>
                            <a:effectLst/>
                            <a:latin typeface="Frutiger 45 Light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</a:tr>
                  <a:tr h="1032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300" b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de-DE" sz="1300" b="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de-DE" sz="1100" b="1" dirty="0">
                            <a:solidFill>
                              <a:srgbClr val="00702D"/>
                            </a:solidFill>
                            <a:effectLst/>
                            <a:latin typeface="Frutiger 45 Light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</a:tr>
                  <a:tr h="1032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300" b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sz="1300" b="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de-DE" sz="1100" b="1" dirty="0">
                            <a:solidFill>
                              <a:srgbClr val="00702D"/>
                            </a:solidFill>
                            <a:effectLst/>
                            <a:latin typeface="Frutiger 45 Light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</a:tr>
                  <a:tr h="1032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300" b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de-DE" sz="1300" b="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de-DE" sz="1100" b="1" dirty="0">
                            <a:solidFill>
                              <a:srgbClr val="00702D"/>
                            </a:solidFill>
                            <a:effectLst/>
                            <a:latin typeface="Frutiger 45 Light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</a:tr>
                  <a:tr h="1032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300" b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300" b="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6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+ 12 dB</a:t>
                          </a:r>
                        </a:p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6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Tunnelgeräusch</a:t>
                          </a:r>
                          <a:endParaRPr lang="de-DE" sz="16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+ 6 dB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Tunnelgeräusch</a:t>
                          </a:r>
                          <a:endParaRPr lang="de-DE" sz="1600" b="0" dirty="0" smtClean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113706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"/>
                              </m:oMathParaPr>
                              <m:oMath xmlns:m="http://schemas.openxmlformats.org/officeDocument/2006/math">
                                <m:r>
                                  <a:rPr lang="de-DE" sz="1300" b="0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/>
                                    <a:ea typeface="+mn-ea"/>
                                    <a:cs typeface="Arial" panose="020B0604020202020204" pitchFamily="34" charset="0"/>
                                  </a:rPr>
                                  <m:t>⋮</m:t>
                                </m:r>
                              </m:oMath>
                            </m:oMathPara>
                          </a14:m>
                          <a:endParaRPr lang="de-DE" sz="1300" b="0" kern="120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de-DE" sz="1100" b="1" dirty="0">
                            <a:solidFill>
                              <a:srgbClr val="CC3300"/>
                            </a:solidFill>
                            <a:effectLst/>
                            <a:latin typeface="Frutiger 45 Light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</a:tr>
                  <a:tr h="10325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300" b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de-DE" sz="1300" b="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de-DE" sz="1100" b="1" dirty="0">
                            <a:solidFill>
                              <a:srgbClr val="CC3300"/>
                            </a:solidFill>
                            <a:effectLst/>
                            <a:latin typeface="Frutiger 45 Light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el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17343415"/>
                  </p:ext>
                </p:extLst>
              </p:nvPr>
            </p:nvGraphicFramePr>
            <p:xfrm>
              <a:off x="500686" y="3477611"/>
              <a:ext cx="5639588" cy="260464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248648"/>
                    <a:gridCol w="2195470"/>
                    <a:gridCol w="2195470"/>
                  </a:tblGrid>
                  <a:tr h="232474">
                    <a:tc rowSpan="2"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4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Druckprofil</a:t>
                          </a:r>
                          <a:endParaRPr lang="de-DE" sz="14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Akustik</a:t>
                          </a:r>
                          <a:r>
                            <a:rPr lang="de-DE" sz="1400" b="1" kern="1200" baseline="0" dirty="0" smtClean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 </a:t>
                          </a:r>
                          <a:endParaRPr lang="de-DE" sz="1400" b="1" kern="1200" dirty="0" smtClean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</a:tr>
                  <a:tr h="232474">
                    <a:tc vMerge="1"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de-DE" sz="14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/>
                    </a:tc>
                    <a:tc>
                      <a:txBody>
                        <a:bodyPr/>
                        <a:lstStyle/>
                        <a:p>
                          <a:pPr marL="0" algn="ctr" defTabSz="914400" rtl="0" eaLnBrk="1" latinLnBrk="0" hangingPunct="1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4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vormittags</a:t>
                          </a:r>
                          <a:endParaRPr lang="de-DE" sz="1400" b="1" kern="1200" dirty="0">
                            <a:solidFill>
                              <a:schemeClr val="lt1"/>
                            </a:solidFill>
                            <a:effectLst/>
                            <a:latin typeface="Arial" panose="020B0604020202020204" pitchFamily="34" charset="0"/>
                            <a:ea typeface="+mn-ea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400" b="1" kern="1200" dirty="0" smtClean="0">
                              <a:solidFill>
                                <a:schemeClr val="lt1"/>
                              </a:solidFill>
                              <a:effectLst/>
                              <a:latin typeface="Arial" panose="020B0604020202020204" pitchFamily="34" charset="0"/>
                              <a:ea typeface="+mn-ea"/>
                              <a:cs typeface="Arial" panose="020B0604020202020204" pitchFamily="34" charset="0"/>
                            </a:rPr>
                            <a:t>nachmittags</a:t>
                          </a:r>
                        </a:p>
                      </a:txBody>
                      <a:tcPr marL="44450" marR="44450" marT="0" marB="0">
                        <a:lnL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1"/>
                        </a:solidFill>
                      </a:tcPr>
                    </a:tc>
                  </a:tr>
                  <a:tr h="23774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300" b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300" b="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 rowSpan="6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6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+ 6 dB</a:t>
                          </a:r>
                        </a:p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6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Tunnelgeräusch</a:t>
                          </a:r>
                          <a:endParaRPr lang="de-DE" sz="16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rowSpan="6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+ 12 dB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Tunnelgeräusch</a:t>
                          </a:r>
                          <a:endParaRPr lang="de-DE" sz="1600" b="0" dirty="0" smtClean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T w="38100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23774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300" b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2</a:t>
                          </a:r>
                          <a:endParaRPr lang="de-DE" sz="1300" b="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de-DE" sz="1100" b="1" dirty="0">
                            <a:solidFill>
                              <a:srgbClr val="00702D"/>
                            </a:solidFill>
                            <a:effectLst/>
                            <a:latin typeface="Frutiger 45 Light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</a:tr>
                  <a:tr h="23774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300" b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3</a:t>
                          </a:r>
                          <a:endParaRPr lang="de-DE" sz="1300" b="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de-DE" sz="1100" b="1" dirty="0">
                            <a:solidFill>
                              <a:srgbClr val="00702D"/>
                            </a:solidFill>
                            <a:effectLst/>
                            <a:latin typeface="Frutiger 45 Light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</a:tr>
                  <a:tr h="23774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300" b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  <a:endParaRPr lang="de-DE" sz="1300" b="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de-DE" sz="1100" b="1" dirty="0">
                            <a:solidFill>
                              <a:srgbClr val="00702D"/>
                            </a:solidFill>
                            <a:effectLst/>
                            <a:latin typeface="Frutiger 45 Light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</a:tr>
                  <a:tr h="23774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300" b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5</a:t>
                          </a:r>
                          <a:endParaRPr lang="de-DE" sz="1300" b="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de-DE" sz="1100" b="1" dirty="0">
                            <a:solidFill>
                              <a:srgbClr val="00702D"/>
                            </a:solidFill>
                            <a:effectLst/>
                            <a:latin typeface="Frutiger 45 Light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</a:tr>
                  <a:tr h="23774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300" b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de-DE" sz="1300" b="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>
                        <a:lnB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de-DE" sz="1100" b="1" dirty="0">
                            <a:solidFill>
                              <a:srgbClr val="00702D"/>
                            </a:solidFill>
                            <a:effectLst/>
                            <a:latin typeface="Frutiger 45 Light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</a:tr>
                  <a:tr h="23774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300" b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:endParaRPr lang="de-DE" sz="1300" b="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6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+ 12 dB</a:t>
                          </a:r>
                        </a:p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6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Tunnelgeräusch</a:t>
                          </a:r>
                          <a:endParaRPr lang="de-DE" sz="1600" b="0" dirty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 rowSpan="3"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+ 6 dB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2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de-DE" sz="1600" b="0" dirty="0" smtClean="0">
                              <a:solidFill>
                                <a:schemeClr val="tx1"/>
                              </a:solidFill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Tunnelgeräusch</a:t>
                          </a:r>
                          <a:endParaRPr lang="de-DE" sz="1600" b="0" dirty="0" smtClean="0">
                            <a:solidFill>
                              <a:schemeClr val="tx1"/>
                            </a:solidFill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ctr">
                        <a:lnT w="28575" cap="flat" cmpd="sng" algn="ctr">
                          <a:solidFill>
                            <a:schemeClr val="bg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</a:tr>
                  <a:tr h="237744"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 marL="44450" marR="44450" marT="0" marB="0" anchor="b">
                        <a:blipFill rotWithShape="1">
                          <a:blip r:embed="rId3"/>
                          <a:stretch>
                            <a:fillRect t="-907692" r="-351707" b="-130769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de-DE" sz="1100" b="1" dirty="0">
                            <a:solidFill>
                              <a:srgbClr val="CC3300"/>
                            </a:solidFill>
                            <a:effectLst/>
                            <a:latin typeface="Frutiger 45 Light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</a:tr>
                  <a:tr h="23774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de-DE" sz="1300" b="0" dirty="0" smtClean="0">
                              <a:effectLst/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6</a:t>
                          </a:r>
                          <a:endParaRPr lang="de-DE" sz="1300" b="0" dirty="0">
                            <a:effectLst/>
                            <a:latin typeface="Arial" panose="020B0604020202020204" pitchFamily="34" charset="0"/>
                            <a:ea typeface="Times New Roman"/>
                            <a:cs typeface="Arial" panose="020B0604020202020204" pitchFamily="34" charset="0"/>
                          </a:endParaRPr>
                        </a:p>
                      </a:txBody>
                      <a:tcPr marL="44450" marR="44450" marT="0" marB="0" anchor="b"/>
                    </a:tc>
                    <a:tc vMerge="1">
                      <a:txBody>
                        <a:bodyPr/>
                        <a:lstStyle/>
                        <a:p>
                          <a:pPr algn="ctr">
                            <a:lnSpc>
                              <a:spcPct val="120000"/>
                            </a:lnSpc>
                            <a:spcAft>
                              <a:spcPts val="0"/>
                            </a:spcAft>
                          </a:pPr>
                          <a:endParaRPr lang="de-DE" sz="1100" b="1" dirty="0">
                            <a:solidFill>
                              <a:srgbClr val="CC3300"/>
                            </a:solidFill>
                            <a:effectLst/>
                            <a:latin typeface="Frutiger 45 Light"/>
                            <a:ea typeface="Times New Roman"/>
                            <a:cs typeface="Times New Roman"/>
                          </a:endParaRPr>
                        </a:p>
                      </a:txBody>
                      <a:tcPr marL="44450" marR="44450" marT="0" marB="0" anchor="b"/>
                    </a:tc>
                    <a:tc vMerge="1"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068912"/>
              </p:ext>
            </p:extLst>
          </p:nvPr>
        </p:nvGraphicFramePr>
        <p:xfrm>
          <a:off x="508488" y="1419036"/>
          <a:ext cx="5612507" cy="17201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5810"/>
                <a:gridCol w="4376697"/>
              </a:tblGrid>
              <a:tr h="29373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Druckprofil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Akustik</a:t>
                      </a:r>
                      <a:endParaRPr lang="de-DE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11798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3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de-DE" sz="13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 rowSpan="6"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 dB(A)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600" b="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Hintergrundgeräusch</a:t>
                      </a:r>
                    </a:p>
                  </a:txBody>
                  <a:tcPr marL="44450" marR="44450" marT="0" marB="0" anchor="ctr">
                    <a:solidFill>
                      <a:srgbClr val="E9EDF4"/>
                    </a:solidFill>
                  </a:tcPr>
                </a:tc>
              </a:tr>
              <a:tr h="11798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3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de-DE" sz="13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100" b="1" dirty="0" smtClean="0">
                        <a:solidFill>
                          <a:srgbClr val="663300"/>
                        </a:solidFill>
                        <a:effectLst/>
                        <a:latin typeface="Frutiger 45 Ligh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1798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3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de-DE" sz="13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100" b="1" dirty="0" smtClean="0">
                        <a:solidFill>
                          <a:srgbClr val="663300"/>
                        </a:solidFill>
                        <a:effectLst/>
                        <a:latin typeface="Frutiger 45 Ligh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1798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3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de-DE" sz="13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100" b="1" baseline="0" dirty="0" smtClean="0">
                        <a:solidFill>
                          <a:srgbClr val="663300"/>
                        </a:solidFill>
                        <a:effectLst/>
                      </a:endParaRPr>
                    </a:p>
                  </a:txBody>
                  <a:tcPr marL="44450" marR="44450" marT="0" marB="0" anchor="b"/>
                </a:tc>
              </a:tr>
              <a:tr h="11798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3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de-DE" sz="13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100" b="1" dirty="0" smtClean="0">
                        <a:solidFill>
                          <a:srgbClr val="663300"/>
                        </a:solidFill>
                        <a:effectLst/>
                        <a:latin typeface="Frutiger 45 Ligh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  <a:tr h="117986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de-DE" sz="1300" b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de-DE" sz="1300" b="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de-DE" sz="1100" b="1" dirty="0">
                        <a:solidFill>
                          <a:srgbClr val="663300"/>
                        </a:solidFill>
                        <a:effectLst/>
                        <a:latin typeface="Frutiger 45 Ligh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15" name="Rechteck 14"/>
          <p:cNvSpPr/>
          <p:nvPr/>
        </p:nvSpPr>
        <p:spPr>
          <a:xfrm>
            <a:off x="411079" y="1133396"/>
            <a:ext cx="7505526" cy="372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 Studienphase:  Luftdruckschwankungen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Diskomfort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für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Passagiere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16" name="Rechteck 15"/>
          <p:cNvSpPr/>
          <p:nvPr/>
        </p:nvSpPr>
        <p:spPr>
          <a:xfrm>
            <a:off x="429529" y="3176984"/>
            <a:ext cx="75109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2. Studienphase: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Begleitende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</a:rPr>
              <a:t>Tunnelgeräusche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Effekt </a:t>
            </a:r>
            <a:r>
              <a:rPr lang="de-DE" sz="16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auf den 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Druckkomfort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eschweifte Klammer rechts 18"/>
          <p:cNvSpPr/>
          <p:nvPr/>
        </p:nvSpPr>
        <p:spPr>
          <a:xfrm>
            <a:off x="6156176" y="4013015"/>
            <a:ext cx="288032" cy="2087783"/>
          </a:xfrm>
          <a:prstGeom prst="rightBrace">
            <a:avLst>
              <a:gd name="adj1" fmla="val 79366"/>
              <a:gd name="adj2" fmla="val 51547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extfeld 12"/>
          <p:cNvSpPr txBox="1"/>
          <p:nvPr/>
        </p:nvSpPr>
        <p:spPr>
          <a:xfrm>
            <a:off x="6553458" y="2282388"/>
            <a:ext cx="7200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= 31 </a:t>
            </a:r>
          </a:p>
        </p:txBody>
      </p:sp>
      <p:sp>
        <p:nvSpPr>
          <p:cNvPr id="21" name="Textfeld 20"/>
          <p:cNvSpPr txBox="1"/>
          <p:nvPr/>
        </p:nvSpPr>
        <p:spPr>
          <a:xfrm>
            <a:off x="6564371" y="4962511"/>
            <a:ext cx="72008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e-DE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= 71 </a:t>
            </a:r>
          </a:p>
        </p:txBody>
      </p:sp>
      <p:sp>
        <p:nvSpPr>
          <p:cNvPr id="22" name="Geschweifte Klammer rechts 21"/>
          <p:cNvSpPr/>
          <p:nvPr/>
        </p:nvSpPr>
        <p:spPr>
          <a:xfrm>
            <a:off x="6143479" y="1716710"/>
            <a:ext cx="288032" cy="1407907"/>
          </a:xfrm>
          <a:prstGeom prst="rightBrace">
            <a:avLst>
              <a:gd name="adj1" fmla="val 79366"/>
              <a:gd name="adj2" fmla="val 50000"/>
            </a:avLst>
          </a:prstGeom>
          <a:ln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429904" y="114089"/>
            <a:ext cx="7128000" cy="144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 sz="800" dirty="0" smtClean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Sanok </a:t>
            </a:r>
            <a:r>
              <a:rPr lang="de-DE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et al. •  </a:t>
            </a:r>
            <a:r>
              <a:rPr lang="en-GB" sz="800" dirty="0" err="1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Luftdruckschwankungen</a:t>
            </a:r>
            <a:r>
              <a:rPr lang="en-GB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 und akustische Bedingungen </a:t>
            </a:r>
            <a:r>
              <a:rPr lang="en-GB" sz="800" dirty="0" err="1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im</a:t>
            </a:r>
            <a:r>
              <a:rPr lang="en-GB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 </a:t>
            </a:r>
            <a:r>
              <a:rPr lang="en-GB" sz="800" dirty="0" err="1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Hochgeschwindigkeitszug</a:t>
            </a:r>
            <a:r>
              <a:rPr lang="de-DE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  •  25.10.2014</a:t>
            </a:r>
          </a:p>
        </p:txBody>
      </p:sp>
      <p:sp>
        <p:nvSpPr>
          <p:cNvPr id="14" name="Foliennummernplatzhalter 5"/>
          <p:cNvSpPr txBox="1">
            <a:spLocks/>
          </p:cNvSpPr>
          <p:nvPr/>
        </p:nvSpPr>
        <p:spPr bwMode="auto">
          <a:xfrm>
            <a:off x="508488" y="123456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428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2392710" y="2688475"/>
            <a:ext cx="5058414" cy="1820645"/>
          </a:xfrm>
        </p:spPr>
        <p:txBody>
          <a:bodyPr/>
          <a:lstStyle/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endParaRPr lang="de-DE" b="1" dirty="0" smtClean="0"/>
          </a:p>
          <a:p>
            <a:pPr marL="0" indent="0">
              <a:buNone/>
            </a:pPr>
            <a:r>
              <a:rPr lang="de-DE" b="1" dirty="0" smtClean="0"/>
              <a:t>Diskomfort      </a:t>
            </a:r>
            <a:r>
              <a:rPr lang="de-DE" dirty="0" smtClean="0"/>
              <a:t>bei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600" dirty="0" smtClean="0"/>
              <a:t>höherer Amplitude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600" dirty="0"/>
              <a:t>kürzerer </a:t>
            </a:r>
            <a:r>
              <a:rPr lang="de-DE" sz="1600" dirty="0" smtClean="0"/>
              <a:t>Zeitdauer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600" dirty="0"/>
              <a:t>höheren Druckänderungsraten (mbar/s</a:t>
            </a:r>
            <a:r>
              <a:rPr lang="de-DE" sz="1600" dirty="0" smtClean="0"/>
              <a:t>)</a:t>
            </a:r>
            <a:endParaRPr lang="de-DE" sz="16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600" dirty="0" smtClean="0"/>
              <a:t>Druckanstiegen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600" dirty="0" smtClean="0"/>
              <a:t>höherer </a:t>
            </a:r>
            <a:r>
              <a:rPr lang="de-DE" sz="1600" dirty="0"/>
              <a:t>vorangegangener </a:t>
            </a:r>
            <a:r>
              <a:rPr lang="de-DE" sz="1600" dirty="0" err="1" smtClean="0"/>
              <a:t>Diskomfortbewertung</a:t>
            </a:r>
            <a:endParaRPr lang="de-DE" sz="1600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de-DE" sz="1600" dirty="0" smtClean="0"/>
              <a:t>konstantem Hintergrundgeräusch verglichen zu den Bedingungen mit Tunnelgeräuschen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(Dis-)Komfortbewertung</a:t>
            </a:r>
            <a:endParaRPr lang="de-DE" dirty="0"/>
          </a:p>
        </p:txBody>
      </p:sp>
      <p:sp>
        <p:nvSpPr>
          <p:cNvPr id="8" name="Abgerundetes Rechteck 7"/>
          <p:cNvSpPr/>
          <p:nvPr/>
        </p:nvSpPr>
        <p:spPr>
          <a:xfrm>
            <a:off x="508488" y="1546582"/>
            <a:ext cx="1656184" cy="408623"/>
          </a:xfrm>
          <a:prstGeom prst="round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Erhebung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403351" y="1269583"/>
            <a:ext cx="674064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7-stufige Ratingskala  (0 = „überhaupt nicht“ bis 6 = „äußerst“ unangenehm)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Bewertung </a:t>
            </a:r>
            <a:r>
              <a:rPr lang="de-DE" u="sng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Druck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komfort 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411760" y="2195332"/>
            <a:ext cx="662473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de-D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Logistische Regression mit Zufallseffekten (gepoolter Datensatz)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429904" y="114089"/>
            <a:ext cx="7128000" cy="144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 sz="800" dirty="0" smtClean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Sanok </a:t>
            </a:r>
            <a:r>
              <a:rPr lang="de-DE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et al. •  </a:t>
            </a:r>
            <a:r>
              <a:rPr lang="en-GB" sz="800" dirty="0" err="1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Luftdruckschwankungen</a:t>
            </a:r>
            <a:r>
              <a:rPr lang="en-GB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 und akustische Bedingungen </a:t>
            </a:r>
            <a:r>
              <a:rPr lang="en-GB" sz="800" dirty="0" err="1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im</a:t>
            </a:r>
            <a:r>
              <a:rPr lang="en-GB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 </a:t>
            </a:r>
            <a:r>
              <a:rPr lang="en-GB" sz="800" dirty="0" err="1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Hochgeschwindigkeitszug</a:t>
            </a:r>
            <a:r>
              <a:rPr lang="de-DE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  •  25.10.2014</a:t>
            </a:r>
          </a:p>
        </p:txBody>
      </p:sp>
      <p:sp>
        <p:nvSpPr>
          <p:cNvPr id="14" name="Foliennummernplatzhalter 5"/>
          <p:cNvSpPr txBox="1">
            <a:spLocks/>
          </p:cNvSpPr>
          <p:nvPr/>
        </p:nvSpPr>
        <p:spPr bwMode="auto">
          <a:xfrm>
            <a:off x="508488" y="123456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3732097" y="3356416"/>
            <a:ext cx="148760" cy="180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bgerundetes Rechteck 16"/>
          <p:cNvSpPr/>
          <p:nvPr/>
        </p:nvSpPr>
        <p:spPr>
          <a:xfrm>
            <a:off x="505644" y="3242105"/>
            <a:ext cx="1671389" cy="408623"/>
          </a:xfrm>
          <a:prstGeom prst="round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Modell</a:t>
            </a:r>
          </a:p>
        </p:txBody>
      </p:sp>
      <p:sp>
        <p:nvSpPr>
          <p:cNvPr id="18" name="Abgerundetes Rechteck 17"/>
          <p:cNvSpPr/>
          <p:nvPr/>
        </p:nvSpPr>
        <p:spPr>
          <a:xfrm>
            <a:off x="508488" y="2406520"/>
            <a:ext cx="1672877" cy="408623"/>
          </a:xfrm>
          <a:prstGeom prst="round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de-DE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Statistik</a:t>
            </a:r>
          </a:p>
        </p:txBody>
      </p:sp>
    </p:spTree>
    <p:extLst>
      <p:ext uri="{BB962C8B-B14F-4D97-AF65-F5344CB8AC3E}">
        <p14:creationId xmlns:p14="http://schemas.microsoft.com/office/powerpoint/2010/main" val="238951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12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5140"/>
            <a:ext cx="4932000" cy="493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Expositions-Wirkungs-Kurven</a:t>
            </a:r>
            <a:endParaRPr lang="de-DE" dirty="0"/>
          </a:p>
        </p:txBody>
      </p:sp>
      <p:pic>
        <p:nvPicPr>
          <p:cNvPr id="1032" name="Picture 8" descr="C:\Users\schw_sa\Desktop\Unbenann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844" y="396713"/>
            <a:ext cx="2459390" cy="24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429904" y="114089"/>
            <a:ext cx="7128000" cy="144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 sz="800" dirty="0" smtClean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Sanok </a:t>
            </a:r>
            <a:r>
              <a:rPr lang="de-DE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et al. •  </a:t>
            </a:r>
            <a:r>
              <a:rPr lang="en-GB" sz="800" dirty="0" err="1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Luftdruckschwankungen</a:t>
            </a:r>
            <a:r>
              <a:rPr lang="en-GB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 und akustische Bedingungen </a:t>
            </a:r>
            <a:r>
              <a:rPr lang="en-GB" sz="800" dirty="0" err="1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im</a:t>
            </a:r>
            <a:r>
              <a:rPr lang="en-GB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 </a:t>
            </a:r>
            <a:r>
              <a:rPr lang="en-GB" sz="800" dirty="0" err="1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Hochgeschwindigkeitszug</a:t>
            </a:r>
            <a:r>
              <a:rPr lang="de-DE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  •  25.10.2014</a:t>
            </a:r>
          </a:p>
        </p:txBody>
      </p:sp>
      <p:sp>
        <p:nvSpPr>
          <p:cNvPr id="10" name="Foliennummernplatzhalter 5"/>
          <p:cNvSpPr txBox="1">
            <a:spLocks/>
          </p:cNvSpPr>
          <p:nvPr/>
        </p:nvSpPr>
        <p:spPr bwMode="auto">
          <a:xfrm>
            <a:off x="508488" y="123456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3" name="Rechteck 2"/>
          <p:cNvSpPr/>
          <p:nvPr/>
        </p:nvSpPr>
        <p:spPr>
          <a:xfrm>
            <a:off x="5652120" y="3445036"/>
            <a:ext cx="33843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/>
              <a:buChar char="à"/>
            </a:pPr>
            <a:r>
              <a:rPr lang="de-DE" b="1" dirty="0" smtClean="0">
                <a:sym typeface="Wingdings" panose="05000000000000000000" pitchFamily="2" charset="2"/>
              </a:rPr>
              <a:t>Diskomfort bzgl. Luftdruck-schwankungen...</a:t>
            </a:r>
          </a:p>
          <a:p>
            <a:endParaRPr lang="de-DE" b="1" dirty="0" smtClean="0">
              <a:sym typeface="Wingdings" panose="05000000000000000000" pitchFamily="2" charset="2"/>
            </a:endParaRPr>
          </a:p>
          <a:p>
            <a:pPr marL="269875" indent="-269875"/>
            <a:r>
              <a:rPr lang="de-DE" b="1" dirty="0" smtClean="0">
                <a:sym typeface="Wingdings" panose="05000000000000000000" pitchFamily="2" charset="2"/>
              </a:rPr>
              <a:t>	… </a:t>
            </a:r>
            <a:r>
              <a:rPr lang="de-DE" b="1" u="sng" dirty="0" smtClean="0">
                <a:sym typeface="Wingdings" panose="05000000000000000000" pitchFamily="2" charset="2"/>
              </a:rPr>
              <a:t>sinkt</a:t>
            </a:r>
            <a:r>
              <a:rPr lang="de-DE" b="1" dirty="0" smtClean="0">
                <a:sym typeface="Wingdings" panose="05000000000000000000" pitchFamily="2" charset="2"/>
              </a:rPr>
              <a:t> </a:t>
            </a:r>
            <a:r>
              <a:rPr lang="de-DE" b="1" dirty="0">
                <a:sym typeface="Wingdings" panose="05000000000000000000" pitchFamily="2" charset="2"/>
              </a:rPr>
              <a:t>bei </a:t>
            </a:r>
            <a:r>
              <a:rPr lang="de-DE" b="1" dirty="0" smtClean="0">
                <a:sym typeface="Wingdings" panose="05000000000000000000" pitchFamily="2" charset="2"/>
              </a:rPr>
              <a:t>Bedingung</a:t>
            </a:r>
          </a:p>
          <a:p>
            <a:r>
              <a:rPr lang="de-DE" b="1" dirty="0">
                <a:sym typeface="Wingdings" panose="05000000000000000000" pitchFamily="2" charset="2"/>
              </a:rPr>
              <a:t> </a:t>
            </a:r>
            <a:r>
              <a:rPr lang="de-DE" b="1" dirty="0" smtClean="0">
                <a:sym typeface="Wingdings" panose="05000000000000000000" pitchFamily="2" charset="2"/>
              </a:rPr>
              <a:t>    + </a:t>
            </a:r>
            <a:r>
              <a:rPr lang="de-DE" b="1" dirty="0">
                <a:sym typeface="Wingdings" panose="05000000000000000000" pitchFamily="2" charset="2"/>
              </a:rPr>
              <a:t>6 dB </a:t>
            </a:r>
            <a:r>
              <a:rPr lang="de-DE" b="1" dirty="0" smtClean="0">
                <a:sym typeface="Wingdings" panose="05000000000000000000" pitchFamily="2" charset="2"/>
              </a:rPr>
              <a:t>Tunnelgeräusch</a:t>
            </a:r>
            <a:endParaRPr lang="de-DE" b="1" dirty="0" smtClean="0">
              <a:sym typeface="Wingdings" panose="05000000000000000000" pitchFamily="2" charset="2"/>
            </a:endParaRPr>
          </a:p>
          <a:p>
            <a:endParaRPr lang="de-DE" b="1" dirty="0" smtClean="0">
              <a:sym typeface="Wingdings" panose="05000000000000000000" pitchFamily="2" charset="2"/>
            </a:endParaRPr>
          </a:p>
          <a:p>
            <a:pPr marL="269875" indent="-269875"/>
            <a:r>
              <a:rPr lang="de-DE" b="1" dirty="0" smtClean="0">
                <a:sym typeface="Wingdings" panose="05000000000000000000" pitchFamily="2" charset="2"/>
              </a:rPr>
              <a:t>	… ist </a:t>
            </a:r>
            <a:r>
              <a:rPr lang="de-DE" b="1" u="sng" dirty="0" smtClean="0">
                <a:sym typeface="Wingdings" panose="05000000000000000000" pitchFamily="2" charset="2"/>
              </a:rPr>
              <a:t>am </a:t>
            </a:r>
            <a:r>
              <a:rPr lang="de-DE" b="1" u="sng" dirty="0">
                <a:sym typeface="Wingdings" panose="05000000000000000000" pitchFamily="2" charset="2"/>
              </a:rPr>
              <a:t>geringsten</a:t>
            </a:r>
            <a:r>
              <a:rPr lang="de-DE" b="1" dirty="0">
                <a:sym typeface="Wingdings" panose="05000000000000000000" pitchFamily="2" charset="2"/>
              </a:rPr>
              <a:t> bei </a:t>
            </a:r>
            <a:endParaRPr lang="de-DE" b="1" dirty="0" smtClean="0">
              <a:sym typeface="Wingdings" panose="05000000000000000000" pitchFamily="2" charset="2"/>
            </a:endParaRPr>
          </a:p>
          <a:p>
            <a:r>
              <a:rPr lang="de-DE" b="1" dirty="0" smtClean="0">
                <a:sym typeface="Wingdings" panose="05000000000000000000" pitchFamily="2" charset="2"/>
              </a:rPr>
              <a:t>     + </a:t>
            </a:r>
            <a:r>
              <a:rPr lang="de-DE" b="1" dirty="0">
                <a:sym typeface="Wingdings" panose="05000000000000000000" pitchFamily="2" charset="2"/>
              </a:rPr>
              <a:t>12 dB </a:t>
            </a:r>
            <a:r>
              <a:rPr lang="de-DE" b="1" dirty="0" smtClean="0">
                <a:sym typeface="Wingdings" panose="05000000000000000000" pitchFamily="2" charset="2"/>
              </a:rPr>
              <a:t>Tunnelgeräusch!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05917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2" r="22365"/>
          <a:stretch/>
        </p:blipFill>
        <p:spPr bwMode="auto">
          <a:xfrm>
            <a:off x="1403648" y="1340768"/>
            <a:ext cx="439248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Anwendung: Toleranzgrenzwerte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6588224" y="5157191"/>
            <a:ext cx="2315219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de-DE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Annahmen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: Dauer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 Sek.; zugehöriger Amplitudenwerte-</a:t>
            </a:r>
          </a:p>
          <a:p>
            <a:r>
              <a:rPr lang="de-DE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bereich</a:t>
            </a:r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von 2 bis 50 mbar. 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429904" y="114089"/>
            <a:ext cx="7128000" cy="144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 sz="800" dirty="0" smtClean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Sanok </a:t>
            </a:r>
            <a:r>
              <a:rPr lang="de-DE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et al. •  </a:t>
            </a:r>
            <a:r>
              <a:rPr lang="en-GB" sz="800" dirty="0" err="1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Luftdruckschwankungen</a:t>
            </a:r>
            <a:r>
              <a:rPr lang="en-GB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 und akustische Bedingungen </a:t>
            </a:r>
            <a:r>
              <a:rPr lang="en-GB" sz="800" dirty="0" err="1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im</a:t>
            </a:r>
            <a:r>
              <a:rPr lang="en-GB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 </a:t>
            </a:r>
            <a:r>
              <a:rPr lang="en-GB" sz="800" dirty="0" err="1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Hochgeschwindigkeitszug</a:t>
            </a:r>
            <a:r>
              <a:rPr lang="de-DE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  •  25.10.2014</a:t>
            </a:r>
          </a:p>
        </p:txBody>
      </p:sp>
      <p:sp>
        <p:nvSpPr>
          <p:cNvPr id="8" name="Foliennummernplatzhalter 5"/>
          <p:cNvSpPr txBox="1">
            <a:spLocks/>
          </p:cNvSpPr>
          <p:nvPr/>
        </p:nvSpPr>
        <p:spPr bwMode="auto">
          <a:xfrm>
            <a:off x="508488" y="123456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473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52364" y="1340768"/>
            <a:ext cx="8172000" cy="4680520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smtClean="0"/>
              <a:t>Toleranzgrenzwerte für Druckschwankungen unter verschiedenen Geräuschbedingungen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smtClean="0"/>
              <a:t>Tunnelgeräusche senken Diskomfort bzgl. Druck</a:t>
            </a:r>
            <a:endParaRPr lang="de-DE" u="sng" dirty="0" smtClean="0"/>
          </a:p>
          <a:p>
            <a:pPr lvl="2"/>
            <a:r>
              <a:rPr lang="de-DE" dirty="0" smtClean="0"/>
              <a:t>Tunnelgeräusch </a:t>
            </a:r>
            <a:r>
              <a:rPr lang="de-DE" dirty="0"/>
              <a:t>als </a:t>
            </a:r>
            <a:r>
              <a:rPr lang="de-DE" i="1" dirty="0"/>
              <a:t>Hinweisreiz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/>
              <a:t>Vorwarnung, Kontrolle</a:t>
            </a:r>
          </a:p>
          <a:p>
            <a:pPr lvl="2"/>
            <a:r>
              <a:rPr lang="de-DE" dirty="0" smtClean="0"/>
              <a:t>Tunnelgeräusch </a:t>
            </a:r>
            <a:r>
              <a:rPr lang="de-DE" dirty="0"/>
              <a:t>als </a:t>
            </a:r>
            <a:r>
              <a:rPr lang="de-DE" i="1" dirty="0" err="1"/>
              <a:t>Distraktor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smtClean="0">
                <a:sym typeface="Wingdings" panose="05000000000000000000" pitchFamily="2" charset="2"/>
              </a:rPr>
              <a:t>Aufmerksamkeitsverschiebung</a:t>
            </a:r>
          </a:p>
          <a:p>
            <a:pPr marL="0" indent="0">
              <a:buNone/>
            </a:pPr>
            <a:endParaRPr lang="de-DE" sz="12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000" b="1" dirty="0" smtClean="0">
                <a:sym typeface="Wingdings" panose="05000000000000000000" pitchFamily="2" charset="2"/>
              </a:rPr>
              <a:t>Hinweise </a:t>
            </a:r>
            <a:r>
              <a:rPr lang="de-DE" sz="2000" b="1" dirty="0">
                <a:sym typeface="Wingdings" panose="05000000000000000000" pitchFamily="2" charset="2"/>
              </a:rPr>
              <a:t>zur Auslegung des </a:t>
            </a:r>
            <a:r>
              <a:rPr lang="de-DE" sz="2000" b="1" dirty="0" smtClean="0">
                <a:sym typeface="Wingdings" panose="05000000000000000000" pitchFamily="2" charset="2"/>
              </a:rPr>
              <a:t>Next Generation Train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smtClean="0">
                <a:sym typeface="Wingdings" panose="05000000000000000000" pitchFamily="2" charset="2"/>
              </a:rPr>
              <a:t>Dämpfungseigenschaften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smtClean="0">
                <a:sym typeface="Wingdings" panose="05000000000000000000" pitchFamily="2" charset="2"/>
              </a:rPr>
              <a:t>Vorteile akustischer Unterschiede zwischen offener Strecke und Tunnel für Druckänderungsempfinden  gemeinsame Betrachtung</a:t>
            </a:r>
          </a:p>
          <a:p>
            <a:pPr marL="446400" lvl="1" indent="0">
              <a:buNone/>
            </a:pPr>
            <a:endParaRPr lang="de-DE" sz="1000" dirty="0" smtClean="0">
              <a:sym typeface="Wingdings" panose="05000000000000000000" pitchFamily="2" charset="2"/>
            </a:endParaRPr>
          </a:p>
          <a:p>
            <a:pPr marL="446400" lvl="1" indent="0">
              <a:buNone/>
            </a:pPr>
            <a:endParaRPr lang="de-DE" sz="1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de-DE" sz="2000" b="1" dirty="0" smtClean="0">
                <a:sym typeface="Wingdings" panose="05000000000000000000" pitchFamily="2" charset="2"/>
              </a:rPr>
              <a:t>Offene Fragen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smtClean="0">
                <a:sym typeface="Wingdings" panose="05000000000000000000" pitchFamily="2" charset="2"/>
              </a:rPr>
              <a:t>Akustischer Komfort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de-DE" dirty="0" smtClean="0">
                <a:sym typeface="Wingdings" panose="05000000000000000000" pitchFamily="2" charset="2"/>
              </a:rPr>
              <a:t>Einfluss weiterer physikalischer Parameter (z.B. Luftqualität, Vibration) und Aktivitäten im Zug (z.B. Arbeiten)</a:t>
            </a:r>
            <a:endParaRPr lang="de-DE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de-DE" dirty="0" smtClean="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de-DE" dirty="0" smtClean="0">
              <a:sym typeface="Wingdings" panose="05000000000000000000" pitchFamily="2" charset="2"/>
            </a:endParaRPr>
          </a:p>
          <a:p>
            <a:pPr>
              <a:buFont typeface="Wingdings" pitchFamily="2" charset="2"/>
              <a:buChar char="à"/>
            </a:pPr>
            <a:endParaRPr lang="de-DE" dirty="0" smtClean="0">
              <a:sym typeface="Wingdings" panose="05000000000000000000" pitchFamily="2" charset="2"/>
            </a:endParaRPr>
          </a:p>
          <a:p>
            <a:pPr>
              <a:buFontTx/>
              <a:buChar char="-"/>
            </a:pPr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Fazit </a:t>
            </a:r>
            <a:r>
              <a:rPr lang="de-DE" dirty="0" smtClean="0"/>
              <a:t>und Ausblick</a:t>
            </a:r>
            <a:endParaRPr lang="de-DE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1429904" y="114089"/>
            <a:ext cx="7128000" cy="144000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de-DE" sz="800" dirty="0" smtClean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Sanok </a:t>
            </a:r>
            <a:r>
              <a:rPr lang="de-DE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et al. •  </a:t>
            </a:r>
            <a:r>
              <a:rPr lang="en-GB" sz="800" dirty="0" err="1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Luftdruckschwankungen</a:t>
            </a:r>
            <a:r>
              <a:rPr lang="en-GB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 und akustische Bedingungen </a:t>
            </a:r>
            <a:r>
              <a:rPr lang="en-GB" sz="800" dirty="0" err="1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im</a:t>
            </a:r>
            <a:r>
              <a:rPr lang="en-GB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 </a:t>
            </a:r>
            <a:r>
              <a:rPr lang="en-GB" sz="800" dirty="0" err="1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Hochgeschwindigkeitszug</a:t>
            </a:r>
            <a:r>
              <a:rPr lang="de-DE" sz="800" dirty="0">
                <a:solidFill>
                  <a:srgbClr val="686868"/>
                </a:solidFill>
                <a:latin typeface="Arial" charset="0"/>
                <a:ea typeface="ヒラギノ角ゴ Pro W3" charset="-128"/>
              </a:rPr>
              <a:t>  •  25.10.2014</a:t>
            </a:r>
          </a:p>
        </p:txBody>
      </p:sp>
      <p:sp>
        <p:nvSpPr>
          <p:cNvPr id="7" name="Foliennummernplatzhalter 5"/>
          <p:cNvSpPr txBox="1">
            <a:spLocks/>
          </p:cNvSpPr>
          <p:nvPr/>
        </p:nvSpPr>
        <p:spPr bwMode="auto">
          <a:xfrm>
            <a:off x="508488" y="123456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marL="0" algn="l" defTabSz="914400" rtl="0" eaLnBrk="1" latinLnBrk="0" hangingPunct="1"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dirty="0" smtClean="0"/>
              <a:t>DLR.de  •  Folie </a:t>
            </a:r>
            <a:fld id="{18C7CB6D-895A-4F21-B0E7-2185F6FE5534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105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LR_Vorlage_4zu3_DE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sp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3BF77F0DEA9A4B8748258238955038" ma:contentTypeVersion="0" ma:contentTypeDescription="Ein neues Dokument erstellen." ma:contentTypeScope="" ma:versionID="538a5220a3ddfc7e20939252f667381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47151D3-FB2D-49F4-8190-B685A040F472}">
  <ds:schemaRefs>
    <ds:schemaRef ds:uri="http://schemas.microsoft.com/office/2006/customDocumentInformationPanel"/>
  </ds:schemaRefs>
</ds:datastoreItem>
</file>

<file path=customXml/itemProps2.xml><?xml version="1.0" encoding="utf-8"?>
<ds:datastoreItem xmlns:ds="http://schemas.openxmlformats.org/officeDocument/2006/customXml" ds:itemID="{3B3E381E-18AF-4C2D-ADA1-ABE691779BBA}">
  <ds:schemaRefs>
    <ds:schemaRef ds:uri="http://www.w3.org/XML/1998/namespace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4D8627A-7BE5-4504-9617-F710A3B459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4.xml><?xml version="1.0" encoding="utf-8"?>
<ds:datastoreItem xmlns:ds="http://schemas.openxmlformats.org/officeDocument/2006/customXml" ds:itemID="{163A7E42-AB83-4DC8-B994-578843F997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DLR_Vorlage_4zu3_DE</Template>
  <TotalTime>0</TotalTime>
  <Words>591</Words>
  <Application>Microsoft Office PowerPoint</Application>
  <PresentationFormat>Bildschirmpräsentation (4:3)</PresentationFormat>
  <Paragraphs>207</Paragraphs>
  <Slides>10</Slides>
  <Notes>9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DLR_Vorlage_4zu3_DE</vt:lpstr>
      <vt:lpstr>Luftdruckschwankungen und akustische  Bedingungen im Hochgeschwindigkeitszug:  Modulierende Wirkung von Tunneldurchfahrtsgeräuschen  auf das Druckkomfortempfinden</vt:lpstr>
      <vt:lpstr>Hintergrund der Studien</vt:lpstr>
      <vt:lpstr>Studiensetting</vt:lpstr>
      <vt:lpstr>Stimuli: Drucksprünge + akustische Bedingungen</vt:lpstr>
      <vt:lpstr>Studiendesign</vt:lpstr>
      <vt:lpstr>(Dis-)Komfortbewertung</vt:lpstr>
      <vt:lpstr>Expositions-Wirkungs-Kurven</vt:lpstr>
      <vt:lpstr>Anwendung: Toleranzgrenzwerte</vt:lpstr>
      <vt:lpstr>Fazit und Ausblick</vt:lpstr>
      <vt:lpstr>PowerPoint-Präsentation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Pfeiffer, Jean-Marc</dc:creator>
  <cp:lastModifiedBy>Sanok, Sandra</cp:lastModifiedBy>
  <cp:revision>254</cp:revision>
  <dcterms:created xsi:type="dcterms:W3CDTF">2013-08-27T09:17:15Z</dcterms:created>
  <dcterms:modified xsi:type="dcterms:W3CDTF">2014-10-23T14:34:55Z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jekt">
    <vt:lpwstr>DLR allgemein</vt:lpwstr>
  </property>
  <property fmtid="{D5CDD505-2E9C-101B-9397-08002B2CF9AE}" pid="3" name="ContentTypeId">
    <vt:lpwstr>0x010100ED3BF77F0DEA9A4B8748258238955038</vt:lpwstr>
  </property>
</Properties>
</file>