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4" r:id="rId3"/>
    <p:sldId id="289" r:id="rId4"/>
    <p:sldId id="288" r:id="rId5"/>
    <p:sldId id="291" r:id="rId6"/>
    <p:sldId id="290" r:id="rId7"/>
    <p:sldId id="286" r:id="rId8"/>
    <p:sldId id="292" r:id="rId9"/>
    <p:sldId id="296" r:id="rId10"/>
    <p:sldId id="293" r:id="rId11"/>
    <p:sldId id="294" r:id="rId12"/>
    <p:sldId id="29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72" autoAdjust="0"/>
  </p:normalViewPr>
  <p:slideViewPr>
    <p:cSldViewPr>
      <p:cViewPr varScale="1">
        <p:scale>
          <a:sx n="97" d="100"/>
          <a:sy n="97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18/06/2014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18.06.2014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Szenario: ACS mit zu</a:t>
            </a:r>
            <a:r>
              <a:rPr lang="de-DE" baseline="0" dirty="0" smtClean="0"/>
              <a:t> geringer Auflösung gemessen.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59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alles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endParaRPr lang="de-DE" dirty="0" smtClean="0"/>
          </a:p>
          <a:p>
            <a:r>
              <a:rPr lang="de-DE" dirty="0" err="1" smtClean="0"/>
              <a:t>Ausdruch</a:t>
            </a:r>
            <a:r>
              <a:rPr lang="de-DE" dirty="0" smtClean="0"/>
              <a:t> „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“ erklären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94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: in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fits</a:t>
            </a:r>
            <a:r>
              <a:rPr lang="de-DE" dirty="0" smtClean="0"/>
              <a:t> kann nur „</a:t>
            </a:r>
            <a:r>
              <a:rPr lang="de-DE" dirty="0" err="1" smtClean="0"/>
              <a:t>fitbare</a:t>
            </a:r>
            <a:r>
              <a:rPr lang="de-DE" dirty="0" smtClean="0"/>
              <a:t>“ Linie gefittet werden</a:t>
            </a:r>
          </a:p>
          <a:p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accuracy</a:t>
            </a:r>
            <a:r>
              <a:rPr lang="de-DE" dirty="0" smtClean="0"/>
              <a:t>: </a:t>
            </a:r>
            <a:r>
              <a:rPr lang="de-DE" dirty="0" err="1" smtClean="0"/>
              <a:t>covariances</a:t>
            </a:r>
            <a:r>
              <a:rPr lang="de-DE" dirty="0" smtClean="0"/>
              <a:t> lost -&gt; </a:t>
            </a:r>
            <a:r>
              <a:rPr lang="de-DE" dirty="0" err="1" smtClean="0"/>
              <a:t>eg</a:t>
            </a:r>
            <a:r>
              <a:rPr lang="de-DE" dirty="0" smtClean="0"/>
              <a:t>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parameter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strength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75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3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jpeg"/><Relationship Id="rId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9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78400" y="1268760"/>
            <a:ext cx="7779600" cy="741362"/>
          </a:xfrm>
        </p:spPr>
        <p:txBody>
          <a:bodyPr/>
          <a:lstStyle/>
          <a:p>
            <a:r>
              <a:rPr lang="en-GB" dirty="0" smtClean="0"/>
              <a:t>New </a:t>
            </a:r>
            <a:r>
              <a:rPr lang="en-GB" dirty="0" err="1" smtClean="0"/>
              <a:t>multispectrum</a:t>
            </a:r>
            <a:r>
              <a:rPr lang="en-GB" dirty="0" smtClean="0"/>
              <a:t> fitting software used at DLR</a:t>
            </a:r>
            <a:br>
              <a:rPr lang="en-GB" dirty="0" smtClean="0"/>
            </a:br>
            <a:r>
              <a:rPr lang="en-GB" dirty="0" smtClean="0"/>
              <a:t>for analysis of laboratory Fourier-Transform molecular spectra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8400" y="2565032"/>
            <a:ext cx="7779600" cy="1152000"/>
          </a:xfrm>
        </p:spPr>
        <p:txBody>
          <a:bodyPr/>
          <a:lstStyle/>
          <a:p>
            <a:r>
              <a:rPr lang="en-GB" sz="2000" u="sng" dirty="0" smtClean="0"/>
              <a:t>Joep Loos</a:t>
            </a:r>
            <a:r>
              <a:rPr lang="en-GB" sz="2000" dirty="0" smtClean="0"/>
              <a:t>, Manfred Birk, Georg Wagner</a:t>
            </a:r>
          </a:p>
          <a:p>
            <a:r>
              <a:rPr lang="en-GB" sz="1600" dirty="0" smtClean="0"/>
              <a:t>German Aerospace </a:t>
            </a:r>
            <a:r>
              <a:rPr lang="en-GB" sz="1600" dirty="0" err="1" smtClean="0"/>
              <a:t>Center</a:t>
            </a:r>
            <a:r>
              <a:rPr lang="en-GB" sz="1600" dirty="0" smtClean="0"/>
              <a:t>, Remote Sensing Technology Institute</a:t>
            </a:r>
            <a:endParaRPr lang="en-GB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&gt; 13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International HITRAN Conference &gt; J. Loos  •  </a:t>
            </a:r>
            <a:r>
              <a:rPr lang="en-GB" dirty="0" smtClean="0"/>
              <a:t>New </a:t>
            </a:r>
            <a:r>
              <a:rPr lang="en-GB" dirty="0" err="1" smtClean="0"/>
              <a:t>multispectrum</a:t>
            </a:r>
            <a:r>
              <a:rPr lang="en-GB" dirty="0" smtClean="0"/>
              <a:t> fitting software used at DLR</a:t>
            </a:r>
            <a:r>
              <a:rPr lang="en-GB" noProof="0" dirty="0" smtClean="0"/>
              <a:t> &gt; June 24, 2014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Line 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r>
              <a:rPr lang="de-DE" dirty="0" smtClean="0">
                <a:latin typeface="Symbol" panose="05050102010706020507" pitchFamily="18" charset="2"/>
              </a:rPr>
              <a:t>n</a:t>
            </a:r>
            <a:r>
              <a:rPr lang="de-DE" baseline="-25000" dirty="0" smtClean="0"/>
              <a:t>3</a:t>
            </a:r>
            <a:r>
              <a:rPr lang="de-DE" dirty="0" smtClean="0"/>
              <a:t> band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8" name="Grafik 7" descr="H:\Messungen_Auswertungen\131217_N2O_LineMixing\Paper\gamma0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5686"/>
            <a:ext cx="4020354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:\Messungen_Auswertungen\131217_N2O_LineMixing\Paper\gamma0_vs_hit_opacit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5686"/>
            <a:ext cx="403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H:\Messungen_Auswertungen\131217_N2O_LineMixing\Paper\gamma2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03508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H:\Messungen_Auswertungen\131217_N2O_LineMixing\Paper\Y0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65369"/>
            <a:ext cx="4030714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 dirty="0" smtClean="0"/>
              <a:t>Multispectral analysis essential when using line profiles of high complexity and various parameters</a:t>
            </a:r>
          </a:p>
          <a:p>
            <a:r>
              <a:rPr lang="en-GB" sz="1600" dirty="0" smtClean="0"/>
              <a:t>IDL fitting tool combining advantages of single and </a:t>
            </a:r>
            <a:r>
              <a:rPr lang="en-GB" sz="1600" dirty="0" err="1" smtClean="0"/>
              <a:t>multispectrum</a:t>
            </a:r>
            <a:r>
              <a:rPr lang="en-GB" sz="1600" dirty="0" smtClean="0"/>
              <a:t> fit has been developed</a:t>
            </a:r>
          </a:p>
          <a:p>
            <a:pPr lvl="1"/>
            <a:r>
              <a:rPr lang="en-GB" sz="1600" dirty="0" smtClean="0"/>
              <a:t>Several line models</a:t>
            </a:r>
          </a:p>
          <a:p>
            <a:pPr lvl="1"/>
            <a:r>
              <a:rPr lang="en-GB" sz="1600" dirty="0"/>
              <a:t>I</a:t>
            </a:r>
            <a:r>
              <a:rPr lang="en-GB" sz="1600" dirty="0" smtClean="0"/>
              <a:t>nteractive and automatic mode</a:t>
            </a:r>
          </a:p>
          <a:p>
            <a:pPr lvl="1"/>
            <a:r>
              <a:rPr lang="en-GB" sz="1600" dirty="0"/>
              <a:t>A</a:t>
            </a:r>
            <a:r>
              <a:rPr lang="en-GB" sz="1600" dirty="0" smtClean="0"/>
              <a:t>dditional information for quality assessment</a:t>
            </a:r>
          </a:p>
          <a:p>
            <a:pPr marL="446400" lvl="1" indent="0">
              <a:buNone/>
            </a:pPr>
            <a:r>
              <a:rPr lang="en-GB" sz="1600" dirty="0" smtClean="0"/>
              <a:t>   (parameter correlation matrix, information content, </a:t>
            </a:r>
            <a:r>
              <a:rPr lang="en-GB" sz="1600" dirty="0" err="1" smtClean="0"/>
              <a:t>filecuts</a:t>
            </a:r>
            <a:r>
              <a:rPr lang="en-GB" sz="1600" dirty="0"/>
              <a:t>)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r>
              <a:rPr lang="en-GB" sz="1600" dirty="0" smtClean="0"/>
              <a:t>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</a:t>
            </a:r>
            <a:r>
              <a:rPr lang="en-GB" sz="1600" dirty="0" smtClean="0">
                <a:latin typeface="Symbol" panose="05050102010706020507" pitchFamily="18" charset="2"/>
              </a:rPr>
              <a:t>n</a:t>
            </a:r>
            <a:r>
              <a:rPr lang="en-GB" sz="1600" baseline="-25000" dirty="0"/>
              <a:t>2</a:t>
            </a:r>
            <a:r>
              <a:rPr lang="en-GB" sz="1600" dirty="0" smtClean="0"/>
              <a:t> band </a:t>
            </a:r>
            <a:r>
              <a:rPr lang="en-GB" sz="1600" dirty="0" err="1" smtClean="0"/>
              <a:t>reanalyzed</a:t>
            </a:r>
            <a:endParaRPr lang="en-GB" sz="1600" dirty="0" smtClean="0"/>
          </a:p>
          <a:p>
            <a:pPr lvl="1"/>
            <a:r>
              <a:rPr lang="en-GB" sz="1600" dirty="0" smtClean="0"/>
              <a:t>Speed-dependence of broadening parameter has to be considered</a:t>
            </a:r>
          </a:p>
          <a:p>
            <a:pPr lvl="1"/>
            <a:r>
              <a:rPr lang="en-GB" sz="1600" dirty="0" smtClean="0"/>
              <a:t>Opaque and non-opaque lines fitted simultaneously</a:t>
            </a:r>
          </a:p>
          <a:p>
            <a:pPr lvl="1"/>
            <a:r>
              <a:rPr lang="en-GB" sz="1600" dirty="0" smtClean="0"/>
              <a:t>Systematically larger broadening parameters than HITRAN</a:t>
            </a:r>
          </a:p>
          <a:p>
            <a:endParaRPr lang="en-GB" sz="1600" dirty="0"/>
          </a:p>
          <a:p>
            <a:r>
              <a:rPr lang="en-GB" sz="1600" dirty="0" smtClean="0"/>
              <a:t>N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</a:t>
            </a:r>
            <a:r>
              <a:rPr lang="en-GB" sz="1600" dirty="0" smtClean="0">
                <a:latin typeface="Symbol" panose="05050102010706020507" pitchFamily="18" charset="2"/>
              </a:rPr>
              <a:t>n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band</a:t>
            </a:r>
          </a:p>
          <a:p>
            <a:pPr lvl="1"/>
            <a:r>
              <a:rPr lang="en-GB" sz="1600" dirty="0" smtClean="0"/>
              <a:t>High SNR measurements</a:t>
            </a:r>
          </a:p>
          <a:p>
            <a:pPr lvl="1"/>
            <a:r>
              <a:rPr lang="en-GB" sz="1600" dirty="0" smtClean="0"/>
              <a:t>Speed-dependence and line mixing have to be considered </a:t>
            </a:r>
            <a:endParaRPr lang="en-GB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Concluding</a:t>
            </a:r>
            <a:r>
              <a:rPr lang="de-DE" dirty="0" smtClean="0"/>
              <a:t> </a:t>
            </a:r>
            <a:r>
              <a:rPr lang="de-DE" dirty="0" err="1" smtClean="0"/>
              <a:t>remarks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88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Absorption cross sections or line-by-line data?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1026" name="Picture 2" descr="H:\Sonstiges\Spektroskopieposter\Graph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98" y="1142185"/>
            <a:ext cx="3584218" cy="25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Eigene Dateien\Konferenzen\hitran_advisory_2013\BrONO2_T-sequenc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1425"/>
            <a:ext cx="3694032" cy="259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250386" y="3717032"/>
                <a:ext cx="2664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cs typeface="Arial" pitchFamily="3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𝑃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86" y="3717032"/>
                <a:ext cx="2664960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1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36096" y="3554264"/>
                <a:ext cx="2464457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𝑃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𝜎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554264"/>
                <a:ext cx="2464457" cy="6722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1043608" y="4365104"/>
            <a:ext cx="282930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igh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measurement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effort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Higher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necessary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ow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effort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nly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interpolation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 e.g. HFCs, CFCs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52348" y="4386070"/>
            <a:ext cx="3835987" cy="22775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Baseline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critical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ess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measurements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needed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Extrapolation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extent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ow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line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density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Error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parametrization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accessible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 e.g. CO, NO, H2O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multispectral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196752"/>
            <a:ext cx="23042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 smtClean="0"/>
              <a:t>„</a:t>
            </a:r>
            <a:r>
              <a:rPr lang="de-DE" sz="1600" dirty="0" err="1"/>
              <a:t>C</a:t>
            </a:r>
            <a:r>
              <a:rPr lang="de-DE" sz="1600" dirty="0" err="1" smtClean="0"/>
              <a:t>lassical</a:t>
            </a:r>
            <a:r>
              <a:rPr lang="de-DE" sz="1600" dirty="0" smtClean="0"/>
              <a:t>“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: </a:t>
            </a:r>
            <a:r>
              <a:rPr lang="de-DE" sz="1600" dirty="0" err="1" smtClean="0"/>
              <a:t>single</a:t>
            </a:r>
            <a:r>
              <a:rPr lang="de-DE" sz="1600" dirty="0" smtClean="0"/>
              <a:t> </a:t>
            </a:r>
            <a:r>
              <a:rPr lang="de-DE" sz="1600" dirty="0" err="1" smtClean="0"/>
              <a:t>spectrum</a:t>
            </a:r>
            <a:r>
              <a:rPr lang="de-DE" sz="1600" dirty="0" smtClean="0"/>
              <a:t> </a:t>
            </a:r>
            <a:r>
              <a:rPr lang="de-DE" sz="1600" dirty="0" err="1" smtClean="0"/>
              <a:t>fitting</a:t>
            </a:r>
            <a:endParaRPr lang="de-DE" sz="1600" dirty="0" smtClean="0"/>
          </a:p>
          <a:p>
            <a:pPr marL="0" indent="0" algn="ctr">
              <a:buNone/>
            </a:pPr>
            <a:r>
              <a:rPr lang="de-DE" sz="1100" dirty="0" err="1" smtClean="0"/>
              <a:t>FitMAS</a:t>
            </a:r>
            <a:r>
              <a:rPr lang="de-DE" sz="1100" dirty="0" smtClean="0"/>
              <a:t>, </a:t>
            </a:r>
            <a:r>
              <a:rPr lang="de-DE" sz="1100" dirty="0" smtClean="0"/>
              <a:t>LINEFIT, </a:t>
            </a:r>
            <a:r>
              <a:rPr lang="de-DE" sz="1100" dirty="0" err="1" smtClean="0"/>
              <a:t>tool</a:t>
            </a:r>
            <a:r>
              <a:rPr lang="de-DE" sz="1100" dirty="0" smtClean="0"/>
              <a:t> </a:t>
            </a:r>
            <a:r>
              <a:rPr lang="de-DE" sz="1100" dirty="0" err="1" smtClean="0"/>
              <a:t>by</a:t>
            </a:r>
            <a:r>
              <a:rPr lang="de-DE" sz="1100" dirty="0" smtClean="0"/>
              <a:t> MB/GW, …</a:t>
            </a:r>
            <a:endParaRPr lang="en-US" sz="11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44208" y="1359031"/>
            <a:ext cx="2088232" cy="3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 err="1"/>
              <a:t>M</a:t>
            </a:r>
            <a:r>
              <a:rPr lang="de-DE" sz="1600" dirty="0" err="1" smtClean="0"/>
              <a:t>ultispectral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365929" y="2204864"/>
                <a:ext cx="2950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29" y="2204864"/>
                <a:ext cx="295081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2040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feil nach rechts 9"/>
          <p:cNvSpPr/>
          <p:nvPr/>
        </p:nvSpPr>
        <p:spPr>
          <a:xfrm rot="10800000">
            <a:off x="3779912" y="2377880"/>
            <a:ext cx="216024" cy="12250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eschweifte Klammer rechts 10"/>
          <p:cNvSpPr/>
          <p:nvPr/>
        </p:nvSpPr>
        <p:spPr>
          <a:xfrm flipH="1">
            <a:off x="2915816" y="2132856"/>
            <a:ext cx="304250" cy="3096344"/>
          </a:xfrm>
          <a:prstGeom prst="rightBrace">
            <a:avLst>
              <a:gd name="adj1" fmla="val 8333"/>
              <a:gd name="adj2" fmla="val 9358"/>
            </a:avLst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25857" y="2204864"/>
                <a:ext cx="2517951" cy="723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𝑆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𝐿𝑖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𝑐𝑎𝑙𝑐</m:t>
                          </m:r>
                        </m:sub>
                        <m:sup/>
                      </m:sSubSup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𝐹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box>
                        <m:boxPr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box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  <a:cs typeface="Arial" pitchFamily="34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  <a:cs typeface="Arial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  <a:cs typeface="Arial" pitchFamily="34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b="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57" y="2204864"/>
                <a:ext cx="2517951" cy="723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>
            <a:off x="5691108" y="1855869"/>
            <a:ext cx="298301" cy="3600400"/>
          </a:xfrm>
          <a:prstGeom prst="rightBrace">
            <a:avLst>
              <a:gd name="adj1" fmla="val 8333"/>
              <a:gd name="adj2" fmla="val 18696"/>
            </a:avLst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Pfeil nach rechts 13"/>
          <p:cNvSpPr/>
          <p:nvPr/>
        </p:nvSpPr>
        <p:spPr>
          <a:xfrm rot="5400000">
            <a:off x="1473369" y="3067162"/>
            <a:ext cx="262923" cy="12250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257234" y="3512041"/>
                <a:ext cx="735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𝑆</m:t>
                      </m:r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𝐹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4" y="3512041"/>
                <a:ext cx="735842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5785" r="-413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feil nach rechts 15"/>
          <p:cNvSpPr/>
          <p:nvPr/>
        </p:nvSpPr>
        <p:spPr>
          <a:xfrm rot="10800000">
            <a:off x="3779912" y="3558985"/>
            <a:ext cx="216024" cy="12250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feil nach rechts 16"/>
          <p:cNvSpPr/>
          <p:nvPr/>
        </p:nvSpPr>
        <p:spPr>
          <a:xfrm rot="10800000">
            <a:off x="3779911" y="4783121"/>
            <a:ext cx="216024" cy="12250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feil nach rechts 17"/>
          <p:cNvSpPr/>
          <p:nvPr/>
        </p:nvSpPr>
        <p:spPr>
          <a:xfrm rot="5400000">
            <a:off x="7110332" y="3020263"/>
            <a:ext cx="262923" cy="12250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365929" y="3404795"/>
                <a:ext cx="2950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</m:t>
                          </m:r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29" y="3404795"/>
                <a:ext cx="295081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2040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365928" y="4628928"/>
                <a:ext cx="2950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28" y="4628928"/>
                <a:ext cx="295081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0408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6156176" y="2431921"/>
                <a:ext cx="23216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de-DE" b="0" i="1" dirty="0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/>
                                  <a:cs typeface="Arial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31921"/>
                <a:ext cx="2321617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894263" y="3521399"/>
                <a:ext cx="735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𝑆</m:t>
                      </m:r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𝐹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263" y="3521399"/>
                <a:ext cx="735842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6612" r="-3306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/>
          <p:cNvSpPr/>
          <p:nvPr/>
        </p:nvSpPr>
        <p:spPr>
          <a:xfrm>
            <a:off x="3316950" y="2203662"/>
            <a:ext cx="304978" cy="51935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316950" y="3356992"/>
            <a:ext cx="344060" cy="51935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316950" y="4584699"/>
            <a:ext cx="344060" cy="51935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115616" y="3415443"/>
            <a:ext cx="938773" cy="51935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762510" y="3434493"/>
            <a:ext cx="938773" cy="51935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5857" y="4454546"/>
            <a:ext cx="25899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Computationally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inexpensive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assessment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accessible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  <a:sym typeface="Wingdings"/>
              </a:rPr>
              <a:t> 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Chi-Test,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filecuts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possible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Error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covariances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lost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168184" y="4149080"/>
            <a:ext cx="272429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Computationally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extensive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Quality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assessment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difficult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spectral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residuals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known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decorrelates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various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parameters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opaque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blended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lines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fitted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6" descr="H:\Konferenzen\Doktorandentag2013\dumSpec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90" y="1893471"/>
            <a:ext cx="1440000" cy="1091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H:\Konferenzen\Doktorandentag2013\dumSpec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90" y="3074577"/>
            <a:ext cx="1440000" cy="1091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:\Konferenzen\Doktorandentag2013\dumSpec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90" y="4302571"/>
            <a:ext cx="1440000" cy="1091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484784"/>
            <a:ext cx="8172000" cy="4444415"/>
          </a:xfrm>
        </p:spPr>
        <p:txBody>
          <a:bodyPr/>
          <a:lstStyle/>
          <a:p>
            <a:r>
              <a:rPr lang="en-GB" sz="1600" dirty="0" smtClean="0"/>
              <a:t>Single spectrum fitting + consecutive data reduction = sound method for generation of spectroscopic data</a:t>
            </a:r>
          </a:p>
          <a:p>
            <a:r>
              <a:rPr lang="en-GB" sz="1600" dirty="0"/>
              <a:t>C</a:t>
            </a:r>
            <a:r>
              <a:rPr lang="en-GB" sz="1600" dirty="0" smtClean="0"/>
              <a:t>omplexity and computation time requirements restrict multispectral fit to small spectral intervals </a:t>
            </a:r>
          </a:p>
          <a:p>
            <a:r>
              <a:rPr lang="en-GB" sz="1600" dirty="0"/>
              <a:t>T</a:t>
            </a:r>
            <a:r>
              <a:rPr lang="en-GB" sz="1600" dirty="0" smtClean="0"/>
              <a:t>emperature and number density fit requires large spectral range </a:t>
            </a:r>
            <a:r>
              <a:rPr lang="en-GB" sz="1600" dirty="0" smtClean="0">
                <a:sym typeface="Wingdings"/>
              </a:rPr>
              <a:t></a:t>
            </a:r>
            <a:r>
              <a:rPr lang="en-GB" sz="1600" dirty="0" smtClean="0"/>
              <a:t> restricted to single spectrum fits</a:t>
            </a:r>
          </a:p>
          <a:p>
            <a:endParaRPr lang="en-GB" sz="1600" dirty="0"/>
          </a:p>
          <a:p>
            <a:r>
              <a:rPr lang="en-GB" sz="1600" dirty="0" err="1" smtClean="0"/>
              <a:t>Multispectrum</a:t>
            </a:r>
            <a:r>
              <a:rPr lang="en-GB" sz="1600" dirty="0" smtClean="0"/>
              <a:t> fit yields higher precision in many cases</a:t>
            </a:r>
          </a:p>
          <a:p>
            <a:r>
              <a:rPr lang="en-GB" sz="1600" dirty="0" err="1" smtClean="0"/>
              <a:t>Multispectrum</a:t>
            </a:r>
            <a:r>
              <a:rPr lang="en-GB" sz="1600" dirty="0" smtClean="0"/>
              <a:t> fit can give higher accuracy in some cases</a:t>
            </a:r>
          </a:p>
          <a:p>
            <a:r>
              <a:rPr lang="en-GB" sz="1600" dirty="0" err="1" smtClean="0"/>
              <a:t>Multispectrum</a:t>
            </a:r>
            <a:r>
              <a:rPr lang="en-GB" sz="1600" dirty="0" smtClean="0"/>
              <a:t> fit enables fitting of parameters not accessible to single spectral analysis</a:t>
            </a:r>
          </a:p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e.g. speed-dependence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>
                <a:sym typeface="Wingdings"/>
              </a:rPr>
              <a:t> Fusion of </a:t>
            </a:r>
            <a:r>
              <a:rPr lang="en-GB" sz="1600" dirty="0" err="1" smtClean="0">
                <a:sym typeface="Wingdings"/>
              </a:rPr>
              <a:t>multispectrum</a:t>
            </a:r>
            <a:r>
              <a:rPr lang="en-GB" sz="1600" dirty="0" smtClean="0">
                <a:sym typeface="Wingdings"/>
              </a:rPr>
              <a:t> and single spectrum fit to combine advantages</a:t>
            </a:r>
            <a:endParaRPr lang="en-GB" sz="16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Multispectrum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3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196752"/>
            <a:ext cx="5454152" cy="5040560"/>
          </a:xfrm>
        </p:spPr>
        <p:txBody>
          <a:bodyPr/>
          <a:lstStyle/>
          <a:p>
            <a:r>
              <a:rPr lang="de-DE" sz="1400" dirty="0"/>
              <a:t>L</a:t>
            </a:r>
            <a:r>
              <a:rPr lang="de-DE" sz="1400" dirty="0" smtClean="0"/>
              <a:t>ine </a:t>
            </a:r>
            <a:r>
              <a:rPr lang="de-DE" sz="1400" dirty="0" err="1"/>
              <a:t>models</a:t>
            </a:r>
            <a:endParaRPr lang="de-DE" sz="1400" dirty="0"/>
          </a:p>
          <a:p>
            <a:pPr lvl="1"/>
            <a:r>
              <a:rPr lang="de-DE" sz="1200" dirty="0"/>
              <a:t>Voigt</a:t>
            </a:r>
          </a:p>
          <a:p>
            <a:pPr lvl="1"/>
            <a:r>
              <a:rPr lang="de-DE" sz="1200" dirty="0" smtClean="0"/>
              <a:t>Speed-</a:t>
            </a:r>
            <a:r>
              <a:rPr lang="de-DE" sz="1200" dirty="0" err="1" smtClean="0"/>
              <a:t>dependent</a:t>
            </a:r>
            <a:r>
              <a:rPr lang="de-DE" sz="1200" dirty="0" smtClean="0"/>
              <a:t> </a:t>
            </a:r>
            <a:r>
              <a:rPr lang="de-DE" sz="1200" dirty="0"/>
              <a:t>Voigt (C. Boone)</a:t>
            </a:r>
          </a:p>
          <a:p>
            <a:pPr lvl="1"/>
            <a:r>
              <a:rPr lang="de-DE" sz="1200" dirty="0"/>
              <a:t>S</a:t>
            </a:r>
            <a:r>
              <a:rPr lang="de-DE" sz="1200" dirty="0" smtClean="0"/>
              <a:t>peed-</a:t>
            </a:r>
            <a:r>
              <a:rPr lang="de-DE" sz="1200" dirty="0" err="1" smtClean="0"/>
              <a:t>dependent</a:t>
            </a:r>
            <a:r>
              <a:rPr lang="de-DE" sz="1200" dirty="0" smtClean="0"/>
              <a:t> </a:t>
            </a:r>
            <a:r>
              <a:rPr lang="de-DE" sz="1200" dirty="0" err="1"/>
              <a:t>Galatry</a:t>
            </a:r>
            <a:r>
              <a:rPr lang="de-DE" sz="1200" dirty="0"/>
              <a:t> + LM (F. Hase)</a:t>
            </a:r>
          </a:p>
          <a:p>
            <a:pPr lvl="1"/>
            <a:r>
              <a:rPr lang="de-DE" sz="1200" dirty="0" err="1"/>
              <a:t>pCqSDHC</a:t>
            </a:r>
            <a:r>
              <a:rPr lang="de-DE" sz="1200" dirty="0"/>
              <a:t> + LM (Ngo, Tran</a:t>
            </a:r>
            <a:r>
              <a:rPr lang="de-DE" sz="1200" dirty="0" smtClean="0"/>
              <a:t>)</a:t>
            </a:r>
          </a:p>
          <a:p>
            <a:pPr lvl="1"/>
            <a:r>
              <a:rPr lang="de-DE" sz="1200" dirty="0" err="1" smtClean="0"/>
              <a:t>Humlicek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Kuntz &amp; </a:t>
            </a:r>
            <a:r>
              <a:rPr lang="de-DE" sz="1200" dirty="0" err="1" smtClean="0"/>
              <a:t>Ruyten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Boone </a:t>
            </a:r>
            <a:r>
              <a:rPr lang="de-DE" sz="1200" dirty="0" err="1" smtClean="0"/>
              <a:t>and</a:t>
            </a:r>
            <a:r>
              <a:rPr lang="de-DE" sz="1200" dirty="0" smtClean="0"/>
              <a:t> Tran</a:t>
            </a:r>
            <a:endParaRPr lang="de-DE" sz="1200" dirty="0"/>
          </a:p>
          <a:p>
            <a:pPr>
              <a:spcBef>
                <a:spcPts val="1200"/>
              </a:spcBef>
            </a:pPr>
            <a:r>
              <a:rPr lang="de-DE" sz="1400" dirty="0" smtClean="0"/>
              <a:t>Versatile </a:t>
            </a:r>
            <a:r>
              <a:rPr lang="de-DE" sz="1400" dirty="0" err="1"/>
              <a:t>interactive</a:t>
            </a:r>
            <a:r>
              <a:rPr lang="de-DE" sz="1400" dirty="0"/>
              <a:t> </a:t>
            </a:r>
            <a:r>
              <a:rPr lang="de-DE" sz="1400" dirty="0" err="1"/>
              <a:t>mode</a:t>
            </a:r>
            <a:endParaRPr lang="de-DE" sz="1400" dirty="0"/>
          </a:p>
          <a:p>
            <a:pPr lvl="1"/>
            <a:r>
              <a:rPr lang="de-DE" sz="1200" dirty="0" smtClean="0"/>
              <a:t>Choice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line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, </a:t>
            </a:r>
            <a:r>
              <a:rPr lang="de-DE" sz="1200" dirty="0" err="1"/>
              <a:t>fitparameters</a:t>
            </a:r>
            <a:endParaRPr lang="de-DE" sz="1200" dirty="0"/>
          </a:p>
          <a:p>
            <a:pPr lvl="1"/>
            <a:r>
              <a:rPr lang="de-DE" sz="1200" dirty="0" smtClean="0"/>
              <a:t>ILS</a:t>
            </a:r>
            <a:r>
              <a:rPr lang="de-DE" sz="1200" dirty="0"/>
              <a:t>, </a:t>
            </a:r>
            <a:r>
              <a:rPr lang="de-DE" sz="1200" dirty="0" err="1"/>
              <a:t>calibration</a:t>
            </a:r>
            <a:r>
              <a:rPr lang="de-DE" sz="1200" dirty="0"/>
              <a:t> </a:t>
            </a:r>
            <a:r>
              <a:rPr lang="de-DE" sz="1200" dirty="0" err="1"/>
              <a:t>factors</a:t>
            </a:r>
            <a:r>
              <a:rPr lang="de-DE" sz="1200" dirty="0"/>
              <a:t>, </a:t>
            </a:r>
            <a:r>
              <a:rPr lang="de-DE" sz="1200" dirty="0" err="1"/>
              <a:t>baseline</a:t>
            </a:r>
            <a:r>
              <a:rPr lang="de-DE" sz="1200" dirty="0"/>
              <a:t>, </a:t>
            </a:r>
            <a:r>
              <a:rPr lang="de-DE" sz="1200" dirty="0" err="1"/>
              <a:t>channelling</a:t>
            </a:r>
            <a:r>
              <a:rPr lang="de-DE" sz="1200" dirty="0"/>
              <a:t>, …</a:t>
            </a:r>
          </a:p>
          <a:p>
            <a:pPr>
              <a:spcBef>
                <a:spcPts val="1200"/>
              </a:spcBef>
            </a:pPr>
            <a:r>
              <a:rPr lang="de-DE" sz="1400" dirty="0" err="1"/>
              <a:t>Automatic</a:t>
            </a:r>
            <a:r>
              <a:rPr lang="de-DE" sz="1400" dirty="0"/>
              <a:t> </a:t>
            </a:r>
            <a:r>
              <a:rPr lang="de-DE" sz="1400" dirty="0" err="1"/>
              <a:t>mode</a:t>
            </a:r>
            <a:endParaRPr lang="de-DE" sz="1400" dirty="0"/>
          </a:p>
          <a:p>
            <a:pPr lvl="1"/>
            <a:r>
              <a:rPr lang="de-DE" sz="1200" dirty="0" err="1" smtClean="0"/>
              <a:t>Microwindow</a:t>
            </a:r>
            <a:r>
              <a:rPr lang="de-DE" sz="1200" dirty="0" smtClean="0"/>
              <a:t>-</a:t>
            </a:r>
            <a:r>
              <a:rPr lang="de-DE" sz="1200" dirty="0"/>
              <a:t>, </a:t>
            </a:r>
            <a:r>
              <a:rPr lang="de-DE" sz="1200" dirty="0" err="1"/>
              <a:t>spectra</a:t>
            </a:r>
            <a:r>
              <a:rPr lang="de-DE" sz="1200" dirty="0"/>
              <a:t>-, </a:t>
            </a:r>
            <a:r>
              <a:rPr lang="de-DE" sz="1200" dirty="0" err="1"/>
              <a:t>fitparameter</a:t>
            </a:r>
            <a:r>
              <a:rPr lang="de-DE" sz="1200" dirty="0"/>
              <a:t> </a:t>
            </a:r>
            <a:r>
              <a:rPr lang="de-DE" sz="1200" dirty="0" err="1"/>
              <a:t>selection</a:t>
            </a:r>
            <a:r>
              <a:rPr lang="de-DE" sz="1200" dirty="0"/>
              <a:t> (Voigt)</a:t>
            </a:r>
          </a:p>
          <a:p>
            <a:pPr lvl="1"/>
            <a:r>
              <a:rPr lang="de-DE" sz="1200" dirty="0" smtClean="0"/>
              <a:t>Chi-test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spectral</a:t>
            </a:r>
            <a:r>
              <a:rPr lang="de-DE" sz="1200" dirty="0" smtClean="0"/>
              <a:t> </a:t>
            </a:r>
            <a:r>
              <a:rPr lang="de-DE" sz="1200" dirty="0" err="1" smtClean="0"/>
              <a:t>residuals</a:t>
            </a:r>
            <a:endParaRPr lang="de-DE" sz="1200" dirty="0"/>
          </a:p>
          <a:p>
            <a:pPr lvl="1"/>
            <a:r>
              <a:rPr lang="de-DE" sz="1200" dirty="0" err="1"/>
              <a:t>R</a:t>
            </a:r>
            <a:r>
              <a:rPr lang="de-DE" sz="1200" dirty="0" err="1" smtClean="0"/>
              <a:t>esidua</a:t>
            </a:r>
            <a:r>
              <a:rPr lang="de-DE" sz="1200" dirty="0" smtClean="0"/>
              <a:t> </a:t>
            </a:r>
            <a:r>
              <a:rPr lang="de-DE" sz="1200" dirty="0" err="1"/>
              <a:t>analysis</a:t>
            </a:r>
            <a:r>
              <a:rPr lang="de-DE" sz="1200" dirty="0"/>
              <a:t> </a:t>
            </a:r>
            <a:r>
              <a:rPr lang="de-DE" sz="1200" dirty="0" err="1" smtClean="0"/>
              <a:t>similar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MIPAS/ENVISAT REC </a:t>
            </a:r>
            <a:r>
              <a:rPr lang="de-DE" sz="1200" dirty="0" err="1" smtClean="0"/>
              <a:t>analsis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Anu</a:t>
            </a:r>
            <a:r>
              <a:rPr lang="de-DE" sz="1200" dirty="0" smtClean="0"/>
              <a:t> </a:t>
            </a:r>
            <a:r>
              <a:rPr lang="de-DE" sz="1200" dirty="0" err="1" smtClean="0"/>
              <a:t>Dudhia</a:t>
            </a:r>
            <a:r>
              <a:rPr lang="de-DE" sz="1200" dirty="0" smtClean="0"/>
              <a:t> </a:t>
            </a:r>
            <a:r>
              <a:rPr lang="de-DE" sz="1200" dirty="0" err="1" smtClean="0"/>
              <a:t>planned</a:t>
            </a:r>
            <a:endParaRPr lang="de-DE" sz="1200" dirty="0"/>
          </a:p>
          <a:p>
            <a:pPr>
              <a:spcBef>
                <a:spcPts val="1200"/>
              </a:spcBef>
            </a:pPr>
            <a:r>
              <a:rPr lang="de-DE" sz="1400" dirty="0"/>
              <a:t>Single </a:t>
            </a:r>
            <a:r>
              <a:rPr lang="de-DE" sz="1400" dirty="0" err="1"/>
              <a:t>spectrum</a:t>
            </a:r>
            <a:r>
              <a:rPr lang="de-DE" sz="1400" dirty="0"/>
              <a:t> </a:t>
            </a:r>
            <a:r>
              <a:rPr lang="de-DE" sz="1400" dirty="0" err="1" smtClean="0"/>
              <a:t>fitting</a:t>
            </a:r>
            <a:endParaRPr lang="de-DE" sz="1400" dirty="0" smtClean="0"/>
          </a:p>
          <a:p>
            <a:pPr>
              <a:spcBef>
                <a:spcPts val="1200"/>
              </a:spcBef>
            </a:pPr>
            <a:r>
              <a:rPr lang="de-DE" sz="1400" dirty="0" err="1" smtClean="0"/>
              <a:t>Temperature</a:t>
            </a:r>
            <a:r>
              <a:rPr lang="de-DE" sz="1400" dirty="0" smtClean="0"/>
              <a:t>/</a:t>
            </a:r>
            <a:r>
              <a:rPr lang="de-DE" sz="1400" dirty="0" err="1" smtClean="0"/>
              <a:t>number</a:t>
            </a:r>
            <a:r>
              <a:rPr lang="de-DE" sz="1400" dirty="0" smtClean="0"/>
              <a:t> </a:t>
            </a:r>
            <a:r>
              <a:rPr lang="de-DE" sz="1400" dirty="0" err="1" smtClean="0"/>
              <a:t>density</a:t>
            </a:r>
            <a:r>
              <a:rPr lang="de-DE" sz="1400" dirty="0" smtClean="0"/>
              <a:t> fit</a:t>
            </a:r>
            <a:endParaRPr lang="de-DE" sz="1400" dirty="0"/>
          </a:p>
          <a:p>
            <a:pPr>
              <a:spcBef>
                <a:spcPts val="1200"/>
              </a:spcBef>
            </a:pPr>
            <a:r>
              <a:rPr lang="de-DE" sz="1400" dirty="0" err="1" smtClean="0">
                <a:solidFill>
                  <a:srgbClr val="00B050"/>
                </a:solidFill>
              </a:rPr>
              <a:t>Filecuts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>
                <a:solidFill>
                  <a:srgbClr val="00B050"/>
                </a:solidFill>
              </a:rPr>
              <a:t>(</a:t>
            </a:r>
            <a:r>
              <a:rPr lang="de-DE" sz="1400" dirty="0" err="1">
                <a:solidFill>
                  <a:srgbClr val="00B050"/>
                </a:solidFill>
              </a:rPr>
              <a:t>results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of</a:t>
            </a:r>
            <a:r>
              <a:rPr lang="de-DE" sz="1400" dirty="0">
                <a:solidFill>
                  <a:srgbClr val="00B050"/>
                </a:solidFill>
              </a:rPr>
              <a:t> single-</a:t>
            </a:r>
            <a:r>
              <a:rPr lang="de-DE" sz="1400" dirty="0" err="1">
                <a:solidFill>
                  <a:srgbClr val="00B050"/>
                </a:solidFill>
              </a:rPr>
              <a:t>spectra</a:t>
            </a:r>
            <a:r>
              <a:rPr lang="de-DE" sz="1400" dirty="0">
                <a:solidFill>
                  <a:srgbClr val="00B050"/>
                </a:solidFill>
              </a:rPr>
              <a:t>-</a:t>
            </a:r>
            <a:r>
              <a:rPr lang="de-DE" sz="1400" dirty="0" err="1">
                <a:solidFill>
                  <a:srgbClr val="00B050"/>
                </a:solidFill>
              </a:rPr>
              <a:t>fits</a:t>
            </a:r>
            <a:r>
              <a:rPr lang="de-DE" sz="1400" dirty="0">
                <a:solidFill>
                  <a:srgbClr val="00B050"/>
                </a:solidFill>
              </a:rPr>
              <a:t> vs. </a:t>
            </a:r>
            <a:r>
              <a:rPr lang="de-DE" sz="1400" dirty="0" err="1">
                <a:solidFill>
                  <a:srgbClr val="00B050"/>
                </a:solidFill>
              </a:rPr>
              <a:t>ms</a:t>
            </a:r>
            <a:r>
              <a:rPr lang="de-DE" sz="1400" dirty="0">
                <a:solidFill>
                  <a:srgbClr val="00B050"/>
                </a:solidFill>
              </a:rPr>
              <a:t>-fit)</a:t>
            </a:r>
          </a:p>
          <a:p>
            <a:pPr lvl="1"/>
            <a:r>
              <a:rPr lang="de-DE" sz="1200" dirty="0" err="1" smtClean="0">
                <a:solidFill>
                  <a:srgbClr val="00B050"/>
                </a:solidFill>
              </a:rPr>
              <a:t>Identification</a:t>
            </a:r>
            <a:r>
              <a:rPr lang="de-DE" sz="1200" dirty="0" smtClean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of</a:t>
            </a:r>
            <a:r>
              <a:rPr lang="de-DE" sz="1200" dirty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systematic</a:t>
            </a:r>
            <a:r>
              <a:rPr lang="de-DE" sz="1200" dirty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spectrum-specific</a:t>
            </a:r>
            <a:r>
              <a:rPr lang="de-DE" sz="1200" dirty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errors</a:t>
            </a:r>
            <a:endParaRPr lang="de-DE" sz="120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1400" dirty="0" err="1" smtClean="0">
                <a:solidFill>
                  <a:srgbClr val="0070C0"/>
                </a:solidFill>
              </a:rPr>
              <a:t>Identification</a:t>
            </a:r>
            <a:r>
              <a:rPr lang="de-DE" sz="1400" dirty="0" smtClean="0">
                <a:solidFill>
                  <a:srgbClr val="0070C0"/>
                </a:solidFill>
              </a:rPr>
              <a:t>/</a:t>
            </a:r>
            <a:r>
              <a:rPr lang="de-DE" sz="1400" dirty="0" err="1" smtClean="0">
                <a:solidFill>
                  <a:srgbClr val="0070C0"/>
                </a:solidFill>
              </a:rPr>
              <a:t>prevention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correlation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between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fitted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parameters</a:t>
            </a:r>
            <a:endParaRPr lang="de-DE" sz="1400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1400" dirty="0" err="1" smtClean="0">
                <a:solidFill>
                  <a:srgbClr val="FF0000"/>
                </a:solidFill>
              </a:rPr>
              <a:t>Identification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source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information</a:t>
            </a:r>
            <a:endParaRPr lang="de-DE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the new software do?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6" name="Picture 3" descr="H:\Konferenzen\Doktorandentag2013\filec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31820"/>
            <a:ext cx="4032448" cy="27852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156176" y="3933056"/>
                <a:ext cx="2747932" cy="908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b="0" i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cor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𝑊𝐽</m:t>
                                  </m:r>
                                </m:e>
                              </m:d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𝑊𝐽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𝑖𝑖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𝑊𝐽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933056"/>
                <a:ext cx="2747932" cy="9084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156176" y="4941168"/>
                <a:ext cx="20898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𝑊𝐽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41168"/>
                <a:ext cx="2089803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041" t="-222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156176" y="5345141"/>
                <a:ext cx="2091278" cy="676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𝑠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𝑝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𝑝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45141"/>
                <a:ext cx="2091278" cy="6761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812360" y="1338614"/>
            <a:ext cx="6027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Filecut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648000"/>
            <a:ext cx="5598168" cy="738187"/>
          </a:xfrm>
        </p:spPr>
        <p:txBody>
          <a:bodyPr/>
          <a:lstStyle/>
          <a:p>
            <a:r>
              <a:rPr lang="en-GB" dirty="0" smtClean="0"/>
              <a:t>How does it look like?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924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41" y="404664"/>
            <a:ext cx="2618547" cy="11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2484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Speed-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r>
              <a:rPr lang="de-DE" dirty="0" smtClean="0">
                <a:latin typeface="Symbol" panose="05050102010706020507" pitchFamily="18" charset="2"/>
              </a:rPr>
              <a:t>n</a:t>
            </a:r>
            <a:r>
              <a:rPr lang="de-DE" baseline="-25000" dirty="0"/>
              <a:t>2</a:t>
            </a:r>
            <a:r>
              <a:rPr lang="de-DE" dirty="0" smtClean="0"/>
              <a:t> band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3074" name="Picture 2" descr="H:\Konferenzen\HRMS2013_Budapest\Poster\mw5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4" y="1052736"/>
            <a:ext cx="66152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Speed-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r>
              <a:rPr lang="de-DE" dirty="0" smtClean="0">
                <a:latin typeface="Symbol" panose="05050102010706020507" pitchFamily="18" charset="2"/>
              </a:rPr>
              <a:t>n</a:t>
            </a:r>
            <a:r>
              <a:rPr lang="de-DE" baseline="-25000" dirty="0"/>
              <a:t>2</a:t>
            </a:r>
            <a:r>
              <a:rPr lang="de-DE" dirty="0" smtClean="0"/>
              <a:t> band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6" name="Picture 2" descr="H:\Konferenzen\HRMS2013_Budapest\Poster\gSDV vs gHit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31" y="1197064"/>
            <a:ext cx="499314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Konferenzen\HRMS2013_Budapest\Poster\g2SDV vs gSDV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44"/>
            <a:ext cx="4993148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1" y="4365104"/>
            <a:ext cx="79208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Voigt: w-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shaped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residuals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non-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opaque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lines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Voigt: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line-wing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residuals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opaque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lines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itted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broadening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systemitically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larger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fitted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SDV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 </a:t>
            </a:r>
            <a:r>
              <a:rPr lang="de-DE" sz="1600" dirty="0" err="1">
                <a:latin typeface="Arial" pitchFamily="34" charset="0"/>
                <a:cs typeface="Arial" pitchFamily="34" charset="0"/>
                <a:sym typeface="Wingdings"/>
              </a:rPr>
              <a:t>O</a:t>
            </a:r>
            <a:r>
              <a:rPr lang="de-DE" sz="1600" dirty="0" err="1" smtClean="0">
                <a:latin typeface="Arial" pitchFamily="34" charset="0"/>
                <a:cs typeface="Arial" pitchFamily="34" charset="0"/>
                <a:sym typeface="Wingdings"/>
              </a:rPr>
              <a:t>paque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  <a:sym typeface="Wingdings"/>
              </a:rPr>
              <a:t>lines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  <a:sym typeface="Wingdings"/>
              </a:rPr>
              <a:t>are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  <a:sym typeface="Wingdings"/>
              </a:rPr>
              <a:t>modelled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  <a:sym typeface="Wingdings"/>
              </a:rPr>
              <a:t>too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  <a:sym typeface="Wingdings"/>
              </a:rPr>
              <a:t>narrow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nfluence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narrowing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larger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broadening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J)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Line 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r>
              <a:rPr lang="de-DE" dirty="0" smtClean="0">
                <a:latin typeface="Symbol" panose="05050102010706020507" pitchFamily="18" charset="2"/>
              </a:rPr>
              <a:t>n</a:t>
            </a:r>
            <a:r>
              <a:rPr lang="de-DE" baseline="-25000" dirty="0" smtClean="0"/>
              <a:t>3</a:t>
            </a:r>
            <a:r>
              <a:rPr lang="de-DE" dirty="0" smtClean="0"/>
              <a:t> band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13</a:t>
            </a:r>
            <a:r>
              <a:rPr lang="en-GB" baseline="30000" dirty="0"/>
              <a:t>th</a:t>
            </a:r>
            <a:r>
              <a:rPr lang="en-GB" dirty="0"/>
              <a:t> International HITRAN Conference &gt; J. Loos  •  New </a:t>
            </a:r>
            <a:r>
              <a:rPr lang="en-GB" dirty="0" err="1"/>
              <a:t>multispectrum</a:t>
            </a:r>
            <a:r>
              <a:rPr lang="en-GB" dirty="0"/>
              <a:t> fitting software used at DLR &gt; June 24, 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6" name="Grafik 5" descr="H:\Messungen_Auswertungen\131217_N2O_LineMixing\Paper\overview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03102" cy="50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:\Messungen_Auswertungen\131217_N2O_LineMixing\Paper\par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060800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84F15573-F1C9-4F86-B645-9414221BA1F2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1052</Words>
  <Application>Microsoft Office PowerPoint</Application>
  <PresentationFormat>Bildschirmpräsentation (4:3)</PresentationFormat>
  <Paragraphs>136</Paragraphs>
  <Slides>11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DLR-Präsentation 4:3 Englisch</vt:lpstr>
      <vt:lpstr>New multispectrum fitting software used at DLR for analysis of laboratory Fourier-Transform molecular spectra</vt:lpstr>
      <vt:lpstr>Absorption cross sections or line-by-line data?</vt:lpstr>
      <vt:lpstr>Why multispectral fitting?</vt:lpstr>
      <vt:lpstr>Multispectrum vs single spectrum fitting</vt:lpstr>
      <vt:lpstr>What can the new software do?</vt:lpstr>
      <vt:lpstr>How does it look like?</vt:lpstr>
      <vt:lpstr>Example: Speed-dependent analysis of H2O n2 band</vt:lpstr>
      <vt:lpstr>Example: Speed-dependent analysis of H2O n2 band</vt:lpstr>
      <vt:lpstr>Example: Line mixing of N2O n3 band</vt:lpstr>
      <vt:lpstr>Example: Line mixing of N2O n3 band</vt:lpstr>
      <vt:lpstr>Concluding remarks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4:3 Englisch</dc:title>
  <dc:creator>Loos, Joep</dc:creator>
  <cp:lastModifiedBy>Loos, Joep</cp:lastModifiedBy>
  <cp:revision>89</cp:revision>
  <dcterms:created xsi:type="dcterms:W3CDTF">2012-06-19T06:51:55Z</dcterms:created>
  <dcterms:modified xsi:type="dcterms:W3CDTF">2014-06-18T12:52:46Z</dcterms:modified>
</cp:coreProperties>
</file>