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334" r:id="rId2"/>
  </p:sldIdLst>
  <p:sldSz cx="32404050" cy="43205400"/>
  <p:notesSz cx="6797675" cy="9928225"/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1pPr>
    <a:lvl2pPr marL="643920"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2pPr>
    <a:lvl3pPr marL="1287841"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3pPr>
    <a:lvl4pPr marL="1931761"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4pPr>
    <a:lvl5pPr marL="2575682"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5pPr>
    <a:lvl6pPr marL="3219602" algn="l" defTabSz="1287841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6pPr>
    <a:lvl7pPr marL="3863523" algn="l" defTabSz="1287841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7pPr>
    <a:lvl8pPr marL="4507443" algn="l" defTabSz="1287841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8pPr>
    <a:lvl9pPr marL="5151364" algn="l" defTabSz="1287841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ünther Kurt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2D2"/>
    <a:srgbClr val="FAFAFA"/>
    <a:srgbClr val="FF8D00"/>
    <a:srgbClr val="FFE700"/>
    <a:srgbClr val="E7E7E7"/>
    <a:srgbClr val="808080"/>
    <a:srgbClr val="FF00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4615" autoAdjust="0"/>
    <p:restoredTop sz="91296" autoAdjust="0"/>
  </p:normalViewPr>
  <p:slideViewPr>
    <p:cSldViewPr>
      <p:cViewPr>
        <p:scale>
          <a:sx n="42" d="100"/>
          <a:sy n="42" d="100"/>
        </p:scale>
        <p:origin x="-162" y="5376"/>
      </p:cViewPr>
      <p:guideLst>
        <p:guide orient="horz" pos="3320"/>
        <p:guide orient="horz" pos="26914"/>
        <p:guide orient="horz" pos="24180"/>
        <p:guide orient="horz" pos="6652"/>
        <p:guide orient="horz" pos="1814"/>
        <p:guide orient="horz" pos="7560"/>
        <p:guide pos="19731"/>
        <p:guide pos="2211"/>
        <p:guide pos="10529"/>
        <p:guide pos="111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022" y="-84"/>
      </p:cViewPr>
      <p:guideLst>
        <p:guide orient="horz" pos="3127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125" cy="49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8" tIns="46099" rIns="92198" bIns="4609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/>
            </a:lvl1pPr>
          </a:lstStyle>
          <a:p>
            <a:endParaRPr lang="de-DE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947" y="0"/>
            <a:ext cx="2945125" cy="49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8" tIns="46099" rIns="92198" bIns="4609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/>
            </a:lvl1pPr>
          </a:lstStyle>
          <a:p>
            <a:endParaRPr lang="de-DE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855"/>
            <a:ext cx="2945125" cy="49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8" tIns="46099" rIns="92198" bIns="4609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/>
            </a:lvl1pPr>
          </a:lstStyle>
          <a:p>
            <a:endParaRPr lang="de-DE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947" y="9430855"/>
            <a:ext cx="2945125" cy="49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8" tIns="46099" rIns="92198" bIns="4609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/>
            </a:lvl1pPr>
          </a:lstStyle>
          <a:p>
            <a:fld id="{04980F32-DA5B-466C-8F22-8593D0D4A94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96930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125" cy="49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8" tIns="46099" rIns="92198" bIns="4609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/>
            </a:lvl1pPr>
          </a:lstStyle>
          <a:p>
            <a:endParaRPr lang="de-DE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947" y="0"/>
            <a:ext cx="2945125" cy="49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8" tIns="46099" rIns="92198" bIns="4609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/>
            </a:lvl1pPr>
          </a:lstStyle>
          <a:p>
            <a:endParaRPr lang="de-DE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27200" y="663575"/>
            <a:ext cx="3344863" cy="4457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5355933"/>
            <a:ext cx="5438140" cy="382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8" tIns="46099" rIns="92198" bIns="460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55"/>
            <a:ext cx="2945125" cy="49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8" tIns="46099" rIns="92198" bIns="4609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/>
            </a:lvl1pPr>
          </a:lstStyle>
          <a:p>
            <a:endParaRPr lang="de-DE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947" y="9430855"/>
            <a:ext cx="2945125" cy="49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8" tIns="46099" rIns="92198" bIns="4609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/>
            </a:lvl1pPr>
          </a:lstStyle>
          <a:p>
            <a:fld id="{22B92D45-8F8A-4BC8-8AC8-4BC9C814E77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108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1pPr>
    <a:lvl2pPr marL="643920"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2pPr>
    <a:lvl3pPr marL="1287841"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3pPr>
    <a:lvl4pPr marL="1931761"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4pPr>
    <a:lvl5pPr marL="2575682"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5pPr>
    <a:lvl6pPr marL="3219602" algn="l" defTabSz="12878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63523" algn="l" defTabSz="12878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07443" algn="l" defTabSz="12878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51364" algn="l" defTabSz="12878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F2AA8E-7F14-4119-8403-5C0E2220038F}" type="slidenum">
              <a:rPr lang="de-DE"/>
              <a:pPr/>
              <a:t>1</a:t>
            </a:fld>
            <a:endParaRPr lang="de-DE"/>
          </a:p>
        </p:txBody>
      </p:sp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27200" y="663575"/>
            <a:ext cx="3344863" cy="4457700"/>
          </a:xfrm>
          <a:ln/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36" name="Picture 44" descr="DFD-Master-Fina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404050" cy="1452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34" name="Picture 4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65678"/>
            <a:ext cx="8798720" cy="423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37" name="Text Box 45"/>
          <p:cNvSpPr txBox="1">
            <a:spLocks noChangeArrowheads="1"/>
          </p:cNvSpPr>
          <p:nvPr userDrawn="1"/>
        </p:nvSpPr>
        <p:spPr bwMode="auto">
          <a:xfrm>
            <a:off x="20028695" y="40654726"/>
            <a:ext cx="12375356" cy="34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784" tIns="64392" rIns="128784" bIns="64392">
            <a:spAutoFit/>
          </a:bodyPr>
          <a:lstStyle/>
          <a:p>
            <a:r>
              <a:rPr lang="de-DE" sz="1400"/>
              <a:t>                 University of Washington, December 18th 2007</a:t>
            </a:r>
          </a:p>
        </p:txBody>
      </p:sp>
    </p:spTree>
  </p:cSld>
  <p:clrMapOvr>
    <a:masterClrMapping/>
  </p:clrMapOvr>
  <p:transition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1982607"/>
      </p:ext>
    </p:extLst>
  </p:cSld>
  <p:clrMapOvr>
    <a:masterClrMapping/>
  </p:clrMapOvr>
  <p:transition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4169688" y="8517930"/>
            <a:ext cx="6884195" cy="2986834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9963" y="8517930"/>
            <a:ext cx="20431125" cy="29868341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3182677"/>
      </p:ext>
    </p:extLst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662120"/>
      </p:ext>
    </p:extLst>
  </p:cSld>
  <p:clrMapOvr>
    <a:masterClrMapping/>
  </p:clrMapOvr>
  <p:transition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59844" y="27764515"/>
            <a:ext cx="27543918" cy="8579933"/>
          </a:xfrm>
        </p:spPr>
        <p:txBody>
          <a:bodyPr/>
          <a:lstStyle>
            <a:lvl1pPr algn="l">
              <a:defRPr sz="56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59844" y="18312266"/>
            <a:ext cx="27543918" cy="9452250"/>
          </a:xfrm>
        </p:spPr>
        <p:txBody>
          <a:bodyPr anchor="b"/>
          <a:lstStyle>
            <a:lvl1pPr marL="0" indent="0">
              <a:buNone/>
              <a:defRPr sz="2800"/>
            </a:lvl1pPr>
            <a:lvl2pPr marL="643920" indent="0">
              <a:buNone/>
              <a:defRPr sz="2500"/>
            </a:lvl2pPr>
            <a:lvl3pPr marL="1287841" indent="0">
              <a:buNone/>
              <a:defRPr sz="2300"/>
            </a:lvl3pPr>
            <a:lvl4pPr marL="1931761" indent="0">
              <a:buNone/>
              <a:defRPr sz="2000"/>
            </a:lvl4pPr>
            <a:lvl5pPr marL="2575682" indent="0">
              <a:buNone/>
              <a:defRPr sz="2000"/>
            </a:lvl5pPr>
            <a:lvl6pPr marL="3219602" indent="0">
              <a:buNone/>
              <a:defRPr sz="2000"/>
            </a:lvl6pPr>
            <a:lvl7pPr marL="3863523" indent="0">
              <a:buNone/>
              <a:defRPr sz="2000"/>
            </a:lvl7pPr>
            <a:lvl8pPr marL="4507443" indent="0">
              <a:buNone/>
              <a:defRPr sz="2000"/>
            </a:lvl8pPr>
            <a:lvl9pPr marL="5151364" indent="0">
              <a:buNone/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90083503"/>
      </p:ext>
    </p:extLst>
  </p:cSld>
  <p:clrMapOvr>
    <a:masterClrMapping/>
  </p:clrMapOvr>
  <p:transition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9963" y="12000789"/>
            <a:ext cx="13656470" cy="26385482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7395032" y="12000789"/>
            <a:ext cx="13658850" cy="26385482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212493"/>
      </p:ext>
    </p:extLst>
  </p:cSld>
  <p:clrMapOvr>
    <a:masterClrMapping/>
  </p:clrMapOvr>
  <p:transition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250" y="1729671"/>
            <a:ext cx="29165550" cy="72009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19250" y="9670331"/>
            <a:ext cx="14318457" cy="4032333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3920" indent="0">
              <a:buNone/>
              <a:defRPr sz="2800" b="1"/>
            </a:lvl2pPr>
            <a:lvl3pPr marL="1287841" indent="0">
              <a:buNone/>
              <a:defRPr sz="2500" b="1"/>
            </a:lvl3pPr>
            <a:lvl4pPr marL="1931761" indent="0">
              <a:buNone/>
              <a:defRPr sz="2300" b="1"/>
            </a:lvl4pPr>
            <a:lvl5pPr marL="2575682" indent="0">
              <a:buNone/>
              <a:defRPr sz="2300" b="1"/>
            </a:lvl5pPr>
            <a:lvl6pPr marL="3219602" indent="0">
              <a:buNone/>
              <a:defRPr sz="2300" b="1"/>
            </a:lvl6pPr>
            <a:lvl7pPr marL="3863523" indent="0">
              <a:buNone/>
              <a:defRPr sz="2300" b="1"/>
            </a:lvl7pPr>
            <a:lvl8pPr marL="4507443" indent="0">
              <a:buNone/>
              <a:defRPr sz="2300" b="1"/>
            </a:lvl8pPr>
            <a:lvl9pPr marL="5151364" indent="0">
              <a:buNone/>
              <a:defRPr sz="2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619250" y="13702664"/>
            <a:ext cx="14318457" cy="24893134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6461582" y="9670331"/>
            <a:ext cx="14323218" cy="4032333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3920" indent="0">
              <a:buNone/>
              <a:defRPr sz="2800" b="1"/>
            </a:lvl2pPr>
            <a:lvl3pPr marL="1287841" indent="0">
              <a:buNone/>
              <a:defRPr sz="2500" b="1"/>
            </a:lvl3pPr>
            <a:lvl4pPr marL="1931761" indent="0">
              <a:buNone/>
              <a:defRPr sz="2300" b="1"/>
            </a:lvl4pPr>
            <a:lvl5pPr marL="2575682" indent="0">
              <a:buNone/>
              <a:defRPr sz="2300" b="1"/>
            </a:lvl5pPr>
            <a:lvl6pPr marL="3219602" indent="0">
              <a:buNone/>
              <a:defRPr sz="2300" b="1"/>
            </a:lvl6pPr>
            <a:lvl7pPr marL="3863523" indent="0">
              <a:buNone/>
              <a:defRPr sz="2300" b="1"/>
            </a:lvl7pPr>
            <a:lvl8pPr marL="4507443" indent="0">
              <a:buNone/>
              <a:defRPr sz="2300" b="1"/>
            </a:lvl8pPr>
            <a:lvl9pPr marL="5151364" indent="0">
              <a:buNone/>
              <a:defRPr sz="2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6461582" y="13702664"/>
            <a:ext cx="14323218" cy="24893134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749258"/>
      </p:ext>
    </p:extLst>
  </p:cSld>
  <p:clrMapOvr>
    <a:masterClrMapping/>
  </p:clrMapOvr>
  <p:transition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843255"/>
      </p:ext>
    </p:extLst>
  </p:cSld>
  <p:clrMapOvr>
    <a:masterClrMapping/>
  </p:clrMapOvr>
  <p:transition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714676"/>
      </p:ext>
    </p:extLst>
  </p:cSld>
  <p:clrMapOvr>
    <a:masterClrMapping/>
  </p:clrMapOvr>
  <p:transition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250" y="1721118"/>
            <a:ext cx="10660857" cy="732063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668250" y="1721119"/>
            <a:ext cx="18116550" cy="36874679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19250" y="9041749"/>
            <a:ext cx="10660857" cy="29554049"/>
          </a:xfrm>
        </p:spPr>
        <p:txBody>
          <a:bodyPr/>
          <a:lstStyle>
            <a:lvl1pPr marL="0" indent="0">
              <a:buNone/>
              <a:defRPr sz="2000"/>
            </a:lvl1pPr>
            <a:lvl2pPr marL="643920" indent="0">
              <a:buNone/>
              <a:defRPr sz="1700"/>
            </a:lvl2pPr>
            <a:lvl3pPr marL="1287841" indent="0">
              <a:buNone/>
              <a:defRPr sz="1400"/>
            </a:lvl3pPr>
            <a:lvl4pPr marL="1931761" indent="0">
              <a:buNone/>
              <a:defRPr sz="1300"/>
            </a:lvl4pPr>
            <a:lvl5pPr marL="2575682" indent="0">
              <a:buNone/>
              <a:defRPr sz="1300"/>
            </a:lvl5pPr>
            <a:lvl6pPr marL="3219602" indent="0">
              <a:buNone/>
              <a:defRPr sz="1300"/>
            </a:lvl6pPr>
            <a:lvl7pPr marL="3863523" indent="0">
              <a:buNone/>
              <a:defRPr sz="1300"/>
            </a:lvl7pPr>
            <a:lvl8pPr marL="4507443" indent="0">
              <a:buNone/>
              <a:defRPr sz="1300"/>
            </a:lvl8pPr>
            <a:lvl9pPr marL="5151364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08670015"/>
      </p:ext>
    </p:extLst>
  </p:cSld>
  <p:clrMapOvr>
    <a:masterClrMapping/>
  </p:clrMapOvr>
  <p:transition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795" y="30244636"/>
            <a:ext cx="19442906" cy="357051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350795" y="3861290"/>
            <a:ext cx="19442906" cy="25921530"/>
          </a:xfrm>
        </p:spPr>
        <p:txBody>
          <a:bodyPr/>
          <a:lstStyle>
            <a:lvl1pPr marL="0" indent="0">
              <a:buNone/>
              <a:defRPr sz="4500"/>
            </a:lvl1pPr>
            <a:lvl2pPr marL="643920" indent="0">
              <a:buNone/>
              <a:defRPr sz="3900"/>
            </a:lvl2pPr>
            <a:lvl3pPr marL="1287841" indent="0">
              <a:buNone/>
              <a:defRPr sz="3400"/>
            </a:lvl3pPr>
            <a:lvl4pPr marL="1931761" indent="0">
              <a:buNone/>
              <a:defRPr sz="2800"/>
            </a:lvl4pPr>
            <a:lvl5pPr marL="2575682" indent="0">
              <a:buNone/>
              <a:defRPr sz="2800"/>
            </a:lvl5pPr>
            <a:lvl6pPr marL="3219602" indent="0">
              <a:buNone/>
              <a:defRPr sz="2800"/>
            </a:lvl6pPr>
            <a:lvl7pPr marL="3863523" indent="0">
              <a:buNone/>
              <a:defRPr sz="2800"/>
            </a:lvl7pPr>
            <a:lvl8pPr marL="4507443" indent="0">
              <a:buNone/>
              <a:defRPr sz="2800"/>
            </a:lvl8pPr>
            <a:lvl9pPr marL="5151364" indent="0">
              <a:buNone/>
              <a:defRPr sz="28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50795" y="33815154"/>
            <a:ext cx="19442906" cy="5069280"/>
          </a:xfrm>
        </p:spPr>
        <p:txBody>
          <a:bodyPr/>
          <a:lstStyle>
            <a:lvl1pPr marL="0" indent="0">
              <a:buNone/>
              <a:defRPr sz="2000"/>
            </a:lvl1pPr>
            <a:lvl2pPr marL="643920" indent="0">
              <a:buNone/>
              <a:defRPr sz="1700"/>
            </a:lvl2pPr>
            <a:lvl3pPr marL="1287841" indent="0">
              <a:buNone/>
              <a:defRPr sz="1400"/>
            </a:lvl3pPr>
            <a:lvl4pPr marL="1931761" indent="0">
              <a:buNone/>
              <a:defRPr sz="1300"/>
            </a:lvl4pPr>
            <a:lvl5pPr marL="2575682" indent="0">
              <a:buNone/>
              <a:defRPr sz="1300"/>
            </a:lvl5pPr>
            <a:lvl6pPr marL="3219602" indent="0">
              <a:buNone/>
              <a:defRPr sz="1300"/>
            </a:lvl6pPr>
            <a:lvl7pPr marL="3863523" indent="0">
              <a:buNone/>
              <a:defRPr sz="1300"/>
            </a:lvl7pPr>
            <a:lvl8pPr marL="4507443" indent="0">
              <a:buNone/>
              <a:defRPr sz="1300"/>
            </a:lvl8pPr>
            <a:lvl9pPr marL="5151364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23646609"/>
      </p:ext>
    </p:extLst>
  </p:cSld>
  <p:clrMapOvr>
    <a:masterClrMapping/>
  </p:clrMapOvr>
  <p:transition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Picture 39" descr="DFD-Inhal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37484020"/>
            <a:ext cx="24112538" cy="57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r="2725"/>
          <a:stretch>
            <a:fillRect/>
          </a:stretch>
        </p:blipFill>
        <p:spPr bwMode="auto">
          <a:xfrm>
            <a:off x="321470" y="40210015"/>
            <a:ext cx="8860631" cy="299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1" name="Text Box 47"/>
          <p:cNvSpPr txBox="1">
            <a:spLocks noChangeArrowheads="1"/>
          </p:cNvSpPr>
          <p:nvPr userDrawn="1"/>
        </p:nvSpPr>
        <p:spPr bwMode="auto">
          <a:xfrm>
            <a:off x="18659474" y="40877081"/>
            <a:ext cx="10729016" cy="189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784" tIns="64392" rIns="128784" bIns="64392">
            <a:spAutoFit/>
          </a:bodyPr>
          <a:lstStyle>
            <a:lvl1pPr defTabSz="2952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2952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2952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2952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2952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2952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2952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2952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2952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2300" dirty="0" err="1" smtClean="0">
                <a:latin typeface="Frutiger 45 Light" pitchFamily="34" charset="0"/>
              </a:rPr>
              <a:t>Dr.</a:t>
            </a:r>
            <a:r>
              <a:rPr lang="en-GB" sz="2300" dirty="0" smtClean="0">
                <a:latin typeface="Frutiger 45 Light" pitchFamily="34" charset="0"/>
              </a:rPr>
              <a:t> </a:t>
            </a:r>
            <a:r>
              <a:rPr lang="en-GB" sz="2300" dirty="0">
                <a:latin typeface="Frutiger 45 Light" pitchFamily="34" charset="0"/>
              </a:rPr>
              <a:t>Markus Tum		D-82234 </a:t>
            </a:r>
            <a:r>
              <a:rPr lang="en-GB" sz="2300" dirty="0" err="1" smtClean="0">
                <a:latin typeface="Frutiger 45 Light" pitchFamily="34" charset="0"/>
              </a:rPr>
              <a:t>Wessling</a:t>
            </a:r>
            <a:r>
              <a:rPr lang="en-GB" sz="2300" dirty="0" smtClean="0">
                <a:latin typeface="Frutiger 45 Light" pitchFamily="34" charset="0"/>
              </a:rPr>
              <a:t>,</a:t>
            </a:r>
            <a:endParaRPr lang="en-GB" sz="2300" dirty="0">
              <a:latin typeface="Frutiger 45 Light" pitchFamily="34" charset="0"/>
            </a:endParaRPr>
          </a:p>
          <a:p>
            <a:r>
              <a:rPr lang="en-GB" sz="2300" dirty="0" err="1">
                <a:latin typeface="Frutiger 45 Light" pitchFamily="34" charset="0"/>
              </a:rPr>
              <a:t>Deutsches</a:t>
            </a:r>
            <a:r>
              <a:rPr lang="en-GB" sz="2300" dirty="0">
                <a:latin typeface="Frutiger 45 Light" pitchFamily="34" charset="0"/>
              </a:rPr>
              <a:t> </a:t>
            </a:r>
            <a:r>
              <a:rPr lang="en-GB" sz="2300" dirty="0" err="1">
                <a:latin typeface="Frutiger 45 Light" pitchFamily="34" charset="0"/>
              </a:rPr>
              <a:t>Zentrum</a:t>
            </a:r>
            <a:r>
              <a:rPr lang="en-GB" sz="2300" dirty="0">
                <a:latin typeface="Frutiger 45 Light" pitchFamily="34" charset="0"/>
              </a:rPr>
              <a:t> </a:t>
            </a:r>
            <a:r>
              <a:rPr lang="en-GB" sz="2300" dirty="0" err="1">
                <a:latin typeface="Frutiger 45 Light" pitchFamily="34" charset="0"/>
              </a:rPr>
              <a:t>für</a:t>
            </a:r>
            <a:r>
              <a:rPr lang="en-GB" sz="2300" dirty="0">
                <a:latin typeface="Frutiger 45 Light" pitchFamily="34" charset="0"/>
              </a:rPr>
              <a:t> </a:t>
            </a:r>
            <a:r>
              <a:rPr lang="en-GB" sz="2300" dirty="0" err="1">
                <a:latin typeface="Frutiger 45 Light" pitchFamily="34" charset="0"/>
              </a:rPr>
              <a:t>Luft</a:t>
            </a:r>
            <a:r>
              <a:rPr lang="en-GB" sz="2300" dirty="0">
                <a:latin typeface="Frutiger 45 Light" pitchFamily="34" charset="0"/>
              </a:rPr>
              <a:t>- und </a:t>
            </a:r>
            <a:r>
              <a:rPr lang="en-GB" sz="2300" dirty="0" err="1">
                <a:latin typeface="Frutiger 45 Light" pitchFamily="34" charset="0"/>
              </a:rPr>
              <a:t>Raumfahrt</a:t>
            </a:r>
            <a:r>
              <a:rPr lang="en-GB" sz="2300" dirty="0">
                <a:latin typeface="Frutiger 45 Light" pitchFamily="34" charset="0"/>
              </a:rPr>
              <a:t>	Germany</a:t>
            </a:r>
          </a:p>
          <a:p>
            <a:r>
              <a:rPr lang="en-GB" sz="2300" dirty="0" err="1">
                <a:latin typeface="Frutiger 45 Light" pitchFamily="34" charset="0"/>
              </a:rPr>
              <a:t>Deutsches</a:t>
            </a:r>
            <a:r>
              <a:rPr lang="en-GB" sz="2300" dirty="0">
                <a:latin typeface="Frutiger 45 Light" pitchFamily="34" charset="0"/>
              </a:rPr>
              <a:t> </a:t>
            </a:r>
            <a:r>
              <a:rPr lang="en-GB" sz="2300" dirty="0" err="1">
                <a:latin typeface="Frutiger 45 Light" pitchFamily="34" charset="0"/>
              </a:rPr>
              <a:t>Fernerkundungsdatenzentrum</a:t>
            </a:r>
            <a:r>
              <a:rPr lang="en-GB" sz="2300" dirty="0">
                <a:latin typeface="Frutiger 45 Light" pitchFamily="34" charset="0"/>
              </a:rPr>
              <a:t>	Tel.      +49 8153 28-1572</a:t>
            </a:r>
          </a:p>
          <a:p>
            <a:r>
              <a:rPr lang="en-GB" sz="2300" dirty="0" err="1">
                <a:latin typeface="Frutiger 45 Light" pitchFamily="34" charset="0"/>
              </a:rPr>
              <a:t>Landoberfläche</a:t>
            </a:r>
            <a:r>
              <a:rPr lang="en-GB" sz="2300" dirty="0">
                <a:latin typeface="Frutiger 45 Light" pitchFamily="34" charset="0"/>
              </a:rPr>
              <a:t>		Fax      +49 8153 28-1458</a:t>
            </a:r>
          </a:p>
          <a:p>
            <a:r>
              <a:rPr lang="en-GB" sz="2300" dirty="0">
                <a:latin typeface="Frutiger 45 Light" pitchFamily="34" charset="0"/>
              </a:rPr>
              <a:t>		E-Mail  markus.tum@dlr.de</a:t>
            </a:r>
          </a:p>
        </p:txBody>
      </p:sp>
      <p:pic>
        <p:nvPicPr>
          <p:cNvPr id="1073" name="Picture 49" descr="DFD-Master-Final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404050" cy="1141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09963" y="8517930"/>
            <a:ext cx="27543920" cy="270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9963" y="12000789"/>
            <a:ext cx="27543920" cy="2638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Dies ist eine Überschrift der ersten Ordnung; Der Text kann aber auch in die zweite Reihe reichen;</a:t>
            </a:r>
          </a:p>
          <a:p>
            <a:pPr lvl="1"/>
            <a:r>
              <a:rPr lang="en-US" smtClean="0"/>
              <a:t>Dies ist eine Überschrift der zweiten Ordnung; Der Text kann aber auch in die zweite Reihe reichen;</a:t>
            </a:r>
          </a:p>
          <a:p>
            <a:pPr lvl="1"/>
            <a:r>
              <a:rPr lang="en-US" smtClean="0"/>
              <a:t>Dies ist eine Überschrift der zweiten Ordnung; Der Text kann aber auch in die zweite Reihe reichen;</a:t>
            </a:r>
          </a:p>
          <a:p>
            <a:pPr lvl="2"/>
            <a:r>
              <a:rPr lang="en-US" smtClean="0"/>
              <a:t>Dies ist eine Überschrift der dritten Ordnung; Der Text kann aber auch in die zweite Reihe reichen;</a:t>
            </a:r>
          </a:p>
          <a:p>
            <a:pPr lvl="2"/>
            <a:r>
              <a:rPr lang="en-US" smtClean="0"/>
              <a:t>Dies ist eine Überschrift der dritten Ordnung; Der Text kann aber auch in die zweite Reihe reichen;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 dir="in"/>
  </p:transition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ts val="4084"/>
        </a:lnSpc>
        <a:spcBef>
          <a:spcPct val="0"/>
        </a:spcBef>
        <a:spcAft>
          <a:spcPct val="0"/>
        </a:spcAft>
        <a:defRPr sz="3400" b="1">
          <a:solidFill>
            <a:srgbClr val="454545"/>
          </a:solidFill>
          <a:latin typeface="+mj-lt"/>
          <a:ea typeface="+mj-ea"/>
          <a:cs typeface="+mj-cs"/>
        </a:defRPr>
      </a:lvl1pPr>
      <a:lvl2pPr algn="l" rtl="0" fontAlgn="base">
        <a:lnSpc>
          <a:spcPts val="4084"/>
        </a:lnSpc>
        <a:spcBef>
          <a:spcPct val="0"/>
        </a:spcBef>
        <a:spcAft>
          <a:spcPct val="0"/>
        </a:spcAft>
        <a:defRPr sz="3400" b="1">
          <a:solidFill>
            <a:srgbClr val="454545"/>
          </a:solidFill>
          <a:latin typeface="Arial" charset="0"/>
        </a:defRPr>
      </a:lvl2pPr>
      <a:lvl3pPr algn="l" rtl="0" fontAlgn="base">
        <a:lnSpc>
          <a:spcPts val="4084"/>
        </a:lnSpc>
        <a:spcBef>
          <a:spcPct val="0"/>
        </a:spcBef>
        <a:spcAft>
          <a:spcPct val="0"/>
        </a:spcAft>
        <a:defRPr sz="3400" b="1">
          <a:solidFill>
            <a:srgbClr val="454545"/>
          </a:solidFill>
          <a:latin typeface="Arial" charset="0"/>
        </a:defRPr>
      </a:lvl3pPr>
      <a:lvl4pPr algn="l" rtl="0" fontAlgn="base">
        <a:lnSpc>
          <a:spcPts val="4084"/>
        </a:lnSpc>
        <a:spcBef>
          <a:spcPct val="0"/>
        </a:spcBef>
        <a:spcAft>
          <a:spcPct val="0"/>
        </a:spcAft>
        <a:defRPr sz="3400" b="1">
          <a:solidFill>
            <a:srgbClr val="454545"/>
          </a:solidFill>
          <a:latin typeface="Arial" charset="0"/>
        </a:defRPr>
      </a:lvl4pPr>
      <a:lvl5pPr algn="l" rtl="0" fontAlgn="base">
        <a:lnSpc>
          <a:spcPts val="4084"/>
        </a:lnSpc>
        <a:spcBef>
          <a:spcPct val="0"/>
        </a:spcBef>
        <a:spcAft>
          <a:spcPct val="0"/>
        </a:spcAft>
        <a:defRPr sz="3400" b="1">
          <a:solidFill>
            <a:srgbClr val="454545"/>
          </a:solidFill>
          <a:latin typeface="Arial" charset="0"/>
        </a:defRPr>
      </a:lvl5pPr>
      <a:lvl6pPr marL="643920" algn="l" rtl="0" fontAlgn="base">
        <a:lnSpc>
          <a:spcPts val="4084"/>
        </a:lnSpc>
        <a:spcBef>
          <a:spcPct val="0"/>
        </a:spcBef>
        <a:spcAft>
          <a:spcPct val="0"/>
        </a:spcAft>
        <a:defRPr sz="3400" b="1">
          <a:solidFill>
            <a:srgbClr val="454545"/>
          </a:solidFill>
          <a:latin typeface="Arial" charset="0"/>
        </a:defRPr>
      </a:lvl6pPr>
      <a:lvl7pPr marL="1287841" algn="l" rtl="0" fontAlgn="base">
        <a:lnSpc>
          <a:spcPts val="4084"/>
        </a:lnSpc>
        <a:spcBef>
          <a:spcPct val="0"/>
        </a:spcBef>
        <a:spcAft>
          <a:spcPct val="0"/>
        </a:spcAft>
        <a:defRPr sz="3400" b="1">
          <a:solidFill>
            <a:srgbClr val="454545"/>
          </a:solidFill>
          <a:latin typeface="Arial" charset="0"/>
        </a:defRPr>
      </a:lvl7pPr>
      <a:lvl8pPr marL="1931761" algn="l" rtl="0" fontAlgn="base">
        <a:lnSpc>
          <a:spcPts val="4084"/>
        </a:lnSpc>
        <a:spcBef>
          <a:spcPct val="0"/>
        </a:spcBef>
        <a:spcAft>
          <a:spcPct val="0"/>
        </a:spcAft>
        <a:defRPr sz="3400" b="1">
          <a:solidFill>
            <a:srgbClr val="454545"/>
          </a:solidFill>
          <a:latin typeface="Arial" charset="0"/>
        </a:defRPr>
      </a:lvl8pPr>
      <a:lvl9pPr marL="2575682" algn="l" rtl="0" fontAlgn="base">
        <a:lnSpc>
          <a:spcPts val="4084"/>
        </a:lnSpc>
        <a:spcBef>
          <a:spcPct val="0"/>
        </a:spcBef>
        <a:spcAft>
          <a:spcPct val="0"/>
        </a:spcAft>
        <a:defRPr sz="3400" b="1">
          <a:solidFill>
            <a:srgbClr val="454545"/>
          </a:solidFill>
          <a:latin typeface="Arial" charset="0"/>
        </a:defRPr>
      </a:lvl9pPr>
    </p:titleStyle>
    <p:bodyStyle>
      <a:lvl1pPr marL="757949" indent="-757949" algn="l" rtl="0" fontAlgn="base">
        <a:spcBef>
          <a:spcPct val="50000"/>
        </a:spcBef>
        <a:spcAft>
          <a:spcPct val="50000"/>
        </a:spcAft>
        <a:buSzPct val="90000"/>
        <a:buBlip>
          <a:blip r:embed="rId16"/>
        </a:buBlip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1544963" indent="-534365" algn="l" rtl="0" fontAlgn="base">
        <a:spcBef>
          <a:spcPct val="25000"/>
        </a:spcBef>
        <a:spcAft>
          <a:spcPct val="25000"/>
        </a:spcAft>
        <a:buSzPct val="90000"/>
        <a:buBlip>
          <a:blip r:embed="rId16"/>
        </a:buBlip>
        <a:defRPr sz="2100">
          <a:solidFill>
            <a:schemeClr val="tx1"/>
          </a:solidFill>
          <a:latin typeface="+mn-lt"/>
        </a:defRPr>
      </a:lvl2pPr>
      <a:lvl3pPr marL="2331977" indent="-534365" algn="l" rtl="0" fontAlgn="base">
        <a:spcBef>
          <a:spcPct val="15000"/>
        </a:spcBef>
        <a:spcAft>
          <a:spcPct val="15000"/>
        </a:spcAft>
        <a:buSzPct val="90000"/>
        <a:buBlip>
          <a:blip r:embed="rId16"/>
        </a:buBlip>
        <a:defRPr sz="1800">
          <a:solidFill>
            <a:schemeClr val="tx1"/>
          </a:solidFill>
          <a:latin typeface="+mn-lt"/>
        </a:defRPr>
      </a:lvl3pPr>
      <a:lvl4pPr marL="3121226" indent="-536600" algn="l" rtl="0" fontAlgn="base">
        <a:spcBef>
          <a:spcPct val="25000"/>
        </a:spcBef>
        <a:spcAft>
          <a:spcPct val="0"/>
        </a:spcAft>
        <a:buSzPct val="90000"/>
        <a:defRPr>
          <a:solidFill>
            <a:schemeClr val="tx1"/>
          </a:solidFill>
          <a:latin typeface="+mn-lt"/>
        </a:defRPr>
      </a:lvl4pPr>
      <a:lvl5pPr marL="3910476" indent="-536600" algn="l" rtl="0" fontAlgn="base">
        <a:spcBef>
          <a:spcPct val="25000"/>
        </a:spcBef>
        <a:spcAft>
          <a:spcPct val="0"/>
        </a:spcAft>
        <a:buSzPct val="90000"/>
        <a:buBlip>
          <a:blip r:embed="rId16"/>
        </a:buBlip>
        <a:defRPr>
          <a:solidFill>
            <a:schemeClr val="tx1"/>
          </a:solidFill>
          <a:latin typeface="+mn-lt"/>
        </a:defRPr>
      </a:lvl5pPr>
      <a:lvl6pPr marL="4554397" indent="-536600" algn="l" rtl="0" fontAlgn="base">
        <a:spcBef>
          <a:spcPct val="25000"/>
        </a:spcBef>
        <a:spcAft>
          <a:spcPct val="0"/>
        </a:spcAft>
        <a:buSzPct val="90000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5198317" indent="-536600" algn="l" rtl="0" fontAlgn="base">
        <a:spcBef>
          <a:spcPct val="25000"/>
        </a:spcBef>
        <a:spcAft>
          <a:spcPct val="0"/>
        </a:spcAft>
        <a:buSzPct val="90000"/>
        <a:buBlip>
          <a:blip r:embed="rId16"/>
        </a:buBlip>
        <a:defRPr>
          <a:solidFill>
            <a:schemeClr val="tx1"/>
          </a:solidFill>
          <a:latin typeface="+mn-lt"/>
        </a:defRPr>
      </a:lvl7pPr>
      <a:lvl8pPr marL="5842238" indent="-536600" algn="l" rtl="0" fontAlgn="base">
        <a:spcBef>
          <a:spcPct val="25000"/>
        </a:spcBef>
        <a:spcAft>
          <a:spcPct val="0"/>
        </a:spcAft>
        <a:buSzPct val="90000"/>
        <a:buBlip>
          <a:blip r:embed="rId16"/>
        </a:buBlip>
        <a:defRPr>
          <a:solidFill>
            <a:schemeClr val="tx1"/>
          </a:solidFill>
          <a:latin typeface="+mn-lt"/>
        </a:defRPr>
      </a:lvl8pPr>
      <a:lvl9pPr marL="6486158" indent="-536600" algn="l" rtl="0" fontAlgn="base">
        <a:spcBef>
          <a:spcPct val="25000"/>
        </a:spcBef>
        <a:spcAft>
          <a:spcPct val="0"/>
        </a:spcAft>
        <a:buSzPct val="90000"/>
        <a:buBlip>
          <a:blip r:embed="rId16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878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3920" algn="l" defTabSz="12878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7841" algn="l" defTabSz="12878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1761" algn="l" defTabSz="12878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5682" algn="l" defTabSz="12878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9602" algn="l" defTabSz="12878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63523" algn="l" defTabSz="12878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07443" algn="l" defTabSz="12878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51364" algn="l" defTabSz="12878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8" name="Text Box 4"/>
          <p:cNvSpPr txBox="1">
            <a:spLocks noChangeArrowheads="1"/>
          </p:cNvSpPr>
          <p:nvPr/>
        </p:nvSpPr>
        <p:spPr bwMode="auto">
          <a:xfrm>
            <a:off x="2160466" y="6454726"/>
            <a:ext cx="30243584" cy="323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747" tIns="64371" rIns="128747" bIns="64371">
            <a:spAutoFit/>
          </a:bodyPr>
          <a:lstStyle>
            <a:lvl1pPr defTabSz="2952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55613" defTabSz="2952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12813" defTabSz="2952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3188" defTabSz="2952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30388" defTabSz="2952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7588" defTabSz="2952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4788" defTabSz="2952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01988" defTabSz="2952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9188" defTabSz="2952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0100" b="1" dirty="0" smtClean="0">
                <a:solidFill>
                  <a:srgbClr val="000000"/>
                </a:solidFill>
                <a:latin typeface="Frutiger 45 Light" pitchFamily="34" charset="0"/>
              </a:rPr>
              <a:t>Thirteen years </a:t>
            </a:r>
            <a:r>
              <a:rPr lang="en-US" sz="10100" b="1" dirty="0">
                <a:solidFill>
                  <a:srgbClr val="000000"/>
                </a:solidFill>
                <a:latin typeface="Frutiger 45 Light" pitchFamily="34" charset="0"/>
              </a:rPr>
              <a:t>of high resolution GPP and NPP data </a:t>
            </a:r>
            <a:r>
              <a:rPr lang="en-US" sz="10100" b="1" dirty="0" smtClean="0">
                <a:solidFill>
                  <a:srgbClr val="000000"/>
                </a:solidFill>
                <a:latin typeface="Frutiger 45 Light" pitchFamily="34" charset="0"/>
              </a:rPr>
              <a:t>of </a:t>
            </a:r>
            <a:r>
              <a:rPr lang="en-US" sz="10100" b="1" dirty="0">
                <a:solidFill>
                  <a:srgbClr val="000000"/>
                </a:solidFill>
                <a:latin typeface="Frutiger 45 Light" pitchFamily="34" charset="0"/>
              </a:rPr>
              <a:t>Europe</a:t>
            </a:r>
            <a:endParaRPr lang="en-GB" sz="10100" b="1" dirty="0">
              <a:solidFill>
                <a:srgbClr val="000000"/>
              </a:solidFill>
              <a:latin typeface="Frutiger 45 Light" pitchFamily="34" charset="0"/>
            </a:endParaRPr>
          </a:p>
        </p:txBody>
      </p:sp>
      <p:sp>
        <p:nvSpPr>
          <p:cNvPr id="461829" name="Text Box 5"/>
          <p:cNvSpPr txBox="1">
            <a:spLocks noChangeArrowheads="1"/>
          </p:cNvSpPr>
          <p:nvPr/>
        </p:nvSpPr>
        <p:spPr bwMode="auto">
          <a:xfrm>
            <a:off x="54770" y="9667118"/>
            <a:ext cx="32349281" cy="169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784" tIns="64392" rIns="128784" bIns="64392">
            <a:spAutoFit/>
          </a:bodyPr>
          <a:lstStyle>
            <a:lvl1pPr defTabSz="2952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2952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2952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2952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2952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2952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2952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2952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2952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sz="5100" dirty="0">
                <a:solidFill>
                  <a:schemeClr val="bg2"/>
                </a:solidFill>
                <a:latin typeface="Frutiger 45 Light" pitchFamily="34" charset="0"/>
              </a:rPr>
              <a:t>M. </a:t>
            </a:r>
            <a:r>
              <a:rPr lang="en-GB" sz="5100" dirty="0" smtClean="0">
                <a:solidFill>
                  <a:schemeClr val="bg2"/>
                </a:solidFill>
                <a:latin typeface="Frutiger 45 Light" pitchFamily="34" charset="0"/>
              </a:rPr>
              <a:t>Tum, </a:t>
            </a:r>
            <a:r>
              <a:rPr lang="en-GB" sz="5100" dirty="0" smtClean="0">
                <a:solidFill>
                  <a:schemeClr val="bg2"/>
                </a:solidFill>
                <a:latin typeface="Frutiger 45 Light" pitchFamily="34" charset="0"/>
              </a:rPr>
              <a:t>K.P</a:t>
            </a:r>
            <a:r>
              <a:rPr lang="en-GB" sz="5100" dirty="0">
                <a:solidFill>
                  <a:schemeClr val="bg2"/>
                </a:solidFill>
                <a:latin typeface="Frutiger 45 Light" pitchFamily="34" charset="0"/>
              </a:rPr>
              <a:t>. </a:t>
            </a:r>
            <a:r>
              <a:rPr lang="en-GB" sz="5100" dirty="0" smtClean="0">
                <a:solidFill>
                  <a:schemeClr val="bg2"/>
                </a:solidFill>
                <a:latin typeface="Frutiger 45 Light" pitchFamily="34" charset="0"/>
              </a:rPr>
              <a:t>Günther</a:t>
            </a:r>
            <a:endParaRPr lang="en-GB" sz="5100" dirty="0">
              <a:solidFill>
                <a:schemeClr val="bg2"/>
              </a:solidFill>
              <a:latin typeface="Frutiger 45 Light" pitchFamily="34" charset="0"/>
            </a:endParaRPr>
          </a:p>
          <a:p>
            <a:pPr algn="ctr"/>
            <a:r>
              <a:rPr lang="en-GB" sz="5100" dirty="0" smtClean="0">
                <a:latin typeface="Frutiger 45 Light" pitchFamily="34" charset="0"/>
              </a:rPr>
              <a:t>German </a:t>
            </a:r>
            <a:r>
              <a:rPr lang="en-GB" sz="5100" dirty="0">
                <a:latin typeface="Frutiger 45 Light" pitchFamily="34" charset="0"/>
              </a:rPr>
              <a:t>Aerospace </a:t>
            </a:r>
            <a:r>
              <a:rPr lang="en-GB" sz="5100" dirty="0" err="1">
                <a:latin typeface="Frutiger 45 Light" pitchFamily="34" charset="0"/>
              </a:rPr>
              <a:t>Center</a:t>
            </a:r>
            <a:r>
              <a:rPr lang="en-GB" sz="5100" dirty="0">
                <a:latin typeface="Frutiger 45 Light" pitchFamily="34" charset="0"/>
              </a:rPr>
              <a:t> (DLR), German Remote Sensing Data </a:t>
            </a:r>
            <a:r>
              <a:rPr lang="en-GB" sz="5100" dirty="0" err="1">
                <a:latin typeface="Frutiger 45 Light" pitchFamily="34" charset="0"/>
              </a:rPr>
              <a:t>Center</a:t>
            </a:r>
            <a:r>
              <a:rPr lang="en-GB" sz="5100" dirty="0">
                <a:latin typeface="Frutiger 45 Light" pitchFamily="34" charset="0"/>
              </a:rPr>
              <a:t> (DFD</a:t>
            </a:r>
            <a:r>
              <a:rPr lang="en-GB" sz="5100" dirty="0" smtClean="0">
                <a:latin typeface="Frutiger 45 Light" pitchFamily="34" charset="0"/>
              </a:rPr>
              <a:t>)</a:t>
            </a:r>
            <a:endParaRPr lang="en-GB" sz="5100" dirty="0" smtClean="0">
              <a:latin typeface="Frutiger 45 Light" pitchFamily="34" charset="0"/>
            </a:endParaRPr>
          </a:p>
        </p:txBody>
      </p:sp>
      <p:sp>
        <p:nvSpPr>
          <p:cNvPr id="461936" name="Text Box 112"/>
          <p:cNvSpPr txBox="1">
            <a:spLocks noChangeArrowheads="1"/>
          </p:cNvSpPr>
          <p:nvPr/>
        </p:nvSpPr>
        <p:spPr bwMode="auto">
          <a:xfrm>
            <a:off x="17306489" y="38394356"/>
            <a:ext cx="14608135" cy="117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784" tIns="64392" rIns="128784" bIns="64392">
            <a:spAutoFit/>
          </a:bodyPr>
          <a:lstStyle/>
          <a:p>
            <a:pPr algn="ctr"/>
            <a:r>
              <a:rPr lang="en-GB" sz="3400" dirty="0">
                <a:solidFill>
                  <a:srgbClr val="808080"/>
                </a:solidFill>
              </a:rPr>
              <a:t>Figure </a:t>
            </a:r>
            <a:r>
              <a:rPr lang="en-GB" sz="3400" dirty="0" smtClean="0">
                <a:solidFill>
                  <a:schemeClr val="bg2"/>
                </a:solidFill>
              </a:rPr>
              <a:t>2: </a:t>
            </a:r>
            <a:r>
              <a:rPr lang="en-GB" sz="3400" dirty="0" smtClean="0">
                <a:solidFill>
                  <a:schemeClr val="bg2"/>
                </a:solidFill>
              </a:rPr>
              <a:t>Annual NPP </a:t>
            </a:r>
            <a:r>
              <a:rPr lang="en-GB" sz="3400" dirty="0" smtClean="0">
                <a:solidFill>
                  <a:schemeClr val="bg2"/>
                </a:solidFill>
              </a:rPr>
              <a:t>sums </a:t>
            </a:r>
            <a:r>
              <a:rPr lang="en-GB" sz="3400" dirty="0" smtClean="0">
                <a:solidFill>
                  <a:schemeClr val="bg2"/>
                </a:solidFill>
              </a:rPr>
              <a:t>of </a:t>
            </a:r>
            <a:r>
              <a:rPr lang="en-GB" sz="3400" dirty="0" smtClean="0">
                <a:solidFill>
                  <a:schemeClr val="bg2"/>
                </a:solidFill>
              </a:rPr>
              <a:t>Europe for </a:t>
            </a:r>
            <a:r>
              <a:rPr lang="en-GB" sz="3400" dirty="0" smtClean="0">
                <a:solidFill>
                  <a:schemeClr val="bg2"/>
                </a:solidFill>
              </a:rPr>
              <a:t>2000-2012 </a:t>
            </a:r>
            <a:r>
              <a:rPr lang="en-GB" sz="3400" dirty="0" smtClean="0">
                <a:solidFill>
                  <a:schemeClr val="bg2"/>
                </a:solidFill>
              </a:rPr>
              <a:t>on a 1km² resolution</a:t>
            </a:r>
            <a:r>
              <a:rPr lang="en-GB" sz="3400" dirty="0" smtClean="0">
                <a:solidFill>
                  <a:srgbClr val="808080"/>
                </a:solidFill>
              </a:rPr>
              <a:t>. Low values are in grey, high values in green colour. </a:t>
            </a:r>
            <a:endParaRPr lang="en-GB" dirty="0">
              <a:solidFill>
                <a:srgbClr val="808080"/>
              </a:solidFill>
            </a:endParaRPr>
          </a:p>
        </p:txBody>
      </p:sp>
      <p:sp>
        <p:nvSpPr>
          <p:cNvPr id="461991" name="Line 167"/>
          <p:cNvSpPr>
            <a:spLocks noChangeShapeType="1"/>
          </p:cNvSpPr>
          <p:nvPr/>
        </p:nvSpPr>
        <p:spPr bwMode="auto">
          <a:xfrm>
            <a:off x="14447045" y="28390960"/>
            <a:ext cx="17214056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784" tIns="64392" rIns="128784" bIns="64392"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6490" y="12511691"/>
            <a:ext cx="14620305" cy="2581456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26" y="12511691"/>
            <a:ext cx="14639140" cy="25832869"/>
          </a:xfrm>
          <a:prstGeom prst="rect">
            <a:avLst/>
          </a:prstGeom>
        </p:spPr>
      </p:pic>
      <p:sp>
        <p:nvSpPr>
          <p:cNvPr id="19" name="Text Box 112"/>
          <p:cNvSpPr txBox="1">
            <a:spLocks noChangeArrowheads="1"/>
          </p:cNvSpPr>
          <p:nvPr/>
        </p:nvSpPr>
        <p:spPr bwMode="auto">
          <a:xfrm>
            <a:off x="1134526" y="38546756"/>
            <a:ext cx="14639140" cy="169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784" tIns="64392" rIns="128784" bIns="64392">
            <a:spAutoFit/>
          </a:bodyPr>
          <a:lstStyle/>
          <a:p>
            <a:pPr algn="ctr"/>
            <a:r>
              <a:rPr lang="en-GB" sz="3400" dirty="0">
                <a:solidFill>
                  <a:srgbClr val="808080"/>
                </a:solidFill>
              </a:rPr>
              <a:t>Figure </a:t>
            </a:r>
            <a:r>
              <a:rPr lang="en-GB" sz="3400" dirty="0" smtClean="0">
                <a:solidFill>
                  <a:schemeClr val="bg2"/>
                </a:solidFill>
              </a:rPr>
              <a:t>1: GPP average for 2000-2012 and anomalies on a 1km² resolution.</a:t>
            </a:r>
            <a:r>
              <a:rPr lang="en-GB" sz="3400" dirty="0" smtClean="0">
                <a:solidFill>
                  <a:srgbClr val="808080"/>
                </a:solidFill>
              </a:rPr>
              <a:t> Negative (red) values represent a decrease of GPP, positive (green) values an increase. Yellow represents no (or low) change.</a:t>
            </a:r>
            <a:endParaRPr lang="en-GB" dirty="0">
              <a:solidFill>
                <a:srgbClr val="808080"/>
              </a:solidFill>
            </a:endParaRPr>
          </a:p>
        </p:txBody>
      </p:sp>
      <p:sp>
        <p:nvSpPr>
          <p:cNvPr id="461925" name="Text Box 101"/>
          <p:cNvSpPr txBox="1">
            <a:spLocks noChangeArrowheads="1"/>
          </p:cNvSpPr>
          <p:nvPr/>
        </p:nvSpPr>
        <p:spPr bwMode="auto">
          <a:xfrm>
            <a:off x="6255920" y="12404662"/>
            <a:ext cx="20342260" cy="539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784" tIns="64392" rIns="128784" bIns="64392">
            <a:spAutoFit/>
          </a:bodyPr>
          <a:lstStyle/>
          <a:p>
            <a:pPr algn="just"/>
            <a:r>
              <a:rPr lang="en-GB" sz="3600" dirty="0" smtClean="0"/>
              <a:t>Gross Primary Productivity (GPP) and Net Primary Productivity (NPP) were modelled using the Biosphere Energy Transfer Hydrology </a:t>
            </a:r>
            <a:r>
              <a:rPr lang="en-GB" sz="3600" dirty="0"/>
              <a:t>(</a:t>
            </a:r>
            <a:r>
              <a:rPr lang="en-GB" sz="3600" dirty="0" smtClean="0"/>
              <a:t>BETHY/DLR) model</a:t>
            </a:r>
            <a:r>
              <a:rPr lang="en-GB" sz="3600" dirty="0"/>
              <a:t>. BETHY/DLR is driven by </a:t>
            </a:r>
            <a:r>
              <a:rPr lang="en-GB" sz="3600" b="1" dirty="0"/>
              <a:t>daily meteorology</a:t>
            </a:r>
            <a:r>
              <a:rPr lang="en-GB" sz="3600" dirty="0"/>
              <a:t> (ECMWF) and </a:t>
            </a:r>
            <a:r>
              <a:rPr lang="en-GB" sz="3600" b="1" dirty="0"/>
              <a:t>Leaf Area Index</a:t>
            </a:r>
            <a:r>
              <a:rPr lang="en-GB" sz="3600" dirty="0"/>
              <a:t> (SPOT). It is designed for </a:t>
            </a:r>
            <a:r>
              <a:rPr lang="en-GB" sz="3600" b="1" dirty="0"/>
              <a:t>regional/continental </a:t>
            </a:r>
            <a:r>
              <a:rPr lang="en-GB" sz="3600" dirty="0"/>
              <a:t>application, but has already been tested for </a:t>
            </a:r>
            <a:r>
              <a:rPr lang="en-GB" sz="3600" b="1" dirty="0"/>
              <a:t>global </a:t>
            </a:r>
            <a:r>
              <a:rPr lang="en-GB" sz="3600" dirty="0"/>
              <a:t>application.</a:t>
            </a:r>
            <a:endParaRPr lang="en-GB" sz="3400" baseline="-25000" dirty="0"/>
          </a:p>
          <a:p>
            <a:pPr algn="just"/>
            <a:r>
              <a:rPr lang="en-GB" sz="3600" dirty="0" smtClean="0"/>
              <a:t>We here present a time series of </a:t>
            </a:r>
            <a:r>
              <a:rPr lang="en-GB" sz="3600" b="1" dirty="0" smtClean="0"/>
              <a:t>thirteen years </a:t>
            </a:r>
            <a:r>
              <a:rPr lang="en-GB" sz="3600" dirty="0" smtClean="0"/>
              <a:t>(2000-2012) of </a:t>
            </a:r>
            <a:r>
              <a:rPr lang="en-GB" sz="3600" b="1" dirty="0" smtClean="0"/>
              <a:t>GPP anomalies (figure 1) </a:t>
            </a:r>
            <a:r>
              <a:rPr lang="en-GB" sz="3600" dirty="0" smtClean="0"/>
              <a:t>and corresponding </a:t>
            </a:r>
            <a:r>
              <a:rPr lang="en-GB" sz="3600" b="1" dirty="0" smtClean="0"/>
              <a:t>NPP (figure 2) </a:t>
            </a:r>
            <a:r>
              <a:rPr lang="en-GB" sz="3600" dirty="0" smtClean="0"/>
              <a:t>on a</a:t>
            </a:r>
            <a:r>
              <a:rPr lang="en-GB" sz="3600" b="1" dirty="0" smtClean="0"/>
              <a:t> 1km² resolution</a:t>
            </a:r>
            <a:r>
              <a:rPr lang="en-GB" sz="3600" dirty="0" smtClean="0"/>
              <a:t>. We found regional annual variability in GPP of </a:t>
            </a:r>
            <a:r>
              <a:rPr lang="en-GB" sz="3600" b="1" dirty="0" smtClean="0"/>
              <a:t>up to 1 Gt</a:t>
            </a:r>
            <a:r>
              <a:rPr lang="en-GB" sz="3600" dirty="0" smtClean="0"/>
              <a:t>. </a:t>
            </a:r>
            <a:r>
              <a:rPr lang="en-GB" sz="3600" dirty="0"/>
              <a:t>In total vegetation accumulated </a:t>
            </a:r>
            <a:r>
              <a:rPr lang="en-GB" sz="3600" dirty="0" smtClean="0"/>
              <a:t>annually between </a:t>
            </a:r>
            <a:r>
              <a:rPr lang="en-GB" sz="3600" b="1" dirty="0"/>
              <a:t>6.8 Gt and 7.9 Gt </a:t>
            </a:r>
            <a:r>
              <a:rPr lang="en-GB" sz="3600" b="1" dirty="0" smtClean="0"/>
              <a:t>carbon</a:t>
            </a:r>
            <a:r>
              <a:rPr lang="en-GB" sz="3600" dirty="0" smtClean="0"/>
              <a:t>. </a:t>
            </a:r>
            <a:r>
              <a:rPr lang="en-GB" sz="3600" b="1" dirty="0" smtClean="0"/>
              <a:t>Monthly </a:t>
            </a:r>
            <a:r>
              <a:rPr lang="en-GB" sz="3600" b="1" dirty="0"/>
              <a:t>and annual time series</a:t>
            </a:r>
            <a:r>
              <a:rPr lang="en-GB" sz="3600" dirty="0"/>
              <a:t> data (daily on request) </a:t>
            </a:r>
            <a:r>
              <a:rPr lang="en-GB" sz="3600" dirty="0" smtClean="0"/>
              <a:t>can be </a:t>
            </a:r>
            <a:r>
              <a:rPr lang="en-GB" sz="3600" b="1" dirty="0" smtClean="0"/>
              <a:t>downloaded</a:t>
            </a:r>
            <a:r>
              <a:rPr lang="en-GB" sz="3600" dirty="0" smtClean="0"/>
              <a:t> at </a:t>
            </a:r>
            <a:r>
              <a:rPr lang="en-GB" sz="3050" b="1" dirty="0">
                <a:solidFill>
                  <a:schemeClr val="accent2"/>
                </a:solidFill>
              </a:rPr>
              <a:t>http://</a:t>
            </a:r>
            <a:r>
              <a:rPr lang="en-GB" sz="3050" b="1" dirty="0" smtClean="0">
                <a:solidFill>
                  <a:schemeClr val="accent2"/>
                </a:solidFill>
              </a:rPr>
              <a:t>wdc.dlr.de/data_products/SURFACE/gpp.php</a:t>
            </a:r>
            <a:r>
              <a:rPr lang="en-GB" sz="3600" dirty="0" smtClean="0"/>
              <a:t>. </a:t>
            </a:r>
            <a:endParaRPr lang="en-GB" sz="3600" baseline="-25000" dirty="0"/>
          </a:p>
        </p:txBody>
      </p:sp>
      <p:sp>
        <p:nvSpPr>
          <p:cNvPr id="7" name="Rechteck 6"/>
          <p:cNvSpPr/>
          <p:nvPr/>
        </p:nvSpPr>
        <p:spPr bwMode="auto">
          <a:xfrm>
            <a:off x="1134526" y="17687265"/>
            <a:ext cx="14639140" cy="2063899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134526" y="11172434"/>
            <a:ext cx="21339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b="1" dirty="0" smtClean="0"/>
              <a:t>GPP</a:t>
            </a:r>
            <a:endParaRPr lang="de-DE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29780706" y="11204333"/>
            <a:ext cx="2082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b="1" dirty="0" smtClean="0"/>
              <a:t>NPP</a:t>
            </a:r>
            <a:endParaRPr lang="de-DE" b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76" y="40189766"/>
            <a:ext cx="2983976" cy="2983976"/>
          </a:xfrm>
          <a:prstGeom prst="rect">
            <a:avLst/>
          </a:prstGeom>
        </p:spPr>
      </p:pic>
      <p:cxnSp>
        <p:nvCxnSpPr>
          <p:cNvPr id="11" name="Gerade Verbindung 10"/>
          <p:cNvCxnSpPr/>
          <p:nvPr/>
        </p:nvCxnSpPr>
        <p:spPr bwMode="auto">
          <a:xfrm>
            <a:off x="17282258" y="17687265"/>
            <a:ext cx="974174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 Verbindung 26"/>
          <p:cNvCxnSpPr/>
          <p:nvPr/>
        </p:nvCxnSpPr>
        <p:spPr bwMode="auto">
          <a:xfrm>
            <a:off x="27023999" y="12511691"/>
            <a:ext cx="490279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29"/>
          <p:cNvCxnSpPr/>
          <p:nvPr/>
        </p:nvCxnSpPr>
        <p:spPr bwMode="auto">
          <a:xfrm>
            <a:off x="27023999" y="12511691"/>
            <a:ext cx="0" cy="517557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Gerade Verbindung 33"/>
          <p:cNvCxnSpPr/>
          <p:nvPr/>
        </p:nvCxnSpPr>
        <p:spPr bwMode="auto">
          <a:xfrm flipV="1">
            <a:off x="31914624" y="12511692"/>
            <a:ext cx="0" cy="258328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Gerade Verbindung 36"/>
          <p:cNvCxnSpPr/>
          <p:nvPr/>
        </p:nvCxnSpPr>
        <p:spPr bwMode="auto">
          <a:xfrm flipV="1">
            <a:off x="17306490" y="17687265"/>
            <a:ext cx="0" cy="206389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 Verbindung 38"/>
          <p:cNvCxnSpPr/>
          <p:nvPr/>
        </p:nvCxnSpPr>
        <p:spPr bwMode="auto">
          <a:xfrm>
            <a:off x="17306489" y="38326257"/>
            <a:ext cx="1462030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238</Words>
  <Application>Microsoft Office PowerPoint</Application>
  <PresentationFormat>Benutzerdefiniert</PresentationFormat>
  <Paragraphs>10</Paragraphs>
  <Slides>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2" baseType="lpstr">
      <vt:lpstr>Standarddesign</vt:lpstr>
      <vt:lpstr>PowerPoint-Präsentation</vt:lpstr>
    </vt:vector>
  </TitlesOfParts>
  <Company>CD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DD</dc:creator>
  <cp:lastModifiedBy>Tum, Markus</cp:lastModifiedBy>
  <cp:revision>553</cp:revision>
  <cp:lastPrinted>2014-01-22T11:49:24Z</cp:lastPrinted>
  <dcterms:created xsi:type="dcterms:W3CDTF">2003-10-01T09:44:24Z</dcterms:created>
  <dcterms:modified xsi:type="dcterms:W3CDTF">2014-01-22T12:00:26Z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jekt">
    <vt:lpwstr>DLR allgemein</vt:lpwstr>
  </property>
</Properties>
</file>