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58" r:id="rId3"/>
    <p:sldId id="293" r:id="rId4"/>
    <p:sldId id="304" r:id="rId5"/>
    <p:sldId id="305" r:id="rId6"/>
    <p:sldId id="306" r:id="rId7"/>
    <p:sldId id="297" r:id="rId8"/>
    <p:sldId id="298" r:id="rId9"/>
    <p:sldId id="307" r:id="rId10"/>
    <p:sldId id="308" r:id="rId11"/>
    <p:sldId id="309" r:id="rId12"/>
    <p:sldId id="311" r:id="rId13"/>
    <p:sldId id="260" r:id="rId14"/>
    <p:sldId id="312" r:id="rId15"/>
    <p:sldId id="313" r:id="rId16"/>
    <p:sldId id="261" r:id="rId17"/>
    <p:sldId id="314" r:id="rId18"/>
    <p:sldId id="303" r:id="rId19"/>
    <p:sldId id="277" r:id="rId20"/>
    <p:sldId id="264" r:id="rId21"/>
    <p:sldId id="282" r:id="rId22"/>
    <p:sldId id="280" r:id="rId23"/>
    <p:sldId id="265" r:id="rId24"/>
    <p:sldId id="291" r:id="rId25"/>
    <p:sldId id="302" r:id="rId26"/>
    <p:sldId id="290" r:id="rId27"/>
    <p:sldId id="315" r:id="rId28"/>
    <p:sldId id="259" r:id="rId29"/>
    <p:sldId id="269" r:id="rId30"/>
    <p:sldId id="270" r:id="rId31"/>
    <p:sldId id="278" r:id="rId32"/>
    <p:sldId id="275" r:id="rId33"/>
    <p:sldId id="316" r:id="rId34"/>
    <p:sldId id="271" r:id="rId35"/>
    <p:sldId id="317" r:id="rId36"/>
    <p:sldId id="285" r:id="rId37"/>
    <p:sldId id="286" r:id="rId38"/>
    <p:sldId id="318" r:id="rId39"/>
    <p:sldId id="267" r:id="rId40"/>
    <p:sldId id="284" r:id="rId41"/>
    <p:sldId id="281" r:id="rId42"/>
    <p:sldId id="319" r:id="rId43"/>
    <p:sldId id="287" r:id="rId4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350" y="-9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we%20pfenning\Documents\AUSGABE.xls"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Tabelle1!$B$3</c:f>
              <c:strCache>
                <c:ptCount val="1"/>
                <c:pt idx="0">
                  <c:v>Schüler häufig</c:v>
                </c:pt>
              </c:strCache>
            </c:strRef>
          </c:tx>
          <c:invertIfNegative val="0"/>
          <c:cat>
            <c:strRef>
              <c:f>Tabelle1!$A$4:$A$24</c:f>
              <c:strCache>
                <c:ptCount val="21"/>
                <c:pt idx="0">
                  <c:v>Fernrohr</c:v>
                </c:pt>
                <c:pt idx="1">
                  <c:v>Mikroskop</c:v>
                </c:pt>
                <c:pt idx="2">
                  <c:v>Modellbahn bzw Autorennbahn</c:v>
                </c:pt>
                <c:pt idx="3">
                  <c:v>ferngesteuerte Modelle</c:v>
                </c:pt>
                <c:pt idx="4">
                  <c:v>Computerspiele</c:v>
                </c:pt>
                <c:pt idx="5">
                  <c:v>Werken mit Holz bzw. Metall</c:v>
                </c:pt>
                <c:pt idx="6">
                  <c:v>elektronische Schaltungen, Löten</c:v>
                </c:pt>
                <c:pt idx="7">
                  <c:v>Bausteine (z.B. Lego, Baufix)</c:v>
                </c:pt>
                <c:pt idx="8">
                  <c:v>chemische Versuche</c:v>
                </c:pt>
                <c:pt idx="9">
                  <c:v>biologische Versuche</c:v>
                </c:pt>
                <c:pt idx="10">
                  <c:v>physikalische Versuche</c:v>
                </c:pt>
                <c:pt idx="11">
                  <c:v>Abenteuerromane über Technik / Science-Fiction-Romane lesen</c:v>
                </c:pt>
                <c:pt idx="12">
                  <c:v>Aufschrauben von Geräten</c:v>
                </c:pt>
                <c:pt idx="13">
                  <c:v>Besuche in Museen bzw. Ausstellungen mit Eltern</c:v>
                </c:pt>
                <c:pt idx="14">
                  <c:v> Mitarbeit bei Technikvereinen (THW, Feuerwehr usw.)</c:v>
                </c:pt>
                <c:pt idx="15">
                  <c:v>Reparaturen an Geräten oder am Fahrrad</c:v>
                </c:pt>
                <c:pt idx="16">
                  <c:v>Aufrüsten des PC</c:v>
                </c:pt>
                <c:pt idx="17">
                  <c:v>Programmieren am Computer</c:v>
                </c:pt>
                <c:pt idx="18">
                  <c:v>spielen mit bzw. basteln von Figuren, Puppen, Marionetten</c:v>
                </c:pt>
                <c:pt idx="19">
                  <c:v>den Eltern bei Reparaturen helfen</c:v>
                </c:pt>
                <c:pt idx="20">
                  <c:v>Denkspiele</c:v>
                </c:pt>
              </c:strCache>
            </c:strRef>
          </c:cat>
          <c:val>
            <c:numRef>
              <c:f>Tabelle1!$B$4:$B$24</c:f>
              <c:numCache>
                <c:formatCode>0.00%</c:formatCode>
                <c:ptCount val="21"/>
                <c:pt idx="0">
                  <c:v>0.127</c:v>
                </c:pt>
                <c:pt idx="1">
                  <c:v>0.12200000000000009</c:v>
                </c:pt>
                <c:pt idx="2">
                  <c:v>0.20200000000000001</c:v>
                </c:pt>
                <c:pt idx="3">
                  <c:v>0.224</c:v>
                </c:pt>
                <c:pt idx="4">
                  <c:v>0.3090000000000005</c:v>
                </c:pt>
                <c:pt idx="5">
                  <c:v>0.16800000000000001</c:v>
                </c:pt>
                <c:pt idx="6">
                  <c:v>6.9000000000000034E-2</c:v>
                </c:pt>
                <c:pt idx="7">
                  <c:v>0.33100000000000063</c:v>
                </c:pt>
                <c:pt idx="8">
                  <c:v>7.3999999999999996E-2</c:v>
                </c:pt>
                <c:pt idx="9">
                  <c:v>7.0999999999999994E-2</c:v>
                </c:pt>
                <c:pt idx="10">
                  <c:v>8.9000000000000065E-2</c:v>
                </c:pt>
                <c:pt idx="11">
                  <c:v>7.3999999999999996E-2</c:v>
                </c:pt>
                <c:pt idx="12">
                  <c:v>0.17900000000000021</c:v>
                </c:pt>
                <c:pt idx="13">
                  <c:v>0.15100000000000025</c:v>
                </c:pt>
                <c:pt idx="14">
                  <c:v>4.3000000000000003E-2</c:v>
                </c:pt>
                <c:pt idx="15">
                  <c:v>0.21700000000000025</c:v>
                </c:pt>
                <c:pt idx="16">
                  <c:v>0.13300000000000001</c:v>
                </c:pt>
                <c:pt idx="17">
                  <c:v>0.14900000000000024</c:v>
                </c:pt>
                <c:pt idx="18">
                  <c:v>0.15100000000000025</c:v>
                </c:pt>
                <c:pt idx="19">
                  <c:v>0.22</c:v>
                </c:pt>
                <c:pt idx="20">
                  <c:v>0.26200000000000001</c:v>
                </c:pt>
              </c:numCache>
            </c:numRef>
          </c:val>
        </c:ser>
        <c:ser>
          <c:idx val="1"/>
          <c:order val="1"/>
          <c:tx>
            <c:strRef>
              <c:f>Tabelle1!$C$3</c:f>
              <c:strCache>
                <c:ptCount val="1"/>
                <c:pt idx="0">
                  <c:v>Studierende häufig</c:v>
                </c:pt>
              </c:strCache>
            </c:strRef>
          </c:tx>
          <c:spPr>
            <a:solidFill>
              <a:srgbClr val="FF0000"/>
            </a:solidFill>
          </c:spPr>
          <c:invertIfNegative val="0"/>
          <c:cat>
            <c:strRef>
              <c:f>Tabelle1!$A$4:$A$24</c:f>
              <c:strCache>
                <c:ptCount val="21"/>
                <c:pt idx="0">
                  <c:v>Fernrohr</c:v>
                </c:pt>
                <c:pt idx="1">
                  <c:v>Mikroskop</c:v>
                </c:pt>
                <c:pt idx="2">
                  <c:v>Modellbahn bzw Autorennbahn</c:v>
                </c:pt>
                <c:pt idx="3">
                  <c:v>ferngesteuerte Modelle</c:v>
                </c:pt>
                <c:pt idx="4">
                  <c:v>Computerspiele</c:v>
                </c:pt>
                <c:pt idx="5">
                  <c:v>Werken mit Holz bzw. Metall</c:v>
                </c:pt>
                <c:pt idx="6">
                  <c:v>elektronische Schaltungen, Löten</c:v>
                </c:pt>
                <c:pt idx="7">
                  <c:v>Bausteine (z.B. Lego, Baufix)</c:v>
                </c:pt>
                <c:pt idx="8">
                  <c:v>chemische Versuche</c:v>
                </c:pt>
                <c:pt idx="9">
                  <c:v>biologische Versuche</c:v>
                </c:pt>
                <c:pt idx="10">
                  <c:v>physikalische Versuche</c:v>
                </c:pt>
                <c:pt idx="11">
                  <c:v>Abenteuerromane über Technik / Science-Fiction-Romane lesen</c:v>
                </c:pt>
                <c:pt idx="12">
                  <c:v>Aufschrauben von Geräten</c:v>
                </c:pt>
                <c:pt idx="13">
                  <c:v>Besuche in Museen bzw. Ausstellungen mit Eltern</c:v>
                </c:pt>
                <c:pt idx="14">
                  <c:v> Mitarbeit bei Technikvereinen (THW, Feuerwehr usw.)</c:v>
                </c:pt>
                <c:pt idx="15">
                  <c:v>Reparaturen an Geräten oder am Fahrrad</c:v>
                </c:pt>
                <c:pt idx="16">
                  <c:v>Aufrüsten des PC</c:v>
                </c:pt>
                <c:pt idx="17">
                  <c:v>Programmieren am Computer</c:v>
                </c:pt>
                <c:pt idx="18">
                  <c:v>spielen mit bzw. basteln von Figuren, Puppen, Marionetten</c:v>
                </c:pt>
                <c:pt idx="19">
                  <c:v>den Eltern bei Reparaturen helfen</c:v>
                </c:pt>
                <c:pt idx="20">
                  <c:v>Denkspiele</c:v>
                </c:pt>
              </c:strCache>
            </c:strRef>
          </c:cat>
          <c:val>
            <c:numRef>
              <c:f>Tabelle1!$C$4:$C$24</c:f>
              <c:numCache>
                <c:formatCode>0.00%</c:formatCode>
                <c:ptCount val="21"/>
                <c:pt idx="0">
                  <c:v>0.23</c:v>
                </c:pt>
                <c:pt idx="1">
                  <c:v>0.21700000000000025</c:v>
                </c:pt>
                <c:pt idx="2">
                  <c:v>0.49000000000000032</c:v>
                </c:pt>
                <c:pt idx="3">
                  <c:v>0.49400000000000038</c:v>
                </c:pt>
                <c:pt idx="4">
                  <c:v>0.62700000000000111</c:v>
                </c:pt>
                <c:pt idx="5">
                  <c:v>0.49200000000000038</c:v>
                </c:pt>
                <c:pt idx="6">
                  <c:v>0.21400000000000025</c:v>
                </c:pt>
                <c:pt idx="7">
                  <c:v>0.86900000000000099</c:v>
                </c:pt>
                <c:pt idx="8">
                  <c:v>0.11600000000000002</c:v>
                </c:pt>
                <c:pt idx="9">
                  <c:v>8.3000000000000046E-2</c:v>
                </c:pt>
                <c:pt idx="10">
                  <c:v>0.20900000000000021</c:v>
                </c:pt>
                <c:pt idx="11">
                  <c:v>0.21500000000000025</c:v>
                </c:pt>
                <c:pt idx="12">
                  <c:v>0.55000000000000004</c:v>
                </c:pt>
                <c:pt idx="13">
                  <c:v>0.37000000000000038</c:v>
                </c:pt>
                <c:pt idx="14">
                  <c:v>0.10900000000000012</c:v>
                </c:pt>
                <c:pt idx="15">
                  <c:v>0.63300000000000112</c:v>
                </c:pt>
                <c:pt idx="16">
                  <c:v>0.4390000000000005</c:v>
                </c:pt>
                <c:pt idx="17">
                  <c:v>0.22800000000000001</c:v>
                </c:pt>
                <c:pt idx="18">
                  <c:v>0.20900000000000021</c:v>
                </c:pt>
                <c:pt idx="19">
                  <c:v>0.61000000000000065</c:v>
                </c:pt>
                <c:pt idx="20">
                  <c:v>0.55200000000000005</c:v>
                </c:pt>
              </c:numCache>
            </c:numRef>
          </c:val>
        </c:ser>
        <c:ser>
          <c:idx val="2"/>
          <c:order val="2"/>
          <c:tx>
            <c:strRef>
              <c:f>Tabelle1!$D$3</c:f>
              <c:strCache>
                <c:ptCount val="1"/>
                <c:pt idx="0">
                  <c:v>T+N-Berfue häufig</c:v>
                </c:pt>
              </c:strCache>
            </c:strRef>
          </c:tx>
          <c:spPr>
            <a:solidFill>
              <a:schemeClr val="tx1"/>
            </a:solidFill>
          </c:spPr>
          <c:invertIfNegative val="0"/>
          <c:cat>
            <c:strRef>
              <c:f>Tabelle1!$A$4:$A$24</c:f>
              <c:strCache>
                <c:ptCount val="21"/>
                <c:pt idx="0">
                  <c:v>Fernrohr</c:v>
                </c:pt>
                <c:pt idx="1">
                  <c:v>Mikroskop</c:v>
                </c:pt>
                <c:pt idx="2">
                  <c:v>Modellbahn bzw Autorennbahn</c:v>
                </c:pt>
                <c:pt idx="3">
                  <c:v>ferngesteuerte Modelle</c:v>
                </c:pt>
                <c:pt idx="4">
                  <c:v>Computerspiele</c:v>
                </c:pt>
                <c:pt idx="5">
                  <c:v>Werken mit Holz bzw. Metall</c:v>
                </c:pt>
                <c:pt idx="6">
                  <c:v>elektronische Schaltungen, Löten</c:v>
                </c:pt>
                <c:pt idx="7">
                  <c:v>Bausteine (z.B. Lego, Baufix)</c:v>
                </c:pt>
                <c:pt idx="8">
                  <c:v>chemische Versuche</c:v>
                </c:pt>
                <c:pt idx="9">
                  <c:v>biologische Versuche</c:v>
                </c:pt>
                <c:pt idx="10">
                  <c:v>physikalische Versuche</c:v>
                </c:pt>
                <c:pt idx="11">
                  <c:v>Abenteuerromane über Technik / Science-Fiction-Romane lesen</c:v>
                </c:pt>
                <c:pt idx="12">
                  <c:v>Aufschrauben von Geräten</c:v>
                </c:pt>
                <c:pt idx="13">
                  <c:v>Besuche in Museen bzw. Ausstellungen mit Eltern</c:v>
                </c:pt>
                <c:pt idx="14">
                  <c:v> Mitarbeit bei Technikvereinen (THW, Feuerwehr usw.)</c:v>
                </c:pt>
                <c:pt idx="15">
                  <c:v>Reparaturen an Geräten oder am Fahrrad</c:v>
                </c:pt>
                <c:pt idx="16">
                  <c:v>Aufrüsten des PC</c:v>
                </c:pt>
                <c:pt idx="17">
                  <c:v>Programmieren am Computer</c:v>
                </c:pt>
                <c:pt idx="18">
                  <c:v>spielen mit bzw. basteln von Figuren, Puppen, Marionetten</c:v>
                </c:pt>
                <c:pt idx="19">
                  <c:v>den Eltern bei Reparaturen helfen</c:v>
                </c:pt>
                <c:pt idx="20">
                  <c:v>Denkspiele</c:v>
                </c:pt>
              </c:strCache>
            </c:strRef>
          </c:cat>
          <c:val>
            <c:numRef>
              <c:f>Tabelle1!$D$4:$D$24</c:f>
              <c:numCache>
                <c:formatCode>0.00%</c:formatCode>
                <c:ptCount val="21"/>
                <c:pt idx="0">
                  <c:v>0.27</c:v>
                </c:pt>
                <c:pt idx="1">
                  <c:v>0.26700000000000002</c:v>
                </c:pt>
                <c:pt idx="2">
                  <c:v>0.53800000000000003</c:v>
                </c:pt>
                <c:pt idx="3">
                  <c:v>0.22</c:v>
                </c:pt>
                <c:pt idx="4">
                  <c:v>0.21100000000000024</c:v>
                </c:pt>
                <c:pt idx="5">
                  <c:v>0.60000000000000064</c:v>
                </c:pt>
                <c:pt idx="6">
                  <c:v>0.3750000000000005</c:v>
                </c:pt>
                <c:pt idx="7">
                  <c:v>0.80800000000000005</c:v>
                </c:pt>
                <c:pt idx="8">
                  <c:v>0.24800000000000025</c:v>
                </c:pt>
                <c:pt idx="9">
                  <c:v>9.8000000000000212E-2</c:v>
                </c:pt>
                <c:pt idx="10">
                  <c:v>0.36100000000000032</c:v>
                </c:pt>
                <c:pt idx="11">
                  <c:v>0.47500000000000031</c:v>
                </c:pt>
                <c:pt idx="12">
                  <c:v>0.60800000000000065</c:v>
                </c:pt>
                <c:pt idx="13">
                  <c:v>0.35300000000000031</c:v>
                </c:pt>
                <c:pt idx="14">
                  <c:v>8.6000000000000021E-2</c:v>
                </c:pt>
                <c:pt idx="15">
                  <c:v>0.71300000000000063</c:v>
                </c:pt>
                <c:pt idx="16">
                  <c:v>0.20200000000000001</c:v>
                </c:pt>
                <c:pt idx="17">
                  <c:v>0.21700000000000025</c:v>
                </c:pt>
                <c:pt idx="18">
                  <c:v>0.27600000000000002</c:v>
                </c:pt>
                <c:pt idx="19">
                  <c:v>0.59899999999999998</c:v>
                </c:pt>
                <c:pt idx="20">
                  <c:v>0.621000000000001</c:v>
                </c:pt>
              </c:numCache>
            </c:numRef>
          </c:val>
        </c:ser>
        <c:dLbls>
          <c:showLegendKey val="0"/>
          <c:showVal val="0"/>
          <c:showCatName val="0"/>
          <c:showSerName val="0"/>
          <c:showPercent val="0"/>
          <c:showBubbleSize val="0"/>
        </c:dLbls>
        <c:gapWidth val="150"/>
        <c:axId val="177951488"/>
        <c:axId val="177953024"/>
      </c:barChart>
      <c:catAx>
        <c:axId val="177951488"/>
        <c:scaling>
          <c:orientation val="minMax"/>
        </c:scaling>
        <c:delete val="0"/>
        <c:axPos val="b"/>
        <c:majorTickMark val="out"/>
        <c:minorTickMark val="none"/>
        <c:tickLblPos val="nextTo"/>
        <c:crossAx val="177953024"/>
        <c:crosses val="autoZero"/>
        <c:auto val="1"/>
        <c:lblAlgn val="ctr"/>
        <c:lblOffset val="100"/>
        <c:noMultiLvlLbl val="0"/>
      </c:catAx>
      <c:valAx>
        <c:axId val="177953024"/>
        <c:scaling>
          <c:orientation val="minMax"/>
        </c:scaling>
        <c:delete val="0"/>
        <c:axPos val="l"/>
        <c:majorGridlines/>
        <c:numFmt formatCode="0.00%" sourceLinked="1"/>
        <c:majorTickMark val="out"/>
        <c:minorTickMark val="none"/>
        <c:tickLblPos val="nextTo"/>
        <c:crossAx val="17795148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percentStacked"/>
        <c:varyColors val="0"/>
        <c:ser>
          <c:idx val="0"/>
          <c:order val="0"/>
          <c:tx>
            <c:strRef>
              <c:f>Sheet1!$A$2</c:f>
              <c:strCache>
                <c:ptCount val="1"/>
                <c:pt idx="0">
                  <c:v>außerordentlich hoch</c:v>
                </c:pt>
              </c:strCache>
            </c:strRef>
          </c:tx>
          <c:spPr>
            <a:solidFill>
              <a:schemeClr val="tx1"/>
            </a:solidFill>
          </c:spPr>
          <c:invertIfNegative val="0"/>
          <c:cat>
            <c:strRef>
              <c:f>Sheet1!$B$1:$R$1</c:f>
              <c:strCache>
                <c:ptCount val="16"/>
                <c:pt idx="0">
                  <c:v>  Textiltechnik</c:v>
                </c:pt>
                <c:pt idx="1">
                  <c:v>  Kernenergie</c:v>
                </c:pt>
                <c:pt idx="2">
                  <c:v>  Medizintechnik/ Pharmazie</c:v>
                </c:pt>
                <c:pt idx="3">
                  <c:v>  Luft- und Raumfahrttechnik</c:v>
                </c:pt>
                <c:pt idx="4">
                  <c:v>  Gentechnik</c:v>
                </c:pt>
                <c:pt idx="5">
                  <c:v>  Nanotechnologie</c:v>
                </c:pt>
                <c:pt idx="6">
                  <c:v>  Biologie</c:v>
                </c:pt>
                <c:pt idx="7">
                  <c:v>  Chemie</c:v>
                </c:pt>
                <c:pt idx="8">
                  <c:v>  Physik</c:v>
                </c:pt>
                <c:pt idx="9">
                  <c:v>  Erneuerbare Energien</c:v>
                </c:pt>
                <c:pt idx="10">
                  <c:v>  Verkehrstechnik</c:v>
                </c:pt>
                <c:pt idx="11">
                  <c:v>  Mathematik</c:v>
                </c:pt>
                <c:pt idx="12">
                  <c:v>  Maschinenbau</c:v>
                </c:pt>
                <c:pt idx="13">
                  <c:v>  Informatik</c:v>
                </c:pt>
                <c:pt idx="14">
                  <c:v>  Elektrotechnik/ Elektronik</c:v>
                </c:pt>
                <c:pt idx="15">
                  <c:v>  Computertechnologie allgemein</c:v>
                </c:pt>
              </c:strCache>
            </c:strRef>
          </c:cat>
          <c:val>
            <c:numRef>
              <c:f>Sheet1!$B$2:$R$2</c:f>
              <c:numCache>
                <c:formatCode>####.0%</c:formatCode>
                <c:ptCount val="17"/>
                <c:pt idx="0">
                  <c:v>2.2142857142857152E-2</c:v>
                </c:pt>
                <c:pt idx="1">
                  <c:v>2.5896414342629483E-2</c:v>
                </c:pt>
                <c:pt idx="2">
                  <c:v>3.2429245283019117E-2</c:v>
                </c:pt>
                <c:pt idx="3">
                  <c:v>3.3159947984395456E-2</c:v>
                </c:pt>
                <c:pt idx="4">
                  <c:v>3.3224400871459697E-2</c:v>
                </c:pt>
                <c:pt idx="5">
                  <c:v>3.6437246963562958E-2</c:v>
                </c:pt>
                <c:pt idx="6">
                  <c:v>4.6076642335766416E-2</c:v>
                </c:pt>
                <c:pt idx="7">
                  <c:v>4.6342825237297595E-2</c:v>
                </c:pt>
                <c:pt idx="8">
                  <c:v>4.6485888212506897E-2</c:v>
                </c:pt>
                <c:pt idx="9">
                  <c:v>4.8533872598584375E-2</c:v>
                </c:pt>
                <c:pt idx="10">
                  <c:v>5.2955665024630581E-2</c:v>
                </c:pt>
                <c:pt idx="11">
                  <c:v>7.2140484100617089E-2</c:v>
                </c:pt>
                <c:pt idx="12">
                  <c:v>7.5328265376641432E-2</c:v>
                </c:pt>
                <c:pt idx="13">
                  <c:v>7.5963103635377102E-2</c:v>
                </c:pt>
                <c:pt idx="14">
                  <c:v>8.7833827893175009E-2</c:v>
                </c:pt>
                <c:pt idx="15">
                  <c:v>0.11045364891518758</c:v>
                </c:pt>
              </c:numCache>
            </c:numRef>
          </c:val>
        </c:ser>
        <c:ser>
          <c:idx val="1"/>
          <c:order val="1"/>
          <c:tx>
            <c:strRef>
              <c:f>Sheet1!$A$3</c:f>
              <c:strCache>
                <c:ptCount val="1"/>
                <c:pt idx="0">
                  <c:v>sehr hoch</c:v>
                </c:pt>
              </c:strCache>
            </c:strRef>
          </c:tx>
          <c:invertIfNegative val="0"/>
          <c:cat>
            <c:strRef>
              <c:f>Sheet1!$B$1:$R$1</c:f>
              <c:strCache>
                <c:ptCount val="16"/>
                <c:pt idx="0">
                  <c:v>  Textiltechnik</c:v>
                </c:pt>
                <c:pt idx="1">
                  <c:v>  Kernenergie</c:v>
                </c:pt>
                <c:pt idx="2">
                  <c:v>  Medizintechnik/ Pharmazie</c:v>
                </c:pt>
                <c:pt idx="3">
                  <c:v>  Luft- und Raumfahrttechnik</c:v>
                </c:pt>
                <c:pt idx="4">
                  <c:v>  Gentechnik</c:v>
                </c:pt>
                <c:pt idx="5">
                  <c:v>  Nanotechnologie</c:v>
                </c:pt>
                <c:pt idx="6">
                  <c:v>  Biologie</c:v>
                </c:pt>
                <c:pt idx="7">
                  <c:v>  Chemie</c:v>
                </c:pt>
                <c:pt idx="8">
                  <c:v>  Physik</c:v>
                </c:pt>
                <c:pt idx="9">
                  <c:v>  Erneuerbare Energien</c:v>
                </c:pt>
                <c:pt idx="10">
                  <c:v>  Verkehrstechnik</c:v>
                </c:pt>
                <c:pt idx="11">
                  <c:v>  Mathematik</c:v>
                </c:pt>
                <c:pt idx="12">
                  <c:v>  Maschinenbau</c:v>
                </c:pt>
                <c:pt idx="13">
                  <c:v>  Informatik</c:v>
                </c:pt>
                <c:pt idx="14">
                  <c:v>  Elektrotechnik/ Elektronik</c:v>
                </c:pt>
                <c:pt idx="15">
                  <c:v>  Computertechnologie allgemein</c:v>
                </c:pt>
              </c:strCache>
            </c:strRef>
          </c:cat>
          <c:val>
            <c:numRef>
              <c:f>Sheet1!$B$3:$R$3</c:f>
              <c:numCache>
                <c:formatCode>####.0%</c:formatCode>
                <c:ptCount val="17"/>
                <c:pt idx="0">
                  <c:v>4.8571428571428557E-2</c:v>
                </c:pt>
                <c:pt idx="1">
                  <c:v>6.0424966799468786E-2</c:v>
                </c:pt>
                <c:pt idx="2">
                  <c:v>6.8396226415094588E-2</c:v>
                </c:pt>
                <c:pt idx="3">
                  <c:v>7.0221066319895969E-2</c:v>
                </c:pt>
                <c:pt idx="4">
                  <c:v>6.372549019607851E-2</c:v>
                </c:pt>
                <c:pt idx="5">
                  <c:v>7.0850202429149814E-2</c:v>
                </c:pt>
                <c:pt idx="6">
                  <c:v>9.6715328467153805E-2</c:v>
                </c:pt>
                <c:pt idx="7">
                  <c:v>8.8218872138470919E-2</c:v>
                </c:pt>
                <c:pt idx="8">
                  <c:v>9.3525179856115248E-2</c:v>
                </c:pt>
                <c:pt idx="9">
                  <c:v>8.2406471183013238E-2</c:v>
                </c:pt>
                <c:pt idx="10">
                  <c:v>9.8522167487685469E-2</c:v>
                </c:pt>
                <c:pt idx="11">
                  <c:v>0.12339819648789747</c:v>
                </c:pt>
                <c:pt idx="12">
                  <c:v>8.2239115411195482E-2</c:v>
                </c:pt>
                <c:pt idx="13">
                  <c:v>0.10472056429734128</c:v>
                </c:pt>
                <c:pt idx="14">
                  <c:v>9.9703264094955502E-2</c:v>
                </c:pt>
                <c:pt idx="15">
                  <c:v>0.10305719921104535</c:v>
                </c:pt>
              </c:numCache>
            </c:numRef>
          </c:val>
        </c:ser>
        <c:ser>
          <c:idx val="2"/>
          <c:order val="2"/>
          <c:tx>
            <c:strRef>
              <c:f>Sheet1!$A$4</c:f>
              <c:strCache>
                <c:ptCount val="1"/>
                <c:pt idx="0">
                  <c:v>eher hoch</c:v>
                </c:pt>
              </c:strCache>
            </c:strRef>
          </c:tx>
          <c:invertIfNegative val="0"/>
          <c:cat>
            <c:strRef>
              <c:f>Sheet1!$B$1:$R$1</c:f>
              <c:strCache>
                <c:ptCount val="16"/>
                <c:pt idx="0">
                  <c:v>  Textiltechnik</c:v>
                </c:pt>
                <c:pt idx="1">
                  <c:v>  Kernenergie</c:v>
                </c:pt>
                <c:pt idx="2">
                  <c:v>  Medizintechnik/ Pharmazie</c:v>
                </c:pt>
                <c:pt idx="3">
                  <c:v>  Luft- und Raumfahrttechnik</c:v>
                </c:pt>
                <c:pt idx="4">
                  <c:v>  Gentechnik</c:v>
                </c:pt>
                <c:pt idx="5">
                  <c:v>  Nanotechnologie</c:v>
                </c:pt>
                <c:pt idx="6">
                  <c:v>  Biologie</c:v>
                </c:pt>
                <c:pt idx="7">
                  <c:v>  Chemie</c:v>
                </c:pt>
                <c:pt idx="8">
                  <c:v>  Physik</c:v>
                </c:pt>
                <c:pt idx="9">
                  <c:v>  Erneuerbare Energien</c:v>
                </c:pt>
                <c:pt idx="10">
                  <c:v>  Verkehrstechnik</c:v>
                </c:pt>
                <c:pt idx="11">
                  <c:v>  Mathematik</c:v>
                </c:pt>
                <c:pt idx="12">
                  <c:v>  Maschinenbau</c:v>
                </c:pt>
                <c:pt idx="13">
                  <c:v>  Informatik</c:v>
                </c:pt>
                <c:pt idx="14">
                  <c:v>  Elektrotechnik/ Elektronik</c:v>
                </c:pt>
                <c:pt idx="15">
                  <c:v>  Computertechnologie allgemein</c:v>
                </c:pt>
              </c:strCache>
            </c:strRef>
          </c:cat>
          <c:val>
            <c:numRef>
              <c:f>Sheet1!$B$4:$R$4</c:f>
              <c:numCache>
                <c:formatCode>####.0%</c:formatCode>
                <c:ptCount val="17"/>
                <c:pt idx="0">
                  <c:v>0.11214285714285695</c:v>
                </c:pt>
                <c:pt idx="1">
                  <c:v>0.11088977423638778</c:v>
                </c:pt>
                <c:pt idx="2">
                  <c:v>0.10966981132075471</c:v>
                </c:pt>
                <c:pt idx="3">
                  <c:v>0.12548764629388817</c:v>
                </c:pt>
                <c:pt idx="4">
                  <c:v>0.12581699346405228</c:v>
                </c:pt>
                <c:pt idx="5">
                  <c:v>9.9190283400809709E-2</c:v>
                </c:pt>
                <c:pt idx="6">
                  <c:v>0.17883211678832192</c:v>
                </c:pt>
                <c:pt idx="7">
                  <c:v>0.15633724176437858</c:v>
                </c:pt>
                <c:pt idx="8">
                  <c:v>0.14167127836192583</c:v>
                </c:pt>
                <c:pt idx="9">
                  <c:v>0.13144590495450001</c:v>
                </c:pt>
                <c:pt idx="10">
                  <c:v>0.14839901477832601</c:v>
                </c:pt>
                <c:pt idx="11">
                  <c:v>0.16373991457048023</c:v>
                </c:pt>
                <c:pt idx="12">
                  <c:v>0.12577747062888717</c:v>
                </c:pt>
                <c:pt idx="13">
                  <c:v>0.12479652740097739</c:v>
                </c:pt>
                <c:pt idx="14">
                  <c:v>0.14421364985163296</c:v>
                </c:pt>
                <c:pt idx="15">
                  <c:v>0.13362919132149967</c:v>
                </c:pt>
              </c:numCache>
            </c:numRef>
          </c:val>
        </c:ser>
        <c:ser>
          <c:idx val="3"/>
          <c:order val="3"/>
          <c:tx>
            <c:strRef>
              <c:f>Sheet1!$A$5</c:f>
              <c:strCache>
                <c:ptCount val="1"/>
                <c:pt idx="0">
                  <c:v>eher gering</c:v>
                </c:pt>
              </c:strCache>
            </c:strRef>
          </c:tx>
          <c:invertIfNegative val="0"/>
          <c:cat>
            <c:strRef>
              <c:f>Sheet1!$B$1:$R$1</c:f>
              <c:strCache>
                <c:ptCount val="16"/>
                <c:pt idx="0">
                  <c:v>  Textiltechnik</c:v>
                </c:pt>
                <c:pt idx="1">
                  <c:v>  Kernenergie</c:v>
                </c:pt>
                <c:pt idx="2">
                  <c:v>  Medizintechnik/ Pharmazie</c:v>
                </c:pt>
                <c:pt idx="3">
                  <c:v>  Luft- und Raumfahrttechnik</c:v>
                </c:pt>
                <c:pt idx="4">
                  <c:v>  Gentechnik</c:v>
                </c:pt>
                <c:pt idx="5">
                  <c:v>  Nanotechnologie</c:v>
                </c:pt>
                <c:pt idx="6">
                  <c:v>  Biologie</c:v>
                </c:pt>
                <c:pt idx="7">
                  <c:v>  Chemie</c:v>
                </c:pt>
                <c:pt idx="8">
                  <c:v>  Physik</c:v>
                </c:pt>
                <c:pt idx="9">
                  <c:v>  Erneuerbare Energien</c:v>
                </c:pt>
                <c:pt idx="10">
                  <c:v>  Verkehrstechnik</c:v>
                </c:pt>
                <c:pt idx="11">
                  <c:v>  Mathematik</c:v>
                </c:pt>
                <c:pt idx="12">
                  <c:v>  Maschinenbau</c:v>
                </c:pt>
                <c:pt idx="13">
                  <c:v>  Informatik</c:v>
                </c:pt>
                <c:pt idx="14">
                  <c:v>  Elektrotechnik/ Elektronik</c:v>
                </c:pt>
                <c:pt idx="15">
                  <c:v>  Computertechnologie allgemein</c:v>
                </c:pt>
              </c:strCache>
            </c:strRef>
          </c:cat>
          <c:val>
            <c:numRef>
              <c:f>Sheet1!$B$5:$R$5</c:f>
              <c:numCache>
                <c:formatCode>####.0%</c:formatCode>
                <c:ptCount val="17"/>
                <c:pt idx="0">
                  <c:v>0.29000000000000031</c:v>
                </c:pt>
                <c:pt idx="1">
                  <c:v>0.29548472775564794</c:v>
                </c:pt>
                <c:pt idx="2">
                  <c:v>0.31839622641509435</c:v>
                </c:pt>
                <c:pt idx="3">
                  <c:v>0.31404421326398085</c:v>
                </c:pt>
                <c:pt idx="4">
                  <c:v>0.32679738562091498</c:v>
                </c:pt>
                <c:pt idx="5">
                  <c:v>0.30229419703103916</c:v>
                </c:pt>
                <c:pt idx="6">
                  <c:v>0.35720802919708156</c:v>
                </c:pt>
                <c:pt idx="7">
                  <c:v>0.32216638749302207</c:v>
                </c:pt>
                <c:pt idx="8">
                  <c:v>0.33923630326508214</c:v>
                </c:pt>
                <c:pt idx="9">
                  <c:v>0.30788675429727286</c:v>
                </c:pt>
                <c:pt idx="10">
                  <c:v>0.27770935960591125</c:v>
                </c:pt>
                <c:pt idx="11">
                  <c:v>0.33412434741338398</c:v>
                </c:pt>
                <c:pt idx="12">
                  <c:v>0.27712508638562638</c:v>
                </c:pt>
                <c:pt idx="13">
                  <c:v>0.34943027672273486</c:v>
                </c:pt>
                <c:pt idx="14">
                  <c:v>0.28783382789317508</c:v>
                </c:pt>
                <c:pt idx="15">
                  <c:v>0.32692307692307926</c:v>
                </c:pt>
              </c:numCache>
            </c:numRef>
          </c:val>
        </c:ser>
        <c:ser>
          <c:idx val="4"/>
          <c:order val="4"/>
          <c:tx>
            <c:strRef>
              <c:f>Sheet1!$A$6</c:f>
              <c:strCache>
                <c:ptCount val="1"/>
                <c:pt idx="0">
                  <c:v>sehr gering</c:v>
                </c:pt>
              </c:strCache>
            </c:strRef>
          </c:tx>
          <c:invertIfNegative val="0"/>
          <c:cat>
            <c:strRef>
              <c:f>Sheet1!$B$1:$R$1</c:f>
              <c:strCache>
                <c:ptCount val="16"/>
                <c:pt idx="0">
                  <c:v>  Textiltechnik</c:v>
                </c:pt>
                <c:pt idx="1">
                  <c:v>  Kernenergie</c:v>
                </c:pt>
                <c:pt idx="2">
                  <c:v>  Medizintechnik/ Pharmazie</c:v>
                </c:pt>
                <c:pt idx="3">
                  <c:v>  Luft- und Raumfahrttechnik</c:v>
                </c:pt>
                <c:pt idx="4">
                  <c:v>  Gentechnik</c:v>
                </c:pt>
                <c:pt idx="5">
                  <c:v>  Nanotechnologie</c:v>
                </c:pt>
                <c:pt idx="6">
                  <c:v>  Biologie</c:v>
                </c:pt>
                <c:pt idx="7">
                  <c:v>  Chemie</c:v>
                </c:pt>
                <c:pt idx="8">
                  <c:v>  Physik</c:v>
                </c:pt>
                <c:pt idx="9">
                  <c:v>  Erneuerbare Energien</c:v>
                </c:pt>
                <c:pt idx="10">
                  <c:v>  Verkehrstechnik</c:v>
                </c:pt>
                <c:pt idx="11">
                  <c:v>  Mathematik</c:v>
                </c:pt>
                <c:pt idx="12">
                  <c:v>  Maschinenbau</c:v>
                </c:pt>
                <c:pt idx="13">
                  <c:v>  Informatik</c:v>
                </c:pt>
                <c:pt idx="14">
                  <c:v>  Elektrotechnik/ Elektronik</c:v>
                </c:pt>
                <c:pt idx="15">
                  <c:v>  Computertechnologie allgemein</c:v>
                </c:pt>
              </c:strCache>
            </c:strRef>
          </c:cat>
          <c:val>
            <c:numRef>
              <c:f>Sheet1!$B$6:$R$6</c:f>
              <c:numCache>
                <c:formatCode>####.0%</c:formatCode>
                <c:ptCount val="17"/>
                <c:pt idx="0">
                  <c:v>0.52714285714285714</c:v>
                </c:pt>
                <c:pt idx="1">
                  <c:v>0.50730411686586951</c:v>
                </c:pt>
                <c:pt idx="2">
                  <c:v>0.47110849056603776</c:v>
                </c:pt>
                <c:pt idx="3">
                  <c:v>0.45708712613784325</c:v>
                </c:pt>
                <c:pt idx="4">
                  <c:v>0.45043572984749458</c:v>
                </c:pt>
                <c:pt idx="5">
                  <c:v>0.49122807017544012</c:v>
                </c:pt>
                <c:pt idx="6">
                  <c:v>0.32116788321168116</c:v>
                </c:pt>
                <c:pt idx="7">
                  <c:v>0.38693467336683707</c:v>
                </c:pt>
                <c:pt idx="8">
                  <c:v>0.37908135030437323</c:v>
                </c:pt>
                <c:pt idx="9">
                  <c:v>0.42972699696663458</c:v>
                </c:pt>
                <c:pt idx="10">
                  <c:v>0.42241379310345112</c:v>
                </c:pt>
                <c:pt idx="11">
                  <c:v>0.30659705742762222</c:v>
                </c:pt>
                <c:pt idx="12">
                  <c:v>0.43953006219765312</c:v>
                </c:pt>
                <c:pt idx="13">
                  <c:v>0.34508952794357173</c:v>
                </c:pt>
                <c:pt idx="14">
                  <c:v>0.38041543026706448</c:v>
                </c:pt>
                <c:pt idx="15">
                  <c:v>0.32593688362919354</c:v>
                </c:pt>
              </c:numCache>
            </c:numRef>
          </c:val>
        </c:ser>
        <c:dLbls>
          <c:showLegendKey val="0"/>
          <c:showVal val="0"/>
          <c:showCatName val="0"/>
          <c:showSerName val="0"/>
          <c:showPercent val="0"/>
          <c:showBubbleSize val="0"/>
        </c:dLbls>
        <c:gapWidth val="150"/>
        <c:overlap val="100"/>
        <c:axId val="186464128"/>
        <c:axId val="186465664"/>
      </c:barChart>
      <c:catAx>
        <c:axId val="186464128"/>
        <c:scaling>
          <c:orientation val="minMax"/>
        </c:scaling>
        <c:delete val="0"/>
        <c:axPos val="b"/>
        <c:majorTickMark val="out"/>
        <c:minorTickMark val="none"/>
        <c:tickLblPos val="nextTo"/>
        <c:crossAx val="186465664"/>
        <c:crosses val="autoZero"/>
        <c:auto val="1"/>
        <c:lblAlgn val="ctr"/>
        <c:lblOffset val="100"/>
        <c:noMultiLvlLbl val="0"/>
      </c:catAx>
      <c:valAx>
        <c:axId val="186465664"/>
        <c:scaling>
          <c:orientation val="minMax"/>
          <c:max val="1"/>
          <c:min val="0"/>
        </c:scaling>
        <c:delete val="0"/>
        <c:axPos val="l"/>
        <c:majorGridlines/>
        <c:numFmt formatCode="0%" sourceLinked="1"/>
        <c:majorTickMark val="out"/>
        <c:minorTickMark val="none"/>
        <c:tickLblPos val="nextTo"/>
        <c:crossAx val="186464128"/>
        <c:crosses val="autoZero"/>
        <c:crossBetween val="between"/>
        <c:majorUnit val="0.2"/>
      </c:valAx>
    </c:plotArea>
    <c:legend>
      <c:legendPos val="t"/>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Tabelle1!$B$1</c:f>
              <c:strCache>
                <c:ptCount val="1"/>
                <c:pt idx="0">
                  <c:v>W+T-Kompetenz</c:v>
                </c:pt>
              </c:strCache>
            </c:strRef>
          </c:tx>
          <c:invertIfNegative val="0"/>
          <c:cat>
            <c:strRef>
              <c:f>Tabelle1!$A$2:$A$7</c:f>
              <c:strCache>
                <c:ptCount val="6"/>
                <c:pt idx="0">
                  <c:v>"---"</c:v>
                </c:pt>
                <c:pt idx="1">
                  <c:v>"--"</c:v>
                </c:pt>
                <c:pt idx="2">
                  <c:v>"-"</c:v>
                </c:pt>
                <c:pt idx="3">
                  <c:v>"0"</c:v>
                </c:pt>
                <c:pt idx="4">
                  <c:v>"+"</c:v>
                </c:pt>
                <c:pt idx="5">
                  <c:v>"++"</c:v>
                </c:pt>
              </c:strCache>
            </c:strRef>
          </c:cat>
          <c:val>
            <c:numRef>
              <c:f>Tabelle1!$B$2:$B$7</c:f>
              <c:numCache>
                <c:formatCode>General</c:formatCode>
                <c:ptCount val="6"/>
                <c:pt idx="0">
                  <c:v>28</c:v>
                </c:pt>
                <c:pt idx="1">
                  <c:v>24</c:v>
                </c:pt>
                <c:pt idx="2">
                  <c:v>18</c:v>
                </c:pt>
                <c:pt idx="3">
                  <c:v>16</c:v>
                </c:pt>
                <c:pt idx="4">
                  <c:v>8</c:v>
                </c:pt>
                <c:pt idx="5">
                  <c:v>4</c:v>
                </c:pt>
              </c:numCache>
            </c:numRef>
          </c:val>
        </c:ser>
        <c:ser>
          <c:idx val="1"/>
          <c:order val="1"/>
          <c:tx>
            <c:strRef>
              <c:f>Tabelle1!$C$1</c:f>
              <c:strCache>
                <c:ptCount val="1"/>
                <c:pt idx="0">
                  <c:v>Zeithorizont</c:v>
                </c:pt>
              </c:strCache>
            </c:strRef>
          </c:tx>
          <c:invertIfNegative val="0"/>
          <c:cat>
            <c:strRef>
              <c:f>Tabelle1!$A$2:$A$7</c:f>
              <c:strCache>
                <c:ptCount val="6"/>
                <c:pt idx="0">
                  <c:v>"---"</c:v>
                </c:pt>
                <c:pt idx="1">
                  <c:v>"--"</c:v>
                </c:pt>
                <c:pt idx="2">
                  <c:v>"-"</c:v>
                </c:pt>
                <c:pt idx="3">
                  <c:v>"0"</c:v>
                </c:pt>
                <c:pt idx="4">
                  <c:v>"+"</c:v>
                </c:pt>
                <c:pt idx="5">
                  <c:v>"++"</c:v>
                </c:pt>
              </c:strCache>
            </c:strRef>
          </c:cat>
          <c:val>
            <c:numRef>
              <c:f>Tabelle1!$C$2:$C$7</c:f>
              <c:numCache>
                <c:formatCode>General</c:formatCode>
                <c:ptCount val="6"/>
                <c:pt idx="0">
                  <c:v>27</c:v>
                </c:pt>
                <c:pt idx="1">
                  <c:v>23</c:v>
                </c:pt>
                <c:pt idx="2">
                  <c:v>19</c:v>
                </c:pt>
                <c:pt idx="3">
                  <c:v>15</c:v>
                </c:pt>
                <c:pt idx="4">
                  <c:v>8</c:v>
                </c:pt>
                <c:pt idx="5">
                  <c:v>4</c:v>
                </c:pt>
              </c:numCache>
            </c:numRef>
          </c:val>
        </c:ser>
        <c:ser>
          <c:idx val="2"/>
          <c:order val="2"/>
          <c:tx>
            <c:strRef>
              <c:f>Tabelle1!$D$1</c:f>
              <c:strCache>
                <c:ptCount val="1"/>
                <c:pt idx="0">
                  <c:v>Verteilung der Folgen</c:v>
                </c:pt>
              </c:strCache>
            </c:strRef>
          </c:tx>
          <c:invertIfNegative val="0"/>
          <c:cat>
            <c:strRef>
              <c:f>Tabelle1!$A$2:$A$7</c:f>
              <c:strCache>
                <c:ptCount val="6"/>
                <c:pt idx="0">
                  <c:v>"---"</c:v>
                </c:pt>
                <c:pt idx="1">
                  <c:v>"--"</c:v>
                </c:pt>
                <c:pt idx="2">
                  <c:v>"-"</c:v>
                </c:pt>
                <c:pt idx="3">
                  <c:v>"0"</c:v>
                </c:pt>
                <c:pt idx="4">
                  <c:v>"+"</c:v>
                </c:pt>
                <c:pt idx="5">
                  <c:v>"++"</c:v>
                </c:pt>
              </c:strCache>
            </c:strRef>
          </c:cat>
          <c:val>
            <c:numRef>
              <c:f>Tabelle1!$D$2:$D$7</c:f>
              <c:numCache>
                <c:formatCode>General</c:formatCode>
                <c:ptCount val="6"/>
                <c:pt idx="0">
                  <c:v>6</c:v>
                </c:pt>
                <c:pt idx="1">
                  <c:v>7</c:v>
                </c:pt>
                <c:pt idx="2">
                  <c:v>10</c:v>
                </c:pt>
                <c:pt idx="3">
                  <c:v>18</c:v>
                </c:pt>
                <c:pt idx="4">
                  <c:v>20</c:v>
                </c:pt>
                <c:pt idx="5">
                  <c:v>23</c:v>
                </c:pt>
              </c:numCache>
            </c:numRef>
          </c:val>
        </c:ser>
        <c:dLbls>
          <c:showLegendKey val="0"/>
          <c:showVal val="0"/>
          <c:showCatName val="0"/>
          <c:showSerName val="0"/>
          <c:showPercent val="0"/>
          <c:showBubbleSize val="0"/>
        </c:dLbls>
        <c:gapWidth val="150"/>
        <c:axId val="185826304"/>
        <c:axId val="185877248"/>
      </c:barChart>
      <c:catAx>
        <c:axId val="185826304"/>
        <c:scaling>
          <c:orientation val="minMax"/>
        </c:scaling>
        <c:delete val="0"/>
        <c:axPos val="b"/>
        <c:majorTickMark val="out"/>
        <c:minorTickMark val="none"/>
        <c:tickLblPos val="nextTo"/>
        <c:crossAx val="185877248"/>
        <c:crosses val="autoZero"/>
        <c:auto val="1"/>
        <c:lblAlgn val="ctr"/>
        <c:lblOffset val="100"/>
        <c:noMultiLvlLbl val="0"/>
      </c:catAx>
      <c:valAx>
        <c:axId val="185877248"/>
        <c:scaling>
          <c:orientation val="minMax"/>
        </c:scaling>
        <c:delete val="0"/>
        <c:axPos val="l"/>
        <c:majorGridlines/>
        <c:numFmt formatCode="General" sourceLinked="1"/>
        <c:majorTickMark val="out"/>
        <c:minorTickMark val="none"/>
        <c:tickLblPos val="nextTo"/>
        <c:crossAx val="185826304"/>
        <c:crosses val="autoZero"/>
        <c:crossBetween val="between"/>
      </c:valAx>
    </c:plotArea>
    <c:legend>
      <c:legendPos val="b"/>
      <c:layout/>
      <c:overlay val="0"/>
    </c:legend>
    <c:plotVisOnly val="1"/>
    <c:dispBlanksAs val="gap"/>
    <c:showDLblsOverMax val="0"/>
  </c:chart>
  <c:txPr>
    <a:bodyPr/>
    <a:lstStyle/>
    <a:p>
      <a:pPr>
        <a:defRPr sz="1800"/>
      </a:pPr>
      <a:endParaRPr lang="de-DE"/>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36233100" cy="2406967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861A80-97C7-4CC2-B27B-CDDB7B35CE9E}" type="datetimeFigureOut">
              <a:rPr lang="de-DE" smtClean="0"/>
              <a:t>21.11.2013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2F003-108A-442D-9CCC-55D86966A9AA}" type="slidenum">
              <a:rPr lang="de-DE" smtClean="0"/>
              <a:t>‹Nr.›</a:t>
            </a:fld>
            <a:endParaRPr lang="de-DE"/>
          </a:p>
        </p:txBody>
      </p:sp>
    </p:spTree>
    <p:extLst>
      <p:ext uri="{BB962C8B-B14F-4D97-AF65-F5344CB8AC3E}">
        <p14:creationId xmlns:p14="http://schemas.microsoft.com/office/powerpoint/2010/main" val="2247239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B4E3CD-C520-4BAE-B0F7-2B60E56B075C}" type="slidenum">
              <a:rPr lang="en-US"/>
              <a:pPr/>
              <a:t>42</a:t>
            </a:fld>
            <a:endParaRPr 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GB">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CB6EFD5A-B937-4EDD-B6CB-299935A9AE40}" type="datetimeFigureOut">
              <a:rPr lang="de-DE" smtClean="0"/>
              <a:t>21.11.2013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61D95E-5DC5-4118-A43E-09E60F5DB7D2}" type="slidenum">
              <a:rPr lang="de-DE" smtClean="0"/>
              <a:t>‹Nr.›</a:t>
            </a:fld>
            <a:endParaRPr lang="de-DE"/>
          </a:p>
        </p:txBody>
      </p:sp>
    </p:spTree>
    <p:extLst>
      <p:ext uri="{BB962C8B-B14F-4D97-AF65-F5344CB8AC3E}">
        <p14:creationId xmlns:p14="http://schemas.microsoft.com/office/powerpoint/2010/main" val="27354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B6EFD5A-B937-4EDD-B6CB-299935A9AE40}" type="datetimeFigureOut">
              <a:rPr lang="de-DE" smtClean="0"/>
              <a:t>21.11.2013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61D95E-5DC5-4118-A43E-09E60F5DB7D2}" type="slidenum">
              <a:rPr lang="de-DE" smtClean="0"/>
              <a:t>‹Nr.›</a:t>
            </a:fld>
            <a:endParaRPr lang="de-DE"/>
          </a:p>
        </p:txBody>
      </p:sp>
    </p:spTree>
    <p:extLst>
      <p:ext uri="{BB962C8B-B14F-4D97-AF65-F5344CB8AC3E}">
        <p14:creationId xmlns:p14="http://schemas.microsoft.com/office/powerpoint/2010/main" val="427743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B6EFD5A-B937-4EDD-B6CB-299935A9AE40}" type="datetimeFigureOut">
              <a:rPr lang="de-DE" smtClean="0"/>
              <a:t>21.11.2013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61D95E-5DC5-4118-A43E-09E60F5DB7D2}" type="slidenum">
              <a:rPr lang="de-DE" smtClean="0"/>
              <a:t>‹Nr.›</a:t>
            </a:fld>
            <a:endParaRPr lang="de-DE"/>
          </a:p>
        </p:txBody>
      </p:sp>
    </p:spTree>
    <p:extLst>
      <p:ext uri="{BB962C8B-B14F-4D97-AF65-F5344CB8AC3E}">
        <p14:creationId xmlns:p14="http://schemas.microsoft.com/office/powerpoint/2010/main" val="2585783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B6EFD5A-B937-4EDD-B6CB-299935A9AE40}" type="datetimeFigureOut">
              <a:rPr lang="de-DE" smtClean="0"/>
              <a:t>21.11.2013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61D95E-5DC5-4118-A43E-09E60F5DB7D2}" type="slidenum">
              <a:rPr lang="de-DE" smtClean="0"/>
              <a:t>‹Nr.›</a:t>
            </a:fld>
            <a:endParaRPr lang="de-DE"/>
          </a:p>
        </p:txBody>
      </p:sp>
    </p:spTree>
    <p:extLst>
      <p:ext uri="{BB962C8B-B14F-4D97-AF65-F5344CB8AC3E}">
        <p14:creationId xmlns:p14="http://schemas.microsoft.com/office/powerpoint/2010/main" val="3624044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B6EFD5A-B937-4EDD-B6CB-299935A9AE40}" type="datetimeFigureOut">
              <a:rPr lang="de-DE" smtClean="0"/>
              <a:t>21.11.2013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61D95E-5DC5-4118-A43E-09E60F5DB7D2}" type="slidenum">
              <a:rPr lang="de-DE" smtClean="0"/>
              <a:t>‹Nr.›</a:t>
            </a:fld>
            <a:endParaRPr lang="de-DE"/>
          </a:p>
        </p:txBody>
      </p:sp>
    </p:spTree>
    <p:extLst>
      <p:ext uri="{BB962C8B-B14F-4D97-AF65-F5344CB8AC3E}">
        <p14:creationId xmlns:p14="http://schemas.microsoft.com/office/powerpoint/2010/main" val="105350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CB6EFD5A-B937-4EDD-B6CB-299935A9AE40}" type="datetimeFigureOut">
              <a:rPr lang="de-DE" smtClean="0"/>
              <a:t>21.11.2013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A61D95E-5DC5-4118-A43E-09E60F5DB7D2}" type="slidenum">
              <a:rPr lang="de-DE" smtClean="0"/>
              <a:t>‹Nr.›</a:t>
            </a:fld>
            <a:endParaRPr lang="de-DE"/>
          </a:p>
        </p:txBody>
      </p:sp>
    </p:spTree>
    <p:extLst>
      <p:ext uri="{BB962C8B-B14F-4D97-AF65-F5344CB8AC3E}">
        <p14:creationId xmlns:p14="http://schemas.microsoft.com/office/powerpoint/2010/main" val="2801844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CB6EFD5A-B937-4EDD-B6CB-299935A9AE40}" type="datetimeFigureOut">
              <a:rPr lang="de-DE" smtClean="0"/>
              <a:t>21.11.2013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A61D95E-5DC5-4118-A43E-09E60F5DB7D2}" type="slidenum">
              <a:rPr lang="de-DE" smtClean="0"/>
              <a:t>‹Nr.›</a:t>
            </a:fld>
            <a:endParaRPr lang="de-DE"/>
          </a:p>
        </p:txBody>
      </p:sp>
    </p:spTree>
    <p:extLst>
      <p:ext uri="{BB962C8B-B14F-4D97-AF65-F5344CB8AC3E}">
        <p14:creationId xmlns:p14="http://schemas.microsoft.com/office/powerpoint/2010/main" val="991870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CB6EFD5A-B937-4EDD-B6CB-299935A9AE40}" type="datetimeFigureOut">
              <a:rPr lang="de-DE" smtClean="0"/>
              <a:t>21.11.2013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A61D95E-5DC5-4118-A43E-09E60F5DB7D2}" type="slidenum">
              <a:rPr lang="de-DE" smtClean="0"/>
              <a:t>‹Nr.›</a:t>
            </a:fld>
            <a:endParaRPr lang="de-DE"/>
          </a:p>
        </p:txBody>
      </p:sp>
    </p:spTree>
    <p:extLst>
      <p:ext uri="{BB962C8B-B14F-4D97-AF65-F5344CB8AC3E}">
        <p14:creationId xmlns:p14="http://schemas.microsoft.com/office/powerpoint/2010/main" val="316887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B6EFD5A-B937-4EDD-B6CB-299935A9AE40}" type="datetimeFigureOut">
              <a:rPr lang="de-DE" smtClean="0"/>
              <a:t>21.11.2013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A61D95E-5DC5-4118-A43E-09E60F5DB7D2}" type="slidenum">
              <a:rPr lang="de-DE" smtClean="0"/>
              <a:t>‹Nr.›</a:t>
            </a:fld>
            <a:endParaRPr lang="de-DE"/>
          </a:p>
        </p:txBody>
      </p:sp>
    </p:spTree>
    <p:extLst>
      <p:ext uri="{BB962C8B-B14F-4D97-AF65-F5344CB8AC3E}">
        <p14:creationId xmlns:p14="http://schemas.microsoft.com/office/powerpoint/2010/main" val="266566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B6EFD5A-B937-4EDD-B6CB-299935A9AE40}" type="datetimeFigureOut">
              <a:rPr lang="de-DE" smtClean="0"/>
              <a:t>21.11.2013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A61D95E-5DC5-4118-A43E-09E60F5DB7D2}" type="slidenum">
              <a:rPr lang="de-DE" smtClean="0"/>
              <a:t>‹Nr.›</a:t>
            </a:fld>
            <a:endParaRPr lang="de-DE"/>
          </a:p>
        </p:txBody>
      </p:sp>
    </p:spTree>
    <p:extLst>
      <p:ext uri="{BB962C8B-B14F-4D97-AF65-F5344CB8AC3E}">
        <p14:creationId xmlns:p14="http://schemas.microsoft.com/office/powerpoint/2010/main" val="122423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B6EFD5A-B937-4EDD-B6CB-299935A9AE40}" type="datetimeFigureOut">
              <a:rPr lang="de-DE" smtClean="0"/>
              <a:t>21.11.2013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A61D95E-5DC5-4118-A43E-09E60F5DB7D2}" type="slidenum">
              <a:rPr lang="de-DE" smtClean="0"/>
              <a:t>‹Nr.›</a:t>
            </a:fld>
            <a:endParaRPr lang="de-DE"/>
          </a:p>
        </p:txBody>
      </p:sp>
    </p:spTree>
    <p:extLst>
      <p:ext uri="{BB962C8B-B14F-4D97-AF65-F5344CB8AC3E}">
        <p14:creationId xmlns:p14="http://schemas.microsoft.com/office/powerpoint/2010/main" val="1775586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EFD5A-B937-4EDD-B6CB-299935A9AE40}" type="datetimeFigureOut">
              <a:rPr lang="de-DE" smtClean="0"/>
              <a:t>21.11.2013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1D95E-5DC5-4118-A43E-09E60F5DB7D2}" type="slidenum">
              <a:rPr lang="de-DE" smtClean="0"/>
              <a:t>‹Nr.›</a:t>
            </a:fld>
            <a:endParaRPr lang="de-DE"/>
          </a:p>
        </p:txBody>
      </p:sp>
    </p:spTree>
    <p:extLst>
      <p:ext uri="{BB962C8B-B14F-4D97-AF65-F5344CB8AC3E}">
        <p14:creationId xmlns:p14="http://schemas.microsoft.com/office/powerpoint/2010/main" val="1506359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www.hna.de/bilder/2011/03/14/1160406/2054227836-fukushima-kernkraftwerk-atomkraftwerk.9.jpg" TargetMode="External"/><Relationship Id="rId5" Type="http://schemas.openxmlformats.org/officeDocument/2006/relationships/image" Target="../media/image13.jpeg"/><Relationship Id="rId4" Type="http://schemas.openxmlformats.org/officeDocument/2006/relationships/hyperlink" Target="http://www.nonkonformist.net/wp-content/uploads/2008/10/autounfall20081011142304.jp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2.png"/><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3" Type="http://schemas.openxmlformats.org/officeDocument/2006/relationships/hyperlink" Target="http://www.uni-stuttgart.de/" TargetMode="External"/><Relationship Id="rId7" Type="http://schemas.openxmlformats.org/officeDocument/2006/relationships/hyperlink" Target="mailto:uwe.pfenning@sowi.uni-stuttgart.de" TargetMode="External"/><Relationship Id="rId2" Type="http://schemas.openxmlformats.org/officeDocument/2006/relationships/hyperlink" Target="http://www.acatech.de/" TargetMode="External"/><Relationship Id="rId1" Type="http://schemas.openxmlformats.org/officeDocument/2006/relationships/slideLayout" Target="../slideLayouts/slideLayout2.xml"/><Relationship Id="rId6" Type="http://schemas.openxmlformats.org/officeDocument/2006/relationships/hyperlink" Target="http://www.tecnopedia.de/" TargetMode="External"/><Relationship Id="rId5" Type="http://schemas.openxmlformats.org/officeDocument/2006/relationships/hyperlink" Target="http://www.bbaw.de/" TargetMode="External"/><Relationship Id="rId4" Type="http://schemas.openxmlformats.org/officeDocument/2006/relationships/hyperlink" Target="http://www.dialogik-expert.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582999"/>
            <a:ext cx="3096344" cy="3450895"/>
          </a:xfrm>
          <a:prstGeom prst="rect">
            <a:avLst/>
          </a:prstGeom>
          <a:noFill/>
          <a:ln>
            <a:noFill/>
          </a:ln>
          <a:effectLst>
            <a:outerShdw dist="35921" dir="2700000" algn="ctr" rotWithShape="0">
              <a:schemeClr val="bg2"/>
            </a:outerShdw>
            <a:softEdge rad="457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82000"/>
                    </a14:imgEffect>
                  </a14:imgLayer>
                </a14:imgProps>
              </a:ext>
              <a:ext uri="{28A0092B-C50C-407E-A947-70E740481C1C}">
                <a14:useLocalDpi xmlns:a14="http://schemas.microsoft.com/office/drawing/2010/main" val="0"/>
              </a:ext>
            </a:extLst>
          </a:blip>
          <a:srcRect/>
          <a:stretch>
            <a:fillRect/>
          </a:stretch>
        </p:blipFill>
        <p:spPr bwMode="auto">
          <a:xfrm>
            <a:off x="1403648" y="2564904"/>
            <a:ext cx="3528392" cy="3604366"/>
          </a:xfrm>
          <a:prstGeom prst="rect">
            <a:avLst/>
          </a:prstGeom>
          <a:noFill/>
          <a:ln>
            <a:noFill/>
          </a:ln>
          <a:effectLst>
            <a:glow rad="127000">
              <a:schemeClr val="accent1">
                <a:alpha val="0"/>
              </a:schemeClr>
            </a:glow>
            <a:outerShdw dist="35921" dir="2700000" algn="ctr" rotWithShape="0">
              <a:schemeClr val="bg2"/>
            </a:outerShdw>
            <a:softEdge rad="698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8772" name="Rectangle 4"/>
          <p:cNvSpPr>
            <a:spLocks noGrp="1" noChangeArrowheads="1"/>
          </p:cNvSpPr>
          <p:nvPr>
            <p:ph type="ctrTitle"/>
          </p:nvPr>
        </p:nvSpPr>
        <p:spPr>
          <a:xfrm>
            <a:off x="827584" y="764704"/>
            <a:ext cx="7342188" cy="741362"/>
          </a:xfrm>
        </p:spPr>
        <p:txBody>
          <a:bodyPr>
            <a:normAutofit fontScale="90000"/>
          </a:bodyPr>
          <a:lstStyle/>
          <a:p>
            <a:pPr algn="ctr"/>
            <a:r>
              <a:rPr lang="de-DE" sz="2400" b="1" dirty="0" smtClean="0"/>
              <a:t>Zwischen Zauberlehrlingen, Technikfeen und Sinnsuchern</a:t>
            </a:r>
            <a:endParaRPr lang="de-DE" sz="2400" b="1" dirty="0"/>
          </a:p>
        </p:txBody>
      </p:sp>
      <p:sp>
        <p:nvSpPr>
          <p:cNvPr id="288773" name="Rectangle 5"/>
          <p:cNvSpPr>
            <a:spLocks noGrp="1" noChangeArrowheads="1"/>
          </p:cNvSpPr>
          <p:nvPr>
            <p:ph type="subTitle" idx="1"/>
          </p:nvPr>
        </p:nvSpPr>
        <p:spPr>
          <a:xfrm>
            <a:off x="1115616" y="1484784"/>
            <a:ext cx="7342188" cy="1296144"/>
          </a:xfrm>
        </p:spPr>
        <p:txBody>
          <a:bodyPr>
            <a:normAutofit fontScale="77500" lnSpcReduction="20000"/>
          </a:bodyPr>
          <a:lstStyle/>
          <a:p>
            <a:pPr algn="ctr"/>
            <a:r>
              <a:rPr lang="de-DE" i="1" dirty="0" smtClean="0"/>
              <a:t>Forschungskolloquium Naturwissenschafts-</a:t>
            </a:r>
          </a:p>
          <a:p>
            <a:pPr algn="ctr"/>
            <a:r>
              <a:rPr lang="de-DE" i="1" dirty="0" smtClean="0"/>
              <a:t> und Sachunterrichtsdidaktik</a:t>
            </a:r>
          </a:p>
          <a:p>
            <a:pPr algn="ctr"/>
            <a:r>
              <a:rPr lang="de-DE" i="1" dirty="0" smtClean="0"/>
              <a:t>Fachhochschule Nordwestschweiz 18.11.2013</a:t>
            </a:r>
          </a:p>
          <a:p>
            <a:pPr algn="ctr"/>
            <a:r>
              <a:rPr lang="de-DE" sz="1200" i="1" dirty="0" smtClean="0"/>
              <a:t>Uwe Pfenning, Deutsches Zentrum für Luft- und Raumfahrt (DLR) Stuttgart, Abt. Systemanalyse und Technikbewertung</a:t>
            </a:r>
            <a:endParaRPr lang="de-DE" sz="1200" i="1" dirty="0"/>
          </a:p>
        </p:txBody>
      </p:sp>
    </p:spTree>
    <p:extLst>
      <p:ext uri="{BB962C8B-B14F-4D97-AF65-F5344CB8AC3E}">
        <p14:creationId xmlns:p14="http://schemas.microsoft.com/office/powerpoint/2010/main" val="3533696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1.bp.blogspot.com/-G2E68f2xrbs/TbZscj-gJXI/AAAAAAAABzI/WoZr27lX29w/s1600/tschernobyl+1986.jpg"/>
          <p:cNvPicPr>
            <a:picLocks noChangeAspect="1" noChangeArrowheads="1"/>
          </p:cNvPicPr>
          <p:nvPr/>
        </p:nvPicPr>
        <p:blipFill>
          <a:blip r:embed="rId2" cstate="print"/>
          <a:srcRect/>
          <a:stretch>
            <a:fillRect/>
          </a:stretch>
        </p:blipFill>
        <p:spPr bwMode="auto">
          <a:xfrm>
            <a:off x="971600" y="2852936"/>
            <a:ext cx="4320480" cy="3240360"/>
          </a:xfrm>
          <a:prstGeom prst="rect">
            <a:avLst/>
          </a:prstGeom>
          <a:noFill/>
        </p:spPr>
      </p:pic>
      <p:pic>
        <p:nvPicPr>
          <p:cNvPr id="17414" name="Picture 6" descr="http://t3.gstatic.com/images?q=tbn:ANd9GcQBx_2KldA6U40tWeVOItOp8gN8qJqL3Lws06bsfo4alp6U2rC1cA"/>
          <p:cNvPicPr>
            <a:picLocks noChangeAspect="1" noChangeArrowheads="1"/>
          </p:cNvPicPr>
          <p:nvPr/>
        </p:nvPicPr>
        <p:blipFill>
          <a:blip r:embed="rId3" cstate="print"/>
          <a:srcRect/>
          <a:stretch>
            <a:fillRect/>
          </a:stretch>
        </p:blipFill>
        <p:spPr bwMode="auto">
          <a:xfrm>
            <a:off x="3995936" y="980728"/>
            <a:ext cx="4680520" cy="2682597"/>
          </a:xfrm>
          <a:prstGeom prst="rect">
            <a:avLst/>
          </a:prstGeom>
          <a:noFill/>
        </p:spPr>
      </p:pic>
      <p:sp>
        <p:nvSpPr>
          <p:cNvPr id="17416" name="AutoShape 8" descr="data:image/jpg;base64,/9j/4AAQSkZJRgABAQAAAQABAAD/2wBDAAkGBwgHBgkIBwgKCgkLDRYPDQwMDRsUFRAWIB0iIiAdHx8kKDQsJCYxJx8fLT0tMTU3Ojo6Iys/RD84QzQ5Ojf/2wBDAQoKCg0MDRoPDxo3JR8lNzc3Nzc3Nzc3Nzc3Nzc3Nzc3Nzc3Nzc3Nzc3Nzc3Nzc3Nzc3Nzc3Nzc3Nzc3Nzc3Nzf/wAARCABYAJcDASIAAhEBAxEB/8QAGwAAAgMBAQEAAAAAAAAAAAAABQYAAwQCBwH/xABAEAACAQMDAQUGAwUGBQUAAAABAgMABBEFEiExBhNBUWEUInGBkaEVsdEjMkLB8AcWM2KC4SQ1RVLxU1WTorL/xAAYAQEBAQEBAAAAAAAAAAAAAAABAAIDBP/EAB4RAQEBAAIDAQEBAAAAAAAAAAABEQISAyExQRNR/9oADAMBAAIRAxEAPwA9Dp8t7f3UCXzQxwRxEbI1bJYvnqP8orT/AHdmA/5tP87eP9Kz9nrhU1LUmkPvOkJJ8+ZaOSX9ugy74Hwp8fHeM0W+wduz03/uk/8A8Ef6VRJoMuedUn48TDH+lGTf2jdC/PjjFVtLA3SZgPJhxW+k/wAWgp0mWMMy6pKeCM9zH4/KqTo8pyv4nKD4r3CfpRtkh7z9mY2U+bYI/Sg99M4m7xIQik4PdgkLR1i1mbQ5h/1CXaPHukP2AoTa7hI8ffuzpLIh2jbuCuwH2FNmmXHtcXUFx1NJ0U8Taxe26Sr3sd3PvTPI/aMc4o5cZiMtlqLWqr3VvAvm2Mk1TeaiH1F2uFYhScBQM9Bx1qhCCox4eFYb1wtzJ04x+Vcuk3WtpjftFbvp4sooJlcrsBbGAfrWKOWOIIPf3DxQjn60DgbdcR46hh86JtznzFM4SK3XF4iRiWSMPsLr1c7h+Q6elfINQtoRjuJnPrLx+VV37/8AC8j+Jf50N3ED41dYBwavFcME9lxwcbpM5+1dNfgHJg3YXjMnXz8KC2ZzcAjwBPH9f1862MeBtHwo/nxa7Vfc3ntETQmGNBIMlixwPEVitNRayiMKohVvf3E5ySPT4VzIAUKk+6RkHy/r/ehzMc8noMVdZ8GisOuXMK7I4YOTnnd+tShK8Hnp61KesO03aUR+IXrA5BihP3krfIgkIyelKna6eTs9rmy3lGHtosGOUqf3pPP3T08RVVv2tuI4lluImMLEgPNEVBI6jeuVz/pFdPHc4xi/TTcxzqhaALJgE7CcZ44waXrrtDfWR/4zR51TPLxyBwPnjH3pjtbiWa1guAisJkDqEbz+x+1a4IkvI3ZkaNEB3vINqj4npWpyl+DArTbgahAtzGrqp8HXaQfIiiAQS4VgQ3QPjp8fMelApe0NppU8qT62l2qudkcMKgKPAbgTn6Vguf7Q7cHbbW5bwyxx/X0p2I2tDa6bHDdQ3MYuXG2SAAhB1zgnwzj60nXWnDVVu5vZnd0upmEkYIaP9q2feHSvk/arWbiNUiFraxueCUXJz/mJpx7H27js3BM3dzu8szGTGcESvyueg4rNh3CZHo/aG2hMos5by2HRvdWX6cB/lg/GmLR7GPV7Yy2l5bSbSBIozvjOBwykAqfQimOe7KRhjdBioycfvdPT09KXor/S5dUWdmg9qgOYJ8d221hypIxuAJPByOR5UdYtapuzrbHAmVCQQGEfT70PbQJEOPbnyP8AIf1otdaneiPvI4BdD/ti2g/cjP1qoMbuKKfvUtwTkNkbR8cE09YtC/wWTaVa5WQbgcOh8PnXD6QRnCxNgdelF59U08W7SSSIiKhZpCfdABwTkdeTjzpTl1JLqZ0jnntg3vJ7m0so6sRklfj6eFHWLWyewuIU3w25356oMnFZZYdQjtxcywypAeA7DA6kfmD9KGLay3FxPBJNde0oMoHnIEh++M881i0/Wp4J2TFw6IcT2dw/eB1B5Az0YfrReN/CLmd3O0tnOTz51zZokivvHKkEYPh/Qoglha6gyT6LMsiuu4RM3XORgE9CMHg/WvlvpGp2qyPcWFwsZx73d7h455GRWbPZ/GNoE3YAbz4bFSu368kYHXNSkGeXTNN1Dt5+HarBky6arxBG2glZHOOPTJz6U1r2f0u0gEcFskMIGCqMVHzwefnS/Po8UurRaqrzx3kKd2kkM23C8+HT+I1bdQTSRmS71LUO7j98lrkADHOTxTjONhGn2MjYhVhHG+2AsdqngqMeZ5z8RXn/AG0ur3XNSks7QxxWwAJhSXaZDzyQTnHGQMdMGnG3jGoFEXUNTlNwu8I0xG4A9TwMc+dWydidHFwl3PJdi6QYV47tlI+dJea2HZ+wzt1GS5gm8BIgVfqQT+VEZ+z99puJdNMU0YXG3buLfInB+IxTnc6JpiL3Jl1KZSf8NZi+PXJHHxFAby40zQ2miu11mGJAGDRTb0IzgcnHPpRlns2vmg9jdUv7Yz6tMtnbtykcWJWl9T1UD559BTl2fufwjs8kCrElvaz3CmSXCjAnk656V5MLvWdb9/s5Y6jahmIe4ku2O77Ko9etENP7Ea5dyINR1ckSMXYENJyTknyPJ658aby4iSnPVtV7Nai3/MIolXAIgJkGfQj8hQO6tOyNvqFgtzd3FwkjsZkm3RjG04I4X+IKDz0qq+0Ps12TRHvZLh5t2FP+GZW8QqoNzfl9ap/vh2fS7ktmsY4TG23vRCuMg46848fP41nsuopq+o2Nnp8sGgRSQyDaylUJaMMckrnjOPDw9KW4bXT7w97PeXbzrgyGYGRuT5N0+pFYNb1a6juJoknWTvpEAbOSVIzgen60wRQIlzbWZ2M+p6Y9tktuIfaShH+pUAz5VuTVfSnUNS0zSbeV9NDTrJhXhumD4kU+gxjjkf0FGe7e7u5r+eWVbndvikRguwjoMY6fDFZZJWk2q0jsqDG5mJ/PoOa+xxGRgmcK3U+IHnVqMF1fTQWVlPKUNzhmUKRwmdvT4gMB4bj4YwKt4bjUL/vjL+2kkXMznAySOTVPM6STSB1d3At4yvDJ558uAB58+Vb7TESNhgQo3bvCr6hvSO60eUyyTBLK4nZ42ZT7oUkY48wftTBedpNHihSS4mimwAVURK7OPLn+utJF5fRXaWKO7NaLg7QuDtwAQB6kZ+dYtSubaedI4LI2yE5TJOWHGfSq3Fj0PQtRsO0kt2iaZCiwKpQmNRkZx0AAHSpQHsjay28sqtuSRoh0bBOG/wB/GpXk5+ecbmNyR6PdrLFbzMVSFkQtvnJVR9qQNSnvPxOG/wBRu5k0uI72QQtIqnaDtwwGSfUccePVy1u7Nvps0sqtKBgBGyQSSMZHx5ryybtfMxYJfeyCMlY44i0QHHPK9efOvUw33X9oWpyd6treNaREHCxQxkvJn947lzgjqPDz8KDX/aDWDOEuNdu5Q6K2A7IORn+Ajx8K7PabUZAc6iswz0Zo3/8A0CarbtLeGbu1S2dydq7LdA2egwQOvwqLHeLeSsO8lvjK2D3b78YPGfeYnn41yby/fRJ7B5p47SMq6wPLuV5CwBIHHQZPjj55o52fudZ1nUTDbwwS+zRmWSGTbHlRx14OfeGBQ5e1169xE5ttOVwMK/sUblfHA3gmipbosNw8Ei6ndzph8IGuCMjafXzrT2KW+t9Yn1UzTZtiyR95Ifeycc58MfnWaKKa5dHkt4nVZdpV0HXxBUAYzms+o6+1vbT2Ucm51LohUkDGSDkZ68H65o5T1kUbbCK81qV9WkeMTvwrSqFVcccIgGOvBz61mudIezSV5fZmERO42zMSB48MfDPgaK6ZMlvplpHHj3QBx86y3kIEBaEBBJI0Uu8n33IDKfQ844PVR1zUgUTkSoYZZFKHchfGUxyAD/4ojpN9LLq631zeGWYMrbywyArbumPTHHmaqu9LaK5tQqkiYqQB4Ejp967triG3RGWzhTqCxi3MfQkllI/0jPlTEzx27Owigj79h/6JZyPlt5onDpzRyWttqCtapdShX3Ed4iZxyucg488UQ0i60+4lK6xqV0bcoQtrCTGrMeBlsBVAJzkA9KEPcQRTXEaRTGJ1KO6hRsHXbGMdPAk8kZHGTWgv1GKGK+mgtZLhbWOQdzHcYYrGF93JHo2cY4zzzmskkciaesHAluOpHgvifhj+VEbO0SJIzteVQAwjW2U7eehZs4NdTvG09w8gjRZwqmIXQZuPM/MnGB/MSVafDFNKiLtj2R7ULscO5B2KfLPA/nV+t6bINNW4lgELxCNWKjAkfYCWA8Ocis2h3ETTXE628l1JDJ3lvDGeWYEBT08ASflTjq/s1xqMMN9aPEjzl23TBjNEgIVvTcSCRgc7qyWrs1psawSTSpuEoAXcuOB1x6foalEBqFoRuiFwvh7sYYfapXO8Jfsa7VX2rdb/AEWQLbxq0Uiyb4ZTghTzxnrjPH1BrxfUZ0s7iSKze5VXYuQzFSwPTI5B49K9uv4Eu7aRFihBcHkRKpz8hSNqnYgzzNKrAP13Bzkn44zW6y86e6U/vhSR/wB0SH+QNUtNGykCGHJ6HBBH0bFOF72PuXYPdSTSFV2gmUtgDoORQm47KyBv2coVeMBznn44o0qtDv4Ir1Gu4I7plQoocgb8+Bzx6VxcSQrdEize2KSAsm48AE5AyPh9Kvj7LanCe+t+6kIGOHA6j19DV8eganMAb5zHFEMqCC3lwAM5PAHyHSnYEttSKsWhAiugMqXXcuc9R5EZPyrF+Hxtos18xbvRcLFESeGJyT8sD70zR9jZG7m4e6jNq6EB44zG5YDJXa46f5sdPAUSbsT7RYLp73s0cMbm4RcKdxYAfvEAcAfLJo7S/EU7C/DWqKx5U/u54Hw+1Oum3ljd6Bd2lzEzyEK1uR0VwQefXIU59KxP/Z7Bb27mxvpXuAMhZACv/wBQT/XjWO10bUdPneOS6tlAx3gQszYIzkAhRn507hk30YNMg73T4JJUBk7z9mQM+6CQPhx1+dJeo6hqGnajcW0MUjIrHaSWwR54+1NmkTXelRsls0VxA0hYJK4DJk8kMo588Y+dc3fd3d4JXiWL3cMA2Qx8D8f9vSjTZnopQXXaC9IWC1llIOQpH/g1ttrHXJ7mOWxsZRaBdytGOXGOhwfEjHwplSCIjBkyBxhjwKu9gtNvCncep3DBPwxTrJXt+z+s3jn229EAbks8ikD8q2ydiYpFw+tWnAwSqcn6nn5UXTS4UZWjjC7RjCnC/QcVb7GP4VIx60anfZjszpek6hHJcT3F4ibXDW8ituYc4KAZA9OabtQTsldzCea0urWY8MwjdNw+HQ0qR2pAAPTwFalFwm0QHjow7wrxTtQnNFpMCgaezXeTkh0ZMfAgipVcCswG/k+oBxUpQrPaCFVYXkMu4ArtYkYIyPD+dUMGHDKG+BBqVKkraNSCDGfXiuUhiHKIgYnPMat9jUqUJ06yTDbI4XB4MaAfkOD86zNpsbtv7yVmByMgmpUqT4bKJoRFKGeLduCnqp81PgfhVNzDeMQLa8UKOnfWwJ+zDzqVKx0n2BS1tq5aMx3tsuOWPsuSfh7355rQYEliY37NNPn/ABe5WMbfLA9c+PjUqU2Fn/DrSQAJjI8mriTRoWyfeyevNSpWkqi02OORzGqOD7rBs4+xyD6ihs+i3g3GKVScHBPukfTqPvUqVZDtiqex1KBIyhlmdcg7eAB6c885rlby8t4v28MhK84YGpUrONS63WOrRyDE2FwM7seFFbS5huFLQSK4HBIqVKRY2IxXwqVKlaZf/9k="/>
          <p:cNvSpPr>
            <a:spLocks noChangeAspect="1" noChangeArrowheads="1"/>
          </p:cNvSpPr>
          <p:nvPr/>
        </p:nvSpPr>
        <p:spPr bwMode="auto">
          <a:xfrm>
            <a:off x="155575" y="-319088"/>
            <a:ext cx="1057275" cy="6191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7418" name="AutoShape 10" descr="data:image/jpg;base64,/9j/4AAQSkZJRgABAQAAAQABAAD/2wBDAAkGBwgHBgkIBwgKCgkLDRYPDQwMDRsUFRAWIB0iIiAdHx8kKDQsJCYxJx8fLT0tMTU3Ojo6Iys/RD84QzQ5Ojf/2wBDAQoKCg0MDRoPDxo3JR8lNzc3Nzc3Nzc3Nzc3Nzc3Nzc3Nzc3Nzc3Nzc3Nzc3Nzc3Nzc3Nzc3Nzc3Nzc3Nzc3Nzf/wAARCABYAJcDASIAAhEBAxEB/8QAGwAAAgMBAQEAAAAAAAAAAAAABQYAAwQCBwH/xABAEAACAQMDAQUGAwUGBQUAAAABAgMABBEFEiExBhNBUWEUInGBkaEVsdEjMkLB8AcWM2KC4SQ1RVLxU1WTorL/xAAYAQEBAQEBAAAAAAAAAAAAAAABAAIDBP/EAB4RAQEBAAIDAQEBAAAAAAAAAAABEQISAyExQRNR/9oADAMBAAIRAxEAPwA9Dp8t7f3UCXzQxwRxEbI1bJYvnqP8orT/AHdmA/5tP87eP9Kz9nrhU1LUmkPvOkJJ8+ZaOSX9ugy74Hwp8fHeM0W+wduz03/uk/8A8Ef6VRJoMuedUn48TDH+lGTf2jdC/PjjFVtLA3SZgPJhxW+k/wAWgp0mWMMy6pKeCM9zH4/KqTo8pyv4nKD4r3CfpRtkh7z9mY2U+bYI/Sg99M4m7xIQik4PdgkLR1i1mbQ5h/1CXaPHukP2AoTa7hI8ffuzpLIh2jbuCuwH2FNmmXHtcXUFx1NJ0U8Taxe26Sr3sd3PvTPI/aMc4o5cZiMtlqLWqr3VvAvm2Mk1TeaiH1F2uFYhScBQM9Bx1qhCCox4eFYb1wtzJ04x+Vcuk3WtpjftFbvp4sooJlcrsBbGAfrWKOWOIIPf3DxQjn60DgbdcR46hh86JtznzFM4SK3XF4iRiWSMPsLr1c7h+Q6elfINQtoRjuJnPrLx+VV37/8AC8j+Jf50N3ED41dYBwavFcME9lxwcbpM5+1dNfgHJg3YXjMnXz8KC2ZzcAjwBPH9f1862MeBtHwo/nxa7Vfc3ntETQmGNBIMlixwPEVitNRayiMKohVvf3E5ySPT4VzIAUKk+6RkHy/r/ehzMc8noMVdZ8GisOuXMK7I4YOTnnd+tShK8Hnp61KesO03aUR+IXrA5BihP3krfIgkIyelKna6eTs9rmy3lGHtosGOUqf3pPP3T08RVVv2tuI4lluImMLEgPNEVBI6jeuVz/pFdPHc4xi/TTcxzqhaALJgE7CcZ44waXrrtDfWR/4zR51TPLxyBwPnjH3pjtbiWa1guAisJkDqEbz+x+1a4IkvI3ZkaNEB3vINqj4npWpyl+DArTbgahAtzGrqp8HXaQfIiiAQS4VgQ3QPjp8fMelApe0NppU8qT62l2qudkcMKgKPAbgTn6Vguf7Q7cHbbW5bwyxx/X0p2I2tDa6bHDdQ3MYuXG2SAAhB1zgnwzj60nXWnDVVu5vZnd0upmEkYIaP9q2feHSvk/arWbiNUiFraxueCUXJz/mJpx7H27js3BM3dzu8szGTGcESvyueg4rNh3CZHo/aG2hMos5by2HRvdWX6cB/lg/GmLR7GPV7Yy2l5bSbSBIozvjOBwykAqfQimOe7KRhjdBioycfvdPT09KXor/S5dUWdmg9qgOYJ8d221hypIxuAJPByOR5UdYtapuzrbHAmVCQQGEfT70PbQJEOPbnyP8AIf1otdaneiPvI4BdD/ti2g/cjP1qoMbuKKfvUtwTkNkbR8cE09YtC/wWTaVa5WQbgcOh8PnXD6QRnCxNgdelF59U08W7SSSIiKhZpCfdABwTkdeTjzpTl1JLqZ0jnntg3vJ7m0so6sRklfj6eFHWLWyewuIU3w25356oMnFZZYdQjtxcywypAeA7DA6kfmD9KGLay3FxPBJNde0oMoHnIEh++M881i0/Wp4J2TFw6IcT2dw/eB1B5Az0YfrReN/CLmd3O0tnOTz51zZokivvHKkEYPh/Qoglha6gyT6LMsiuu4RM3XORgE9CMHg/WvlvpGp2qyPcWFwsZx73d7h455GRWbPZ/GNoE3YAbz4bFSu368kYHXNSkGeXTNN1Dt5+HarBky6arxBG2glZHOOPTJz6U1r2f0u0gEcFskMIGCqMVHzwefnS/Po8UurRaqrzx3kKd2kkM23C8+HT+I1bdQTSRmS71LUO7j98lrkADHOTxTjONhGn2MjYhVhHG+2AsdqngqMeZ5z8RXn/AG0ur3XNSks7QxxWwAJhSXaZDzyQTnHGQMdMGnG3jGoFEXUNTlNwu8I0xG4A9TwMc+dWydidHFwl3PJdi6QYV47tlI+dJea2HZ+wzt1GS5gm8BIgVfqQT+VEZ+z99puJdNMU0YXG3buLfInB+IxTnc6JpiL3Jl1KZSf8NZi+PXJHHxFAby40zQ2miu11mGJAGDRTb0IzgcnHPpRlns2vmg9jdUv7Yz6tMtnbtykcWJWl9T1UD559BTl2fufwjs8kCrElvaz3CmSXCjAnk656V5MLvWdb9/s5Y6jahmIe4ku2O77Ko9etENP7Ea5dyINR1ckSMXYENJyTknyPJ658aby4iSnPVtV7Nai3/MIolXAIgJkGfQj8hQO6tOyNvqFgtzd3FwkjsZkm3RjG04I4X+IKDz0qq+0Ps12TRHvZLh5t2FP+GZW8QqoNzfl9ap/vh2fS7ktmsY4TG23vRCuMg46848fP41nsuopq+o2Nnp8sGgRSQyDaylUJaMMckrnjOPDw9KW4bXT7w97PeXbzrgyGYGRuT5N0+pFYNb1a6juJoknWTvpEAbOSVIzgen60wRQIlzbWZ2M+p6Y9tktuIfaShH+pUAz5VuTVfSnUNS0zSbeV9NDTrJhXhumD4kU+gxjjkf0FGe7e7u5r+eWVbndvikRguwjoMY6fDFZZJWk2q0jsqDG5mJ/PoOa+xxGRgmcK3U+IHnVqMF1fTQWVlPKUNzhmUKRwmdvT4gMB4bj4YwKt4bjUL/vjL+2kkXMznAySOTVPM6STSB1d3At4yvDJ558uAB58+Vb7TESNhgQo3bvCr6hvSO60eUyyTBLK4nZ42ZT7oUkY48wftTBedpNHihSS4mimwAVURK7OPLn+utJF5fRXaWKO7NaLg7QuDtwAQB6kZ+dYtSubaedI4LI2yE5TJOWHGfSq3Fj0PQtRsO0kt2iaZCiwKpQmNRkZx0AAHSpQHsjay28sqtuSRoh0bBOG/wB/GpXk5+ecbmNyR6PdrLFbzMVSFkQtvnJVR9qQNSnvPxOG/wBRu5k0uI72QQtIqnaDtwwGSfUccePVy1u7Nvps0sqtKBgBGyQSSMZHx5ryybtfMxYJfeyCMlY44i0QHHPK9efOvUw33X9oWpyd6treNaREHCxQxkvJn947lzgjqPDz8KDX/aDWDOEuNdu5Q6K2A7IORn+Ajx8K7PabUZAc6iswz0Zo3/8A0CarbtLeGbu1S2dydq7LdA2egwQOvwqLHeLeSsO8lvjK2D3b78YPGfeYnn41yby/fRJ7B5p47SMq6wPLuV5CwBIHHQZPjj55o52fudZ1nUTDbwwS+zRmWSGTbHlRx14OfeGBQ5e1169xE5ttOVwMK/sUblfHA3gmipbosNw8Ei6ndzph8IGuCMjafXzrT2KW+t9Yn1UzTZtiyR95Ifeycc58MfnWaKKa5dHkt4nVZdpV0HXxBUAYzms+o6+1vbT2Ucm51LohUkDGSDkZ68H65o5T1kUbbCK81qV9WkeMTvwrSqFVcccIgGOvBz61mudIezSV5fZmERO42zMSB48MfDPgaK6ZMlvplpHHj3QBx86y3kIEBaEBBJI0Uu8n33IDKfQ844PVR1zUgUTkSoYZZFKHchfGUxyAD/4ojpN9LLq631zeGWYMrbywyArbumPTHHmaqu9LaK5tQqkiYqQB4Ejp967triG3RGWzhTqCxi3MfQkllI/0jPlTEzx27Owigj79h/6JZyPlt5onDpzRyWttqCtapdShX3Ed4iZxyucg488UQ0i60+4lK6xqV0bcoQtrCTGrMeBlsBVAJzkA9KEPcQRTXEaRTGJ1KO6hRsHXbGMdPAk8kZHGTWgv1GKGK+mgtZLhbWOQdzHcYYrGF93JHo2cY4zzzmskkciaesHAluOpHgvifhj+VEbO0SJIzteVQAwjW2U7eehZs4NdTvG09w8gjRZwqmIXQZuPM/MnGB/MSVafDFNKiLtj2R7ULscO5B2KfLPA/nV+t6bINNW4lgELxCNWKjAkfYCWA8Ocis2h3ETTXE628l1JDJ3lvDGeWYEBT08ASflTjq/s1xqMMN9aPEjzl23TBjNEgIVvTcSCRgc7qyWrs1psawSTSpuEoAXcuOB1x6foalEBqFoRuiFwvh7sYYfapXO8Jfsa7VX2rdb/AEWQLbxq0Uiyb4ZTghTzxnrjPH1BrxfUZ0s7iSKze5VXYuQzFSwPTI5B49K9uv4Eu7aRFihBcHkRKpz8hSNqnYgzzNKrAP13Bzkn44zW6y86e6U/vhSR/wB0SH+QNUtNGykCGHJ6HBBH0bFOF72PuXYPdSTSFV2gmUtgDoORQm47KyBv2coVeMBznn44o0qtDv4Ir1Gu4I7plQoocgb8+Bzx6VxcSQrdEize2KSAsm48AE5AyPh9Kvj7LanCe+t+6kIGOHA6j19DV8eganMAb5zHFEMqCC3lwAM5PAHyHSnYEttSKsWhAiugMqXXcuc9R5EZPyrF+Hxtos18xbvRcLFESeGJyT8sD70zR9jZG7m4e6jNq6EB44zG5YDJXa46f5sdPAUSbsT7RYLp73s0cMbm4RcKdxYAfvEAcAfLJo7S/EU7C/DWqKx5U/u54Hw+1Oum3ljd6Bd2lzEzyEK1uR0VwQefXIU59KxP/Z7Bb27mxvpXuAMhZACv/wBQT/XjWO10bUdPneOS6tlAx3gQszYIzkAhRn507hk30YNMg73T4JJUBk7z9mQM+6CQPhx1+dJeo6hqGnajcW0MUjIrHaSWwR54+1NmkTXelRsls0VxA0hYJK4DJk8kMo588Y+dc3fd3d4JXiWL3cMA2Qx8D8f9vSjTZnopQXXaC9IWC1llIOQpH/g1ttrHXJ7mOWxsZRaBdytGOXGOhwfEjHwplSCIjBkyBxhjwKu9gtNvCncep3DBPwxTrJXt+z+s3jn229EAbks8ikD8q2ydiYpFw+tWnAwSqcn6nn5UXTS4UZWjjC7RjCnC/QcVb7GP4VIx60anfZjszpek6hHJcT3F4ibXDW8ituYc4KAZA9OabtQTsldzCea0urWY8MwjdNw+HQ0qR2pAAPTwFalFwm0QHjow7wrxTtQnNFpMCgaezXeTkh0ZMfAgipVcCswG/k+oBxUpQrPaCFVYXkMu4ArtYkYIyPD+dUMGHDKG+BBqVKkraNSCDGfXiuUhiHKIgYnPMat9jUqUJ06yTDbI4XB4MaAfkOD86zNpsbtv7yVmByMgmpUqT4bKJoRFKGeLduCnqp81PgfhVNzDeMQLa8UKOnfWwJ+zDzqVKx0n2BS1tq5aMx3tsuOWPsuSfh7355rQYEliY37NNPn/ABe5WMbfLA9c+PjUqU2Fn/DrSQAJjI8mriTRoWyfeyevNSpWkqi02OORzGqOD7rBs4+xyD6ihs+i3g3GKVScHBPukfTqPvUqVZDtiqex1KBIyhlmdcg7eAB6c885rlby8t4v28MhK84YGpUrONS63WOrRyDE2FwM7seFFbS5huFLQSK4HBIqVKRY2IxXwqVKlaZf/9k="/>
          <p:cNvSpPr>
            <a:spLocks noChangeAspect="1" noChangeArrowheads="1"/>
          </p:cNvSpPr>
          <p:nvPr/>
        </p:nvSpPr>
        <p:spPr bwMode="auto">
          <a:xfrm>
            <a:off x="155575" y="-319088"/>
            <a:ext cx="1057275" cy="6191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17420" name="Picture 12" descr="Vollbild anzeigen">
            <a:hlinkClick r:id="rId4"/>
          </p:cNvPr>
          <p:cNvPicPr>
            <a:picLocks noChangeAspect="1" noChangeArrowheads="1"/>
          </p:cNvPicPr>
          <p:nvPr/>
        </p:nvPicPr>
        <p:blipFill>
          <a:blip r:embed="rId5" cstate="print"/>
          <a:srcRect/>
          <a:stretch>
            <a:fillRect/>
          </a:stretch>
        </p:blipFill>
        <p:spPr bwMode="auto">
          <a:xfrm>
            <a:off x="4644008" y="3573016"/>
            <a:ext cx="3787614" cy="2808312"/>
          </a:xfrm>
          <a:prstGeom prst="rect">
            <a:avLst/>
          </a:prstGeom>
          <a:noFill/>
        </p:spPr>
      </p:pic>
      <p:pic>
        <p:nvPicPr>
          <p:cNvPr id="17410" name="Picture 2" descr="Vollbild anzeigen">
            <a:hlinkClick r:id="rId6"/>
          </p:cNvPr>
          <p:cNvPicPr>
            <a:picLocks noChangeAspect="1" noChangeArrowheads="1"/>
          </p:cNvPicPr>
          <p:nvPr/>
        </p:nvPicPr>
        <p:blipFill>
          <a:blip r:embed="rId7" cstate="print"/>
          <a:srcRect/>
          <a:stretch>
            <a:fillRect/>
          </a:stretch>
        </p:blipFill>
        <p:spPr bwMode="auto">
          <a:xfrm>
            <a:off x="611560" y="404664"/>
            <a:ext cx="3960440" cy="3076070"/>
          </a:xfrm>
          <a:prstGeom prst="rect">
            <a:avLst/>
          </a:prstGeom>
          <a:noFill/>
        </p:spPr>
      </p:pic>
    </p:spTree>
    <p:extLst>
      <p:ext uri="{BB962C8B-B14F-4D97-AF65-F5344CB8AC3E}">
        <p14:creationId xmlns:p14="http://schemas.microsoft.com/office/powerpoint/2010/main" val="201989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3.gstatic.com/images?q=tbn:ANd9GcRM0bHIx_gwl7_eCBf4aDao_Ikf2lTc7O4-S7-K0IE1AYyifufT"/>
          <p:cNvPicPr>
            <a:picLocks noChangeAspect="1" noChangeArrowheads="1"/>
          </p:cNvPicPr>
          <p:nvPr/>
        </p:nvPicPr>
        <p:blipFill>
          <a:blip r:embed="rId2" cstate="print"/>
          <a:srcRect/>
          <a:stretch>
            <a:fillRect/>
          </a:stretch>
        </p:blipFill>
        <p:spPr bwMode="auto">
          <a:xfrm>
            <a:off x="755576" y="1124744"/>
            <a:ext cx="7632848" cy="4800351"/>
          </a:xfrm>
          <a:prstGeom prst="rect">
            <a:avLst/>
          </a:prstGeom>
          <a:noFill/>
        </p:spPr>
      </p:pic>
      <p:sp>
        <p:nvSpPr>
          <p:cNvPr id="3" name="Textfeld 2"/>
          <p:cNvSpPr txBox="1"/>
          <p:nvPr/>
        </p:nvSpPr>
        <p:spPr>
          <a:xfrm>
            <a:off x="755576" y="476672"/>
            <a:ext cx="7632848" cy="584775"/>
          </a:xfrm>
          <a:prstGeom prst="rect">
            <a:avLst/>
          </a:prstGeom>
          <a:noFill/>
        </p:spPr>
        <p:txBody>
          <a:bodyPr wrap="square" rtlCol="0">
            <a:spAutoFit/>
          </a:bodyPr>
          <a:lstStyle/>
          <a:p>
            <a:r>
              <a:rPr lang="de-DE" sz="3200" b="1" dirty="0" smtClean="0"/>
              <a:t>… und es wurde zur Wüste</a:t>
            </a:r>
            <a:endParaRPr lang="de-DE" sz="3200" b="1" dirty="0"/>
          </a:p>
        </p:txBody>
      </p:sp>
    </p:spTree>
    <p:extLst>
      <p:ext uri="{BB962C8B-B14F-4D97-AF65-F5344CB8AC3E}">
        <p14:creationId xmlns:p14="http://schemas.microsoft.com/office/powerpoint/2010/main" val="2954659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smtClean="0"/>
              <a:t>Beiden Paradigmen sind Sinnfragen immanent</a:t>
            </a:r>
            <a:endParaRPr lang="de-DE" sz="3200" b="1" dirty="0"/>
          </a:p>
        </p:txBody>
      </p:sp>
      <p:sp>
        <p:nvSpPr>
          <p:cNvPr id="3" name="Inhaltsplatzhalter 2"/>
          <p:cNvSpPr>
            <a:spLocks noGrp="1"/>
          </p:cNvSpPr>
          <p:nvPr>
            <p:ph idx="1"/>
          </p:nvPr>
        </p:nvSpPr>
        <p:spPr/>
        <p:txBody>
          <a:bodyPr>
            <a:normAutofit fontScale="85000" lnSpcReduction="20000"/>
          </a:bodyPr>
          <a:lstStyle/>
          <a:p>
            <a:r>
              <a:rPr lang="de-DE" dirty="0" smtClean="0"/>
              <a:t>zum Verhältnis von Wissenschaft und Gesellschaft (Bildung, Zivilisation und Kultur)</a:t>
            </a:r>
          </a:p>
          <a:p>
            <a:r>
              <a:rPr lang="de-DE" dirty="0" smtClean="0"/>
              <a:t>zum Verhältnis von Technik und Wissenschaft (Soziohistorie und Traditionen im Wissenschaftsverständnis)</a:t>
            </a:r>
          </a:p>
          <a:p>
            <a:r>
              <a:rPr lang="de-DE" dirty="0" smtClean="0"/>
              <a:t>zum Verhältnis von Technik und Gesellschaft (Zielbestimmungen von Infrastrukturen (</a:t>
            </a:r>
            <a:r>
              <a:rPr lang="de-DE" dirty="0" err="1" smtClean="0"/>
              <a:t>Mobilitität</a:t>
            </a:r>
            <a:r>
              <a:rPr lang="de-DE" dirty="0" smtClean="0"/>
              <a:t>, Energieversorgung)</a:t>
            </a:r>
          </a:p>
          <a:p>
            <a:r>
              <a:rPr lang="de-DE" dirty="0" smtClean="0"/>
              <a:t>Die Wechselbeziehungen dieser drei Systembezüge begründen die Relevanz der Didaktik und Wissenschaftskommunikation als neue, junge Wissenschaftsdisziplin!</a:t>
            </a:r>
            <a:endParaRPr lang="de-DE" dirty="0"/>
          </a:p>
        </p:txBody>
      </p:sp>
    </p:spTree>
    <p:extLst>
      <p:ext uri="{BB962C8B-B14F-4D97-AF65-F5344CB8AC3E}">
        <p14:creationId xmlns:p14="http://schemas.microsoft.com/office/powerpoint/2010/main" val="217438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titel_techniklabor_marbach2"/>
          <p:cNvPicPr>
            <a:picLocks noChangeAspect="1" noChangeArrowheads="1"/>
          </p:cNvPicPr>
          <p:nvPr/>
        </p:nvPicPr>
        <p:blipFill>
          <a:blip r:embed="rId2" cstate="print">
            <a:grayscl/>
            <a:lum bright="56000"/>
          </a:blip>
          <a:srcRect/>
          <a:stretch>
            <a:fillRect/>
          </a:stretch>
        </p:blipFill>
        <p:spPr bwMode="auto">
          <a:xfrm>
            <a:off x="539554" y="1155933"/>
            <a:ext cx="8496944" cy="5410230"/>
          </a:xfrm>
          <a:prstGeom prst="rect">
            <a:avLst/>
          </a:prstGeom>
          <a:noFill/>
          <a:ln w="9525">
            <a:noFill/>
            <a:miter lim="800000"/>
            <a:headEnd/>
            <a:tailEnd/>
          </a:ln>
        </p:spPr>
      </p:pic>
      <p:sp>
        <p:nvSpPr>
          <p:cNvPr id="2" name="Titel 1"/>
          <p:cNvSpPr>
            <a:spLocks noGrp="1"/>
          </p:cNvSpPr>
          <p:nvPr>
            <p:ph type="title"/>
          </p:nvPr>
        </p:nvSpPr>
        <p:spPr>
          <a:xfrm>
            <a:off x="395536" y="132817"/>
            <a:ext cx="8229600" cy="1143000"/>
          </a:xfrm>
        </p:spPr>
        <p:txBody>
          <a:bodyPr>
            <a:normAutofit fontScale="90000"/>
          </a:bodyPr>
          <a:lstStyle/>
          <a:p>
            <a:r>
              <a:rPr lang="de-DE" sz="3600" b="1" dirty="0" smtClean="0"/>
              <a:t>Neue Bildungsgipfel und sozialer Sinn</a:t>
            </a:r>
            <a:br>
              <a:rPr lang="de-DE" sz="3600" b="1" dirty="0" smtClean="0"/>
            </a:br>
            <a:r>
              <a:rPr lang="de-DE" sz="1800" b="1" dirty="0" smtClean="0"/>
              <a:t> Von Umweltgipfeln, Expertendilemmata, Postmaterialismus und sozialen Ungleichheiten</a:t>
            </a:r>
            <a:endParaRPr lang="de-DE" sz="1800" b="1"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39552" y="1196753"/>
            <a:ext cx="143514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3" y="2132856"/>
            <a:ext cx="1435146" cy="107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4" y="3284984"/>
            <a:ext cx="150715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82021" y="4491854"/>
            <a:ext cx="1435147" cy="1009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021" y="5535452"/>
            <a:ext cx="1491910" cy="124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9"/>
          <p:cNvSpPr txBox="1"/>
          <p:nvPr/>
        </p:nvSpPr>
        <p:spPr>
          <a:xfrm>
            <a:off x="2046708" y="1268760"/>
            <a:ext cx="7128792" cy="4801314"/>
          </a:xfrm>
          <a:prstGeom prst="rect">
            <a:avLst/>
          </a:prstGeom>
          <a:noFill/>
        </p:spPr>
        <p:txBody>
          <a:bodyPr wrap="square" rtlCol="0">
            <a:spAutoFit/>
          </a:bodyPr>
          <a:lstStyle/>
          <a:p>
            <a:r>
              <a:rPr lang="de-DE" b="1" dirty="0" smtClean="0"/>
              <a:t>Moderne Gesellschaften sind durchgängig technisiert: Alltag, Freizeit und Beruf sind in hohem Maße von technischen Geräten und Produkten durchdrungen (Interpenetration)</a:t>
            </a:r>
          </a:p>
          <a:p>
            <a:endParaRPr lang="de-DE" b="1" dirty="0" smtClean="0"/>
          </a:p>
          <a:p>
            <a:r>
              <a:rPr lang="de-DE" b="1" dirty="0" smtClean="0"/>
              <a:t>Deshalb muss eine Gesellschaft allen Kindern und Schüler/innen basale Technikkenntnisse vermitteln. Diese sind derzeit vor allem bezogen auf PC Kenntnisse , Internet, Mediennutzung , Unterhaltungselektronik, Mobilität und Energiekonsum.</a:t>
            </a:r>
          </a:p>
          <a:p>
            <a:endParaRPr lang="de-DE" b="1" dirty="0" smtClean="0"/>
          </a:p>
          <a:p>
            <a:r>
              <a:rPr lang="de-DE" b="1" dirty="0" smtClean="0"/>
              <a:t>Darüber hinaus ließe sich ein Bildungsziel definieren, Schüler/innen jeweils in die Lage zu versetzen, neue Innovationen eigenständig beurteilen zu können . Dies führt zur Akzeptanz, </a:t>
            </a:r>
            <a:r>
              <a:rPr lang="de-DE" b="1" dirty="0" err="1" smtClean="0"/>
              <a:t>Akzeptkabilität</a:t>
            </a:r>
            <a:r>
              <a:rPr lang="de-DE" b="1" dirty="0" smtClean="0"/>
              <a:t> oder auch  Ablehnung und schafft Planungssicherheit für Politik und Unternehmen.</a:t>
            </a:r>
          </a:p>
          <a:p>
            <a:endParaRPr lang="de-DE" b="1" dirty="0" smtClean="0"/>
          </a:p>
          <a:p>
            <a:r>
              <a:rPr lang="de-DE" b="1" dirty="0" smtClean="0"/>
              <a:t>Daraus ließen sich auch im gesellschaftlichen Diskurs Forschungsziele als Teil der Bildungskette definieren.</a:t>
            </a:r>
            <a:endParaRPr lang="de-DE" b="1" dirty="0"/>
          </a:p>
        </p:txBody>
      </p:sp>
    </p:spTree>
    <p:extLst>
      <p:ext uri="{BB962C8B-B14F-4D97-AF65-F5344CB8AC3E}">
        <p14:creationId xmlns:p14="http://schemas.microsoft.com/office/powerpoint/2010/main" val="810831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b="1" dirty="0" smtClean="0"/>
              <a:t>Technik als soziales System</a:t>
            </a:r>
            <a:endParaRPr lang="de-DE" sz="3600" b="1" dirty="0"/>
          </a:p>
        </p:txBody>
      </p:sp>
      <p:sp>
        <p:nvSpPr>
          <p:cNvPr id="3" name="Inhaltsplatzhalter 2"/>
          <p:cNvSpPr>
            <a:spLocks noGrp="1"/>
          </p:cNvSpPr>
          <p:nvPr>
            <p:ph idx="1"/>
          </p:nvPr>
        </p:nvSpPr>
        <p:spPr/>
        <p:txBody>
          <a:bodyPr/>
          <a:lstStyle/>
          <a:p>
            <a:r>
              <a:rPr lang="de-DE" dirty="0" smtClean="0"/>
              <a:t>Technik und (Natur)Wissenschaft sind ein ambivalenter Teil unserer Kultur, Zivilisation und Evolution. Es kommt darauf an, was man daraus und damit macht!</a:t>
            </a:r>
          </a:p>
          <a:p>
            <a:r>
              <a:rPr lang="de-DE" dirty="0" smtClean="0"/>
              <a:t>Soziologen sprechen deshalb von Technik als ein soziales System mit ökonomischen, ökologischen , kulturellen und sozialen Aspekten bzw. Funktionen</a:t>
            </a:r>
          </a:p>
          <a:p>
            <a:endParaRPr lang="de-DE" dirty="0"/>
          </a:p>
        </p:txBody>
      </p:sp>
    </p:spTree>
    <p:extLst>
      <p:ext uri="{BB962C8B-B14F-4D97-AF65-F5344CB8AC3E}">
        <p14:creationId xmlns:p14="http://schemas.microsoft.com/office/powerpoint/2010/main" val="331654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1533" y="476672"/>
            <a:ext cx="8229600" cy="1143000"/>
          </a:xfrm>
        </p:spPr>
        <p:txBody>
          <a:bodyPr>
            <a:normAutofit fontScale="90000"/>
          </a:bodyPr>
          <a:lstStyle/>
          <a:p>
            <a:r>
              <a:rPr lang="de-DE" sz="3600" b="1" dirty="0" smtClean="0"/>
              <a:t>Soziale Funktionalitäten und </a:t>
            </a:r>
            <a:br>
              <a:rPr lang="de-DE" sz="3600" b="1" dirty="0" smtClean="0"/>
            </a:br>
            <a:r>
              <a:rPr lang="de-DE" sz="3600" b="1" dirty="0" smtClean="0"/>
              <a:t>soziale Sinnbezüge von Technik</a:t>
            </a:r>
            <a:endParaRPr lang="de-DE" sz="3600" b="1" dirty="0"/>
          </a:p>
        </p:txBody>
      </p:sp>
      <p:sp>
        <p:nvSpPr>
          <p:cNvPr id="3" name="Inhaltsplatzhalter 2"/>
          <p:cNvSpPr>
            <a:spLocks noGrp="1"/>
          </p:cNvSpPr>
          <p:nvPr>
            <p:ph idx="1"/>
          </p:nvPr>
        </p:nvSpPr>
        <p:spPr>
          <a:xfrm>
            <a:off x="683568" y="2492896"/>
            <a:ext cx="8229600" cy="4525963"/>
          </a:xfrm>
        </p:spPr>
        <p:txBody>
          <a:bodyPr>
            <a:normAutofit/>
          </a:bodyPr>
          <a:lstStyle/>
          <a:p>
            <a:r>
              <a:rPr lang="de-DE" sz="2800" b="1" dirty="0" smtClean="0"/>
              <a:t>Ökonomisch: Innovation und Prosperität</a:t>
            </a:r>
          </a:p>
          <a:p>
            <a:r>
              <a:rPr lang="de-DE" sz="2800" b="1" dirty="0" smtClean="0"/>
              <a:t>Ökologisch: früher Reparatur – heute Nachhaltigkeit</a:t>
            </a:r>
          </a:p>
          <a:p>
            <a:r>
              <a:rPr lang="de-DE" sz="2800" b="1" dirty="0" smtClean="0"/>
              <a:t>Kulturell: Fortschritt und Zivilisation</a:t>
            </a:r>
          </a:p>
          <a:p>
            <a:r>
              <a:rPr lang="de-DE" sz="2800" b="1" dirty="0" smtClean="0"/>
              <a:t>Gesellschaftlich: Wohlstand</a:t>
            </a:r>
          </a:p>
          <a:p>
            <a:r>
              <a:rPr lang="de-DE" sz="2800" b="1" dirty="0" smtClean="0"/>
              <a:t>Politisch: Bürgerbeteiligung</a:t>
            </a:r>
          </a:p>
          <a:p>
            <a:r>
              <a:rPr lang="de-DE" sz="2800" b="1" dirty="0" smtClean="0"/>
              <a:t>Kommunikation: Umgang mit Chancen und Risiken</a:t>
            </a:r>
          </a:p>
          <a:p>
            <a:r>
              <a:rPr lang="de-DE" sz="2800" b="1" dirty="0" smtClean="0"/>
              <a:t>Wissenschaftlich: Erkenntnis  und Gestaltung</a:t>
            </a:r>
            <a:endParaRPr lang="de-DE" sz="2800" b="1" dirty="0"/>
          </a:p>
        </p:txBody>
      </p:sp>
      <p:pic>
        <p:nvPicPr>
          <p:cNvPr id="4" name="Picture 2"/>
          <p:cNvPicPr>
            <a:picLocks noChangeAspect="1" noChangeArrowheads="1"/>
          </p:cNvPicPr>
          <p:nvPr/>
        </p:nvPicPr>
        <p:blipFill>
          <a:blip r:embed="rId2" cstate="print"/>
          <a:srcRect/>
          <a:stretch>
            <a:fillRect/>
          </a:stretch>
        </p:blipFill>
        <p:spPr bwMode="auto">
          <a:xfrm>
            <a:off x="251520" y="548680"/>
            <a:ext cx="1892658" cy="1368152"/>
          </a:xfrm>
          <a:prstGeom prst="rect">
            <a:avLst/>
          </a:prstGeom>
          <a:noFill/>
          <a:ln w="9525">
            <a:noFill/>
            <a:miter lim="800000"/>
            <a:headEnd/>
            <a:tailEnd/>
          </a:ln>
          <a:effectLst/>
        </p:spPr>
      </p:pic>
    </p:spTree>
    <p:extLst>
      <p:ext uri="{BB962C8B-B14F-4D97-AF65-F5344CB8AC3E}">
        <p14:creationId xmlns:p14="http://schemas.microsoft.com/office/powerpoint/2010/main" val="3265983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C:\Users\Public\Pictures\Sample Pictures\Autumn Leaves.jpg"/>
          <p:cNvPicPr>
            <a:picLocks noChangeAspect="1" noChangeArrowheads="1"/>
          </p:cNvPicPr>
          <p:nvPr/>
        </p:nvPicPr>
        <p:blipFill>
          <a:blip r:embed="rId2" cstate="print">
            <a:lum bright="41000"/>
          </a:blip>
          <a:srcRect/>
          <a:stretch>
            <a:fillRect/>
          </a:stretch>
        </p:blipFill>
        <p:spPr bwMode="auto">
          <a:xfrm>
            <a:off x="51281" y="513962"/>
            <a:ext cx="8265135" cy="5830076"/>
          </a:xfrm>
          <a:prstGeom prst="rect">
            <a:avLst/>
          </a:prstGeom>
          <a:noFill/>
        </p:spPr>
      </p:pic>
      <p:sp>
        <p:nvSpPr>
          <p:cNvPr id="2" name="Titel 1"/>
          <p:cNvSpPr>
            <a:spLocks noGrp="1"/>
          </p:cNvSpPr>
          <p:nvPr>
            <p:ph type="title"/>
          </p:nvPr>
        </p:nvSpPr>
        <p:spPr/>
        <p:txBody>
          <a:bodyPr>
            <a:normAutofit/>
          </a:bodyPr>
          <a:lstStyle/>
          <a:p>
            <a:r>
              <a:rPr lang="de-DE" dirty="0" smtClean="0"/>
              <a:t>Veränderte Lernlandschaften</a:t>
            </a:r>
            <a:endParaRPr lang="de-DE" dirty="0"/>
          </a:p>
        </p:txBody>
      </p:sp>
      <p:sp>
        <p:nvSpPr>
          <p:cNvPr id="3" name="Inhaltsplatzhalter 2"/>
          <p:cNvSpPr>
            <a:spLocks noGrp="1"/>
          </p:cNvSpPr>
          <p:nvPr>
            <p:ph idx="1"/>
          </p:nvPr>
        </p:nvSpPr>
        <p:spPr>
          <a:xfrm>
            <a:off x="1104538" y="1772816"/>
            <a:ext cx="8229600" cy="4525963"/>
          </a:xfrm>
        </p:spPr>
        <p:txBody>
          <a:bodyPr>
            <a:normAutofit/>
          </a:bodyPr>
          <a:lstStyle/>
          <a:p>
            <a:pPr marL="0" indent="0">
              <a:buNone/>
            </a:pPr>
            <a:r>
              <a:rPr lang="de-DE" dirty="0" smtClean="0"/>
              <a:t>.</a:t>
            </a:r>
            <a:endParaRPr lang="de-DE" dirty="0"/>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167" y="3861048"/>
            <a:ext cx="1051333"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86" y="1772816"/>
            <a:ext cx="1108924" cy="8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18" y="5013176"/>
            <a:ext cx="108012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81" y="2852936"/>
            <a:ext cx="990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1403648" y="1124744"/>
            <a:ext cx="7128792" cy="5262979"/>
          </a:xfrm>
          <a:prstGeom prst="rect">
            <a:avLst/>
          </a:prstGeom>
        </p:spPr>
        <p:txBody>
          <a:bodyPr wrap="square">
            <a:spAutoFit/>
          </a:bodyPr>
          <a:lstStyle/>
          <a:p>
            <a:r>
              <a:rPr lang="de-DE" b="1" dirty="0"/>
              <a:t>Die tradierte Bildungslandschaft für Naturwissenschaften und Technik </a:t>
            </a:r>
            <a:r>
              <a:rPr lang="de-DE" b="1" dirty="0" smtClean="0"/>
              <a:t>befindet </a:t>
            </a:r>
            <a:r>
              <a:rPr lang="de-DE" b="1" dirty="0"/>
              <a:t>sich im Umbruch</a:t>
            </a:r>
            <a:r>
              <a:rPr lang="de-DE" b="1" dirty="0">
                <a:solidFill>
                  <a:srgbClr val="C00000"/>
                </a:solidFill>
              </a:rPr>
              <a:t>.</a:t>
            </a:r>
          </a:p>
          <a:p>
            <a:pPr>
              <a:spcAft>
                <a:spcPts val="1200"/>
              </a:spcAft>
            </a:pPr>
            <a:r>
              <a:rPr lang="de-DE" b="1" dirty="0" smtClean="0"/>
              <a:t>Naturwissenschaften und Technik gleichen sich in ihrem wissenschaftlichen Sinn- und Zielsetzungen an (Erklären und Verstehen) und werden zunehmend abhängiger voneinander für ihre Wissensfortschritte (Technikemanzipation)</a:t>
            </a:r>
          </a:p>
          <a:p>
            <a:pPr>
              <a:spcAft>
                <a:spcPts val="1200"/>
              </a:spcAft>
            </a:pPr>
            <a:r>
              <a:rPr lang="de-DE" b="1" dirty="0" smtClean="0"/>
              <a:t>Fortschritt durch Forschung ist oftmals ein Teamprozess und immer weniger von genialen Einzelpersonen geprägt. Diese Teamorientierung sollte sich auch in der schulischen Bildung reflektieren</a:t>
            </a:r>
            <a:endParaRPr lang="de-DE" b="1" dirty="0"/>
          </a:p>
          <a:p>
            <a:pPr>
              <a:spcAft>
                <a:spcPts val="1200"/>
              </a:spcAft>
            </a:pPr>
            <a:r>
              <a:rPr lang="de-DE" b="1" dirty="0" smtClean="0"/>
              <a:t>Die Lernorte der jungen Generation weiten sich virtuell wie real aus (Internet, </a:t>
            </a:r>
            <a:r>
              <a:rPr lang="de-DE" b="1" dirty="0" err="1" smtClean="0"/>
              <a:t>Wissensfloater</a:t>
            </a:r>
            <a:r>
              <a:rPr lang="de-DE" b="1" dirty="0" smtClean="0"/>
              <a:t>, Wikis, Science Center (z.B. </a:t>
            </a:r>
            <a:r>
              <a:rPr lang="de-DE" b="1" dirty="0" err="1" smtClean="0"/>
              <a:t>Technorama</a:t>
            </a:r>
            <a:r>
              <a:rPr lang="de-DE" b="1" dirty="0" smtClean="0"/>
              <a:t>) und über Modellprojekte beginnt die naturwissenschaftlich – technische Bildung wesentlich früher (Thema und Frage der Abstraktionsfähigkeit)</a:t>
            </a:r>
          </a:p>
          <a:p>
            <a:pPr>
              <a:spcAft>
                <a:spcPts val="1200"/>
              </a:spcAft>
            </a:pPr>
            <a:r>
              <a:rPr lang="de-DE" b="1" dirty="0" smtClean="0"/>
              <a:t>Es tobt eine </a:t>
            </a:r>
            <a:r>
              <a:rPr lang="de-DE" b="1" dirty="0" err="1" smtClean="0"/>
              <a:t>Didaktikdebatte</a:t>
            </a:r>
            <a:r>
              <a:rPr lang="de-DE" b="1" dirty="0" smtClean="0"/>
              <a:t> entlang der Frage von ISBM, lebenslangen Lernen, Methoden des Lernens und einer dafür erforderlichen neuen Infrastruktur der Schulen (Schülerlabore, außerschulische Lernorte) sowie der Breiten- und Talentförderung</a:t>
            </a:r>
            <a:endParaRPr lang="de-DE" b="1" dirty="0"/>
          </a:p>
        </p:txBody>
      </p:sp>
    </p:spTree>
    <p:extLst>
      <p:ext uri="{BB962C8B-B14F-4D97-AF65-F5344CB8AC3E}">
        <p14:creationId xmlns:p14="http://schemas.microsoft.com/office/powerpoint/2010/main" val="4022146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88641"/>
            <a:ext cx="8229600" cy="1800199"/>
          </a:xfrm>
          <a:solidFill>
            <a:srgbClr val="FFFF00"/>
          </a:solidFill>
        </p:spPr>
        <p:txBody>
          <a:bodyPr>
            <a:normAutofit/>
          </a:bodyPr>
          <a:lstStyle/>
          <a:p>
            <a:pPr algn="r"/>
            <a:r>
              <a:rPr lang="de-DE" dirty="0" smtClean="0"/>
              <a:t>        Neue Lern- und Lehrformate =</a:t>
            </a:r>
            <a:br>
              <a:rPr lang="de-DE" dirty="0" smtClean="0"/>
            </a:br>
            <a:r>
              <a:rPr lang="de-DE" dirty="0" smtClean="0"/>
              <a:t>neues Bildungsverständnis?</a:t>
            </a:r>
            <a:endParaRPr lang="de-DE" dirty="0"/>
          </a:p>
        </p:txBody>
      </p:sp>
      <p:sp>
        <p:nvSpPr>
          <p:cNvPr id="3" name="Inhaltsplatzhalter 2"/>
          <p:cNvSpPr>
            <a:spLocks noGrp="1"/>
          </p:cNvSpPr>
          <p:nvPr>
            <p:ph idx="1"/>
          </p:nvPr>
        </p:nvSpPr>
        <p:spPr>
          <a:xfrm>
            <a:off x="426030" y="2132856"/>
            <a:ext cx="8229600" cy="4953957"/>
          </a:xfrm>
        </p:spPr>
        <p:txBody>
          <a:bodyPr>
            <a:normAutofit fontScale="70000" lnSpcReduction="20000"/>
          </a:bodyPr>
          <a:lstStyle/>
          <a:p>
            <a:r>
              <a:rPr lang="de-DE" dirty="0" smtClean="0"/>
              <a:t>ISBM (</a:t>
            </a:r>
            <a:r>
              <a:rPr lang="de-DE" dirty="0" err="1" smtClean="0"/>
              <a:t>Inquiry</a:t>
            </a:r>
            <a:r>
              <a:rPr lang="de-DE" dirty="0" smtClean="0"/>
              <a:t> Science </a:t>
            </a:r>
            <a:r>
              <a:rPr lang="de-DE" dirty="0" err="1" smtClean="0"/>
              <a:t>Based</a:t>
            </a:r>
            <a:r>
              <a:rPr lang="de-DE" dirty="0" smtClean="0"/>
              <a:t> </a:t>
            </a:r>
            <a:r>
              <a:rPr lang="de-DE" dirty="0" err="1" smtClean="0"/>
              <a:t>Method</a:t>
            </a:r>
            <a:r>
              <a:rPr lang="de-DE" dirty="0" smtClean="0"/>
              <a:t>), forschendes und begleitendes  Lernen </a:t>
            </a:r>
          </a:p>
          <a:p>
            <a:r>
              <a:rPr lang="de-DE" dirty="0" smtClean="0"/>
              <a:t>Interdisziplinarität nimmt zu (Bionik, </a:t>
            </a:r>
            <a:r>
              <a:rPr lang="de-DE" dirty="0" err="1" smtClean="0"/>
              <a:t>Photonik</a:t>
            </a:r>
            <a:r>
              <a:rPr lang="de-DE" dirty="0" smtClean="0"/>
              <a:t>, Mechatronik)</a:t>
            </a:r>
          </a:p>
          <a:p>
            <a:r>
              <a:rPr lang="de-DE" dirty="0" smtClean="0"/>
              <a:t>Frühe Vermittlung und spielerische Kontakte mit MINT-Lernbezügen</a:t>
            </a:r>
          </a:p>
          <a:p>
            <a:r>
              <a:rPr lang="de-DE" dirty="0" smtClean="0"/>
              <a:t>Erhöhte Bedeutung der Praxiskomponente und eigen-ständiges Experimentieren (Trial + Error)</a:t>
            </a:r>
          </a:p>
          <a:p>
            <a:r>
              <a:rPr lang="de-DE" dirty="0" smtClean="0"/>
              <a:t>Interessen- und Talentförderung erfordern spezifische Bildungsangebote (Ausdifferenzierung)</a:t>
            </a:r>
          </a:p>
          <a:p>
            <a:r>
              <a:rPr lang="de-DE" dirty="0" smtClean="0"/>
              <a:t>Abstrahierungsvermögen ist neurologisch wesentlich früher vorhanden als bisher angenommen wurde (TNZ, Piaget)</a:t>
            </a:r>
          </a:p>
          <a:p>
            <a:r>
              <a:rPr lang="de-DE" dirty="0" smtClean="0"/>
              <a:t>Technische Medien werden für das Lernen immer bedeutsamer</a:t>
            </a:r>
          </a:p>
          <a:p>
            <a:r>
              <a:rPr lang="de-DE" dirty="0" smtClean="0"/>
              <a:t>Lernen zu Lernen wird zum reflexiven Lernziel (Autobezug)</a:t>
            </a:r>
            <a:endParaRPr lang="de-DE" dirty="0"/>
          </a:p>
        </p:txBody>
      </p:sp>
      <p:pic>
        <p:nvPicPr>
          <p:cNvPr id="7" name="Picture 2"/>
          <p:cNvPicPr>
            <a:picLocks noChangeAspect="1" noChangeArrowheads="1"/>
          </p:cNvPicPr>
          <p:nvPr/>
        </p:nvPicPr>
        <p:blipFill>
          <a:blip r:embed="rId2" cstate="print"/>
          <a:srcRect/>
          <a:stretch>
            <a:fillRect/>
          </a:stretch>
        </p:blipFill>
        <p:spPr bwMode="auto">
          <a:xfrm>
            <a:off x="251520" y="188641"/>
            <a:ext cx="1800200" cy="1883458"/>
          </a:xfrm>
          <a:prstGeom prst="rect">
            <a:avLst/>
          </a:prstGeom>
          <a:noFill/>
          <a:ln w="9525">
            <a:noFill/>
            <a:miter lim="800000"/>
            <a:headEnd/>
            <a:tailEnd/>
          </a:ln>
          <a:effectLst/>
        </p:spPr>
      </p:pic>
    </p:spTree>
    <p:extLst>
      <p:ext uri="{BB962C8B-B14F-4D97-AF65-F5344CB8AC3E}">
        <p14:creationId xmlns:p14="http://schemas.microsoft.com/office/powerpoint/2010/main" val="3939096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Soziologische Konsequenzen</a:t>
            </a:r>
            <a:endParaRPr lang="de-DE" dirty="0"/>
          </a:p>
        </p:txBody>
      </p:sp>
      <p:sp>
        <p:nvSpPr>
          <p:cNvPr id="3" name="Inhaltsplatzhalter 2"/>
          <p:cNvSpPr>
            <a:spLocks noGrp="1"/>
          </p:cNvSpPr>
          <p:nvPr>
            <p:ph idx="1"/>
          </p:nvPr>
        </p:nvSpPr>
        <p:spPr>
          <a:xfrm>
            <a:off x="467544" y="1673424"/>
            <a:ext cx="8229600" cy="5184576"/>
          </a:xfrm>
        </p:spPr>
        <p:txBody>
          <a:bodyPr>
            <a:normAutofit fontScale="85000" lnSpcReduction="20000"/>
          </a:bodyPr>
          <a:lstStyle/>
          <a:p>
            <a:r>
              <a:rPr lang="de-DE" b="1" u="sng" dirty="0" smtClean="0"/>
              <a:t>Technikemanzipation: </a:t>
            </a:r>
            <a:r>
              <a:rPr lang="de-DE" dirty="0" smtClean="0"/>
              <a:t>Das Technikverständnis verändert sich hin zu einer Wahrnehmung als den Naturwissenschaften gleichberechtigte  Wissenschaft vom Erklären, Verstehen und Verändern der Welt</a:t>
            </a:r>
          </a:p>
          <a:p>
            <a:r>
              <a:rPr lang="de-DE" b="1" u="sng" dirty="0" smtClean="0"/>
              <a:t>Technikmündigkeit: </a:t>
            </a:r>
            <a:r>
              <a:rPr lang="de-DE" dirty="0" smtClean="0"/>
              <a:t>Die umfassende Technisierung in Alltag, Freizeit und Beruf sowie in der Gesellschaft bedingt ein basales Grundverständnis von den Zusammenhängen zwischen Technik und Gesellschaft. Dies definiert Technikverständnis als Bildungsideal und -auftrag</a:t>
            </a:r>
          </a:p>
          <a:p>
            <a:r>
              <a:rPr lang="de-DE" b="1" u="sng" dirty="0" smtClean="0"/>
              <a:t>Techniksozialisation</a:t>
            </a:r>
            <a:r>
              <a:rPr lang="de-DE" dirty="0" smtClean="0"/>
              <a:t>: Die umfassenden </a:t>
            </a:r>
            <a:r>
              <a:rPr lang="de-DE" dirty="0" err="1" smtClean="0"/>
              <a:t>außerschu-lischen</a:t>
            </a:r>
            <a:r>
              <a:rPr lang="de-DE" dirty="0" smtClean="0"/>
              <a:t> und schulischen Technikangebote erlauben vielerorts eine früh beginnende und kontinuierliche Technikförderung (inkl. Breiten- und Talentförderung)</a:t>
            </a:r>
            <a:endParaRPr lang="de-DE" dirty="0"/>
          </a:p>
        </p:txBody>
      </p:sp>
      <p:pic>
        <p:nvPicPr>
          <p:cNvPr id="4" name="Picture 3" descr="C:\Users\pfen_uw\Pictures\Bilder Xperia\DSC_0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a:off x="179512" y="116632"/>
            <a:ext cx="1634827"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14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normAutofit fontScale="90000"/>
          </a:bodyPr>
          <a:lstStyle/>
          <a:p>
            <a:r>
              <a:rPr lang="de-DE" dirty="0" smtClean="0"/>
              <a:t>Idealer Prozess der MINT-Sozialisation: </a:t>
            </a:r>
            <a:br>
              <a:rPr lang="de-DE" dirty="0" smtClean="0"/>
            </a:br>
            <a:r>
              <a:rPr lang="de-DE" dirty="0" smtClean="0"/>
              <a:t>Ein</a:t>
            </a:r>
            <a:r>
              <a:rPr lang="de-DE" b="0" dirty="0" smtClean="0"/>
              <a:t> reflexives Stufenmodell</a:t>
            </a:r>
          </a:p>
        </p:txBody>
      </p:sp>
      <p:pic>
        <p:nvPicPr>
          <p:cNvPr id="28675" name="Picture 2"/>
          <p:cNvPicPr>
            <a:picLocks noGrp="1" noChangeAspect="1" noChangeArrowheads="1"/>
          </p:cNvPicPr>
          <p:nvPr>
            <p:ph type="body" idx="4294967295"/>
          </p:nvPr>
        </p:nvPicPr>
        <p:blipFill>
          <a:blip r:embed="rId2" cstate="print"/>
          <a:srcRect/>
          <a:stretch>
            <a:fillRect/>
          </a:stretch>
        </p:blipFill>
        <p:spPr>
          <a:xfrm>
            <a:off x="439894" y="1772816"/>
            <a:ext cx="7932581" cy="4370809"/>
          </a:xfrm>
          <a:noFill/>
        </p:spPr>
      </p:pic>
      <p:sp>
        <p:nvSpPr>
          <p:cNvPr id="28677" name="Foliennummernplatzhalter 3"/>
          <p:cNvSpPr txBox="1">
            <a:spLocks noGrp="1"/>
          </p:cNvSpPr>
          <p:nvPr/>
        </p:nvSpPr>
        <p:spPr bwMode="auto">
          <a:xfrm>
            <a:off x="747713" y="6662738"/>
            <a:ext cx="3571875" cy="242887"/>
          </a:xfrm>
          <a:prstGeom prst="rect">
            <a:avLst/>
          </a:prstGeom>
          <a:noFill/>
          <a:ln w="9525">
            <a:noFill/>
            <a:miter lim="800000"/>
            <a:headEnd/>
            <a:tailEnd/>
          </a:ln>
        </p:spPr>
        <p:txBody>
          <a:bodyPr lIns="0" tIns="0" rIns="0" bIns="0"/>
          <a:lstStyle/>
          <a:p>
            <a:pPr defTabSz="1108075" eaLnBrk="0" hangingPunct="0">
              <a:spcAft>
                <a:spcPct val="0"/>
              </a:spcAft>
              <a:buFontTx/>
              <a:buNone/>
              <a:tabLst>
                <a:tab pos="631825" algn="l"/>
              </a:tabLst>
            </a:pPr>
            <a:r>
              <a:rPr lang="de-DE" sz="800">
                <a:solidFill>
                  <a:srgbClr val="003765"/>
                </a:solidFill>
              </a:rPr>
              <a:t>MoMoTech, 16. September 2011</a:t>
            </a:r>
          </a:p>
        </p:txBody>
      </p:sp>
    </p:spTree>
    <p:extLst>
      <p:ext uri="{BB962C8B-B14F-4D97-AF65-F5344CB8AC3E}">
        <p14:creationId xmlns:p14="http://schemas.microsoft.com/office/powerpoint/2010/main" val="368648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Worum geht es? Wissenschaftsparadigmen und Sinn!</a:t>
            </a:r>
            <a:endParaRPr lang="de-DE" dirty="0"/>
          </a:p>
        </p:txBody>
      </p:sp>
      <p:sp>
        <p:nvSpPr>
          <p:cNvPr id="3" name="Inhaltsplatzhalter 2"/>
          <p:cNvSpPr>
            <a:spLocks noGrp="1"/>
          </p:cNvSpPr>
          <p:nvPr>
            <p:ph idx="1"/>
          </p:nvPr>
        </p:nvSpPr>
        <p:spPr/>
        <p:txBody>
          <a:bodyPr>
            <a:normAutofit/>
          </a:bodyPr>
          <a:lstStyle/>
          <a:p>
            <a:pPr marL="0" indent="0" algn="ctr">
              <a:buNone/>
            </a:pPr>
            <a:endParaRPr lang="de-DE" dirty="0" smtClean="0"/>
          </a:p>
          <a:p>
            <a:pPr marL="0" indent="0" algn="ctr">
              <a:buNone/>
            </a:pPr>
            <a:r>
              <a:rPr lang="de-DE" sz="2800" b="1" dirty="0" smtClean="0"/>
              <a:t>Zwei Paradigmen, die in jeglicher naturwissenschaftlich-technischer Bildung direkt oder indirekt mitschwingen (&gt; 5000 </a:t>
            </a:r>
            <a:r>
              <a:rPr lang="de-DE" sz="2800" b="1" dirty="0" err="1" smtClean="0"/>
              <a:t>KiloHer</a:t>
            </a:r>
            <a:r>
              <a:rPr lang="de-DE" sz="2800" b="1" dirty="0" smtClean="0"/>
              <a:t>(t)z) (;-), deren Bezüge sich aber kaum in den Bildungsinstitutionen des Bildungssystem pädagogisch und inhaltlich wiederfinden oder intensiv und systematisch aufbereitet vermittelt werden</a:t>
            </a:r>
            <a:r>
              <a:rPr lang="de-DE" dirty="0" smtClean="0"/>
              <a:t>.</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4176510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smtClean="0"/>
              <a:t>Sozialisationseffekte: (v)erspielte Berufe?</a:t>
            </a:r>
            <a:br>
              <a:rPr lang="de-DE" sz="3200" b="1" dirty="0" smtClean="0"/>
            </a:br>
            <a:r>
              <a:rPr lang="de-DE" sz="3200" b="1" dirty="0" smtClean="0"/>
              <a:t>Erinnerte Spielbezüge in Kindheit und Jugend</a:t>
            </a:r>
            <a:endParaRPr lang="de-DE" sz="3200" b="1" dirty="0"/>
          </a:p>
        </p:txBody>
      </p:sp>
      <p:graphicFrame>
        <p:nvGraphicFramePr>
          <p:cNvPr id="4" name="Diagramm 3"/>
          <p:cNvGraphicFramePr/>
          <p:nvPr/>
        </p:nvGraphicFramePr>
        <p:xfrm>
          <a:off x="481739" y="1624084"/>
          <a:ext cx="8180523" cy="4470926"/>
        </p:xfrm>
        <a:graphic>
          <a:graphicData uri="http://schemas.openxmlformats.org/drawingml/2006/chart">
            <c:chart xmlns:c="http://schemas.openxmlformats.org/drawingml/2006/chart" xmlns:r="http://schemas.openxmlformats.org/officeDocument/2006/relationships" r:id="rId2"/>
          </a:graphicData>
        </a:graphic>
      </p:graphicFrame>
      <p:sp>
        <p:nvSpPr>
          <p:cNvPr id="6" name="Stern mit 5 Zacken 5"/>
          <p:cNvSpPr/>
          <p:nvPr/>
        </p:nvSpPr>
        <p:spPr>
          <a:xfrm>
            <a:off x="7812360" y="5795105"/>
            <a:ext cx="432048" cy="4680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Stern mit 5 Zacken 6"/>
          <p:cNvSpPr/>
          <p:nvPr/>
        </p:nvSpPr>
        <p:spPr>
          <a:xfrm>
            <a:off x="7380312" y="5623364"/>
            <a:ext cx="432048" cy="4680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10525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oliennummernplatzhalter 3"/>
          <p:cNvSpPr>
            <a:spLocks noGrp="1"/>
          </p:cNvSpPr>
          <p:nvPr>
            <p:ph type="sldNum" sz="quarter" idx="10"/>
          </p:nvPr>
        </p:nvSpPr>
        <p:spPr/>
        <p:txBody>
          <a:bodyPr/>
          <a:lstStyle/>
          <a:p>
            <a:fld id="{B2990B20-0CA5-4637-BC25-6FD187FA7628}" type="slidenum">
              <a:rPr lang="de-DE"/>
              <a:pPr/>
              <a:t>21</a:t>
            </a:fld>
            <a:r>
              <a:rPr lang="de-DE"/>
              <a:t>              Datum </a:t>
            </a:r>
            <a:r>
              <a:rPr lang="en-US">
                <a:cs typeface="Arial" charset="0"/>
              </a:rPr>
              <a:t>| </a:t>
            </a:r>
            <a:r>
              <a:rPr lang="de-DE"/>
              <a:t>Projektkennung 06.06</a:t>
            </a:r>
            <a:endParaRPr lang="en-US"/>
          </a:p>
        </p:txBody>
      </p:sp>
      <p:sp>
        <p:nvSpPr>
          <p:cNvPr id="222210" name="Rectangle 2"/>
          <p:cNvSpPr>
            <a:spLocks noGrp="1" noChangeArrowheads="1"/>
          </p:cNvSpPr>
          <p:nvPr>
            <p:ph type="title"/>
          </p:nvPr>
        </p:nvSpPr>
        <p:spPr/>
        <p:txBody>
          <a:bodyPr/>
          <a:lstStyle/>
          <a:p>
            <a:pPr algn="ctr"/>
            <a:r>
              <a:rPr lang="de-DE" sz="2000" dirty="0"/>
              <a:t>SIA Ergebnisse: Technikbezüge in der Kindheit </a:t>
            </a:r>
            <a:r>
              <a:rPr lang="de-DE" sz="1600" dirty="0"/>
              <a:t>(in %, n=500</a:t>
            </a:r>
            <a:r>
              <a:rPr lang="de-DE" sz="1600" dirty="0" smtClean="0"/>
              <a:t>) Haptik vs. Abstraktheit?</a:t>
            </a:r>
            <a:endParaRPr lang="de-DE" sz="1600" dirty="0"/>
          </a:p>
        </p:txBody>
      </p:sp>
      <p:graphicFrame>
        <p:nvGraphicFramePr>
          <p:cNvPr id="222269" name="Group 61"/>
          <p:cNvGraphicFramePr>
            <a:graphicFrameLocks noGrp="1"/>
          </p:cNvGraphicFramePr>
          <p:nvPr>
            <p:ph type="body" idx="1"/>
            <p:extLst>
              <p:ext uri="{D42A27DB-BD31-4B8C-83A1-F6EECF244321}">
                <p14:modId xmlns:p14="http://schemas.microsoft.com/office/powerpoint/2010/main" val="1771149085"/>
              </p:ext>
            </p:extLst>
          </p:nvPr>
        </p:nvGraphicFramePr>
        <p:xfrm>
          <a:off x="795338" y="1552575"/>
          <a:ext cx="7621587" cy="4563112"/>
        </p:xfrm>
        <a:graphic>
          <a:graphicData uri="http://schemas.openxmlformats.org/drawingml/2006/table">
            <a:tbl>
              <a:tblPr/>
              <a:tblGrid>
                <a:gridCol w="3035300"/>
                <a:gridCol w="776287"/>
                <a:gridCol w="3108325"/>
                <a:gridCol w="701675"/>
              </a:tblGrid>
              <a:tr h="463550">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Fernrohr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Physikalische Experimente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Mikroskop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Modellbahn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63550">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Werken mit Holz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Modellautos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63550">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Werken mit Metall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Ferngesteuerte Modelle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65138">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Technische Baukästen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Reparaturen Mofa / Auto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Elektronische Schaltungen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err="1" smtClean="0">
                          <a:ln>
                            <a:noFill/>
                          </a:ln>
                          <a:solidFill>
                            <a:srgbClr val="063667"/>
                          </a:solidFill>
                          <a:effectLst/>
                          <a:latin typeface="Arial" charset="0"/>
                          <a:cs typeface="Times New Roman" pitchFamily="18" charset="0"/>
                        </a:rPr>
                        <a:t>Elekt</a:t>
                      </a:r>
                      <a:r>
                        <a:rPr kumimoji="0" lang="de-DE" sz="1800" b="0" i="0" u="none" strike="noStrike" cap="none" normalizeH="0" baseline="0" dirty="0" smtClean="0">
                          <a:ln>
                            <a:noFill/>
                          </a:ln>
                          <a:solidFill>
                            <a:srgbClr val="063667"/>
                          </a:solidFill>
                          <a:effectLst/>
                          <a:latin typeface="Arial" charset="0"/>
                          <a:cs typeface="Times New Roman" pitchFamily="18" charset="0"/>
                        </a:rPr>
                        <a:t>. Musikinstrumente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Experimentierkästen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Nähmaschine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Innenleben </a:t>
                      </a:r>
                      <a:r>
                        <a:rPr kumimoji="0" lang="de-DE" sz="1800" b="0" i="0" u="none" strike="noStrike" cap="none" normalizeH="0" baseline="0" dirty="0" err="1" smtClean="0">
                          <a:ln>
                            <a:noFill/>
                          </a:ln>
                          <a:solidFill>
                            <a:srgbClr val="063667"/>
                          </a:solidFill>
                          <a:effectLst/>
                          <a:latin typeface="Arial" charset="0"/>
                          <a:cs typeface="Times New Roman" pitchFamily="18" charset="0"/>
                        </a:rPr>
                        <a:t>elekt</a:t>
                      </a:r>
                      <a:r>
                        <a:rPr kumimoji="0" lang="de-DE" sz="1800" b="0" i="0" u="none" strike="noStrike" cap="none" normalizeH="0" baseline="0" dirty="0" smtClean="0">
                          <a:ln>
                            <a:noFill/>
                          </a:ln>
                          <a:solidFill>
                            <a:srgbClr val="063667"/>
                          </a:solidFill>
                          <a:effectLst/>
                          <a:latin typeface="Arial" charset="0"/>
                          <a:cs typeface="Times New Roman" pitchFamily="18" charset="0"/>
                        </a:rPr>
                        <a:t>. Geräte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Technische Romane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Aufrüsten Computer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Science Fiction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smtClean="0">
                          <a:ln>
                            <a:noFill/>
                          </a:ln>
                          <a:solidFill>
                            <a:srgbClr val="063667"/>
                          </a:solidFill>
                          <a:effectLst/>
                          <a:latin typeface="Arial" charset="0"/>
                          <a:cs typeface="Times New Roman" pitchFamily="18" charset="0"/>
                        </a:rPr>
                        <a:t>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Chemische Experimente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Sachbücher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Tx/>
                        <a:buSzTx/>
                        <a:buFont typeface="Symbol" pitchFamily="18" charset="2"/>
                        <a:buNone/>
                        <a:tabLst/>
                      </a:pPr>
                      <a:r>
                        <a:rPr kumimoji="0" lang="de-DE" sz="1800" b="0" i="0" u="none" strike="noStrike" cap="none" normalizeH="0" baseline="0" dirty="0" smtClean="0">
                          <a:ln>
                            <a:noFill/>
                          </a:ln>
                          <a:solidFill>
                            <a:srgbClr val="063667"/>
                          </a:solidFill>
                          <a:effectLst/>
                          <a:latin typeface="Arial" charset="0"/>
                          <a:cs typeface="Times New Roman" pitchFamily="18" charset="0"/>
                        </a:rPr>
                        <a:t>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8607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Diagramm 1"/>
          <p:cNvPicPr>
            <a:picLocks noChangeArrowheads="1"/>
          </p:cNvPicPr>
          <p:nvPr/>
        </p:nvPicPr>
        <p:blipFill>
          <a:blip r:embed="rId2" cstate="print"/>
          <a:srcRect l="-1102" t="-697" r="-2971" b="-3508"/>
          <a:stretch>
            <a:fillRect/>
          </a:stretch>
        </p:blipFill>
        <p:spPr bwMode="auto">
          <a:xfrm>
            <a:off x="395536" y="1268760"/>
            <a:ext cx="8352928" cy="5328592"/>
          </a:xfrm>
          <a:prstGeom prst="rect">
            <a:avLst/>
          </a:prstGeom>
          <a:solidFill>
            <a:srgbClr val="92D050"/>
          </a:solidFill>
          <a:ln w="9525">
            <a:noFill/>
            <a:miter lim="800000"/>
            <a:headEnd/>
            <a:tailEnd/>
          </a:ln>
        </p:spPr>
      </p:pic>
      <p:sp>
        <p:nvSpPr>
          <p:cNvPr id="5" name="Textfeld 4"/>
          <p:cNvSpPr txBox="1"/>
          <p:nvPr/>
        </p:nvSpPr>
        <p:spPr>
          <a:xfrm>
            <a:off x="395536" y="332656"/>
            <a:ext cx="8352928" cy="646331"/>
          </a:xfrm>
          <a:prstGeom prst="rect">
            <a:avLst/>
          </a:prstGeom>
          <a:noFill/>
        </p:spPr>
        <p:txBody>
          <a:bodyPr wrap="square" rtlCol="0">
            <a:spAutoFit/>
          </a:bodyPr>
          <a:lstStyle/>
          <a:p>
            <a:r>
              <a:rPr lang="de-DE" b="1" dirty="0" smtClean="0"/>
              <a:t>Alarmsignale für die Hochschuldidaktik! Einschätzung der Studienzufriedenheit von Abschlusskohorten von Ingenieuren 1900-2002 </a:t>
            </a:r>
            <a:r>
              <a:rPr lang="de-DE" sz="1400" b="1" dirty="0" smtClean="0"/>
              <a:t>(in 10-Jahreskohorten, Ing-Barometer 2002)</a:t>
            </a:r>
            <a:endParaRPr lang="de-DE" sz="1400" dirty="0"/>
          </a:p>
        </p:txBody>
      </p:sp>
      <p:sp>
        <p:nvSpPr>
          <p:cNvPr id="4" name="Textfeld 3"/>
          <p:cNvSpPr txBox="1"/>
          <p:nvPr/>
        </p:nvSpPr>
        <p:spPr>
          <a:xfrm>
            <a:off x="1259632" y="5157192"/>
            <a:ext cx="6840760" cy="369332"/>
          </a:xfrm>
          <a:prstGeom prst="rect">
            <a:avLst/>
          </a:prstGeom>
          <a:noFill/>
        </p:spPr>
        <p:txBody>
          <a:bodyPr wrap="square" rtlCol="0">
            <a:spAutoFit/>
          </a:bodyPr>
          <a:lstStyle/>
          <a:p>
            <a:r>
              <a:rPr lang="de-DE" b="1" dirty="0" smtClean="0"/>
              <a:t>, Mittelwerte 1  (sehr zufrieden) bis 5 (vollkommen unzufrieden</a:t>
            </a:r>
            <a:r>
              <a:rPr lang="de-DE" dirty="0" smtClean="0"/>
              <a:t>).</a:t>
            </a:r>
            <a:endParaRPr lang="de-DE" dirty="0"/>
          </a:p>
        </p:txBody>
      </p:sp>
      <p:sp>
        <p:nvSpPr>
          <p:cNvPr id="6" name="Ovale Legende 5"/>
          <p:cNvSpPr/>
          <p:nvPr/>
        </p:nvSpPr>
        <p:spPr>
          <a:xfrm>
            <a:off x="1619672" y="1772816"/>
            <a:ext cx="1368152" cy="720080"/>
          </a:xfrm>
          <a:prstGeom prst="wedgeEllipseCallout">
            <a:avLst>
              <a:gd name="adj1" fmla="val 7975"/>
              <a:gd name="adj2" fmla="val 756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ale Legende 7"/>
          <p:cNvSpPr/>
          <p:nvPr/>
        </p:nvSpPr>
        <p:spPr>
          <a:xfrm>
            <a:off x="3015543" y="1305243"/>
            <a:ext cx="1368152" cy="72008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e Legende 8"/>
          <p:cNvSpPr/>
          <p:nvPr/>
        </p:nvSpPr>
        <p:spPr>
          <a:xfrm>
            <a:off x="6228184" y="1194581"/>
            <a:ext cx="1368152" cy="72008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e Legende 9"/>
          <p:cNvSpPr/>
          <p:nvPr/>
        </p:nvSpPr>
        <p:spPr>
          <a:xfrm>
            <a:off x="7925573" y="2010062"/>
            <a:ext cx="1368152" cy="72008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1876139" y="1921739"/>
            <a:ext cx="828092" cy="369332"/>
          </a:xfrm>
          <a:prstGeom prst="rect">
            <a:avLst/>
          </a:prstGeom>
          <a:noFill/>
        </p:spPr>
        <p:txBody>
          <a:bodyPr wrap="square" rtlCol="0">
            <a:spAutoFit/>
          </a:bodyPr>
          <a:lstStyle/>
          <a:p>
            <a:r>
              <a:rPr lang="de-DE" dirty="0" smtClean="0"/>
              <a:t>Praxis</a:t>
            </a:r>
            <a:endParaRPr lang="de-DE" dirty="0"/>
          </a:p>
        </p:txBody>
      </p:sp>
      <p:sp>
        <p:nvSpPr>
          <p:cNvPr id="12" name="Textfeld 11"/>
          <p:cNvSpPr txBox="1"/>
          <p:nvPr/>
        </p:nvSpPr>
        <p:spPr>
          <a:xfrm>
            <a:off x="6498214" y="1369955"/>
            <a:ext cx="828092" cy="369332"/>
          </a:xfrm>
          <a:prstGeom prst="rect">
            <a:avLst/>
          </a:prstGeom>
          <a:solidFill>
            <a:srgbClr val="FFFF00"/>
          </a:solidFill>
        </p:spPr>
        <p:txBody>
          <a:bodyPr wrap="square" rtlCol="0">
            <a:spAutoFit/>
          </a:bodyPr>
          <a:lstStyle/>
          <a:p>
            <a:r>
              <a:rPr lang="de-DE" dirty="0" smtClean="0"/>
              <a:t>Team</a:t>
            </a:r>
            <a:endParaRPr lang="de-DE" dirty="0"/>
          </a:p>
        </p:txBody>
      </p:sp>
      <p:sp>
        <p:nvSpPr>
          <p:cNvPr id="13" name="Textfeld 12"/>
          <p:cNvSpPr txBox="1"/>
          <p:nvPr/>
        </p:nvSpPr>
        <p:spPr>
          <a:xfrm>
            <a:off x="3311860" y="1484784"/>
            <a:ext cx="828092" cy="369332"/>
          </a:xfrm>
          <a:prstGeom prst="rect">
            <a:avLst/>
          </a:prstGeom>
          <a:noFill/>
        </p:spPr>
        <p:txBody>
          <a:bodyPr wrap="square" rtlCol="0">
            <a:spAutoFit/>
          </a:bodyPr>
          <a:lstStyle/>
          <a:p>
            <a:r>
              <a:rPr lang="de-DE" dirty="0" smtClean="0"/>
              <a:t>Beruf</a:t>
            </a:r>
            <a:endParaRPr lang="de-DE" dirty="0"/>
          </a:p>
        </p:txBody>
      </p:sp>
      <p:sp>
        <p:nvSpPr>
          <p:cNvPr id="14" name="Textfeld 13"/>
          <p:cNvSpPr txBox="1"/>
          <p:nvPr/>
        </p:nvSpPr>
        <p:spPr>
          <a:xfrm>
            <a:off x="8100392" y="2189398"/>
            <a:ext cx="1098122" cy="369332"/>
          </a:xfrm>
          <a:prstGeom prst="rect">
            <a:avLst/>
          </a:prstGeom>
          <a:solidFill>
            <a:srgbClr val="FFFF00"/>
          </a:solidFill>
        </p:spPr>
        <p:txBody>
          <a:bodyPr wrap="square" rtlCol="0">
            <a:spAutoFit/>
          </a:bodyPr>
          <a:lstStyle/>
          <a:p>
            <a:r>
              <a:rPr lang="de-DE" dirty="0" smtClean="0"/>
              <a:t>konkret</a:t>
            </a:r>
            <a:endParaRPr lang="de-DE" dirty="0"/>
          </a:p>
        </p:txBody>
      </p:sp>
    </p:spTree>
    <p:extLst>
      <p:ext uri="{BB962C8B-B14F-4D97-AF65-F5344CB8AC3E}">
        <p14:creationId xmlns:p14="http://schemas.microsoft.com/office/powerpoint/2010/main" val="3742498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l"/>
            <a:r>
              <a:rPr lang="de-DE" sz="3600" b="1" dirty="0" smtClean="0"/>
              <a:t>                        Empirische Befunde zum </a:t>
            </a:r>
            <a:br>
              <a:rPr lang="de-DE" sz="3600" b="1" dirty="0" smtClean="0"/>
            </a:br>
            <a:r>
              <a:rPr lang="de-DE" sz="3600" b="1" dirty="0" smtClean="0"/>
              <a:t>                        Technikverständnis</a:t>
            </a:r>
            <a:endParaRPr lang="de-DE" sz="3600" b="1" dirty="0"/>
          </a:p>
        </p:txBody>
      </p:sp>
      <p:sp>
        <p:nvSpPr>
          <p:cNvPr id="3" name="Inhaltsplatzhalter 2"/>
          <p:cNvSpPr>
            <a:spLocks noGrp="1"/>
          </p:cNvSpPr>
          <p:nvPr>
            <p:ph idx="1"/>
          </p:nvPr>
        </p:nvSpPr>
        <p:spPr>
          <a:xfrm>
            <a:off x="755576" y="2344688"/>
            <a:ext cx="8229600" cy="4525963"/>
          </a:xfrm>
        </p:spPr>
        <p:txBody>
          <a:bodyPr>
            <a:normAutofit fontScale="70000" lnSpcReduction="20000"/>
          </a:bodyPr>
          <a:lstStyle/>
          <a:p>
            <a:r>
              <a:rPr lang="de-DE" dirty="0" smtClean="0"/>
              <a:t>Nur ca. 10% der Schüler/Innen wissen um das moderne Technikverständnis*. Hingegen haben ca. 2/3 ein eher „mechanisch“ (i.e. Technik=Maschinen) und „biologisch“ (Technik dient dem Menschen um seine biologischen Fähigkeiten zu erweitern) geprägtes Technikverständnis (entspricht dem Technikstand  des 19 Jahrhunderts)</a:t>
            </a:r>
          </a:p>
          <a:p>
            <a:endParaRPr lang="de-DE" dirty="0"/>
          </a:p>
          <a:p>
            <a:r>
              <a:rPr lang="de-DE" dirty="0" smtClean="0"/>
              <a:t>Analoge Befunde finden sich beim Verständnis von Naturwissenschaften. Es wird vorwiegend mit den realen Schulfächern assoziiert, nicht mit dem wissenschaftlichen Verständnis vom Erkennen und Verstehen der Welt</a:t>
            </a:r>
          </a:p>
          <a:p>
            <a:endParaRPr lang="de-DE" dirty="0"/>
          </a:p>
          <a:p>
            <a:r>
              <a:rPr lang="de-DE" i="1" dirty="0" smtClean="0"/>
              <a:t>(*) (</a:t>
            </a:r>
            <a:r>
              <a:rPr lang="de-DE" i="1" dirty="0" err="1"/>
              <a:t>i.e</a:t>
            </a:r>
            <a:r>
              <a:rPr lang="de-DE" i="1" dirty="0"/>
              <a:t> Technik als Mittel des Menschen Umwelt nach seinen Bedürfnissen zu gestalten).</a:t>
            </a:r>
            <a:endParaRPr lang="de-DE" i="1" dirty="0" smtClean="0"/>
          </a:p>
        </p:txBody>
      </p:sp>
      <p:pic>
        <p:nvPicPr>
          <p:cNvPr id="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60648"/>
            <a:ext cx="1872208" cy="189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939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images[3].jpg"/>
          <p:cNvPicPr>
            <a:picLocks noChangeAspect="1" noChangeArrowheads="1"/>
          </p:cNvPicPr>
          <p:nvPr/>
        </p:nvPicPr>
        <p:blipFill>
          <a:blip r:embed="rId2" cstate="print"/>
          <a:srcRect/>
          <a:stretch>
            <a:fillRect/>
          </a:stretch>
        </p:blipFill>
        <p:spPr bwMode="auto">
          <a:xfrm>
            <a:off x="107504" y="40623"/>
            <a:ext cx="1728192" cy="1721185"/>
          </a:xfrm>
          <a:prstGeom prst="rect">
            <a:avLst/>
          </a:prstGeom>
          <a:noFill/>
        </p:spPr>
      </p:pic>
      <p:pic>
        <p:nvPicPr>
          <p:cNvPr id="34818" name="Picture 2"/>
          <p:cNvPicPr>
            <a:picLocks noChangeAspect="1" noChangeArrowheads="1"/>
          </p:cNvPicPr>
          <p:nvPr/>
        </p:nvPicPr>
        <p:blipFill>
          <a:blip r:embed="rId3" cstate="print"/>
          <a:srcRect/>
          <a:stretch>
            <a:fillRect/>
          </a:stretch>
        </p:blipFill>
        <p:spPr bwMode="auto">
          <a:xfrm>
            <a:off x="1187623" y="1700508"/>
            <a:ext cx="7943865" cy="5385748"/>
          </a:xfrm>
          <a:prstGeom prst="rect">
            <a:avLst/>
          </a:prstGeom>
          <a:noFill/>
          <a:ln w="9525">
            <a:noFill/>
            <a:miter lim="800000"/>
            <a:headEnd/>
            <a:tailEnd/>
          </a:ln>
          <a:effectLst>
            <a:outerShdw blurRad="50800" dist="50800" dir="5400000" algn="ctr" rotWithShape="0">
              <a:srgbClr val="000000">
                <a:alpha val="0"/>
              </a:srgbClr>
            </a:outerShdw>
          </a:effectLst>
        </p:spPr>
      </p:pic>
      <p:sp>
        <p:nvSpPr>
          <p:cNvPr id="3" name="Textfeld 2"/>
          <p:cNvSpPr txBox="1"/>
          <p:nvPr/>
        </p:nvSpPr>
        <p:spPr>
          <a:xfrm>
            <a:off x="683568" y="364538"/>
            <a:ext cx="8143932" cy="1200329"/>
          </a:xfrm>
          <a:prstGeom prst="rect">
            <a:avLst/>
          </a:prstGeom>
          <a:noFill/>
        </p:spPr>
        <p:txBody>
          <a:bodyPr wrap="square" rtlCol="0">
            <a:spAutoFit/>
          </a:bodyPr>
          <a:lstStyle/>
          <a:p>
            <a:r>
              <a:rPr lang="de-DE" sz="3600" b="1" dirty="0" smtClean="0"/>
              <a:t>              Wie sexy ist MINT heute noch?</a:t>
            </a:r>
            <a:br>
              <a:rPr lang="de-DE" sz="3600" b="1" dirty="0" smtClean="0"/>
            </a:br>
            <a:r>
              <a:rPr lang="de-DE" sz="3600" b="1" dirty="0" smtClean="0"/>
              <a:t>              </a:t>
            </a:r>
            <a:r>
              <a:rPr lang="de-DE" sz="3200" b="1" dirty="0" smtClean="0"/>
              <a:t>Interessen an einzelnen Technologien?</a:t>
            </a:r>
            <a:endParaRPr lang="de-DE" sz="3200" b="1" dirty="0"/>
          </a:p>
        </p:txBody>
      </p:sp>
    </p:spTree>
    <p:extLst>
      <p:ext uri="{BB962C8B-B14F-4D97-AF65-F5344CB8AC3E}">
        <p14:creationId xmlns:p14="http://schemas.microsoft.com/office/powerpoint/2010/main" val="2900349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b="1" dirty="0" smtClean="0"/>
              <a:t>MINT-Lücke in den Unternehmen </a:t>
            </a:r>
            <a:endParaRPr lang="de-DE" sz="3600" b="1" dirty="0"/>
          </a:p>
        </p:txBody>
      </p:sp>
      <p:pic>
        <p:nvPicPr>
          <p:cNvPr id="48130" name="Picture 2"/>
          <p:cNvPicPr>
            <a:picLocks noGrp="1" noChangeAspect="1" noChangeArrowheads="1"/>
          </p:cNvPicPr>
          <p:nvPr>
            <p:ph idx="1"/>
          </p:nvPr>
        </p:nvPicPr>
        <p:blipFill>
          <a:blip r:embed="rId2" cstate="print"/>
          <a:srcRect/>
          <a:stretch>
            <a:fillRect/>
          </a:stretch>
        </p:blipFill>
        <p:spPr bwMode="auto">
          <a:xfrm>
            <a:off x="395536" y="1340768"/>
            <a:ext cx="8352928" cy="5137717"/>
          </a:xfrm>
          <a:prstGeom prst="rect">
            <a:avLst/>
          </a:prstGeom>
          <a:noFill/>
          <a:ln w="9525">
            <a:noFill/>
            <a:miter lim="800000"/>
            <a:headEnd/>
            <a:tailEnd/>
          </a:ln>
        </p:spPr>
      </p:pic>
      <p:sp>
        <p:nvSpPr>
          <p:cNvPr id="5" name="Textfeld 4"/>
          <p:cNvSpPr txBox="1"/>
          <p:nvPr/>
        </p:nvSpPr>
        <p:spPr>
          <a:xfrm>
            <a:off x="5796136" y="1484784"/>
            <a:ext cx="3024336" cy="646331"/>
          </a:xfrm>
          <a:prstGeom prst="rect">
            <a:avLst/>
          </a:prstGeom>
          <a:noFill/>
        </p:spPr>
        <p:txBody>
          <a:bodyPr wrap="square" rtlCol="0">
            <a:spAutoFit/>
          </a:bodyPr>
          <a:lstStyle/>
          <a:p>
            <a:r>
              <a:rPr lang="de-DE" dirty="0" smtClean="0"/>
              <a:t>Quelle IW </a:t>
            </a:r>
            <a:r>
              <a:rPr lang="de-DE" dirty="0" err="1" smtClean="0"/>
              <a:t>Köln:www.iwköln.de</a:t>
            </a:r>
            <a:endParaRPr lang="de-DE" dirty="0"/>
          </a:p>
        </p:txBody>
      </p:sp>
    </p:spTree>
    <p:extLst>
      <p:ext uri="{BB962C8B-B14F-4D97-AF65-F5344CB8AC3E}">
        <p14:creationId xmlns:p14="http://schemas.microsoft.com/office/powerpoint/2010/main" val="3759435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Nutzungsbezüge im Alltag – Konsum und Information</a:t>
            </a:r>
            <a:endParaRPr lang="de-DE" dirty="0"/>
          </a:p>
        </p:txBody>
      </p:sp>
      <p:graphicFrame>
        <p:nvGraphicFramePr>
          <p:cNvPr id="4" name="Inhaltsplatzhalter 3"/>
          <p:cNvGraphicFramePr>
            <a:graphicFrameLocks/>
          </p:cNvGraphicFramePr>
          <p:nvPr/>
        </p:nvGraphicFramePr>
        <p:xfrm>
          <a:off x="559073" y="1771211"/>
          <a:ext cx="8044962" cy="4368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5"/>
          <p:cNvSpPr txBox="1"/>
          <p:nvPr/>
        </p:nvSpPr>
        <p:spPr>
          <a:xfrm>
            <a:off x="554309" y="6073255"/>
            <a:ext cx="8012286" cy="369332"/>
          </a:xfrm>
          <a:prstGeom prst="rect">
            <a:avLst/>
          </a:prstGeom>
          <a:noFill/>
        </p:spPr>
        <p:txBody>
          <a:bodyPr wrap="square" rtlCol="0">
            <a:spAutoFit/>
          </a:bodyPr>
          <a:lstStyle/>
          <a:p>
            <a:r>
              <a:rPr lang="de-DE" dirty="0" smtClean="0"/>
              <a:t>Quelle: Nachwuchsbarometer Technikwissenschaften</a:t>
            </a:r>
            <a:endParaRPr lang="de-DE" dirty="0"/>
          </a:p>
        </p:txBody>
      </p:sp>
    </p:spTree>
    <p:extLst>
      <p:ext uri="{BB962C8B-B14F-4D97-AF65-F5344CB8AC3E}">
        <p14:creationId xmlns:p14="http://schemas.microsoft.com/office/powerpoint/2010/main" val="428111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Hohe Nutzung – geringes Interesse?</a:t>
            </a:r>
            <a:endParaRPr lang="de-DE" b="1" dirty="0"/>
          </a:p>
        </p:txBody>
      </p:sp>
      <p:sp>
        <p:nvSpPr>
          <p:cNvPr id="3" name="Inhaltsplatzhalter 2"/>
          <p:cNvSpPr>
            <a:spLocks noGrp="1"/>
          </p:cNvSpPr>
          <p:nvPr>
            <p:ph idx="1"/>
          </p:nvPr>
        </p:nvSpPr>
        <p:spPr/>
        <p:txBody>
          <a:bodyPr>
            <a:normAutofit fontScale="85000" lnSpcReduction="20000"/>
          </a:bodyPr>
          <a:lstStyle/>
          <a:p>
            <a:r>
              <a:rPr lang="de-DE" dirty="0" smtClean="0"/>
              <a:t>Alltagsbezug und Schulbezug von </a:t>
            </a:r>
            <a:r>
              <a:rPr lang="de-DE" dirty="0" err="1" smtClean="0"/>
              <a:t>Wissenschafte</a:t>
            </a:r>
            <a:r>
              <a:rPr lang="de-DE" dirty="0" smtClean="0"/>
              <a:t>(en) („real </a:t>
            </a:r>
            <a:r>
              <a:rPr lang="de-DE" dirty="0" err="1" smtClean="0"/>
              <a:t>science</a:t>
            </a:r>
            <a:r>
              <a:rPr lang="de-DE" dirty="0" smtClean="0"/>
              <a:t>“ und „</a:t>
            </a:r>
            <a:r>
              <a:rPr lang="de-DE" dirty="0" err="1" smtClean="0"/>
              <a:t>school</a:t>
            </a:r>
            <a:r>
              <a:rPr lang="de-DE" dirty="0" smtClean="0"/>
              <a:t> </a:t>
            </a:r>
            <a:r>
              <a:rPr lang="de-DE" dirty="0" err="1" smtClean="0"/>
              <a:t>science</a:t>
            </a:r>
            <a:r>
              <a:rPr lang="de-DE" dirty="0" smtClean="0"/>
              <a:t>“ – Sven </a:t>
            </a:r>
            <a:r>
              <a:rPr lang="de-DE" dirty="0" err="1" smtClean="0"/>
              <a:t>Sjoeberg</a:t>
            </a:r>
            <a:r>
              <a:rPr lang="de-DE" dirty="0" smtClean="0"/>
              <a:t> (ROSE-Studie)) fallen derzeit sehr auseinander</a:t>
            </a:r>
          </a:p>
          <a:p>
            <a:r>
              <a:rPr lang="de-DE" dirty="0" smtClean="0"/>
              <a:t>Werden die Schüler/innen mit ihren heutigen MINT-Bezügen richtig „abgeholt“ vom schulischen MINT-Angebot?</a:t>
            </a:r>
          </a:p>
          <a:p>
            <a:r>
              <a:rPr lang="de-DE" dirty="0" smtClean="0"/>
              <a:t>Spielen </a:t>
            </a:r>
            <a:r>
              <a:rPr lang="de-DE" dirty="0" err="1" smtClean="0"/>
              <a:t>sozialisative</a:t>
            </a:r>
            <a:r>
              <a:rPr lang="de-DE" dirty="0" smtClean="0"/>
              <a:t> Generationseffekte (ältere Lehrer mit spezifischer Techniksozialisation der 60-70er Jahre) eine Rolle (OECD-Studien)?</a:t>
            </a:r>
          </a:p>
          <a:p>
            <a:r>
              <a:rPr lang="de-DE" dirty="0" smtClean="0"/>
              <a:t>Je älter das Durchschnittsalter der Lehrer (Fallbeispiel Deutschland) desto größer ist das Desinteresse der Schülerschaft an MINT-Angeboten.</a:t>
            </a:r>
          </a:p>
          <a:p>
            <a:endParaRPr lang="de-DE" dirty="0"/>
          </a:p>
        </p:txBody>
      </p:sp>
    </p:spTree>
    <p:extLst>
      <p:ext uri="{BB962C8B-B14F-4D97-AF65-F5344CB8AC3E}">
        <p14:creationId xmlns:p14="http://schemas.microsoft.com/office/powerpoint/2010/main" val="2258210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normAutofit/>
          </a:bodyPr>
          <a:lstStyle/>
          <a:p>
            <a:r>
              <a:rPr lang="de-DE" sz="2400" b="1" dirty="0" smtClean="0"/>
              <a:t>Einstellungen zu Technik, Umweltproblemen und Wissenschaft</a:t>
            </a:r>
            <a:br>
              <a:rPr lang="de-DE" sz="2400" b="1" dirty="0" smtClean="0"/>
            </a:br>
            <a:r>
              <a:rPr lang="de-DE" sz="2400" b="1" dirty="0" smtClean="0"/>
              <a:t>Gründe für die Diskrepanz von Verhalten und Einstellungen</a:t>
            </a:r>
            <a:endParaRPr lang="de-DE" sz="2400" b="1"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817163406"/>
              </p:ext>
            </p:extLst>
          </p:nvPr>
        </p:nvGraphicFramePr>
        <p:xfrm>
          <a:off x="467544" y="980728"/>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4"/>
          <p:cNvSpPr txBox="1"/>
          <p:nvPr/>
        </p:nvSpPr>
        <p:spPr>
          <a:xfrm>
            <a:off x="539552" y="5517232"/>
            <a:ext cx="8136904" cy="830997"/>
          </a:xfrm>
          <a:prstGeom prst="rect">
            <a:avLst/>
          </a:prstGeom>
          <a:noFill/>
        </p:spPr>
        <p:txBody>
          <a:bodyPr wrap="square" rtlCol="0">
            <a:spAutoFit/>
          </a:bodyPr>
          <a:lstStyle/>
          <a:p>
            <a:r>
              <a:rPr lang="de-DE" sz="1200" dirty="0" smtClean="0">
                <a:solidFill>
                  <a:schemeClr val="accent1">
                    <a:lumMod val="75000"/>
                  </a:schemeClr>
                </a:solidFill>
              </a:rPr>
              <a:t>Wissenschaft + Technik werden die Umwelt- und Klimaprobleme lösen, ohne dass wir unsere Lebensweisen ändern müssen</a:t>
            </a:r>
          </a:p>
          <a:p>
            <a:r>
              <a:rPr lang="de-DE" sz="1200" dirty="0" smtClean="0">
                <a:solidFill>
                  <a:srgbClr val="FF0000"/>
                </a:solidFill>
              </a:rPr>
              <a:t>Es ist bereits zu spät,: gegen den Klimawandel kann man nichts mehr tun</a:t>
            </a:r>
          </a:p>
          <a:p>
            <a:r>
              <a:rPr lang="de-DE" sz="1200" dirty="0" smtClean="0">
                <a:solidFill>
                  <a:srgbClr val="00B050"/>
                </a:solidFill>
              </a:rPr>
              <a:t>Die Folgen des Klimawandels müssen vor allem die armen Länder tragen</a:t>
            </a:r>
          </a:p>
          <a:p>
            <a:r>
              <a:rPr lang="de-DE" sz="1200" dirty="0" smtClean="0"/>
              <a:t>Quelle: ZA-Survey 2010, Geburtsjahrgänge 1984-1997,n=2.604 Befragte</a:t>
            </a:r>
            <a:endParaRPr lang="de-DE" sz="1200" dirty="0"/>
          </a:p>
        </p:txBody>
      </p:sp>
    </p:spTree>
    <p:extLst>
      <p:ext uri="{BB962C8B-B14F-4D97-AF65-F5344CB8AC3E}">
        <p14:creationId xmlns:p14="http://schemas.microsoft.com/office/powerpoint/2010/main" val="35035439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Verschiedene Motivlagen</a:t>
            </a:r>
            <a:endParaRPr lang="de-DE" dirty="0"/>
          </a:p>
        </p:txBody>
      </p:sp>
      <p:sp>
        <p:nvSpPr>
          <p:cNvPr id="3" name="Inhaltsplatzhalter 2"/>
          <p:cNvSpPr>
            <a:spLocks noGrp="1"/>
          </p:cNvSpPr>
          <p:nvPr>
            <p:ph idx="1"/>
          </p:nvPr>
        </p:nvSpPr>
        <p:spPr/>
        <p:txBody>
          <a:bodyPr>
            <a:normAutofit fontScale="77500" lnSpcReduction="20000"/>
          </a:bodyPr>
          <a:lstStyle/>
          <a:p>
            <a:r>
              <a:rPr lang="de-DE" dirty="0" smtClean="0"/>
              <a:t>Insgesamt lassen sich aus den vorliegenden Studien vier maßgebliche Motivlagen unterscheiden</a:t>
            </a:r>
            <a:br>
              <a:rPr lang="de-DE" dirty="0" smtClean="0"/>
            </a:br>
            <a:r>
              <a:rPr lang="de-DE" dirty="0" smtClean="0"/>
              <a:t>- intrinsisch (Selbstverwirklichung)</a:t>
            </a:r>
            <a:br>
              <a:rPr lang="de-DE" dirty="0" smtClean="0"/>
            </a:br>
            <a:r>
              <a:rPr lang="de-DE" dirty="0" smtClean="0"/>
              <a:t>- </a:t>
            </a:r>
            <a:r>
              <a:rPr lang="de-DE" dirty="0" err="1" smtClean="0"/>
              <a:t>extrinsich</a:t>
            </a:r>
            <a:r>
              <a:rPr lang="de-DE" dirty="0" smtClean="0"/>
              <a:t>-ideell (sozialer Sinn)</a:t>
            </a:r>
            <a:br>
              <a:rPr lang="de-DE" dirty="0" smtClean="0"/>
            </a:br>
            <a:r>
              <a:rPr lang="de-DE" dirty="0" smtClean="0"/>
              <a:t>- extrinsisch materiell (Einkommen, Karriere, Sicherheit)</a:t>
            </a:r>
            <a:br>
              <a:rPr lang="de-DE" dirty="0" smtClean="0"/>
            </a:br>
            <a:r>
              <a:rPr lang="de-DE" dirty="0" smtClean="0"/>
              <a:t>- Mischtypus</a:t>
            </a:r>
          </a:p>
          <a:p>
            <a:r>
              <a:rPr lang="de-DE" dirty="0" smtClean="0"/>
              <a:t>Im Zeitverlauf zeigt sich, dass die extrinsischen Motivlagen unverändert hoch bedeutsam sind (75-90%), die intrinsischen Motivlagen hingegen haben deutlich zugenommen bis hin zur vergleichbaren Höhe</a:t>
            </a:r>
          </a:p>
          <a:p>
            <a:r>
              <a:rPr lang="de-DE" dirty="0" smtClean="0"/>
              <a:t>Intrinsische und extrinsisch-ideelle Motivlagen finden sich überdurchschnittlich oft bei jungen Mädchen und Studentinnen</a:t>
            </a:r>
            <a:endParaRPr lang="de-DE" dirty="0"/>
          </a:p>
        </p:txBody>
      </p:sp>
    </p:spTree>
    <p:extLst>
      <p:ext uri="{BB962C8B-B14F-4D97-AF65-F5344CB8AC3E}">
        <p14:creationId xmlns:p14="http://schemas.microsoft.com/office/powerpoint/2010/main" val="2608256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t1.gstatic.com/images?q=tbn:ANd9GcT_iGo6mZfbIV_rGzWnNhePNUMUHRLVHIDoA6HFyKVcrTeDD9tHOA"/>
          <p:cNvPicPr>
            <a:picLocks noChangeAspect="1" noChangeArrowheads="1"/>
          </p:cNvPicPr>
          <p:nvPr/>
        </p:nvPicPr>
        <p:blipFill>
          <a:blip r:embed="rId2" cstate="print"/>
          <a:srcRect/>
          <a:stretch>
            <a:fillRect/>
          </a:stretch>
        </p:blipFill>
        <p:spPr bwMode="auto">
          <a:xfrm>
            <a:off x="899592" y="1340768"/>
            <a:ext cx="7056784" cy="5112568"/>
          </a:xfrm>
          <a:prstGeom prst="rect">
            <a:avLst/>
          </a:prstGeom>
          <a:noFill/>
        </p:spPr>
      </p:pic>
      <p:sp>
        <p:nvSpPr>
          <p:cNvPr id="3" name="Textfeld 2"/>
          <p:cNvSpPr txBox="1"/>
          <p:nvPr/>
        </p:nvSpPr>
        <p:spPr>
          <a:xfrm>
            <a:off x="683568" y="620688"/>
            <a:ext cx="7272808" cy="1077218"/>
          </a:xfrm>
          <a:prstGeom prst="rect">
            <a:avLst/>
          </a:prstGeom>
          <a:noFill/>
        </p:spPr>
        <p:txBody>
          <a:bodyPr wrap="square" rtlCol="0">
            <a:spAutoFit/>
          </a:bodyPr>
          <a:lstStyle/>
          <a:p>
            <a:r>
              <a:rPr lang="de-DE" sz="2800" b="1" dirty="0" smtClean="0"/>
              <a:t>Schwarzmalerei – Version I: Fortschrittsglaube</a:t>
            </a:r>
          </a:p>
          <a:p>
            <a:endParaRPr lang="de-DE" sz="3600" b="1" dirty="0"/>
          </a:p>
        </p:txBody>
      </p:sp>
    </p:spTree>
    <p:extLst>
      <p:ext uri="{BB962C8B-B14F-4D97-AF65-F5344CB8AC3E}">
        <p14:creationId xmlns:p14="http://schemas.microsoft.com/office/powerpoint/2010/main" val="3442970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b="1" dirty="0" smtClean="0"/>
              <a:t>Auszug Nachwuchsbarometer Technikwissenschaften: </a:t>
            </a:r>
            <a:r>
              <a:rPr lang="de-DE" sz="2800" b="1" dirty="0" err="1" smtClean="0"/>
              <a:t>Motivmix</a:t>
            </a:r>
            <a:r>
              <a:rPr lang="de-DE" sz="2800" b="1" dirty="0" smtClean="0"/>
              <a:t> bei Schüler/innen</a:t>
            </a:r>
            <a:endParaRPr lang="de-DE" sz="2800" b="1" dirty="0"/>
          </a:p>
        </p:txBody>
      </p:sp>
      <p:pic>
        <p:nvPicPr>
          <p:cNvPr id="35842" name="Picture 2"/>
          <p:cNvPicPr>
            <a:picLocks noGrp="1" noChangeAspect="1" noChangeArrowheads="1"/>
          </p:cNvPicPr>
          <p:nvPr>
            <p:ph idx="1"/>
          </p:nvPr>
        </p:nvPicPr>
        <p:blipFill>
          <a:blip r:embed="rId2" cstate="print"/>
          <a:srcRect/>
          <a:stretch>
            <a:fillRect/>
          </a:stretch>
        </p:blipFill>
        <p:spPr bwMode="auto">
          <a:xfrm>
            <a:off x="642910" y="1332582"/>
            <a:ext cx="7786742" cy="5291254"/>
          </a:xfrm>
          <a:prstGeom prst="rect">
            <a:avLst/>
          </a:prstGeom>
          <a:noFill/>
          <a:ln w="9525">
            <a:noFill/>
            <a:miter lim="800000"/>
            <a:headEnd/>
            <a:tailEnd/>
          </a:ln>
        </p:spPr>
      </p:pic>
      <p:sp>
        <p:nvSpPr>
          <p:cNvPr id="4" name="Stern mit 5 Zacken 3"/>
          <p:cNvSpPr/>
          <p:nvPr/>
        </p:nvSpPr>
        <p:spPr>
          <a:xfrm>
            <a:off x="4499992" y="3717032"/>
            <a:ext cx="432048" cy="4680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Stern mit 5 Zacken 4"/>
          <p:cNvSpPr/>
          <p:nvPr/>
        </p:nvSpPr>
        <p:spPr>
          <a:xfrm>
            <a:off x="6876256" y="873730"/>
            <a:ext cx="432048" cy="4680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Stern mit 5 Zacken 5"/>
          <p:cNvSpPr/>
          <p:nvPr/>
        </p:nvSpPr>
        <p:spPr>
          <a:xfrm>
            <a:off x="426286" y="2996952"/>
            <a:ext cx="432048" cy="4680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7873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b="1" dirty="0" smtClean="0"/>
              <a:t>Auszug aus der Evaluation des IdeenPark von ThyssenKrupp im Mai 2009 in Stuttgart: Motive des Besuchs</a:t>
            </a:r>
            <a:endParaRPr lang="de-DE" sz="2400" b="1" dirty="0"/>
          </a:p>
        </p:txBody>
      </p:sp>
      <p:pic>
        <p:nvPicPr>
          <p:cNvPr id="30722" name="Picture 2"/>
          <p:cNvPicPr>
            <a:picLocks noGrp="1" noChangeAspect="1" noChangeArrowheads="1"/>
          </p:cNvPicPr>
          <p:nvPr>
            <p:ph idx="1"/>
          </p:nvPr>
        </p:nvPicPr>
        <p:blipFill>
          <a:blip r:embed="rId2" cstate="print"/>
          <a:srcRect/>
          <a:stretch>
            <a:fillRect/>
          </a:stretch>
        </p:blipFill>
        <p:spPr bwMode="auto">
          <a:xfrm>
            <a:off x="611560" y="1412776"/>
            <a:ext cx="8072493" cy="4972072"/>
          </a:xfrm>
          <a:prstGeom prst="rect">
            <a:avLst/>
          </a:prstGeom>
          <a:noFill/>
          <a:ln w="9525">
            <a:noFill/>
            <a:miter lim="800000"/>
            <a:headEnd/>
            <a:tailEnd/>
          </a:ln>
        </p:spPr>
      </p:pic>
    </p:spTree>
    <p:extLst>
      <p:ext uri="{BB962C8B-B14F-4D97-AF65-F5344CB8AC3E}">
        <p14:creationId xmlns:p14="http://schemas.microsoft.com/office/powerpoint/2010/main" val="1745028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764704"/>
            <a:ext cx="7342188" cy="738187"/>
          </a:xfrm>
        </p:spPr>
        <p:txBody>
          <a:bodyPr>
            <a:normAutofit fontScale="90000"/>
          </a:bodyPr>
          <a:lstStyle/>
          <a:p>
            <a:pPr algn="ctr"/>
            <a:r>
              <a:rPr lang="de-DE" sz="2000" dirty="0" smtClean="0"/>
              <a:t>Kurze Zusammenfassung zentraler Ergebnisse empirischer Studien zum Selbstbild und Imagefaktoren der Ingenieurwissenschaften</a:t>
            </a:r>
            <a:br>
              <a:rPr lang="de-DE" sz="2000" dirty="0" smtClean="0"/>
            </a:br>
            <a:endParaRPr lang="de-DE" sz="2000" dirty="0"/>
          </a:p>
        </p:txBody>
      </p:sp>
      <p:sp>
        <p:nvSpPr>
          <p:cNvPr id="3" name="Inhaltsplatzhalter 2"/>
          <p:cNvSpPr>
            <a:spLocks noGrp="1"/>
          </p:cNvSpPr>
          <p:nvPr>
            <p:ph idx="1"/>
          </p:nvPr>
        </p:nvSpPr>
        <p:spPr/>
        <p:txBody>
          <a:bodyPr/>
          <a:lstStyle/>
          <a:p>
            <a:pPr>
              <a:spcAft>
                <a:spcPts val="600"/>
              </a:spcAft>
            </a:pPr>
            <a:r>
              <a:rPr lang="de-DE" sz="1400" dirty="0" smtClean="0"/>
              <a:t>ca. 2/3 der Ingenieure haben Selbstzweifel hinsichtlich der Umsetzung ihrer Vorstellungen und Erwartungen im Beruf</a:t>
            </a:r>
          </a:p>
          <a:p>
            <a:pPr>
              <a:spcAft>
                <a:spcPts val="600"/>
              </a:spcAft>
            </a:pPr>
            <a:r>
              <a:rPr lang="de-DE" sz="1400" dirty="0" smtClean="0"/>
              <a:t>weniger als 10% befragter Schüler/Innen haben konkrete Vorstellungen über Tätigkeiten von Ingenieuren (die zudem oftmals falsch sind) </a:t>
            </a:r>
          </a:p>
          <a:p>
            <a:pPr>
              <a:spcAft>
                <a:spcPts val="600"/>
              </a:spcAft>
            </a:pPr>
            <a:r>
              <a:rPr lang="de-DE" sz="1400" dirty="0" smtClean="0"/>
              <a:t>ca. ¾ sehen eine Verschlechterung des Images des Ingenieurberufes in der Gesellschaft, vor allem verursacht durch sozialen Wandel hin zum Konsum technischer Errungenschaften und Geräte</a:t>
            </a:r>
          </a:p>
          <a:p>
            <a:pPr>
              <a:spcAft>
                <a:spcPts val="600"/>
              </a:spcAft>
            </a:pPr>
            <a:r>
              <a:rPr lang="de-DE" sz="1400" dirty="0" smtClean="0"/>
              <a:t>ca. 50% beklagen eine einseitige Fokussierung ihrer Ingenieurskunst auf Unternehmenstätigkeiten und due Wirtschaft allgemein</a:t>
            </a:r>
          </a:p>
          <a:p>
            <a:pPr>
              <a:spcAft>
                <a:spcPts val="600"/>
              </a:spcAft>
            </a:pPr>
            <a:r>
              <a:rPr lang="de-DE" sz="1400" dirty="0" smtClean="0"/>
              <a:t>externe systemische Imagefaktoren (z.B. Lage am Arbeitsmarkt) haben aus individueller Sicht wenig Einfluss auf Entscheidungen zum Studium, sehr wirksam sind aber die Fremdbilder (Internalisierungseffekte) und Stereotypen (weil diese individuell sozialisiert sind)</a:t>
            </a:r>
          </a:p>
          <a:p>
            <a:pPr>
              <a:spcAft>
                <a:spcPts val="600"/>
              </a:spcAft>
            </a:pPr>
            <a:r>
              <a:rPr lang="de-DE" sz="1400" dirty="0" smtClean="0"/>
              <a:t>der Ingenieurberuf wird eindeutig als Männerberuf wahrgenommen</a:t>
            </a:r>
          </a:p>
          <a:p>
            <a:pPr>
              <a:spcAft>
                <a:spcPts val="600"/>
              </a:spcAft>
            </a:pPr>
            <a:r>
              <a:rPr lang="de-DE" sz="1400" dirty="0" smtClean="0"/>
              <a:t>hinsichtlich der  Motivlagen haben bei den letzten Studierendenkohorten intrinsische Motive an Bedeutung gewonnen (Parallelität von extrinsischen-ideellen und </a:t>
            </a:r>
            <a:r>
              <a:rPr lang="de-DE" sz="1400" dirty="0" err="1" smtClean="0"/>
              <a:t>extrinsich</a:t>
            </a:r>
            <a:r>
              <a:rPr lang="de-DE" sz="1400" dirty="0" smtClean="0"/>
              <a:t>-materiellen und intrinsischen Motivlagen)</a:t>
            </a:r>
          </a:p>
          <a:p>
            <a:pPr>
              <a:spcAft>
                <a:spcPts val="600"/>
              </a:spcAft>
            </a:pPr>
            <a:endParaRPr lang="de-DE" sz="1400" dirty="0" smtClean="0"/>
          </a:p>
        </p:txBody>
      </p:sp>
      <p:sp>
        <p:nvSpPr>
          <p:cNvPr id="4" name="Foliennummernplatzhalter 3"/>
          <p:cNvSpPr>
            <a:spLocks noGrp="1"/>
          </p:cNvSpPr>
          <p:nvPr>
            <p:ph type="sldNum" sz="quarter" idx="10"/>
          </p:nvPr>
        </p:nvSpPr>
        <p:spPr/>
        <p:txBody>
          <a:bodyPr/>
          <a:lstStyle/>
          <a:p>
            <a:r>
              <a:rPr lang="de-DE" smtClean="0"/>
              <a:t>www.DLR.de  </a:t>
            </a:r>
            <a:r>
              <a:rPr lang="de-DE" smtClean="0">
                <a:solidFill>
                  <a:srgbClr val="949494"/>
                </a:solidFill>
              </a:rPr>
              <a:t>• </a:t>
            </a:r>
            <a:r>
              <a:rPr lang="de-DE" smtClean="0"/>
              <a:t> Folie </a:t>
            </a:r>
            <a:fld id="{6B6FDFB6-AD4B-4C0C-8635-42E292C84AE8}" type="slidenum">
              <a:rPr lang="de-DE" smtClean="0"/>
              <a:pPr/>
              <a:t>32</a:t>
            </a:fld>
            <a:endParaRPr lang="de-DE"/>
          </a:p>
        </p:txBody>
      </p:sp>
      <p:sp>
        <p:nvSpPr>
          <p:cNvPr id="5" name="Fußzeilenplatzhalter 4"/>
          <p:cNvSpPr>
            <a:spLocks noGrp="1"/>
          </p:cNvSpPr>
          <p:nvPr>
            <p:ph type="ftr" sz="quarter" idx="11"/>
          </p:nvPr>
        </p:nvSpPr>
        <p:spPr/>
        <p:txBody>
          <a:bodyPr/>
          <a:lstStyle/>
          <a:p>
            <a:r>
              <a:rPr lang="de-DE" smtClean="0"/>
              <a:t>&gt; Vortrag &gt; Autor  •  Dokumentname &gt; Datum</a:t>
            </a:r>
            <a:endParaRPr lang="de-DE"/>
          </a:p>
        </p:txBody>
      </p:sp>
    </p:spTree>
    <p:extLst>
      <p:ext uri="{BB962C8B-B14F-4D97-AF65-F5344CB8AC3E}">
        <p14:creationId xmlns:p14="http://schemas.microsoft.com/office/powerpoint/2010/main" val="3609113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Sozialer Sinn und Genderasymmetrie</a:t>
            </a:r>
            <a:endParaRPr lang="de-DE" b="1" dirty="0"/>
          </a:p>
        </p:txBody>
      </p:sp>
      <p:sp>
        <p:nvSpPr>
          <p:cNvPr id="3" name="Inhaltsplatzhalter 2"/>
          <p:cNvSpPr>
            <a:spLocks noGrp="1"/>
          </p:cNvSpPr>
          <p:nvPr>
            <p:ph idx="1"/>
          </p:nvPr>
        </p:nvSpPr>
        <p:spPr/>
        <p:txBody>
          <a:bodyPr>
            <a:normAutofit fontScale="92500" lnSpcReduction="20000"/>
          </a:bodyPr>
          <a:lstStyle/>
          <a:p>
            <a:r>
              <a:rPr lang="de-DE" dirty="0" smtClean="0"/>
              <a:t>MINT(</a:t>
            </a:r>
            <a:r>
              <a:rPr lang="de-DE" dirty="0" err="1" smtClean="0"/>
              <a:t>eressierte</a:t>
            </a:r>
            <a:r>
              <a:rPr lang="de-DE" dirty="0" smtClean="0"/>
              <a:t>) Schülerinnen und Studentinnen wählen eher MINT-Studiengänge mit Bezügen zu Medizintechnik, Umwelt und Energietechnik (i.e. mit erkennbaren sozialen Sinnbezügen)</a:t>
            </a:r>
          </a:p>
          <a:p>
            <a:r>
              <a:rPr lang="de-DE" dirty="0" smtClean="0"/>
              <a:t>Können auch für klassische Studiengänge (E-Technik, Maschinenbau) mehr soziale Sinnbezüge direkter vermittelt werden, oder</a:t>
            </a:r>
          </a:p>
          <a:p>
            <a:r>
              <a:rPr lang="de-DE" dirty="0" smtClean="0"/>
              <a:t>Bedarf es hierfür eigene studienbegleitende Angebote oder Lehreinheiten (auch an Schulen) zu diesem Zweck, weil die sozialen Sinnbezüge latenter und komplexer sind?</a:t>
            </a:r>
            <a:endParaRPr lang="de-DE" dirty="0"/>
          </a:p>
        </p:txBody>
      </p:sp>
    </p:spTree>
    <p:extLst>
      <p:ext uri="{BB962C8B-B14F-4D97-AF65-F5344CB8AC3E}">
        <p14:creationId xmlns:p14="http://schemas.microsoft.com/office/powerpoint/2010/main" val="10443022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1"/>
          <p:cNvPicPr/>
          <p:nvPr/>
        </p:nvPicPr>
        <p:blipFill>
          <a:blip r:embed="rId2" cstate="print"/>
          <a:stretch>
            <a:fillRect/>
          </a:stretch>
        </p:blipFill>
        <p:spPr>
          <a:xfrm>
            <a:off x="997927" y="637650"/>
            <a:ext cx="7148146" cy="5582700"/>
          </a:xfrm>
          <a:prstGeom prst="rect">
            <a:avLst/>
          </a:prstGeom>
        </p:spPr>
      </p:pic>
      <p:sp>
        <p:nvSpPr>
          <p:cNvPr id="5" name="Textfeld 4"/>
          <p:cNvSpPr txBox="1"/>
          <p:nvPr/>
        </p:nvSpPr>
        <p:spPr>
          <a:xfrm>
            <a:off x="964643" y="985652"/>
            <a:ext cx="7048461" cy="369332"/>
          </a:xfrm>
          <a:prstGeom prst="rect">
            <a:avLst/>
          </a:prstGeom>
          <a:noFill/>
        </p:spPr>
        <p:txBody>
          <a:bodyPr wrap="square" rtlCol="0">
            <a:spAutoFit/>
          </a:bodyPr>
          <a:lstStyle/>
          <a:p>
            <a:r>
              <a:rPr lang="de-DE" sz="1800" dirty="0" smtClean="0"/>
              <a:t>VDI </a:t>
            </a:r>
            <a:r>
              <a:rPr lang="de-DE" sz="1800" dirty="0" err="1" smtClean="0"/>
              <a:t>JuTeC</a:t>
            </a:r>
            <a:r>
              <a:rPr lang="de-DE" sz="1800" dirty="0" smtClean="0"/>
              <a:t>, Kinderferiencamp (Dr. Fislake), </a:t>
            </a:r>
            <a:r>
              <a:rPr lang="de-DE" sz="1800" dirty="0" err="1" smtClean="0"/>
              <a:t>sh</a:t>
            </a:r>
            <a:r>
              <a:rPr lang="de-DE" sz="1800" dirty="0" smtClean="0"/>
              <a:t>. Schwerpunktthema</a:t>
            </a:r>
            <a:endParaRPr lang="de-DE" sz="1800" dirty="0"/>
          </a:p>
        </p:txBody>
      </p:sp>
    </p:spTree>
    <p:extLst>
      <p:ext uri="{BB962C8B-B14F-4D97-AF65-F5344CB8AC3E}">
        <p14:creationId xmlns:p14="http://schemas.microsoft.com/office/powerpoint/2010/main" val="2487475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2"/>
          <p:cNvPicPr/>
          <p:nvPr/>
        </p:nvPicPr>
        <p:blipFill>
          <a:blip r:embed="rId2" cstate="print"/>
          <a:stretch>
            <a:fillRect/>
          </a:stretch>
        </p:blipFill>
        <p:spPr>
          <a:xfrm>
            <a:off x="1453985" y="1196268"/>
            <a:ext cx="7112977" cy="5661733"/>
          </a:xfrm>
          <a:prstGeom prst="rect">
            <a:avLst/>
          </a:prstGeom>
        </p:spPr>
      </p:pic>
      <p:sp>
        <p:nvSpPr>
          <p:cNvPr id="5" name="Textfeld 4"/>
          <p:cNvSpPr txBox="1"/>
          <p:nvPr/>
        </p:nvSpPr>
        <p:spPr>
          <a:xfrm>
            <a:off x="1337345" y="985652"/>
            <a:ext cx="7048461" cy="369332"/>
          </a:xfrm>
          <a:prstGeom prst="rect">
            <a:avLst/>
          </a:prstGeom>
          <a:noFill/>
        </p:spPr>
        <p:txBody>
          <a:bodyPr wrap="square" rtlCol="0">
            <a:spAutoFit/>
          </a:bodyPr>
          <a:lstStyle/>
          <a:p>
            <a:r>
              <a:rPr lang="de-DE" sz="1800" dirty="0" smtClean="0"/>
              <a:t>VDI </a:t>
            </a:r>
            <a:r>
              <a:rPr lang="de-DE" sz="1800" dirty="0" err="1" smtClean="0"/>
              <a:t>JuTeC</a:t>
            </a:r>
            <a:r>
              <a:rPr lang="de-DE" sz="1800" dirty="0" smtClean="0"/>
              <a:t>, Kinderferiencamp (Dr. Fislake), </a:t>
            </a:r>
            <a:r>
              <a:rPr lang="de-DE" sz="1800" dirty="0" err="1" smtClean="0"/>
              <a:t>sh</a:t>
            </a:r>
            <a:r>
              <a:rPr lang="de-DE" sz="1800" dirty="0" smtClean="0"/>
              <a:t>. Schwerpunktthema</a:t>
            </a:r>
            <a:endParaRPr lang="de-DE" sz="1800" dirty="0"/>
          </a:p>
        </p:txBody>
      </p:sp>
    </p:spTree>
    <p:extLst>
      <p:ext uri="{BB962C8B-B14F-4D97-AF65-F5344CB8AC3E}">
        <p14:creationId xmlns:p14="http://schemas.microsoft.com/office/powerpoint/2010/main" val="1818372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000" b="1" dirty="0" smtClean="0"/>
              <a:t>Anteile von Studentinnen in MINT-Studiengängen – auch Sinn kann sozialisiert sein!</a:t>
            </a:r>
            <a:endParaRPr lang="de-DE" sz="3000" b="1" dirty="0"/>
          </a:p>
        </p:txBody>
      </p:sp>
      <p:graphicFrame>
        <p:nvGraphicFramePr>
          <p:cNvPr id="4" name="Tabelle 3"/>
          <p:cNvGraphicFramePr>
            <a:graphicFrameLocks noGrp="1"/>
          </p:cNvGraphicFramePr>
          <p:nvPr>
            <p:extLst>
              <p:ext uri="{D42A27DB-BD31-4B8C-83A1-F6EECF244321}">
                <p14:modId xmlns:p14="http://schemas.microsoft.com/office/powerpoint/2010/main" val="2542682692"/>
              </p:ext>
            </p:extLst>
          </p:nvPr>
        </p:nvGraphicFramePr>
        <p:xfrm>
          <a:off x="2134585" y="1705142"/>
          <a:ext cx="5801786" cy="4897146"/>
        </p:xfrm>
        <a:graphic>
          <a:graphicData uri="http://schemas.openxmlformats.org/drawingml/2006/table">
            <a:tbl>
              <a:tblPr/>
              <a:tblGrid>
                <a:gridCol w="3867648"/>
                <a:gridCol w="1934138"/>
              </a:tblGrid>
              <a:tr h="168610">
                <a:tc gridSpan="2">
                  <a:txBody>
                    <a:bodyPr/>
                    <a:lstStyle/>
                    <a:p>
                      <a:pPr>
                        <a:lnSpc>
                          <a:spcPct val="115000"/>
                        </a:lnSpc>
                        <a:spcBef>
                          <a:spcPts val="300"/>
                        </a:spcBef>
                        <a:spcAft>
                          <a:spcPts val="300"/>
                        </a:spcAft>
                      </a:pPr>
                      <a:r>
                        <a:rPr lang="de-DE" sz="900" dirty="0">
                          <a:latin typeface="Calibri"/>
                          <a:ea typeface="Times New Roman"/>
                          <a:cs typeface="Times New Roman"/>
                        </a:rPr>
                        <a:t>Studentinnen in Deutschland</a:t>
                      </a:r>
                      <a:endParaRPr lang="de-DE" sz="1100" dirty="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hMerge="1">
                  <a:txBody>
                    <a:bodyPr/>
                    <a:lstStyle/>
                    <a:p>
                      <a:endParaRPr lang="de-DE"/>
                    </a:p>
                  </a:txBody>
                  <a:tcPr/>
                </a:tc>
              </a:tr>
              <a:tr h="418675">
                <a:tc gridSpan="2">
                  <a:txBody>
                    <a:bodyPr/>
                    <a:lstStyle/>
                    <a:p>
                      <a:pPr>
                        <a:lnSpc>
                          <a:spcPct val="115000"/>
                        </a:lnSpc>
                        <a:spcBef>
                          <a:spcPts val="300"/>
                        </a:spcBef>
                        <a:spcAft>
                          <a:spcPts val="300"/>
                        </a:spcAft>
                      </a:pPr>
                      <a:r>
                        <a:rPr lang="de-DE" sz="900" dirty="0">
                          <a:latin typeface="Calibri"/>
                          <a:ea typeface="Times New Roman"/>
                          <a:cs typeface="Times New Roman"/>
                        </a:rPr>
                        <a:t>An deutschen Universitäten studieren ca. 1,89 Millionen Studentinnen</a:t>
                      </a:r>
                      <a:endParaRPr lang="de-DE" sz="1100" dirty="0">
                        <a:latin typeface="Calibri"/>
                        <a:ea typeface="Times New Roman"/>
                        <a:cs typeface="Times New Roman"/>
                      </a:endParaRPr>
                    </a:p>
                    <a:p>
                      <a:pPr>
                        <a:lnSpc>
                          <a:spcPct val="115000"/>
                        </a:lnSpc>
                        <a:spcBef>
                          <a:spcPts val="300"/>
                        </a:spcBef>
                        <a:spcAft>
                          <a:spcPts val="300"/>
                        </a:spcAft>
                      </a:pPr>
                      <a:r>
                        <a:rPr lang="de-DE" sz="900" dirty="0">
                          <a:latin typeface="Calibri"/>
                          <a:ea typeface="Times New Roman"/>
                          <a:cs typeface="Times New Roman"/>
                        </a:rPr>
                        <a:t>Davon sind ca. 1,19 Millionen (ca. 64%) Studentinnen an Universitäten (</a:t>
                      </a:r>
                      <a:r>
                        <a:rPr lang="de-DE" sz="900" dirty="0" err="1">
                          <a:latin typeface="Calibri"/>
                          <a:ea typeface="Times New Roman"/>
                          <a:cs typeface="Times New Roman"/>
                        </a:rPr>
                        <a:t>ibv</a:t>
                      </a:r>
                      <a:r>
                        <a:rPr lang="de-DE" sz="900" dirty="0">
                          <a:latin typeface="Calibri"/>
                          <a:ea typeface="Times New Roman"/>
                          <a:cs typeface="Times New Roman"/>
                        </a:rPr>
                        <a:t> 2002, 2009)</a:t>
                      </a:r>
                      <a:endParaRPr lang="de-DE" sz="1100" dirty="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r>
              <a:tr h="168610">
                <a:tc gridSpan="2">
                  <a:txBody>
                    <a:bodyPr/>
                    <a:lstStyle/>
                    <a:p>
                      <a:pPr>
                        <a:lnSpc>
                          <a:spcPct val="115000"/>
                        </a:lnSpc>
                        <a:spcBef>
                          <a:spcPts val="300"/>
                        </a:spcBef>
                        <a:spcAft>
                          <a:spcPts val="300"/>
                        </a:spcAft>
                      </a:pPr>
                      <a:r>
                        <a:rPr lang="de-DE" sz="900">
                          <a:latin typeface="Calibri"/>
                          <a:ea typeface="Times New Roman"/>
                          <a:cs typeface="Times New Roman"/>
                        </a:rPr>
                        <a:t>Anteile zusammengefasst nach verschiedenen Fachrichtungen:</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r>
              <a:tr h="168610">
                <a:tc>
                  <a:txBody>
                    <a:bodyPr/>
                    <a:lstStyle/>
                    <a:p>
                      <a:pPr>
                        <a:lnSpc>
                          <a:spcPct val="115000"/>
                        </a:lnSpc>
                        <a:spcBef>
                          <a:spcPts val="300"/>
                        </a:spcBef>
                        <a:spcAft>
                          <a:spcPts val="300"/>
                        </a:spcAft>
                      </a:pPr>
                      <a:r>
                        <a:rPr lang="de-DE" sz="900">
                          <a:latin typeface="Calibri"/>
                          <a:ea typeface="Times New Roman"/>
                          <a:cs typeface="Times New Roman"/>
                        </a:rPr>
                        <a:t>	Sprach- und Kulturwissenschaften</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de-DE" sz="900">
                          <a:latin typeface="Calibri"/>
                          <a:ea typeface="Times New Roman"/>
                          <a:cs typeface="Times New Roman"/>
                        </a:rPr>
                        <a:t>67%*bzw. 66%***</a:t>
                      </a:r>
                      <a:endParaRPr lang="de-DE" sz="1100">
                        <a:latin typeface="Calibri"/>
                        <a:ea typeface="Times New Roman"/>
                        <a:cs typeface="Times New Roman"/>
                      </a:endParaRPr>
                    </a:p>
                  </a:txBody>
                  <a:tcPr marL="62035" marR="6203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10">
                <a:tc>
                  <a:txBody>
                    <a:bodyPr/>
                    <a:lstStyle/>
                    <a:p>
                      <a:pPr>
                        <a:lnSpc>
                          <a:spcPct val="115000"/>
                        </a:lnSpc>
                        <a:spcBef>
                          <a:spcPts val="300"/>
                        </a:spcBef>
                        <a:spcAft>
                          <a:spcPts val="300"/>
                        </a:spcAft>
                      </a:pPr>
                      <a:r>
                        <a:rPr lang="de-DE" sz="900">
                          <a:latin typeface="Calibri"/>
                          <a:ea typeface="Times New Roman"/>
                          <a:cs typeface="Times New Roman"/>
                        </a:rPr>
                        <a:t>	Biologie</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de-DE" sz="900">
                          <a:latin typeface="Calibri"/>
                          <a:ea typeface="Times New Roman"/>
                          <a:cs typeface="Times New Roman"/>
                        </a:rPr>
                        <a:t>59%*</a:t>
                      </a:r>
                      <a:endParaRPr lang="de-DE" sz="1100">
                        <a:latin typeface="Calibri"/>
                        <a:ea typeface="Times New Roman"/>
                        <a:cs typeface="Times New Roman"/>
                      </a:endParaRPr>
                    </a:p>
                  </a:txBody>
                  <a:tcPr marL="62035" marR="6203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10">
                <a:tc>
                  <a:txBody>
                    <a:bodyPr/>
                    <a:lstStyle/>
                    <a:p>
                      <a:pPr>
                        <a:lnSpc>
                          <a:spcPct val="115000"/>
                        </a:lnSpc>
                        <a:spcBef>
                          <a:spcPts val="300"/>
                        </a:spcBef>
                        <a:spcAft>
                          <a:spcPts val="300"/>
                        </a:spcAft>
                      </a:pPr>
                      <a:r>
                        <a:rPr lang="de-DE" sz="900">
                          <a:latin typeface="Calibri"/>
                          <a:ea typeface="Times New Roman"/>
                          <a:cs typeface="Times New Roman"/>
                        </a:rPr>
                        <a:t>	Humanmedizin</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de-DE" sz="900">
                          <a:latin typeface="Calibri"/>
                          <a:ea typeface="Times New Roman"/>
                          <a:cs typeface="Times New Roman"/>
                        </a:rPr>
                        <a:t>53%* bzw. 50% ***</a:t>
                      </a:r>
                      <a:endParaRPr lang="de-DE" sz="1100">
                        <a:latin typeface="Calibri"/>
                        <a:ea typeface="Times New Roman"/>
                        <a:cs typeface="Times New Roman"/>
                      </a:endParaRPr>
                    </a:p>
                  </a:txBody>
                  <a:tcPr marL="62035" marR="6203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221">
                <a:tc>
                  <a:txBody>
                    <a:bodyPr/>
                    <a:lstStyle/>
                    <a:p>
                      <a:pPr>
                        <a:lnSpc>
                          <a:spcPct val="115000"/>
                        </a:lnSpc>
                        <a:spcBef>
                          <a:spcPts val="300"/>
                        </a:spcBef>
                        <a:spcAft>
                          <a:spcPts val="300"/>
                        </a:spcAft>
                      </a:pPr>
                      <a:r>
                        <a:rPr lang="de-DE" sz="900">
                          <a:latin typeface="Calibri"/>
                          <a:ea typeface="Times New Roman"/>
                          <a:cs typeface="Times New Roman"/>
                        </a:rPr>
                        <a:t>	Veterinärmedizin</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de-DE" sz="900">
                          <a:latin typeface="Calibri"/>
                          <a:ea typeface="Times New Roman"/>
                          <a:cs typeface="Times New Roman"/>
                        </a:rPr>
                        <a:t>78%***</a:t>
                      </a:r>
                      <a:endParaRPr lang="de-DE" sz="1100">
                        <a:latin typeface="Calibri"/>
                        <a:ea typeface="Times New Roman"/>
                        <a:cs typeface="Times New Roman"/>
                      </a:endParaRPr>
                    </a:p>
                  </a:txBody>
                  <a:tcPr marL="62035" marR="6203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10">
                <a:tc>
                  <a:txBody>
                    <a:bodyPr/>
                    <a:lstStyle/>
                    <a:p>
                      <a:pPr>
                        <a:lnSpc>
                          <a:spcPct val="115000"/>
                        </a:lnSpc>
                        <a:spcBef>
                          <a:spcPts val="300"/>
                        </a:spcBef>
                        <a:spcAft>
                          <a:spcPts val="300"/>
                        </a:spcAft>
                      </a:pPr>
                      <a:r>
                        <a:rPr lang="de-DE" sz="900">
                          <a:latin typeface="Calibri"/>
                          <a:ea typeface="Times New Roman"/>
                          <a:cs typeface="Times New Roman"/>
                        </a:rPr>
                        <a:t>	Agrar- und Forstwirtschaft, Ernährungswissenschaften</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de-DE" sz="900">
                          <a:latin typeface="Calibri"/>
                          <a:ea typeface="Times New Roman"/>
                          <a:cs typeface="Times New Roman"/>
                        </a:rPr>
                        <a:t>54%* bzw. 52%***</a:t>
                      </a:r>
                      <a:endParaRPr lang="de-DE" sz="1100">
                        <a:latin typeface="Calibri"/>
                        <a:ea typeface="Times New Roman"/>
                        <a:cs typeface="Times New Roman"/>
                      </a:endParaRPr>
                    </a:p>
                  </a:txBody>
                  <a:tcPr marL="62035" marR="6203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10">
                <a:tc>
                  <a:txBody>
                    <a:bodyPr/>
                    <a:lstStyle/>
                    <a:p>
                      <a:pPr>
                        <a:lnSpc>
                          <a:spcPct val="115000"/>
                        </a:lnSpc>
                        <a:spcBef>
                          <a:spcPts val="300"/>
                        </a:spcBef>
                        <a:spcAft>
                          <a:spcPts val="300"/>
                        </a:spcAft>
                      </a:pPr>
                      <a:r>
                        <a:rPr lang="de-DE" sz="900">
                          <a:latin typeface="Calibri"/>
                          <a:ea typeface="Times New Roman"/>
                          <a:cs typeface="Times New Roman"/>
                        </a:rPr>
                        <a:t>	Rechts-, Wirtschafts- und Sozialwissenschaften</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de-DE" sz="900">
                          <a:latin typeface="Calibri"/>
                          <a:ea typeface="Times New Roman"/>
                          <a:cs typeface="Times New Roman"/>
                        </a:rPr>
                        <a:t>46%* bzw. 44% ***</a:t>
                      </a:r>
                      <a:endParaRPr lang="de-DE" sz="1100">
                        <a:latin typeface="Calibri"/>
                        <a:ea typeface="Times New Roman"/>
                        <a:cs typeface="Times New Roman"/>
                      </a:endParaRPr>
                    </a:p>
                  </a:txBody>
                  <a:tcPr marL="62035" marR="6203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10">
                <a:tc>
                  <a:txBody>
                    <a:bodyPr/>
                    <a:lstStyle/>
                    <a:p>
                      <a:pPr>
                        <a:lnSpc>
                          <a:spcPct val="115000"/>
                        </a:lnSpc>
                        <a:spcBef>
                          <a:spcPts val="300"/>
                        </a:spcBef>
                        <a:spcAft>
                          <a:spcPts val="300"/>
                        </a:spcAft>
                      </a:pPr>
                      <a:r>
                        <a:rPr lang="de-DE" sz="900">
                          <a:latin typeface="Calibri"/>
                          <a:ea typeface="Times New Roman"/>
                          <a:cs typeface="Times New Roman"/>
                        </a:rPr>
                        <a:t>	Sozialwissenschaften</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de-DE" sz="900">
                          <a:latin typeface="Calibri"/>
                          <a:ea typeface="Times New Roman"/>
                          <a:cs typeface="Times New Roman"/>
                        </a:rPr>
                        <a:t>61%****</a:t>
                      </a:r>
                      <a:endParaRPr lang="de-DE" sz="1100">
                        <a:latin typeface="Calibri"/>
                        <a:ea typeface="Times New Roman"/>
                        <a:cs typeface="Times New Roman"/>
                      </a:endParaRPr>
                    </a:p>
                  </a:txBody>
                  <a:tcPr marL="62035" marR="6203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10">
                <a:tc>
                  <a:txBody>
                    <a:bodyPr/>
                    <a:lstStyle/>
                    <a:p>
                      <a:pPr>
                        <a:lnSpc>
                          <a:spcPct val="115000"/>
                        </a:lnSpc>
                        <a:spcBef>
                          <a:spcPts val="300"/>
                        </a:spcBef>
                        <a:spcAft>
                          <a:spcPts val="300"/>
                        </a:spcAft>
                      </a:pPr>
                      <a:r>
                        <a:rPr lang="de-DE" sz="900">
                          <a:latin typeface="Calibri"/>
                          <a:ea typeface="Times New Roman"/>
                          <a:cs typeface="Times New Roman"/>
                        </a:rPr>
                        <a:t>	Mathematik und Naturwissenschaften</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de-DE" sz="900">
                          <a:latin typeface="Calibri"/>
                          <a:ea typeface="Times New Roman"/>
                          <a:cs typeface="Times New Roman"/>
                        </a:rPr>
                        <a:t>35%*</a:t>
                      </a:r>
                      <a:endParaRPr lang="de-DE" sz="1100">
                        <a:latin typeface="Calibri"/>
                        <a:ea typeface="Times New Roman"/>
                        <a:cs typeface="Times New Roman"/>
                      </a:endParaRPr>
                    </a:p>
                  </a:txBody>
                  <a:tcPr marL="62035" marR="6203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10">
                <a:tc>
                  <a:txBody>
                    <a:bodyPr/>
                    <a:lstStyle/>
                    <a:p>
                      <a:pPr>
                        <a:lnSpc>
                          <a:spcPct val="115000"/>
                        </a:lnSpc>
                        <a:spcBef>
                          <a:spcPts val="300"/>
                        </a:spcBef>
                        <a:spcAft>
                          <a:spcPts val="300"/>
                        </a:spcAft>
                      </a:pPr>
                      <a:r>
                        <a:rPr lang="de-DE" sz="900">
                          <a:latin typeface="Calibri"/>
                          <a:ea typeface="Times New Roman"/>
                          <a:cs typeface="Times New Roman"/>
                        </a:rPr>
                        <a:t>	Ingenieurwissenschaften</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de-DE" sz="900">
                          <a:latin typeface="Calibri"/>
                          <a:ea typeface="Times New Roman"/>
                          <a:cs typeface="Times New Roman"/>
                        </a:rPr>
                        <a:t>21%* bzw. 19%***</a:t>
                      </a:r>
                      <a:endParaRPr lang="de-DE" sz="1100">
                        <a:latin typeface="Calibri"/>
                        <a:ea typeface="Times New Roman"/>
                        <a:cs typeface="Times New Roman"/>
                      </a:endParaRPr>
                    </a:p>
                  </a:txBody>
                  <a:tcPr marL="62035" marR="6203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10">
                <a:tc>
                  <a:txBody>
                    <a:bodyPr/>
                    <a:lstStyle/>
                    <a:p>
                      <a:pPr>
                        <a:lnSpc>
                          <a:spcPct val="115000"/>
                        </a:lnSpc>
                        <a:spcBef>
                          <a:spcPts val="300"/>
                        </a:spcBef>
                        <a:spcAft>
                          <a:spcPts val="300"/>
                        </a:spcAft>
                      </a:pPr>
                      <a:r>
                        <a:rPr lang="de-DE" sz="900">
                          <a:latin typeface="Calibri"/>
                          <a:ea typeface="Times New Roman"/>
                          <a:cs typeface="Times New Roman"/>
                        </a:rPr>
                        <a:t>	Sport</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de-DE" sz="900">
                          <a:latin typeface="Calibri"/>
                          <a:ea typeface="Times New Roman"/>
                          <a:cs typeface="Times New Roman"/>
                        </a:rPr>
                        <a:t>44% ***</a:t>
                      </a:r>
                      <a:endParaRPr lang="de-DE" sz="1100">
                        <a:latin typeface="Calibri"/>
                        <a:ea typeface="Times New Roman"/>
                        <a:cs typeface="Times New Roman"/>
                      </a:endParaRPr>
                    </a:p>
                  </a:txBody>
                  <a:tcPr marL="62035" marR="6203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10">
                <a:tc>
                  <a:txBody>
                    <a:bodyPr/>
                    <a:lstStyle/>
                    <a:p>
                      <a:pPr>
                        <a:lnSpc>
                          <a:spcPct val="115000"/>
                        </a:lnSpc>
                        <a:spcBef>
                          <a:spcPts val="300"/>
                        </a:spcBef>
                        <a:spcAft>
                          <a:spcPts val="300"/>
                        </a:spcAft>
                      </a:pPr>
                      <a:r>
                        <a:rPr lang="de-DE" sz="900">
                          <a:latin typeface="Calibri"/>
                          <a:ea typeface="Times New Roman"/>
                          <a:cs typeface="Times New Roman"/>
                        </a:rPr>
                        <a:t>	Kunst- und Kulturwissenschaften</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de-DE" sz="900">
                          <a:latin typeface="Calibri"/>
                          <a:ea typeface="Times New Roman"/>
                          <a:cs typeface="Times New Roman"/>
                        </a:rPr>
                        <a:t>62%***</a:t>
                      </a:r>
                      <a:endParaRPr lang="de-DE" sz="1100">
                        <a:latin typeface="Calibri"/>
                        <a:ea typeface="Times New Roman"/>
                        <a:cs typeface="Times New Roman"/>
                      </a:endParaRPr>
                    </a:p>
                  </a:txBody>
                  <a:tcPr marL="62035" marR="6203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10">
                <a:tc>
                  <a:txBody>
                    <a:bodyPr/>
                    <a:lstStyle/>
                    <a:p>
                      <a:pPr>
                        <a:lnSpc>
                          <a:spcPct val="115000"/>
                        </a:lnSpc>
                        <a:spcBef>
                          <a:spcPts val="300"/>
                        </a:spcBef>
                        <a:spcAft>
                          <a:spcPts val="300"/>
                        </a:spcAft>
                      </a:pPr>
                      <a:endParaRPr lang="de-DE" sz="9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endParaRPr lang="de-DE" sz="900">
                        <a:latin typeface="Calibri"/>
                        <a:ea typeface="Times New Roman"/>
                        <a:cs typeface="Times New Roman"/>
                      </a:endParaRPr>
                    </a:p>
                  </a:txBody>
                  <a:tcPr marL="62035" marR="6203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10">
                <a:tc gridSpan="2">
                  <a:txBody>
                    <a:bodyPr/>
                    <a:lstStyle/>
                    <a:p>
                      <a:pPr>
                        <a:lnSpc>
                          <a:spcPct val="115000"/>
                        </a:lnSpc>
                        <a:spcBef>
                          <a:spcPts val="300"/>
                        </a:spcBef>
                        <a:spcAft>
                          <a:spcPts val="300"/>
                        </a:spcAft>
                      </a:pPr>
                      <a:r>
                        <a:rPr lang="de-DE" sz="900">
                          <a:latin typeface="Calibri"/>
                          <a:ea typeface="Times New Roman"/>
                          <a:cs typeface="Times New Roman"/>
                        </a:rPr>
                        <a:t>Davon nach ausgewählten Studiengängen:</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r>
              <a:tr h="168610">
                <a:tc>
                  <a:txBody>
                    <a:bodyPr/>
                    <a:lstStyle/>
                    <a:p>
                      <a:pPr>
                        <a:lnSpc>
                          <a:spcPct val="115000"/>
                        </a:lnSpc>
                        <a:spcBef>
                          <a:spcPts val="300"/>
                        </a:spcBef>
                        <a:spcAft>
                          <a:spcPts val="300"/>
                        </a:spcAft>
                      </a:pPr>
                      <a:r>
                        <a:rPr lang="de-DE" sz="900">
                          <a:latin typeface="Calibri"/>
                          <a:ea typeface="Times New Roman"/>
                          <a:cs typeface="Times New Roman"/>
                        </a:rPr>
                        <a:t>	Augenoptik</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de-DE" sz="900">
                          <a:latin typeface="Calibri"/>
                          <a:ea typeface="Times New Roman"/>
                          <a:cs typeface="Times New Roman"/>
                        </a:rPr>
                        <a:t>68%*</a:t>
                      </a:r>
                      <a:endParaRPr lang="de-DE" sz="1100">
                        <a:latin typeface="Calibri"/>
                        <a:ea typeface="Times New Roman"/>
                        <a:cs typeface="Times New Roman"/>
                      </a:endParaRPr>
                    </a:p>
                  </a:txBody>
                  <a:tcPr marL="62035" marR="6203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10">
                <a:tc>
                  <a:txBody>
                    <a:bodyPr/>
                    <a:lstStyle/>
                    <a:p>
                      <a:pPr>
                        <a:lnSpc>
                          <a:spcPct val="115000"/>
                        </a:lnSpc>
                        <a:spcBef>
                          <a:spcPts val="300"/>
                        </a:spcBef>
                        <a:spcAft>
                          <a:spcPts val="300"/>
                        </a:spcAft>
                      </a:pPr>
                      <a:r>
                        <a:rPr lang="de-DE" sz="900">
                          <a:latin typeface="Calibri"/>
                          <a:ea typeface="Times New Roman"/>
                          <a:cs typeface="Times New Roman"/>
                        </a:rPr>
                        <a:t>	Gesundheitstechnik</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de-DE" sz="900">
                          <a:latin typeface="Calibri"/>
                          <a:ea typeface="Times New Roman"/>
                          <a:cs typeface="Times New Roman"/>
                        </a:rPr>
                        <a:t>32%*</a:t>
                      </a:r>
                      <a:endParaRPr lang="de-DE" sz="1100">
                        <a:latin typeface="Calibri"/>
                        <a:ea typeface="Times New Roman"/>
                        <a:cs typeface="Times New Roman"/>
                      </a:endParaRPr>
                    </a:p>
                  </a:txBody>
                  <a:tcPr marL="62035" marR="6203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10">
                <a:tc>
                  <a:txBody>
                    <a:bodyPr/>
                    <a:lstStyle/>
                    <a:p>
                      <a:pPr>
                        <a:lnSpc>
                          <a:spcPct val="115000"/>
                        </a:lnSpc>
                        <a:spcBef>
                          <a:spcPts val="300"/>
                        </a:spcBef>
                        <a:spcAft>
                          <a:spcPts val="300"/>
                        </a:spcAft>
                      </a:pPr>
                      <a:r>
                        <a:rPr lang="de-DE" sz="900">
                          <a:latin typeface="Calibri"/>
                          <a:ea typeface="Times New Roman"/>
                          <a:cs typeface="Times New Roman"/>
                        </a:rPr>
                        <a:t>	Chemieingenieure</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de-DE" sz="900">
                          <a:latin typeface="Calibri"/>
                          <a:ea typeface="Times New Roman"/>
                          <a:cs typeface="Times New Roman"/>
                        </a:rPr>
                        <a:t>31%*</a:t>
                      </a:r>
                      <a:endParaRPr lang="de-DE" sz="1100">
                        <a:latin typeface="Calibri"/>
                        <a:ea typeface="Times New Roman"/>
                        <a:cs typeface="Times New Roman"/>
                      </a:endParaRPr>
                    </a:p>
                  </a:txBody>
                  <a:tcPr marL="62035" marR="6203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10">
                <a:tc>
                  <a:txBody>
                    <a:bodyPr/>
                    <a:lstStyle/>
                    <a:p>
                      <a:pPr>
                        <a:lnSpc>
                          <a:spcPct val="115000"/>
                        </a:lnSpc>
                        <a:spcBef>
                          <a:spcPts val="300"/>
                        </a:spcBef>
                        <a:spcAft>
                          <a:spcPts val="300"/>
                        </a:spcAft>
                      </a:pPr>
                      <a:r>
                        <a:rPr lang="de-DE" sz="900">
                          <a:latin typeface="Calibri"/>
                          <a:ea typeface="Times New Roman"/>
                          <a:cs typeface="Times New Roman"/>
                        </a:rPr>
                        <a:t>	Umwelttechnik</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de-DE" sz="900">
                          <a:latin typeface="Calibri"/>
                          <a:ea typeface="Times New Roman"/>
                          <a:cs typeface="Times New Roman"/>
                        </a:rPr>
                        <a:t>27%*</a:t>
                      </a:r>
                      <a:endParaRPr lang="de-DE" sz="1100">
                        <a:latin typeface="Calibri"/>
                        <a:ea typeface="Times New Roman"/>
                        <a:cs typeface="Times New Roman"/>
                      </a:endParaRPr>
                    </a:p>
                  </a:txBody>
                  <a:tcPr marL="62035" marR="6203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10">
                <a:tc>
                  <a:txBody>
                    <a:bodyPr/>
                    <a:lstStyle/>
                    <a:p>
                      <a:pPr>
                        <a:lnSpc>
                          <a:spcPct val="115000"/>
                        </a:lnSpc>
                        <a:spcBef>
                          <a:spcPts val="300"/>
                        </a:spcBef>
                        <a:spcAft>
                          <a:spcPts val="300"/>
                        </a:spcAft>
                      </a:pPr>
                      <a:r>
                        <a:rPr lang="de-DE" sz="900">
                          <a:latin typeface="Calibri"/>
                          <a:ea typeface="Times New Roman"/>
                          <a:cs typeface="Times New Roman"/>
                        </a:rPr>
                        <a:t>	Maschinenbau</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de-DE" sz="900">
                          <a:latin typeface="Calibri"/>
                          <a:ea typeface="Times New Roman"/>
                          <a:cs typeface="Times New Roman"/>
                        </a:rPr>
                        <a:t>&gt;8% (6.3)**</a:t>
                      </a:r>
                      <a:endParaRPr lang="de-DE" sz="1100">
                        <a:latin typeface="Calibri"/>
                        <a:ea typeface="Times New Roman"/>
                        <a:cs typeface="Times New Roman"/>
                      </a:endParaRPr>
                    </a:p>
                  </a:txBody>
                  <a:tcPr marL="62035" marR="6203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10">
                <a:tc>
                  <a:txBody>
                    <a:bodyPr/>
                    <a:lstStyle/>
                    <a:p>
                      <a:pPr>
                        <a:lnSpc>
                          <a:spcPct val="115000"/>
                        </a:lnSpc>
                        <a:spcBef>
                          <a:spcPts val="300"/>
                        </a:spcBef>
                        <a:spcAft>
                          <a:spcPts val="300"/>
                        </a:spcAft>
                      </a:pPr>
                      <a:r>
                        <a:rPr lang="de-DE" sz="900">
                          <a:latin typeface="Calibri"/>
                          <a:ea typeface="Times New Roman"/>
                          <a:cs typeface="Times New Roman"/>
                        </a:rPr>
                        <a:t>	Elektrotechnik</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de-DE" sz="900">
                          <a:latin typeface="Calibri"/>
                          <a:ea typeface="Times New Roman"/>
                          <a:cs typeface="Times New Roman"/>
                        </a:rPr>
                        <a:t>&lt;6% (4.1)**</a:t>
                      </a:r>
                      <a:endParaRPr lang="de-DE" sz="1100">
                        <a:latin typeface="Calibri"/>
                        <a:ea typeface="Times New Roman"/>
                        <a:cs typeface="Times New Roman"/>
                      </a:endParaRPr>
                    </a:p>
                  </a:txBody>
                  <a:tcPr marL="62035" marR="6203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10">
                <a:tc>
                  <a:txBody>
                    <a:bodyPr/>
                    <a:lstStyle/>
                    <a:p>
                      <a:pPr>
                        <a:lnSpc>
                          <a:spcPct val="115000"/>
                        </a:lnSpc>
                        <a:spcBef>
                          <a:spcPts val="300"/>
                        </a:spcBef>
                        <a:spcAft>
                          <a:spcPts val="300"/>
                        </a:spcAft>
                      </a:pPr>
                      <a:r>
                        <a:rPr lang="de-DE" sz="900">
                          <a:latin typeface="Calibri"/>
                          <a:ea typeface="Times New Roman"/>
                          <a:cs typeface="Times New Roman"/>
                        </a:rPr>
                        <a:t>	Bauingenieurwesen</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de-DE" sz="900">
                          <a:latin typeface="Calibri"/>
                          <a:ea typeface="Times New Roman"/>
                          <a:cs typeface="Times New Roman"/>
                        </a:rPr>
                        <a:t>22% (18%)**</a:t>
                      </a:r>
                      <a:endParaRPr lang="de-DE" sz="1100">
                        <a:latin typeface="Calibri"/>
                        <a:ea typeface="Times New Roman"/>
                        <a:cs typeface="Times New Roman"/>
                      </a:endParaRPr>
                    </a:p>
                  </a:txBody>
                  <a:tcPr marL="62035" marR="6203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10">
                <a:tc>
                  <a:txBody>
                    <a:bodyPr/>
                    <a:lstStyle/>
                    <a:p>
                      <a:pPr>
                        <a:lnSpc>
                          <a:spcPct val="115000"/>
                        </a:lnSpc>
                        <a:spcBef>
                          <a:spcPts val="300"/>
                        </a:spcBef>
                        <a:spcAft>
                          <a:spcPts val="300"/>
                        </a:spcAft>
                      </a:pPr>
                      <a:r>
                        <a:rPr lang="de-DE" sz="900">
                          <a:latin typeface="Calibri"/>
                          <a:ea typeface="Times New Roman"/>
                          <a:cs typeface="Times New Roman"/>
                        </a:rPr>
                        <a:t>	Wirtschaftsingenieure</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de-DE" sz="900">
                          <a:latin typeface="Calibri"/>
                          <a:ea typeface="Times New Roman"/>
                          <a:cs typeface="Times New Roman"/>
                        </a:rPr>
                        <a:t>13% (17%)**</a:t>
                      </a:r>
                      <a:endParaRPr lang="de-DE" sz="1100">
                        <a:latin typeface="Calibri"/>
                        <a:ea typeface="Times New Roman"/>
                        <a:cs typeface="Times New Roman"/>
                      </a:endParaRPr>
                    </a:p>
                  </a:txBody>
                  <a:tcPr marL="62035" marR="6203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10">
                <a:tc>
                  <a:txBody>
                    <a:bodyPr/>
                    <a:lstStyle/>
                    <a:p>
                      <a:pPr>
                        <a:lnSpc>
                          <a:spcPct val="115000"/>
                        </a:lnSpc>
                        <a:spcBef>
                          <a:spcPts val="300"/>
                        </a:spcBef>
                        <a:spcAft>
                          <a:spcPts val="300"/>
                        </a:spcAft>
                      </a:pPr>
                      <a:r>
                        <a:rPr lang="de-DE" sz="900">
                          <a:latin typeface="Calibri"/>
                          <a:ea typeface="Times New Roman"/>
                          <a:cs typeface="Times New Roman"/>
                        </a:rPr>
                        <a:t>	Informatik</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de-DE" sz="900">
                          <a:latin typeface="Calibri"/>
                          <a:ea typeface="Times New Roman"/>
                          <a:cs typeface="Times New Roman"/>
                        </a:rPr>
                        <a:t>13% (13%)**</a:t>
                      </a:r>
                      <a:endParaRPr lang="de-DE" sz="1100">
                        <a:latin typeface="Calibri"/>
                        <a:ea typeface="Times New Roman"/>
                        <a:cs typeface="Times New Roman"/>
                      </a:endParaRPr>
                    </a:p>
                  </a:txBody>
                  <a:tcPr marL="62035" marR="6203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10">
                <a:tc>
                  <a:txBody>
                    <a:bodyPr/>
                    <a:lstStyle/>
                    <a:p>
                      <a:pPr>
                        <a:lnSpc>
                          <a:spcPct val="115000"/>
                        </a:lnSpc>
                        <a:spcBef>
                          <a:spcPts val="300"/>
                        </a:spcBef>
                        <a:spcAft>
                          <a:spcPts val="300"/>
                        </a:spcAft>
                      </a:pPr>
                      <a:r>
                        <a:rPr lang="de-DE" sz="900">
                          <a:latin typeface="Calibri"/>
                          <a:ea typeface="Times New Roman"/>
                          <a:cs typeface="Times New Roman"/>
                        </a:rPr>
                        <a:t>	Physik</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de-DE" sz="900">
                          <a:latin typeface="Calibri"/>
                          <a:ea typeface="Times New Roman"/>
                          <a:cs typeface="Times New Roman"/>
                        </a:rPr>
                        <a:t>19%</a:t>
                      </a:r>
                      <a:endParaRPr lang="de-DE" sz="1100">
                        <a:latin typeface="Calibri"/>
                        <a:ea typeface="Times New Roman"/>
                        <a:cs typeface="Times New Roman"/>
                      </a:endParaRPr>
                    </a:p>
                  </a:txBody>
                  <a:tcPr marL="62035" marR="6203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10">
                <a:tc>
                  <a:txBody>
                    <a:bodyPr/>
                    <a:lstStyle/>
                    <a:p>
                      <a:pPr>
                        <a:lnSpc>
                          <a:spcPct val="115000"/>
                        </a:lnSpc>
                        <a:spcBef>
                          <a:spcPts val="300"/>
                        </a:spcBef>
                        <a:spcAft>
                          <a:spcPts val="300"/>
                        </a:spcAft>
                      </a:pPr>
                      <a:r>
                        <a:rPr lang="de-DE" sz="900">
                          <a:latin typeface="Calibri"/>
                          <a:ea typeface="Times New Roman"/>
                          <a:cs typeface="Times New Roman"/>
                        </a:rPr>
                        <a:t>	Biologie</a:t>
                      </a:r>
                      <a:endParaRPr lang="de-DE" sz="1100">
                        <a:latin typeface="Calibri"/>
                        <a:ea typeface="Times New Roman"/>
                        <a:cs typeface="Times New Roman"/>
                      </a:endParaRPr>
                    </a:p>
                  </a:txBody>
                  <a:tcPr marL="62035" marR="6203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de-DE" sz="900" dirty="0">
                          <a:latin typeface="Calibri"/>
                          <a:ea typeface="Times New Roman"/>
                          <a:cs typeface="Times New Roman"/>
                        </a:rPr>
                        <a:t>62%****</a:t>
                      </a:r>
                      <a:endParaRPr lang="de-DE" sz="1100" dirty="0">
                        <a:latin typeface="Calibri"/>
                        <a:ea typeface="Times New Roman"/>
                        <a:cs typeface="Times New Roman"/>
                      </a:endParaRPr>
                    </a:p>
                  </a:txBody>
                  <a:tcPr marL="62035" marR="6203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5" name="Textfeld 4"/>
          <p:cNvSpPr txBox="1"/>
          <p:nvPr/>
        </p:nvSpPr>
        <p:spPr>
          <a:xfrm>
            <a:off x="2027939" y="6550224"/>
            <a:ext cx="6588066" cy="307777"/>
          </a:xfrm>
          <a:prstGeom prst="rect">
            <a:avLst/>
          </a:prstGeom>
          <a:noFill/>
        </p:spPr>
        <p:txBody>
          <a:bodyPr wrap="square" rtlCol="0">
            <a:spAutoFit/>
          </a:bodyPr>
          <a:lstStyle/>
          <a:p>
            <a:r>
              <a:rPr lang="de-DE" sz="1400" dirty="0" smtClean="0"/>
              <a:t>Quelle: Nachwuchsbarometer Technikwissenschaften 2009 </a:t>
            </a:r>
            <a:r>
              <a:rPr lang="de-DE" sz="1400" dirty="0" err="1" smtClean="0"/>
              <a:t>acatech</a:t>
            </a:r>
            <a:r>
              <a:rPr lang="de-DE" sz="1400" dirty="0" smtClean="0"/>
              <a:t>/Uni Stuttgart</a:t>
            </a:r>
            <a:endParaRPr lang="de-DE" sz="1400" dirty="0"/>
          </a:p>
        </p:txBody>
      </p:sp>
    </p:spTree>
    <p:extLst>
      <p:ext uri="{BB962C8B-B14F-4D97-AF65-F5344CB8AC3E}">
        <p14:creationId xmlns:p14="http://schemas.microsoft.com/office/powerpoint/2010/main" val="4103890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72BB3728"/>
          <p:cNvPicPr>
            <a:picLocks noChangeAspect="1" noChangeArrowheads="1"/>
          </p:cNvPicPr>
          <p:nvPr/>
        </p:nvPicPr>
        <p:blipFill>
          <a:blip r:embed="rId2" cstate="print"/>
          <a:srcRect/>
          <a:stretch>
            <a:fillRect/>
          </a:stretch>
        </p:blipFill>
        <p:spPr bwMode="auto">
          <a:xfrm>
            <a:off x="539552" y="1556792"/>
            <a:ext cx="7992888" cy="4876933"/>
          </a:xfrm>
          <a:prstGeom prst="rect">
            <a:avLst/>
          </a:prstGeom>
          <a:noFill/>
          <a:ln w="9525">
            <a:noFill/>
            <a:miter lim="800000"/>
            <a:headEnd/>
            <a:tailEnd/>
          </a:ln>
        </p:spPr>
      </p:pic>
      <p:sp>
        <p:nvSpPr>
          <p:cNvPr id="3" name="Textfeld 2"/>
          <p:cNvSpPr txBox="1"/>
          <p:nvPr/>
        </p:nvSpPr>
        <p:spPr>
          <a:xfrm>
            <a:off x="539552" y="404664"/>
            <a:ext cx="8208912" cy="1077218"/>
          </a:xfrm>
          <a:prstGeom prst="rect">
            <a:avLst/>
          </a:prstGeom>
          <a:noFill/>
        </p:spPr>
        <p:txBody>
          <a:bodyPr wrap="square" rtlCol="0">
            <a:spAutoFit/>
          </a:bodyPr>
          <a:lstStyle/>
          <a:p>
            <a:r>
              <a:rPr lang="de-DE" sz="3200" b="1" dirty="0" smtClean="0"/>
              <a:t>Frauenanteile in Wissenschafts- und Technikberufen im europäischen Vergleich</a:t>
            </a:r>
            <a:endParaRPr lang="de-DE" sz="3200" b="1" dirty="0"/>
          </a:p>
        </p:txBody>
      </p:sp>
    </p:spTree>
    <p:extLst>
      <p:ext uri="{BB962C8B-B14F-4D97-AF65-F5344CB8AC3E}">
        <p14:creationId xmlns:p14="http://schemas.microsoft.com/office/powerpoint/2010/main" val="14638479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161955" y="6092043"/>
            <a:ext cx="6588066" cy="307777"/>
          </a:xfrm>
          <a:prstGeom prst="rect">
            <a:avLst/>
          </a:prstGeom>
          <a:noFill/>
        </p:spPr>
        <p:txBody>
          <a:bodyPr wrap="square" rtlCol="0">
            <a:spAutoFit/>
          </a:bodyPr>
          <a:lstStyle/>
          <a:p>
            <a:r>
              <a:rPr lang="de-DE" sz="1400" dirty="0" smtClean="0"/>
              <a:t>Quelle: Nachwuchsbarometer Technikwissenschaften 2009 </a:t>
            </a:r>
            <a:r>
              <a:rPr lang="de-DE" sz="1400" dirty="0" err="1" smtClean="0"/>
              <a:t>acatech</a:t>
            </a:r>
            <a:r>
              <a:rPr lang="de-DE" sz="1400" dirty="0" smtClean="0"/>
              <a:t>/Uni Stuttgart</a:t>
            </a:r>
            <a:endParaRPr lang="de-DE"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64" y="1052736"/>
            <a:ext cx="8486536" cy="5039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30579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714348" y="1571624"/>
            <a:ext cx="7715304" cy="5001771"/>
          </a:xfrm>
          <a:prstGeom prst="rect">
            <a:avLst/>
          </a:prstGeom>
          <a:noFill/>
          <a:ln w="9525">
            <a:noFill/>
            <a:miter lim="800000"/>
            <a:headEnd/>
            <a:tailEnd/>
          </a:ln>
        </p:spPr>
      </p:pic>
      <p:sp>
        <p:nvSpPr>
          <p:cNvPr id="3" name="Textfeld 2"/>
          <p:cNvSpPr txBox="1"/>
          <p:nvPr/>
        </p:nvSpPr>
        <p:spPr>
          <a:xfrm>
            <a:off x="785786" y="357166"/>
            <a:ext cx="7572428" cy="861774"/>
          </a:xfrm>
          <a:prstGeom prst="rect">
            <a:avLst/>
          </a:prstGeom>
          <a:noFill/>
        </p:spPr>
        <p:txBody>
          <a:bodyPr wrap="square" rtlCol="0">
            <a:spAutoFit/>
          </a:bodyPr>
          <a:lstStyle/>
          <a:p>
            <a:r>
              <a:rPr lang="de-DE" b="1" dirty="0" smtClean="0"/>
              <a:t>STREUEFFFEKTE</a:t>
            </a:r>
            <a:r>
              <a:rPr lang="de-DE" dirty="0" smtClean="0"/>
              <a:t>. </a:t>
            </a:r>
            <a:r>
              <a:rPr lang="de-DE" sz="1400" dirty="0" smtClean="0"/>
              <a:t>Auszug Nachwuchsbarometer Technikwissenschaften: Interesse  von Schüler/innen an ausgewählten technischen und naturwissenschaftlichen  Disziplinen nach Schulen mit und ohne Technikunterricht</a:t>
            </a:r>
            <a:r>
              <a:rPr lang="de-DE" dirty="0" smtClean="0"/>
              <a:t>.</a:t>
            </a:r>
            <a:endParaRPr lang="de-DE" dirty="0"/>
          </a:p>
        </p:txBody>
      </p:sp>
    </p:spTree>
    <p:extLst>
      <p:ext uri="{BB962C8B-B14F-4D97-AF65-F5344CB8AC3E}">
        <p14:creationId xmlns:p14="http://schemas.microsoft.com/office/powerpoint/2010/main" val="3033442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b="1" dirty="0" smtClean="0"/>
              <a:t>Es war einmal ein wunderbares Land….</a:t>
            </a:r>
            <a:endParaRPr lang="de-DE" sz="3600" b="1" dirty="0"/>
          </a:p>
        </p:txBody>
      </p:sp>
      <p:pic>
        <p:nvPicPr>
          <p:cNvPr id="4" name="Picture 4" descr="C:\Users\Public\Pictures\Sample Pictures\Autumn Leaves.jpg"/>
          <p:cNvPicPr>
            <a:picLocks noGrp="1" noChangeAspect="1" noChangeArrowheads="1"/>
          </p:cNvPicPr>
          <p:nvPr>
            <p:ph idx="1"/>
          </p:nvPr>
        </p:nvPicPr>
        <p:blipFill>
          <a:blip r:embed="rId2" cstate="print"/>
          <a:srcRect/>
          <a:stretch>
            <a:fillRect/>
          </a:stretch>
        </p:blipFill>
        <p:spPr bwMode="auto">
          <a:xfrm>
            <a:off x="824739" y="1268760"/>
            <a:ext cx="7563685" cy="5328592"/>
          </a:xfrm>
          <a:prstGeom prst="rect">
            <a:avLst/>
          </a:prstGeom>
          <a:noFill/>
        </p:spPr>
      </p:pic>
      <p:sp>
        <p:nvSpPr>
          <p:cNvPr id="5" name="Textfeld 4"/>
          <p:cNvSpPr txBox="1"/>
          <p:nvPr/>
        </p:nvSpPr>
        <p:spPr>
          <a:xfrm>
            <a:off x="1547664" y="1700808"/>
            <a:ext cx="6336704" cy="4031873"/>
          </a:xfrm>
          <a:prstGeom prst="rect">
            <a:avLst/>
          </a:prstGeom>
          <a:noFill/>
        </p:spPr>
        <p:txBody>
          <a:bodyPr wrap="square" rtlCol="0">
            <a:spAutoFit/>
          </a:bodyPr>
          <a:lstStyle/>
          <a:p>
            <a:r>
              <a:rPr lang="de-DE" sz="3200" b="1" dirty="0" smtClean="0">
                <a:solidFill>
                  <a:prstClr val="white"/>
                </a:solidFill>
              </a:rPr>
              <a:t>… voller Innovation, Wissenschaft und Wohlstand, weil ganz viele </a:t>
            </a:r>
            <a:r>
              <a:rPr lang="de-DE" sz="3200" b="1" dirty="0" smtClean="0">
                <a:solidFill>
                  <a:schemeClr val="bg1"/>
                </a:solidFill>
              </a:rPr>
              <a:t>geniale Ingenieure </a:t>
            </a:r>
            <a:r>
              <a:rPr lang="de-DE" sz="3200" b="1" dirty="0" smtClean="0">
                <a:solidFill>
                  <a:srgbClr val="FF0000"/>
                </a:solidFill>
              </a:rPr>
              <a:t>und Naturwissenschaftlicher so supergeile Ideen hatten wie…</a:t>
            </a:r>
          </a:p>
          <a:p>
            <a:r>
              <a:rPr lang="de-DE" sz="3200" b="1" dirty="0" smtClean="0">
                <a:solidFill>
                  <a:schemeClr val="accent1"/>
                </a:solidFill>
              </a:rPr>
              <a:t>MP3 Player</a:t>
            </a:r>
            <a:r>
              <a:rPr lang="de-DE" sz="3200" b="1" dirty="0" smtClean="0"/>
              <a:t>, </a:t>
            </a:r>
            <a:r>
              <a:rPr lang="de-DE" sz="3200" b="1" dirty="0" err="1" smtClean="0"/>
              <a:t>BlueRay</a:t>
            </a:r>
            <a:r>
              <a:rPr lang="de-DE" sz="3200" b="1" dirty="0" smtClean="0"/>
              <a:t>, </a:t>
            </a:r>
            <a:r>
              <a:rPr lang="de-DE" sz="3200" b="1" dirty="0" smtClean="0">
                <a:solidFill>
                  <a:srgbClr val="C00000"/>
                </a:solidFill>
              </a:rPr>
              <a:t>Smartphone</a:t>
            </a:r>
            <a:r>
              <a:rPr lang="de-DE" sz="3200" b="1" dirty="0" smtClean="0"/>
              <a:t>, </a:t>
            </a:r>
            <a:r>
              <a:rPr lang="de-DE" sz="3200" b="1" dirty="0" smtClean="0">
                <a:solidFill>
                  <a:srgbClr val="FFFF00"/>
                </a:solidFill>
              </a:rPr>
              <a:t>Energiewende</a:t>
            </a:r>
            <a:r>
              <a:rPr lang="de-DE" sz="3200" b="1" dirty="0" smtClean="0"/>
              <a:t>, </a:t>
            </a:r>
            <a:r>
              <a:rPr lang="de-DE" sz="3200" b="1" dirty="0" smtClean="0">
                <a:solidFill>
                  <a:schemeClr val="tx1">
                    <a:lumMod val="95000"/>
                    <a:lumOff val="5000"/>
                  </a:schemeClr>
                </a:solidFill>
              </a:rPr>
              <a:t>E-Mobility</a:t>
            </a:r>
            <a:r>
              <a:rPr lang="de-DE" sz="3200" b="1" dirty="0" smtClean="0"/>
              <a:t>, UTMS, </a:t>
            </a:r>
            <a:r>
              <a:rPr lang="de-DE" sz="3200" b="1" dirty="0" smtClean="0">
                <a:solidFill>
                  <a:srgbClr val="FFFF00"/>
                </a:solidFill>
              </a:rPr>
              <a:t>Web2.0,</a:t>
            </a:r>
            <a:r>
              <a:rPr lang="de-DE" sz="3200" b="1" dirty="0" smtClean="0">
                <a:solidFill>
                  <a:srgbClr val="FF0000"/>
                </a:solidFill>
              </a:rPr>
              <a:t> </a:t>
            </a:r>
            <a:r>
              <a:rPr lang="de-DE" sz="3200" b="1" dirty="0" smtClean="0">
                <a:solidFill>
                  <a:schemeClr val="accent1">
                    <a:lumMod val="60000"/>
                    <a:lumOff val="40000"/>
                  </a:schemeClr>
                </a:solidFill>
              </a:rPr>
              <a:t>Wikipedia </a:t>
            </a:r>
            <a:r>
              <a:rPr lang="de-DE" sz="3200" b="1" dirty="0" smtClean="0"/>
              <a:t>u.v.a.</a:t>
            </a:r>
            <a:endParaRPr lang="de-DE" sz="3200" b="1" dirty="0"/>
          </a:p>
        </p:txBody>
      </p:sp>
    </p:spTree>
    <p:extLst>
      <p:ext uri="{BB962C8B-B14F-4D97-AF65-F5344CB8AC3E}">
        <p14:creationId xmlns:p14="http://schemas.microsoft.com/office/powerpoint/2010/main" val="2812249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Institution oder Individuum?</a:t>
            </a:r>
            <a:endParaRPr lang="de-DE" dirty="0"/>
          </a:p>
        </p:txBody>
      </p:sp>
      <p:sp>
        <p:nvSpPr>
          <p:cNvPr id="3" name="Inhaltsplatzhalter 2"/>
          <p:cNvSpPr>
            <a:spLocks noGrp="1"/>
          </p:cNvSpPr>
          <p:nvPr>
            <p:ph idx="1"/>
          </p:nvPr>
        </p:nvSpPr>
        <p:spPr/>
        <p:txBody>
          <a:bodyPr>
            <a:normAutofit fontScale="77500" lnSpcReduction="20000"/>
          </a:bodyPr>
          <a:lstStyle/>
          <a:p>
            <a:r>
              <a:rPr lang="de-DE" dirty="0" smtClean="0"/>
              <a:t>Engagierte Pädagogen erreichen immer positive Effekte</a:t>
            </a:r>
          </a:p>
          <a:p>
            <a:r>
              <a:rPr lang="de-DE" dirty="0" smtClean="0"/>
              <a:t>Deren Ausmaß  und Nachhaltigkeit hängt aber von der infrastrukturellen Ausstattung des Lernangebots ab (Geräte, Labore, Fachräume)</a:t>
            </a:r>
          </a:p>
          <a:p>
            <a:r>
              <a:rPr lang="de-DE" dirty="0" smtClean="0"/>
              <a:t>Diese wirken wie ein Katalysator</a:t>
            </a:r>
          </a:p>
          <a:p>
            <a:r>
              <a:rPr lang="de-DE" dirty="0" smtClean="0"/>
              <a:t>Gute Infrastruktur bei schlecht ausgebildeten Lehrpersonal ist annähernd nutzlos</a:t>
            </a:r>
          </a:p>
          <a:p>
            <a:r>
              <a:rPr lang="de-DE" dirty="0" smtClean="0"/>
              <a:t>Deutsche Firmen sind Marktführer in puncto </a:t>
            </a:r>
            <a:r>
              <a:rPr lang="de-DE" dirty="0" err="1" smtClean="0"/>
              <a:t>Didaktikmaterialien</a:t>
            </a:r>
            <a:r>
              <a:rPr lang="de-DE" dirty="0" smtClean="0"/>
              <a:t> (u.a. FESTO </a:t>
            </a:r>
            <a:r>
              <a:rPr lang="de-DE" dirty="0" err="1" smtClean="0"/>
              <a:t>Didactics</a:t>
            </a:r>
            <a:r>
              <a:rPr lang="de-DE" dirty="0" smtClean="0"/>
              <a:t> LPE), die Bildungspolitik nutzt diese Chance nicht</a:t>
            </a:r>
          </a:p>
          <a:p>
            <a:r>
              <a:rPr lang="de-DE" dirty="0" smtClean="0"/>
              <a:t>In der Bildungslandschaft sind Lobbygruppen auf ihre gesellschaftliche Bedeutung zu reduzieren</a:t>
            </a:r>
          </a:p>
          <a:p>
            <a:r>
              <a:rPr lang="de-DE" dirty="0" smtClean="0"/>
              <a:t>Fortbildung von Lehrkräften wirkt Wunder</a:t>
            </a:r>
            <a:endParaRPr lang="de-DE" dirty="0"/>
          </a:p>
        </p:txBody>
      </p:sp>
    </p:spTree>
    <p:extLst>
      <p:ext uri="{BB962C8B-B14F-4D97-AF65-F5344CB8AC3E}">
        <p14:creationId xmlns:p14="http://schemas.microsoft.com/office/powerpoint/2010/main" val="40168061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00"/>
          </a:solidFill>
        </p:spPr>
        <p:txBody>
          <a:bodyPr>
            <a:normAutofit fontScale="90000"/>
          </a:bodyPr>
          <a:lstStyle/>
          <a:p>
            <a:r>
              <a:rPr lang="de-DE" dirty="0" smtClean="0"/>
              <a:t>Masterplan  BREITEN-MINT</a:t>
            </a:r>
            <a:br>
              <a:rPr lang="de-DE" dirty="0" smtClean="0"/>
            </a:br>
            <a:r>
              <a:rPr lang="de-DE" dirty="0" smtClean="0"/>
              <a:t>und SPITZEN-MINT</a:t>
            </a:r>
            <a:endParaRPr lang="de-DE" dirty="0"/>
          </a:p>
        </p:txBody>
      </p:sp>
      <p:sp>
        <p:nvSpPr>
          <p:cNvPr id="3" name="Inhaltsplatzhalter 2"/>
          <p:cNvSpPr>
            <a:spLocks noGrp="1"/>
          </p:cNvSpPr>
          <p:nvPr>
            <p:ph idx="1"/>
          </p:nvPr>
        </p:nvSpPr>
        <p:spPr>
          <a:xfrm>
            <a:off x="539552" y="1412776"/>
            <a:ext cx="8270677" cy="4752528"/>
          </a:xfrm>
        </p:spPr>
        <p:txBody>
          <a:bodyPr>
            <a:normAutofit fontScale="70000" lnSpcReduction="20000"/>
          </a:bodyPr>
          <a:lstStyle/>
          <a:p>
            <a:pPr marL="342900" indent="-342900">
              <a:buAutoNum type="alphaLcParenR"/>
            </a:pPr>
            <a:r>
              <a:rPr lang="de-DE" dirty="0" smtClean="0"/>
              <a:t>Mathematik und Naturwissenschaften sind Teil des schulischen Fächerkanons, Informatik dito, nur bei der Technik mangelt es an schulischer Präsenz. Aber es gilt: Ohne Technik ist MINT</a:t>
            </a:r>
            <a:r>
              <a:rPr lang="de-DE" dirty="0"/>
              <a:t> </a:t>
            </a:r>
            <a:r>
              <a:rPr lang="de-DE" dirty="0" smtClean="0"/>
              <a:t>nur ein Minimum</a:t>
            </a:r>
            <a:br>
              <a:rPr lang="de-DE" dirty="0" smtClean="0"/>
            </a:br>
            <a:endParaRPr lang="de-DE" dirty="0" smtClean="0"/>
          </a:p>
          <a:p>
            <a:pPr marL="342900" indent="-342900">
              <a:buAutoNum type="alphaLcParenR"/>
            </a:pPr>
            <a:r>
              <a:rPr lang="de-DE" dirty="0" smtClean="0"/>
              <a:t>Denn Technik hat sich als erklärende Wissenschaft etabliert und unsere Gesellschaft ist durchgehend technisiert.</a:t>
            </a:r>
            <a:br>
              <a:rPr lang="de-DE" dirty="0" smtClean="0"/>
            </a:br>
            <a:endParaRPr lang="de-DE" dirty="0" smtClean="0"/>
          </a:p>
          <a:p>
            <a:pPr marL="342900" indent="-342900">
              <a:buAutoNum type="alphaLcParenR"/>
            </a:pPr>
            <a:r>
              <a:rPr lang="de-DE" dirty="0" smtClean="0"/>
              <a:t>Didaktische Zielsetzungen von Breiten-MINT können sein:</a:t>
            </a:r>
            <a:br>
              <a:rPr lang="de-DE" dirty="0" smtClean="0"/>
            </a:br>
            <a:r>
              <a:rPr lang="de-DE" dirty="0" smtClean="0"/>
              <a:t>Technikmündigkeit	-&gt; individuelle Beurteilungskompetenz</a:t>
            </a:r>
            <a:br>
              <a:rPr lang="de-DE" dirty="0" smtClean="0"/>
            </a:br>
            <a:r>
              <a:rPr lang="de-DE" dirty="0" smtClean="0"/>
              <a:t>Technikemanzipation	-&gt; modernes Wissenschaftsverständnis</a:t>
            </a:r>
            <a:br>
              <a:rPr lang="de-DE" dirty="0" smtClean="0"/>
            </a:br>
            <a:r>
              <a:rPr lang="de-DE" dirty="0" smtClean="0"/>
              <a:t>Techniksozialisation	-&gt; Aufzeigen von Technikbezügen</a:t>
            </a:r>
            <a:br>
              <a:rPr lang="de-DE" dirty="0" smtClean="0"/>
            </a:br>
            <a:r>
              <a:rPr lang="de-DE" dirty="0" smtClean="0"/>
              <a:t>sozialer Techniksinn	-&gt; Zusammenhänge Gesellschaft + Technik</a:t>
            </a:r>
            <a:br>
              <a:rPr lang="de-DE" dirty="0" smtClean="0"/>
            </a:br>
            <a:r>
              <a:rPr lang="de-DE" dirty="0" smtClean="0"/>
              <a:t>MINT-Didaktik	-&gt; Interdisziplinäre neue Didaktik (ISBM)</a:t>
            </a:r>
            <a:br>
              <a:rPr lang="de-DE" dirty="0" smtClean="0"/>
            </a:br>
            <a:r>
              <a:rPr lang="de-DE" dirty="0" smtClean="0"/>
              <a:t>Technikverständnis	-&gt; Philosophische Aspekte und Bezüge</a:t>
            </a:r>
          </a:p>
          <a:p>
            <a:pPr marL="342900" indent="-342900">
              <a:buAutoNum type="alphaLcParenR"/>
            </a:pPr>
            <a:r>
              <a:rPr lang="de-DE" dirty="0" smtClean="0"/>
              <a:t>Spitzen-MINT = kontinuierliche Talentförderung</a:t>
            </a:r>
            <a:endParaRPr lang="de-DE" dirty="0"/>
          </a:p>
        </p:txBody>
      </p:sp>
      <p:sp>
        <p:nvSpPr>
          <p:cNvPr id="4" name="Foliennummernplatzhalter 3"/>
          <p:cNvSpPr>
            <a:spLocks noGrp="1"/>
          </p:cNvSpPr>
          <p:nvPr>
            <p:ph type="sldNum" sz="quarter" idx="10"/>
          </p:nvPr>
        </p:nvSpPr>
        <p:spPr/>
        <p:txBody>
          <a:bodyPr/>
          <a:lstStyle/>
          <a:p>
            <a:r>
              <a:rPr lang="de-DE" smtClean="0"/>
              <a:t>www.DLR.de  </a:t>
            </a:r>
            <a:r>
              <a:rPr lang="de-DE" smtClean="0">
                <a:solidFill>
                  <a:srgbClr val="949494"/>
                </a:solidFill>
              </a:rPr>
              <a:t>• </a:t>
            </a:r>
            <a:r>
              <a:rPr lang="de-DE" smtClean="0"/>
              <a:t> Folie </a:t>
            </a:r>
            <a:fld id="{63C2F6CF-9C21-43A5-BF16-A3945ABF2479}" type="slidenum">
              <a:rPr lang="de-DE" smtClean="0"/>
              <a:pPr/>
              <a:t>41</a:t>
            </a:fld>
            <a:endParaRPr lang="de-DE"/>
          </a:p>
        </p:txBody>
      </p:sp>
      <p:sp>
        <p:nvSpPr>
          <p:cNvPr id="5" name="Fußzeilenplatzhalter 4"/>
          <p:cNvSpPr>
            <a:spLocks noGrp="1"/>
          </p:cNvSpPr>
          <p:nvPr>
            <p:ph type="ftr" sz="quarter" idx="11"/>
          </p:nvPr>
        </p:nvSpPr>
        <p:spPr/>
        <p:txBody>
          <a:bodyPr/>
          <a:lstStyle/>
          <a:p>
            <a:r>
              <a:rPr lang="de-DE" smtClean="0"/>
              <a:t>&gt; Vortrag &gt; Autor  •  Dokumentname &gt; Datum</a:t>
            </a:r>
            <a:endParaRPr lang="de-DE"/>
          </a:p>
        </p:txBody>
      </p:sp>
    </p:spTree>
    <p:extLst>
      <p:ext uri="{BB962C8B-B14F-4D97-AF65-F5344CB8AC3E}">
        <p14:creationId xmlns:p14="http://schemas.microsoft.com/office/powerpoint/2010/main" val="15006030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1254714" y="642087"/>
            <a:ext cx="7512060" cy="987495"/>
          </a:xfrm>
        </p:spPr>
        <p:txBody>
          <a:bodyPr>
            <a:noAutofit/>
          </a:bodyPr>
          <a:lstStyle/>
          <a:p>
            <a:pPr defTabSz="962972"/>
            <a:r>
              <a:rPr lang="en-GB" sz="3600" b="1" dirty="0"/>
              <a:t>“</a:t>
            </a:r>
            <a:r>
              <a:rPr lang="en-GB" sz="3600" b="1" dirty="0" err="1"/>
              <a:t>Evolutionäres</a:t>
            </a:r>
            <a:r>
              <a:rPr lang="en-GB" sz="3600" b="1" dirty="0"/>
              <a:t> </a:t>
            </a:r>
            <a:r>
              <a:rPr lang="en-GB" sz="3600" b="1" dirty="0" err="1"/>
              <a:t>Risiko</a:t>
            </a:r>
            <a:r>
              <a:rPr lang="en-GB" sz="3600" b="1" dirty="0"/>
              <a:t>” versus “</a:t>
            </a:r>
            <a:r>
              <a:rPr lang="en-GB" sz="3600" b="1" dirty="0" err="1"/>
              <a:t>Revolutionäres</a:t>
            </a:r>
            <a:r>
              <a:rPr lang="en-GB" sz="3600" b="1" dirty="0"/>
              <a:t> </a:t>
            </a:r>
            <a:r>
              <a:rPr lang="en-GB" sz="3600" b="1" dirty="0" err="1"/>
              <a:t>Risiko</a:t>
            </a:r>
            <a:r>
              <a:rPr lang="en-GB" sz="3600" b="1" dirty="0"/>
              <a:t>”</a:t>
            </a:r>
          </a:p>
        </p:txBody>
      </p:sp>
      <p:graphicFrame>
        <p:nvGraphicFramePr>
          <p:cNvPr id="715781" name="Object 5"/>
          <p:cNvGraphicFramePr>
            <a:graphicFrameLocks noChangeAspect="1"/>
          </p:cNvGraphicFramePr>
          <p:nvPr/>
        </p:nvGraphicFramePr>
        <p:xfrm>
          <a:off x="1250659" y="1595184"/>
          <a:ext cx="7709461" cy="4984770"/>
        </p:xfrm>
        <a:graphic>
          <a:graphicData uri="http://schemas.openxmlformats.org/presentationml/2006/ole">
            <mc:AlternateContent xmlns:mc="http://schemas.openxmlformats.org/markup-compatibility/2006">
              <mc:Choice xmlns:v="urn:schemas-microsoft-com:vml" Requires="v">
                <p:oleObj spid="_x0000_s2052" name="CorelPhotoPaint.Image.10" r:id="rId4" imgW="11628571" imgH="7095238" progId="">
                  <p:embed/>
                </p:oleObj>
              </mc:Choice>
              <mc:Fallback>
                <p:oleObj name="CorelPhotoPaint.Image.10" r:id="rId4" imgW="11628571" imgH="709523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659" y="1595184"/>
                        <a:ext cx="7709461" cy="4984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feld 3"/>
          <p:cNvSpPr txBox="1"/>
          <p:nvPr/>
        </p:nvSpPr>
        <p:spPr>
          <a:xfrm>
            <a:off x="3131840" y="4581128"/>
            <a:ext cx="4680520" cy="1569660"/>
          </a:xfrm>
          <a:prstGeom prst="rect">
            <a:avLst/>
          </a:prstGeom>
          <a:noFill/>
        </p:spPr>
        <p:txBody>
          <a:bodyPr wrap="square" rtlCol="0">
            <a:spAutoFit/>
          </a:bodyPr>
          <a:lstStyle/>
          <a:p>
            <a:r>
              <a:rPr lang="de-DE" sz="2400" dirty="0" smtClean="0">
                <a:solidFill>
                  <a:schemeClr val="bg1"/>
                </a:solidFill>
              </a:rPr>
              <a:t>z.B. Atombombe, KKW, Klimawandel, irreversibles Einbringen gentechnisch veränderter Organismen</a:t>
            </a:r>
            <a:endParaRPr lang="de-DE" sz="2400" dirty="0">
              <a:solidFill>
                <a:schemeClr val="bg1"/>
              </a:solidFill>
            </a:endParaRPr>
          </a:p>
        </p:txBody>
      </p:sp>
    </p:spTree>
    <p:extLst>
      <p:ext uri="{BB962C8B-B14F-4D97-AF65-F5344CB8AC3E}">
        <p14:creationId xmlns:p14="http://schemas.microsoft.com/office/powerpoint/2010/main" val="36980533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Bei Risiken und Nebenwirkungen fragen Sie bitte ihren Wissenschaftler:</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t>Informationen zu den Projekten erhalten Sie über:</a:t>
            </a:r>
          </a:p>
          <a:p>
            <a:r>
              <a:rPr lang="de-DE" dirty="0" smtClean="0">
                <a:hlinkClick r:id="rId2"/>
              </a:rPr>
              <a:t>www.acatech.de</a:t>
            </a:r>
            <a:endParaRPr lang="de-DE" dirty="0" smtClean="0"/>
          </a:p>
          <a:p>
            <a:r>
              <a:rPr lang="de-DE" dirty="0" smtClean="0">
                <a:hlinkClick r:id="rId3"/>
              </a:rPr>
              <a:t>www.uni-stuttgart.de</a:t>
            </a:r>
            <a:endParaRPr lang="de-DE" dirty="0" smtClean="0"/>
          </a:p>
          <a:p>
            <a:r>
              <a:rPr lang="de-DE" dirty="0" smtClean="0">
                <a:hlinkClick r:id="rId4"/>
              </a:rPr>
              <a:t>www.dialogik-expert.de</a:t>
            </a:r>
            <a:endParaRPr lang="de-DE" dirty="0" smtClean="0"/>
          </a:p>
          <a:p>
            <a:r>
              <a:rPr lang="de-DE" dirty="0" smtClean="0">
                <a:hlinkClick r:id="rId5"/>
              </a:rPr>
              <a:t>www.bbaw.de</a:t>
            </a:r>
            <a:endParaRPr lang="de-DE" dirty="0" smtClean="0"/>
          </a:p>
          <a:p>
            <a:r>
              <a:rPr lang="de-DE" smtClean="0">
                <a:hlinkClick r:id="rId6"/>
              </a:rPr>
              <a:t>www.tecnopedia.de</a:t>
            </a:r>
            <a:endParaRPr lang="de-DE" smtClean="0"/>
          </a:p>
          <a:p>
            <a:r>
              <a:rPr lang="de-DE" u="sng" smtClean="0">
                <a:solidFill>
                  <a:schemeClr val="accent1">
                    <a:lumMod val="75000"/>
                  </a:schemeClr>
                </a:solidFill>
              </a:rPr>
              <a:t>www.iwköln.de</a:t>
            </a:r>
            <a:endParaRPr lang="de-DE" u="sng" dirty="0" smtClean="0">
              <a:solidFill>
                <a:schemeClr val="accent1">
                  <a:lumMod val="75000"/>
                </a:schemeClr>
              </a:solidFill>
            </a:endParaRPr>
          </a:p>
          <a:p>
            <a:r>
              <a:rPr lang="de-DE" dirty="0" smtClean="0">
                <a:hlinkClick r:id="rId7"/>
              </a:rPr>
              <a:t>uwe.pfenning@dlr.de</a:t>
            </a:r>
            <a:endParaRPr lang="de-DE" dirty="0" smtClean="0"/>
          </a:p>
          <a:p>
            <a:r>
              <a:rPr lang="de-DE" dirty="0" smtClean="0"/>
              <a:t>Hotline: 0711  6862 545</a:t>
            </a:r>
            <a:endParaRPr lang="de-DE" dirty="0"/>
          </a:p>
        </p:txBody>
      </p:sp>
    </p:spTree>
    <p:extLst>
      <p:ext uri="{BB962C8B-B14F-4D97-AF65-F5344CB8AC3E}">
        <p14:creationId xmlns:p14="http://schemas.microsoft.com/office/powerpoint/2010/main" val="1022818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b="1" dirty="0" smtClean="0"/>
              <a:t>… dann aber kam der  böse</a:t>
            </a:r>
            <a:r>
              <a:rPr lang="de-DE" dirty="0" smtClean="0"/>
              <a:t>….</a:t>
            </a:r>
            <a:endParaRPr lang="de-DE"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539552" y="1412776"/>
            <a:ext cx="8064896" cy="4875330"/>
          </a:xfrm>
          <a:prstGeom prst="rect">
            <a:avLst/>
          </a:prstGeom>
          <a:noFill/>
          <a:ln w="9525">
            <a:noFill/>
            <a:miter lim="800000"/>
            <a:headEnd/>
            <a:tailEnd/>
          </a:ln>
          <a:effectLst/>
        </p:spPr>
      </p:pic>
      <p:sp>
        <p:nvSpPr>
          <p:cNvPr id="5" name="Textfeld 4"/>
          <p:cNvSpPr txBox="1"/>
          <p:nvPr/>
        </p:nvSpPr>
        <p:spPr>
          <a:xfrm>
            <a:off x="611560" y="4149080"/>
            <a:ext cx="6552728" cy="1938992"/>
          </a:xfrm>
          <a:prstGeom prst="rect">
            <a:avLst/>
          </a:prstGeom>
          <a:noFill/>
        </p:spPr>
        <p:txBody>
          <a:bodyPr wrap="square" rtlCol="0">
            <a:spAutoFit/>
          </a:bodyPr>
          <a:lstStyle/>
          <a:p>
            <a:r>
              <a:rPr lang="de-DE" sz="4000" b="1" dirty="0" err="1" smtClean="0">
                <a:solidFill>
                  <a:schemeClr val="bg1"/>
                </a:solidFill>
              </a:rPr>
              <a:t>Fachkräfteraptor</a:t>
            </a:r>
            <a:r>
              <a:rPr lang="de-DE" sz="4000" b="1" dirty="0" smtClean="0">
                <a:solidFill>
                  <a:schemeClr val="bg1"/>
                </a:solidFill>
              </a:rPr>
              <a:t> und </a:t>
            </a:r>
            <a:r>
              <a:rPr lang="de-DE" sz="4000" b="1" dirty="0" err="1" smtClean="0">
                <a:solidFill>
                  <a:schemeClr val="bg1"/>
                </a:solidFill>
              </a:rPr>
              <a:t>frass</a:t>
            </a:r>
            <a:r>
              <a:rPr lang="de-DE" sz="4000" b="1" dirty="0" smtClean="0">
                <a:solidFill>
                  <a:schemeClr val="bg1"/>
                </a:solidFill>
              </a:rPr>
              <a:t> alle Ingenieure und Techniker ratzeputz auf</a:t>
            </a:r>
            <a:r>
              <a:rPr lang="de-DE" sz="4000" b="1" dirty="0" smtClean="0">
                <a:solidFill>
                  <a:srgbClr val="FF0000"/>
                </a:solidFill>
              </a:rPr>
              <a:t>.</a:t>
            </a:r>
            <a:endParaRPr lang="de-DE" sz="4000" b="1" dirty="0">
              <a:solidFill>
                <a:srgbClr val="FF0000"/>
              </a:solidFill>
            </a:endParaRPr>
          </a:p>
        </p:txBody>
      </p:sp>
      <p:pic>
        <p:nvPicPr>
          <p:cNvPr id="15364" name="Picture 4" descr="http://t1.gstatic.com/images?q=tbn:ANd9GcT8b8eCkUtR0oDsno5tpcZ2IZR4CTTlnihbXYA-3wnkuPzWIOps"/>
          <p:cNvPicPr>
            <a:picLocks noChangeAspect="1" noChangeArrowheads="1"/>
          </p:cNvPicPr>
          <p:nvPr/>
        </p:nvPicPr>
        <p:blipFill>
          <a:blip r:embed="rId3" cstate="print"/>
          <a:srcRect/>
          <a:stretch>
            <a:fillRect/>
          </a:stretch>
        </p:blipFill>
        <p:spPr bwMode="auto">
          <a:xfrm>
            <a:off x="7164288" y="4221088"/>
            <a:ext cx="1676400" cy="2324101"/>
          </a:xfrm>
          <a:prstGeom prst="rect">
            <a:avLst/>
          </a:prstGeom>
          <a:noFill/>
        </p:spPr>
      </p:pic>
    </p:spTree>
    <p:extLst>
      <p:ext uri="{BB962C8B-B14F-4D97-AF65-F5344CB8AC3E}">
        <p14:creationId xmlns:p14="http://schemas.microsoft.com/office/powerpoint/2010/main" val="253122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3.gstatic.com/images?q=tbn:ANd9GcRM0bHIx_gwl7_eCBf4aDao_Ikf2lTc7O4-S7-K0IE1AYyifufT"/>
          <p:cNvPicPr>
            <a:picLocks noChangeAspect="1" noChangeArrowheads="1"/>
          </p:cNvPicPr>
          <p:nvPr/>
        </p:nvPicPr>
        <p:blipFill>
          <a:blip r:embed="rId2" cstate="print"/>
          <a:srcRect/>
          <a:stretch>
            <a:fillRect/>
          </a:stretch>
        </p:blipFill>
        <p:spPr bwMode="auto">
          <a:xfrm>
            <a:off x="755576" y="1124744"/>
            <a:ext cx="7632848" cy="4800351"/>
          </a:xfrm>
          <a:prstGeom prst="rect">
            <a:avLst/>
          </a:prstGeom>
          <a:noFill/>
        </p:spPr>
      </p:pic>
      <p:sp>
        <p:nvSpPr>
          <p:cNvPr id="3" name="Textfeld 2"/>
          <p:cNvSpPr txBox="1"/>
          <p:nvPr/>
        </p:nvSpPr>
        <p:spPr>
          <a:xfrm>
            <a:off x="755576" y="476672"/>
            <a:ext cx="7632848" cy="584775"/>
          </a:xfrm>
          <a:prstGeom prst="rect">
            <a:avLst/>
          </a:prstGeom>
          <a:noFill/>
        </p:spPr>
        <p:txBody>
          <a:bodyPr wrap="square" rtlCol="0">
            <a:spAutoFit/>
          </a:bodyPr>
          <a:lstStyle/>
          <a:p>
            <a:r>
              <a:rPr lang="de-DE" sz="3200" b="1" dirty="0" smtClean="0"/>
              <a:t>… und das hübsche Land wurde zur Wüste</a:t>
            </a:r>
            <a:endParaRPr lang="de-DE" sz="3200" b="1" dirty="0"/>
          </a:p>
        </p:txBody>
      </p:sp>
    </p:spTree>
    <p:extLst>
      <p:ext uri="{BB962C8B-B14F-4D97-AF65-F5344CB8AC3E}">
        <p14:creationId xmlns:p14="http://schemas.microsoft.com/office/powerpoint/2010/main" val="3521189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t1.gstatic.com/images?q=tbn:ANd9GcT_iGo6mZfbIV_rGzWnNhePNUMUHRLVHIDoA6HFyKVcrTeDD9tHOA"/>
          <p:cNvPicPr>
            <a:picLocks noChangeAspect="1" noChangeArrowheads="1"/>
          </p:cNvPicPr>
          <p:nvPr/>
        </p:nvPicPr>
        <p:blipFill>
          <a:blip r:embed="rId2" cstate="print"/>
          <a:srcRect/>
          <a:stretch>
            <a:fillRect/>
          </a:stretch>
        </p:blipFill>
        <p:spPr bwMode="auto">
          <a:xfrm>
            <a:off x="899592" y="1628800"/>
            <a:ext cx="7056784" cy="4824536"/>
          </a:xfrm>
          <a:prstGeom prst="rect">
            <a:avLst/>
          </a:prstGeom>
          <a:noFill/>
        </p:spPr>
      </p:pic>
      <p:sp>
        <p:nvSpPr>
          <p:cNvPr id="3" name="Textfeld 2"/>
          <p:cNvSpPr txBox="1"/>
          <p:nvPr/>
        </p:nvSpPr>
        <p:spPr>
          <a:xfrm>
            <a:off x="971600" y="692696"/>
            <a:ext cx="6984776" cy="1077218"/>
          </a:xfrm>
          <a:prstGeom prst="rect">
            <a:avLst/>
          </a:prstGeom>
          <a:noFill/>
        </p:spPr>
        <p:txBody>
          <a:bodyPr wrap="square" rtlCol="0">
            <a:spAutoFit/>
          </a:bodyPr>
          <a:lstStyle/>
          <a:p>
            <a:r>
              <a:rPr lang="de-DE" sz="2800" b="1" dirty="0" smtClean="0"/>
              <a:t>Schwarzmalerei – Version II: Technikzerriss</a:t>
            </a:r>
          </a:p>
          <a:p>
            <a:endParaRPr lang="de-DE" sz="3600" b="1" dirty="0"/>
          </a:p>
        </p:txBody>
      </p:sp>
    </p:spTree>
    <p:extLst>
      <p:ext uri="{BB962C8B-B14F-4D97-AF65-F5344CB8AC3E}">
        <p14:creationId xmlns:p14="http://schemas.microsoft.com/office/powerpoint/2010/main" val="519084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b="1" dirty="0" smtClean="0"/>
              <a:t>Es war einmal ein wunderbares Land….</a:t>
            </a:r>
            <a:endParaRPr lang="de-DE" sz="3600" b="1" dirty="0"/>
          </a:p>
        </p:txBody>
      </p:sp>
      <p:pic>
        <p:nvPicPr>
          <p:cNvPr id="4" name="Picture 4" descr="C:\Users\Public\Pictures\Sample Pictures\Autumn Leaves.jpg"/>
          <p:cNvPicPr>
            <a:picLocks noGrp="1" noChangeAspect="1" noChangeArrowheads="1"/>
          </p:cNvPicPr>
          <p:nvPr>
            <p:ph idx="1"/>
          </p:nvPr>
        </p:nvPicPr>
        <p:blipFill>
          <a:blip r:embed="rId2" cstate="print"/>
          <a:srcRect/>
          <a:stretch>
            <a:fillRect/>
          </a:stretch>
        </p:blipFill>
        <p:spPr bwMode="auto">
          <a:xfrm>
            <a:off x="824739" y="1268760"/>
            <a:ext cx="7563685" cy="5328592"/>
          </a:xfrm>
          <a:prstGeom prst="rect">
            <a:avLst/>
          </a:prstGeom>
          <a:noFill/>
        </p:spPr>
      </p:pic>
      <p:sp>
        <p:nvSpPr>
          <p:cNvPr id="5" name="Textfeld 4"/>
          <p:cNvSpPr txBox="1"/>
          <p:nvPr/>
        </p:nvSpPr>
        <p:spPr>
          <a:xfrm>
            <a:off x="1547664" y="1700808"/>
            <a:ext cx="6336704" cy="1446550"/>
          </a:xfrm>
          <a:prstGeom prst="rect">
            <a:avLst/>
          </a:prstGeom>
          <a:noFill/>
        </p:spPr>
        <p:txBody>
          <a:bodyPr wrap="square" rtlCol="0">
            <a:spAutoFit/>
          </a:bodyPr>
          <a:lstStyle/>
          <a:p>
            <a:r>
              <a:rPr lang="de-DE" sz="4400" dirty="0" smtClean="0">
                <a:solidFill>
                  <a:schemeClr val="bg1"/>
                </a:solidFill>
              </a:rPr>
              <a:t>… voller Denker und Dichter und Schönheit ….</a:t>
            </a:r>
            <a:endParaRPr lang="de-DE" sz="4400" dirty="0">
              <a:solidFill>
                <a:schemeClr val="bg1"/>
              </a:solidFill>
            </a:endParaRPr>
          </a:p>
        </p:txBody>
      </p:sp>
    </p:spTree>
    <p:extLst>
      <p:ext uri="{BB962C8B-B14F-4D97-AF65-F5344CB8AC3E}">
        <p14:creationId xmlns:p14="http://schemas.microsoft.com/office/powerpoint/2010/main" val="3755247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b="1" dirty="0" smtClean="0"/>
              <a:t>… dass durch Technik ganz schön verändert wurde …</a:t>
            </a:r>
            <a:endParaRPr lang="de-DE" sz="3600" b="1" dirty="0"/>
          </a:p>
        </p:txBody>
      </p:sp>
      <p:pic>
        <p:nvPicPr>
          <p:cNvPr id="14340" name="Picture 4" descr="http://t3.gstatic.com/images?q=tbn:ANd9GcQSUVRNtyszuSskWcIYZ8eG9vhFEbT7LXItLTl7vGfdJ5Fzyi0PpQ"/>
          <p:cNvPicPr>
            <a:picLocks noChangeAspect="1" noChangeArrowheads="1"/>
          </p:cNvPicPr>
          <p:nvPr/>
        </p:nvPicPr>
        <p:blipFill>
          <a:blip r:embed="rId2" cstate="print"/>
          <a:srcRect/>
          <a:stretch>
            <a:fillRect/>
          </a:stretch>
        </p:blipFill>
        <p:spPr bwMode="auto">
          <a:xfrm>
            <a:off x="1403648" y="3717032"/>
            <a:ext cx="4003721" cy="2664296"/>
          </a:xfrm>
          <a:prstGeom prst="rect">
            <a:avLst/>
          </a:prstGeom>
          <a:noFill/>
        </p:spPr>
      </p:pic>
      <p:pic>
        <p:nvPicPr>
          <p:cNvPr id="14342" name="Picture 6" descr="http://t3.gstatic.com/images?q=tbn:ANd9GcTqaV0wugaFHrHpNhw1mIsB0DiCuRQc3qCmEpSXWJZU-kfNUBPK"/>
          <p:cNvPicPr>
            <a:picLocks noChangeAspect="1" noChangeArrowheads="1"/>
          </p:cNvPicPr>
          <p:nvPr/>
        </p:nvPicPr>
        <p:blipFill>
          <a:blip r:embed="rId3" cstate="print"/>
          <a:srcRect/>
          <a:stretch>
            <a:fillRect/>
          </a:stretch>
        </p:blipFill>
        <p:spPr bwMode="auto">
          <a:xfrm>
            <a:off x="5436096" y="1844824"/>
            <a:ext cx="3096344" cy="4149741"/>
          </a:xfrm>
          <a:prstGeom prst="rect">
            <a:avLst/>
          </a:prstGeom>
          <a:noFill/>
        </p:spPr>
      </p:pic>
      <p:pic>
        <p:nvPicPr>
          <p:cNvPr id="14344" name="Picture 8" descr="http://t1.gstatic.com/images?q=tbn:ANd9GcRbJzoSr6lAXKfRUJ8u3-TvUnjJxx4Y0HBB81OsCBiY6AtmPA_CnDsWXJJsJQ"/>
          <p:cNvPicPr>
            <a:picLocks noChangeAspect="1" noChangeArrowheads="1"/>
          </p:cNvPicPr>
          <p:nvPr/>
        </p:nvPicPr>
        <p:blipFill>
          <a:blip r:embed="rId4" cstate="print"/>
          <a:srcRect/>
          <a:stretch>
            <a:fillRect/>
          </a:stretch>
        </p:blipFill>
        <p:spPr bwMode="auto">
          <a:xfrm>
            <a:off x="755576" y="1412776"/>
            <a:ext cx="4824536" cy="2376264"/>
          </a:xfrm>
          <a:prstGeom prst="rect">
            <a:avLst/>
          </a:prstGeom>
          <a:noFill/>
        </p:spPr>
      </p:pic>
    </p:spTree>
    <p:extLst>
      <p:ext uri="{BB962C8B-B14F-4D97-AF65-F5344CB8AC3E}">
        <p14:creationId xmlns:p14="http://schemas.microsoft.com/office/powerpoint/2010/main" val="2742100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0</TotalTime>
  <Words>1853</Words>
  <Application>Microsoft Office PowerPoint</Application>
  <PresentationFormat>Bildschirmpräsentation (4:3)</PresentationFormat>
  <Paragraphs>240</Paragraphs>
  <Slides>43</Slides>
  <Notes>1</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43</vt:i4>
      </vt:variant>
    </vt:vector>
  </HeadingPairs>
  <TitlesOfParts>
    <vt:vector size="45" baseType="lpstr">
      <vt:lpstr>Larissa</vt:lpstr>
      <vt:lpstr>CorelPhotoPaint.Image.10</vt:lpstr>
      <vt:lpstr>Zwischen Zauberlehrlingen, Technikfeen und Sinnsuchern</vt:lpstr>
      <vt:lpstr>Worum geht es? Wissenschaftsparadigmen und Sinn!</vt:lpstr>
      <vt:lpstr>PowerPoint-Präsentation</vt:lpstr>
      <vt:lpstr>Es war einmal ein wunderbares Land….</vt:lpstr>
      <vt:lpstr>… dann aber kam der  böse….</vt:lpstr>
      <vt:lpstr>PowerPoint-Präsentation</vt:lpstr>
      <vt:lpstr>PowerPoint-Präsentation</vt:lpstr>
      <vt:lpstr>Es war einmal ein wunderbares Land….</vt:lpstr>
      <vt:lpstr>… dass durch Technik ganz schön verändert wurde …</vt:lpstr>
      <vt:lpstr>PowerPoint-Präsentation</vt:lpstr>
      <vt:lpstr>PowerPoint-Präsentation</vt:lpstr>
      <vt:lpstr>Beiden Paradigmen sind Sinnfragen immanent</vt:lpstr>
      <vt:lpstr>Neue Bildungsgipfel und sozialer Sinn  Von Umweltgipfeln, Expertendilemmata, Postmaterialismus und sozialen Ungleichheiten</vt:lpstr>
      <vt:lpstr>Technik als soziales System</vt:lpstr>
      <vt:lpstr>Soziale Funktionalitäten und  soziale Sinnbezüge von Technik</vt:lpstr>
      <vt:lpstr>Veränderte Lernlandschaften</vt:lpstr>
      <vt:lpstr>        Neue Lern- und Lehrformate = neues Bildungsverständnis?</vt:lpstr>
      <vt:lpstr>          Soziologische Konsequenzen</vt:lpstr>
      <vt:lpstr>Idealer Prozess der MINT-Sozialisation:  Ein reflexives Stufenmodell</vt:lpstr>
      <vt:lpstr>Sozialisationseffekte: (v)erspielte Berufe? Erinnerte Spielbezüge in Kindheit und Jugend</vt:lpstr>
      <vt:lpstr>SIA Ergebnisse: Technikbezüge in der Kindheit (in %, n=500) Haptik vs. Abstraktheit?</vt:lpstr>
      <vt:lpstr>PowerPoint-Präsentation</vt:lpstr>
      <vt:lpstr>                        Empirische Befunde zum                          Technikverständnis</vt:lpstr>
      <vt:lpstr>PowerPoint-Präsentation</vt:lpstr>
      <vt:lpstr>MINT-Lücke in den Unternehmen </vt:lpstr>
      <vt:lpstr>Nutzungsbezüge im Alltag – Konsum und Information</vt:lpstr>
      <vt:lpstr>Hohe Nutzung – geringes Interesse?</vt:lpstr>
      <vt:lpstr>Einstellungen zu Technik, Umweltproblemen und Wissenschaft Gründe für die Diskrepanz von Verhalten und Einstellungen</vt:lpstr>
      <vt:lpstr>Verschiedene Motivlagen</vt:lpstr>
      <vt:lpstr>Auszug Nachwuchsbarometer Technikwissenschaften: Motivmix bei Schüler/innen</vt:lpstr>
      <vt:lpstr>Auszug aus der Evaluation des IdeenPark von ThyssenKrupp im Mai 2009 in Stuttgart: Motive des Besuchs</vt:lpstr>
      <vt:lpstr>Kurze Zusammenfassung zentraler Ergebnisse empirischer Studien zum Selbstbild und Imagefaktoren der Ingenieurwissenschaften </vt:lpstr>
      <vt:lpstr>Sozialer Sinn und Genderasymmetrie</vt:lpstr>
      <vt:lpstr>PowerPoint-Präsentation</vt:lpstr>
      <vt:lpstr>PowerPoint-Präsentation</vt:lpstr>
      <vt:lpstr>Anteile von Studentinnen in MINT-Studiengängen – auch Sinn kann sozialisiert sein!</vt:lpstr>
      <vt:lpstr>PowerPoint-Präsentation</vt:lpstr>
      <vt:lpstr>PowerPoint-Präsentation</vt:lpstr>
      <vt:lpstr>PowerPoint-Präsentation</vt:lpstr>
      <vt:lpstr>Institution oder Individuum?</vt:lpstr>
      <vt:lpstr>Masterplan  BREITEN-MINT und SPITZEN-MINT</vt:lpstr>
      <vt:lpstr>“Evolutionäres Risiko” versus “Revolutionäres Risiko”</vt:lpstr>
      <vt:lpstr>Bei Risiken und Nebenwirkungen fragen Sie bitte ihren Wissenschaftler:</vt:lpstr>
    </vt:vector>
  </TitlesOfParts>
  <Company>DLR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Zwischen Zauberlehrlingen, Technikfeen und Sinnsuchern</dc:title>
  <dc:creator>Pfenning, Uwe</dc:creator>
  <cp:lastModifiedBy>Pfenning, Uwe</cp:lastModifiedBy>
  <cp:revision>30</cp:revision>
  <dcterms:created xsi:type="dcterms:W3CDTF">2013-11-17T16:20:43Z</dcterms:created>
  <dcterms:modified xsi:type="dcterms:W3CDTF">2013-11-21T13:54:24Z</dcterms:modified>
</cp:coreProperties>
</file>