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6" r:id="rId3"/>
    <p:sldId id="345" r:id="rId4"/>
    <p:sldId id="335" r:id="rId5"/>
    <p:sldId id="336" r:id="rId6"/>
    <p:sldId id="348" r:id="rId7"/>
    <p:sldId id="347" r:id="rId8"/>
    <p:sldId id="338" r:id="rId9"/>
    <p:sldId id="339" r:id="rId10"/>
    <p:sldId id="340" r:id="rId11"/>
    <p:sldId id="343" r:id="rId12"/>
    <p:sldId id="344" r:id="rId13"/>
    <p:sldId id="342" r:id="rId14"/>
    <p:sldId id="349" r:id="rId15"/>
    <p:sldId id="333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88" autoAdjust="0"/>
    <p:restoredTop sz="99635" autoAdjust="0"/>
  </p:normalViewPr>
  <p:slideViewPr>
    <p:cSldViewPr snapToGrid="0" snapToObjects="1">
      <p:cViewPr varScale="1">
        <p:scale>
          <a:sx n="74" d="100"/>
          <a:sy n="74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DE" dirty="0"/>
              <a:t>R15-L45</a:t>
            </a:r>
          </a:p>
        </c:rich>
      </c:tx>
      <c:layout>
        <c:manualLayout>
          <c:xMode val="edge"/>
          <c:yMode val="edge"/>
          <c:x val="0.26873450436405161"/>
          <c:y val="4.166662273862852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9198649236149299E-2"/>
          <c:y val="4.9551529872998767E-2"/>
          <c:w val="0.87347831664976472"/>
          <c:h val="0.83864071890167258"/>
        </c:manualLayout>
      </c:layout>
      <c:lineChart>
        <c:grouping val="standard"/>
        <c:varyColors val="0"/>
        <c:ser>
          <c:idx val="1"/>
          <c:order val="0"/>
          <c:tx>
            <c:v>ParMETIS</c:v>
          </c:tx>
          <c:cat>
            <c:numRef>
              <c:f>Daten!$C$6:$C$10</c:f>
              <c:numCache>
                <c:formatCode>0</c:formatCode>
                <c:ptCount val="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Daten!$D$1:$D$5</c:f>
              <c:numCache>
                <c:formatCode>General</c:formatCode>
                <c:ptCount val="5"/>
                <c:pt idx="0">
                  <c:v>140</c:v>
                </c:pt>
                <c:pt idx="1">
                  <c:v>91.1</c:v>
                </c:pt>
                <c:pt idx="2">
                  <c:v>68.5</c:v>
                </c:pt>
                <c:pt idx="3">
                  <c:v>78.7</c:v>
                </c:pt>
                <c:pt idx="4">
                  <c:v>64.900000000000006</c:v>
                </c:pt>
              </c:numCache>
            </c:numRef>
          </c:val>
          <c:smooth val="0"/>
        </c:ser>
        <c:ser>
          <c:idx val="0"/>
          <c:order val="1"/>
          <c:tx>
            <c:v>plain HemeLB</c:v>
          </c:tx>
          <c:cat>
            <c:numRef>
              <c:f>Daten!$C$6:$C$10</c:f>
              <c:numCache>
                <c:formatCode>0</c:formatCode>
                <c:ptCount val="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Daten!$D$6:$D$10</c:f>
              <c:numCache>
                <c:formatCode>General</c:formatCode>
                <c:ptCount val="5"/>
                <c:pt idx="0">
                  <c:v>144</c:v>
                </c:pt>
                <c:pt idx="1">
                  <c:v>87.9</c:v>
                </c:pt>
                <c:pt idx="2">
                  <c:v>74.400000000000006</c:v>
                </c:pt>
                <c:pt idx="3">
                  <c:v>79.099999999999994</c:v>
                </c:pt>
                <c:pt idx="4">
                  <c:v>65.5</c:v>
                </c:pt>
              </c:numCache>
            </c:numRef>
          </c:val>
          <c:smooth val="0"/>
        </c:ser>
        <c:ser>
          <c:idx val="2"/>
          <c:order val="2"/>
          <c:tx>
            <c:v>PTScotch</c:v>
          </c:tx>
          <c:cat>
            <c:numRef>
              <c:f>Daten!$C$6:$C$10</c:f>
              <c:numCache>
                <c:formatCode>0</c:formatCode>
                <c:ptCount val="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Daten!$D$11:$D$15</c:f>
              <c:numCache>
                <c:formatCode>General</c:formatCode>
                <c:ptCount val="5"/>
                <c:pt idx="0">
                  <c:v>139</c:v>
                </c:pt>
                <c:pt idx="1">
                  <c:v>94.4</c:v>
                </c:pt>
                <c:pt idx="2">
                  <c:v>71.3</c:v>
                </c:pt>
                <c:pt idx="3">
                  <c:v>78.3</c:v>
                </c:pt>
                <c:pt idx="4">
                  <c:v>66.900000000000006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526016"/>
        <c:axId val="129536000"/>
      </c:lineChart>
      <c:catAx>
        <c:axId val="12952601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29536000"/>
        <c:crosses val="autoZero"/>
        <c:auto val="1"/>
        <c:lblAlgn val="ctr"/>
        <c:lblOffset val="100"/>
        <c:noMultiLvlLbl val="0"/>
      </c:catAx>
      <c:valAx>
        <c:axId val="12953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526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769279869148718"/>
          <c:y val="9.3303855862618343E-2"/>
          <c:w val="0.32565995729579433"/>
          <c:h val="0.2421169378432317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DE"/>
              <a:t>R15-L450</a:t>
            </a:r>
          </a:p>
        </c:rich>
      </c:tx>
      <c:layout>
        <c:manualLayout>
          <c:xMode val="edge"/>
          <c:yMode val="edge"/>
          <c:x val="0.35448308965744918"/>
          <c:y val="4.594319834513432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94560324577798E-2"/>
          <c:y val="4.7480744474043719E-2"/>
          <c:w val="0.86753907085695781"/>
          <c:h val="0.84538401106925454"/>
        </c:manualLayout>
      </c:layout>
      <c:lineChart>
        <c:grouping val="standard"/>
        <c:varyColors val="0"/>
        <c:ser>
          <c:idx val="1"/>
          <c:order val="0"/>
          <c:tx>
            <c:v>ParMETIS</c:v>
          </c:tx>
          <c:cat>
            <c:numRef>
              <c:f>Daten!$C$16:$C$20</c:f>
              <c:numCache>
                <c:formatCode>0</c:formatCode>
                <c:ptCount val="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Daten!$D$16:$D$20</c:f>
              <c:numCache>
                <c:formatCode>General</c:formatCode>
                <c:ptCount val="5"/>
                <c:pt idx="0">
                  <c:v>1550</c:v>
                </c:pt>
                <c:pt idx="1">
                  <c:v>1080</c:v>
                </c:pt>
                <c:pt idx="2">
                  <c:v>865</c:v>
                </c:pt>
                <c:pt idx="3">
                  <c:v>898</c:v>
                </c:pt>
                <c:pt idx="4">
                  <c:v>804</c:v>
                </c:pt>
              </c:numCache>
            </c:numRef>
          </c:val>
          <c:smooth val="0"/>
        </c:ser>
        <c:ser>
          <c:idx val="0"/>
          <c:order val="1"/>
          <c:tx>
            <c:v>plain HemeLB</c:v>
          </c:tx>
          <c:cat>
            <c:numRef>
              <c:f>Daten!$C$16:$C$20</c:f>
              <c:numCache>
                <c:formatCode>0</c:formatCode>
                <c:ptCount val="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Daten!$D$21:$D$25</c:f>
              <c:numCache>
                <c:formatCode>General</c:formatCode>
                <c:ptCount val="5"/>
                <c:pt idx="0">
                  <c:v>1580</c:v>
                </c:pt>
                <c:pt idx="1">
                  <c:v>1040</c:v>
                </c:pt>
                <c:pt idx="2">
                  <c:v>840</c:v>
                </c:pt>
                <c:pt idx="3">
                  <c:v>886</c:v>
                </c:pt>
                <c:pt idx="4">
                  <c:v>817</c:v>
                </c:pt>
              </c:numCache>
            </c:numRef>
          </c:val>
          <c:smooth val="0"/>
        </c:ser>
        <c:ser>
          <c:idx val="2"/>
          <c:order val="2"/>
          <c:tx>
            <c:v>PTScotch</c:v>
          </c:tx>
          <c:cat>
            <c:numRef>
              <c:f>Daten!$C$16:$C$20</c:f>
              <c:numCache>
                <c:formatCode>0</c:formatCode>
                <c:ptCount val="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Daten!$D$26:$D$30</c:f>
              <c:numCache>
                <c:formatCode>General</c:formatCode>
                <c:ptCount val="5"/>
                <c:pt idx="0">
                  <c:v>1630</c:v>
                </c:pt>
                <c:pt idx="1">
                  <c:v>1060</c:v>
                </c:pt>
                <c:pt idx="2">
                  <c:v>822</c:v>
                </c:pt>
                <c:pt idx="3">
                  <c:v>855</c:v>
                </c:pt>
                <c:pt idx="4">
                  <c:v>806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05312"/>
        <c:axId val="38206848"/>
      </c:lineChart>
      <c:catAx>
        <c:axId val="3820531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38206848"/>
        <c:crosses val="autoZero"/>
        <c:auto val="1"/>
        <c:lblAlgn val="ctr"/>
        <c:lblOffset val="100"/>
        <c:noMultiLvlLbl val="0"/>
      </c:catAx>
      <c:valAx>
        <c:axId val="38206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20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8138119321002"/>
          <c:y val="9.3193613964124622E-2"/>
          <c:w val="0.30109632485198884"/>
          <c:h val="0.23199873925258285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8804D4-8971-4235-95A1-0E187A31699A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9B799A30-4723-4BF8-85FA-3D4C8E39CE79}">
      <dgm:prSet phldrT="[Text]"/>
      <dgm:spPr/>
      <dgm:t>
        <a:bodyPr/>
        <a:lstStyle/>
        <a:p>
          <a:r>
            <a:rPr lang="en-GB" dirty="0" smtClean="0"/>
            <a:t>pre</a:t>
          </a:r>
          <a:endParaRPr lang="en-GB" dirty="0"/>
        </a:p>
      </dgm:t>
    </dgm:pt>
    <dgm:pt modelId="{499D248F-C187-4361-A02E-9B72752DFE64}" type="parTrans" cxnId="{4A589A7E-BE50-4457-BF20-73386698C6EC}">
      <dgm:prSet/>
      <dgm:spPr/>
      <dgm:t>
        <a:bodyPr/>
        <a:lstStyle/>
        <a:p>
          <a:endParaRPr lang="en-GB"/>
        </a:p>
      </dgm:t>
    </dgm:pt>
    <dgm:pt modelId="{63E82424-09F2-4128-92C6-84623254D200}" type="sibTrans" cxnId="{4A589A7E-BE50-4457-BF20-73386698C6EC}">
      <dgm:prSet/>
      <dgm:spPr/>
      <dgm:t>
        <a:bodyPr/>
        <a:lstStyle/>
        <a:p>
          <a:endParaRPr lang="en-GB"/>
        </a:p>
      </dgm:t>
    </dgm:pt>
    <dgm:pt modelId="{C89FB423-36C3-4C7B-B1C6-401B3886B429}">
      <dgm:prSet phldrT="[Text]"/>
      <dgm:spPr/>
      <dgm:t>
        <a:bodyPr/>
        <a:lstStyle/>
        <a:p>
          <a:r>
            <a:rPr lang="en-GB" dirty="0" smtClean="0"/>
            <a:t>Initialisation</a:t>
          </a:r>
          <a:endParaRPr lang="en-GB" dirty="0"/>
        </a:p>
      </dgm:t>
    </dgm:pt>
    <dgm:pt modelId="{5F528BA6-4209-43DF-A32A-C33B2E2E9A43}" type="parTrans" cxnId="{DB33104E-2B89-4C21-A7BF-0802F343B25E}">
      <dgm:prSet/>
      <dgm:spPr/>
      <dgm:t>
        <a:bodyPr/>
        <a:lstStyle/>
        <a:p>
          <a:endParaRPr lang="en-GB"/>
        </a:p>
      </dgm:t>
    </dgm:pt>
    <dgm:pt modelId="{6A2D824B-86E3-4D34-A9E1-CDCF4CAA1256}" type="sibTrans" cxnId="{DB33104E-2B89-4C21-A7BF-0802F343B25E}">
      <dgm:prSet/>
      <dgm:spPr/>
      <dgm:t>
        <a:bodyPr/>
        <a:lstStyle/>
        <a:p>
          <a:endParaRPr lang="en-GB"/>
        </a:p>
      </dgm:t>
    </dgm:pt>
    <dgm:pt modelId="{AD9CD565-AC8E-4ABA-AC92-C45E68A8DEA3}">
      <dgm:prSet phldrT="[Text]"/>
      <dgm:spPr/>
      <dgm:t>
        <a:bodyPr/>
        <a:lstStyle/>
        <a:p>
          <a:r>
            <a:rPr lang="en-GB" dirty="0" smtClean="0"/>
            <a:t>main</a:t>
          </a:r>
          <a:endParaRPr lang="en-GB" dirty="0"/>
        </a:p>
      </dgm:t>
    </dgm:pt>
    <dgm:pt modelId="{8A569462-C1C9-4A01-8BA6-C96208E8E32A}" type="parTrans" cxnId="{0F13545C-32AC-4426-BE71-847A6CD897C1}">
      <dgm:prSet/>
      <dgm:spPr/>
      <dgm:t>
        <a:bodyPr/>
        <a:lstStyle/>
        <a:p>
          <a:endParaRPr lang="en-GB"/>
        </a:p>
      </dgm:t>
    </dgm:pt>
    <dgm:pt modelId="{18084E7D-29D8-4B76-8E9D-6DC5C52E3D60}" type="sibTrans" cxnId="{0F13545C-32AC-4426-BE71-847A6CD897C1}">
      <dgm:prSet/>
      <dgm:spPr/>
      <dgm:t>
        <a:bodyPr/>
        <a:lstStyle/>
        <a:p>
          <a:endParaRPr lang="en-GB"/>
        </a:p>
      </dgm:t>
    </dgm:pt>
    <dgm:pt modelId="{886EDD74-B4C6-4C0D-8B88-566FA398E692}">
      <dgm:prSet phldrT="[Text]"/>
      <dgm:spPr/>
      <dgm:t>
        <a:bodyPr/>
        <a:lstStyle/>
        <a:p>
          <a:r>
            <a:rPr lang="en-GB" dirty="0" smtClean="0"/>
            <a:t>post</a:t>
          </a:r>
          <a:endParaRPr lang="en-GB" dirty="0"/>
        </a:p>
      </dgm:t>
    </dgm:pt>
    <dgm:pt modelId="{7575EF00-1737-419C-92E4-9EBBDA47E0EC}" type="parTrans" cxnId="{1CC52ABB-93D4-4EB9-9D38-758964521EEA}">
      <dgm:prSet/>
      <dgm:spPr/>
      <dgm:t>
        <a:bodyPr/>
        <a:lstStyle/>
        <a:p>
          <a:endParaRPr lang="en-GB"/>
        </a:p>
      </dgm:t>
    </dgm:pt>
    <dgm:pt modelId="{8D40CAFA-C5E0-4F43-BAE0-3F8D70D01C70}" type="sibTrans" cxnId="{1CC52ABB-93D4-4EB9-9D38-758964521EEA}">
      <dgm:prSet/>
      <dgm:spPr/>
      <dgm:t>
        <a:bodyPr/>
        <a:lstStyle/>
        <a:p>
          <a:endParaRPr lang="en-GB"/>
        </a:p>
      </dgm:t>
    </dgm:pt>
    <dgm:pt modelId="{92ED90C5-1342-440C-B910-00475D27B120}">
      <dgm:prSet phldrT="[Text]"/>
      <dgm:spPr/>
      <dgm:t>
        <a:bodyPr/>
        <a:lstStyle/>
        <a:p>
          <a:r>
            <a:rPr lang="en-GB" dirty="0" smtClean="0"/>
            <a:t>Result analysis</a:t>
          </a:r>
          <a:endParaRPr lang="en-GB" dirty="0"/>
        </a:p>
      </dgm:t>
    </dgm:pt>
    <dgm:pt modelId="{5E006E10-F292-422E-B4FD-BD34A04BFDE4}" type="parTrans" cxnId="{4C192ACB-D6A4-4864-B263-A7AF272FA442}">
      <dgm:prSet/>
      <dgm:spPr/>
      <dgm:t>
        <a:bodyPr/>
        <a:lstStyle/>
        <a:p>
          <a:endParaRPr lang="en-GB"/>
        </a:p>
      </dgm:t>
    </dgm:pt>
    <dgm:pt modelId="{66D46145-652B-46EE-9486-58714AB8B9CE}" type="sibTrans" cxnId="{4C192ACB-D6A4-4864-B263-A7AF272FA442}">
      <dgm:prSet/>
      <dgm:spPr/>
      <dgm:t>
        <a:bodyPr/>
        <a:lstStyle/>
        <a:p>
          <a:endParaRPr lang="en-GB"/>
        </a:p>
      </dgm:t>
    </dgm:pt>
    <dgm:pt modelId="{9F3D9BE8-AB21-4D93-917D-F32F5C25BBF5}">
      <dgm:prSet phldrT="[Text]"/>
      <dgm:spPr/>
      <dgm:t>
        <a:bodyPr/>
        <a:lstStyle/>
        <a:p>
          <a:r>
            <a:rPr lang="en-GB" dirty="0" smtClean="0"/>
            <a:t>Visualisation</a:t>
          </a:r>
          <a:endParaRPr lang="en-GB" dirty="0"/>
        </a:p>
      </dgm:t>
    </dgm:pt>
    <dgm:pt modelId="{4F354E6E-85F3-4921-9F75-E9B1815D75A3}" type="parTrans" cxnId="{28D02F5B-6CAD-42D4-8FB2-93E5410AE936}">
      <dgm:prSet/>
      <dgm:spPr/>
      <dgm:t>
        <a:bodyPr/>
        <a:lstStyle/>
        <a:p>
          <a:endParaRPr lang="en-GB"/>
        </a:p>
      </dgm:t>
    </dgm:pt>
    <dgm:pt modelId="{252786B9-D613-4959-8BBB-D8510F831252}" type="sibTrans" cxnId="{28D02F5B-6CAD-42D4-8FB2-93E5410AE936}">
      <dgm:prSet/>
      <dgm:spPr/>
      <dgm:t>
        <a:bodyPr/>
        <a:lstStyle/>
        <a:p>
          <a:endParaRPr lang="en-GB"/>
        </a:p>
      </dgm:t>
    </dgm:pt>
    <dgm:pt modelId="{21C82B6A-B70B-493B-A921-DE51CA440C2D}">
      <dgm:prSet phldrT="[Text]"/>
      <dgm:spPr/>
      <dgm:t>
        <a:bodyPr/>
        <a:lstStyle/>
        <a:p>
          <a:r>
            <a:rPr lang="en-GB" dirty="0" smtClean="0"/>
            <a:t>Simulation core</a:t>
          </a:r>
          <a:endParaRPr lang="en-GB" dirty="0"/>
        </a:p>
      </dgm:t>
    </dgm:pt>
    <dgm:pt modelId="{E2E34DBE-5A9B-48B4-9E31-BAD97FBB1A30}" type="parTrans" cxnId="{4F002694-8066-481F-981A-393506BEAFDA}">
      <dgm:prSet/>
      <dgm:spPr/>
      <dgm:t>
        <a:bodyPr/>
        <a:lstStyle/>
        <a:p>
          <a:endParaRPr lang="en-GB"/>
        </a:p>
      </dgm:t>
    </dgm:pt>
    <dgm:pt modelId="{EE0AC67D-3C3B-4717-9425-4DF9D2AFD15A}" type="sibTrans" cxnId="{4F002694-8066-481F-981A-393506BEAFDA}">
      <dgm:prSet/>
      <dgm:spPr/>
      <dgm:t>
        <a:bodyPr/>
        <a:lstStyle/>
        <a:p>
          <a:endParaRPr lang="en-GB"/>
        </a:p>
      </dgm:t>
    </dgm:pt>
    <dgm:pt modelId="{E7D64E36-CC27-47C9-9287-B1F11EA66E03}">
      <dgm:prSet phldrT="[Text]"/>
      <dgm:spPr/>
      <dgm:t>
        <a:bodyPr/>
        <a:lstStyle/>
        <a:p>
          <a:r>
            <a:rPr lang="en-GB" dirty="0" smtClean="0"/>
            <a:t>Data manipulation</a:t>
          </a:r>
          <a:endParaRPr lang="en-GB" dirty="0"/>
        </a:p>
      </dgm:t>
    </dgm:pt>
    <dgm:pt modelId="{068C5AA8-F1A4-4CE9-A181-91CBFEAC9345}" type="parTrans" cxnId="{0F0FF689-D9B4-41A3-99E3-8BF470428D5A}">
      <dgm:prSet/>
      <dgm:spPr/>
      <dgm:t>
        <a:bodyPr/>
        <a:lstStyle/>
        <a:p>
          <a:endParaRPr lang="en-GB"/>
        </a:p>
      </dgm:t>
    </dgm:pt>
    <dgm:pt modelId="{18CD4EE0-3AF1-4BD8-85C0-08ADBEEDCA41}" type="sibTrans" cxnId="{0F0FF689-D9B4-41A3-99E3-8BF470428D5A}">
      <dgm:prSet/>
      <dgm:spPr/>
      <dgm:t>
        <a:bodyPr/>
        <a:lstStyle/>
        <a:p>
          <a:endParaRPr lang="en-GB"/>
        </a:p>
      </dgm:t>
    </dgm:pt>
    <dgm:pt modelId="{EA66EEB5-DD76-42B0-843B-0A16F69A50EF}">
      <dgm:prSet phldrT="[Text]"/>
      <dgm:spPr/>
      <dgm:t>
        <a:bodyPr/>
        <a:lstStyle/>
        <a:p>
          <a:r>
            <a:rPr lang="en-GB" dirty="0" smtClean="0"/>
            <a:t>Rendering</a:t>
          </a:r>
          <a:endParaRPr lang="en-GB" dirty="0"/>
        </a:p>
      </dgm:t>
    </dgm:pt>
    <dgm:pt modelId="{73A4C301-E008-4FB2-B095-6C10CA8A2250}" type="parTrans" cxnId="{7CAC67B7-7515-43D8-8A18-E2DFB9D7BC42}">
      <dgm:prSet/>
      <dgm:spPr/>
      <dgm:t>
        <a:bodyPr/>
        <a:lstStyle/>
        <a:p>
          <a:endParaRPr lang="en-GB"/>
        </a:p>
      </dgm:t>
    </dgm:pt>
    <dgm:pt modelId="{165888FF-D661-4C02-844C-F0F648355657}" type="sibTrans" cxnId="{7CAC67B7-7515-43D8-8A18-E2DFB9D7BC42}">
      <dgm:prSet/>
      <dgm:spPr/>
      <dgm:t>
        <a:bodyPr/>
        <a:lstStyle/>
        <a:p>
          <a:endParaRPr lang="en-GB"/>
        </a:p>
      </dgm:t>
    </dgm:pt>
    <dgm:pt modelId="{47B2B313-C918-4632-B470-EBB039985CF1}" type="pres">
      <dgm:prSet presAssocID="{438804D4-8971-4235-95A1-0E187A3169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8C6623A-DFDC-4282-A655-2A8047A83F6E}" type="pres">
      <dgm:prSet presAssocID="{9B799A30-4723-4BF8-85FA-3D4C8E39CE79}" presName="composite" presStyleCnt="0"/>
      <dgm:spPr/>
    </dgm:pt>
    <dgm:pt modelId="{9DEC607C-A438-41DB-B590-27C520A62280}" type="pres">
      <dgm:prSet presAssocID="{9B799A30-4723-4BF8-85FA-3D4C8E39CE7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FD537E-4161-4CAB-ABCD-503E650F2FF1}" type="pres">
      <dgm:prSet presAssocID="{9B799A30-4723-4BF8-85FA-3D4C8E39CE7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966C3F-BC55-479F-88D6-FF55DE7CCB0C}" type="pres">
      <dgm:prSet presAssocID="{63E82424-09F2-4128-92C6-84623254D200}" presName="sp" presStyleCnt="0"/>
      <dgm:spPr/>
    </dgm:pt>
    <dgm:pt modelId="{8884AA17-2516-4D39-B651-B8D62F8BB853}" type="pres">
      <dgm:prSet presAssocID="{AD9CD565-AC8E-4ABA-AC92-C45E68A8DEA3}" presName="composite" presStyleCnt="0"/>
      <dgm:spPr/>
    </dgm:pt>
    <dgm:pt modelId="{092F2E04-D844-4755-8115-6F0BFB864946}" type="pres">
      <dgm:prSet presAssocID="{AD9CD565-AC8E-4ABA-AC92-C45E68A8DEA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B302E7-41A3-475F-8EA4-73EC771CE665}" type="pres">
      <dgm:prSet presAssocID="{AD9CD565-AC8E-4ABA-AC92-C45E68A8DEA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5DBD54-D534-41EF-BA8A-B9F2FFF81CC3}" type="pres">
      <dgm:prSet presAssocID="{18084E7D-29D8-4B76-8E9D-6DC5C52E3D60}" presName="sp" presStyleCnt="0"/>
      <dgm:spPr/>
    </dgm:pt>
    <dgm:pt modelId="{E942E776-2691-48E2-BAD1-533D601711BD}" type="pres">
      <dgm:prSet presAssocID="{886EDD74-B4C6-4C0D-8B88-566FA398E692}" presName="composite" presStyleCnt="0"/>
      <dgm:spPr/>
    </dgm:pt>
    <dgm:pt modelId="{B0D99D7B-5624-4D20-AD89-1B57DD233907}" type="pres">
      <dgm:prSet presAssocID="{886EDD74-B4C6-4C0D-8B88-566FA398E69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07CB5E-0469-41F6-82DA-3D269685AE89}" type="pres">
      <dgm:prSet presAssocID="{886EDD74-B4C6-4C0D-8B88-566FA398E69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03CDD4-4887-4940-B018-53D50C1B4F19}" type="presOf" srcId="{EA66EEB5-DD76-42B0-843B-0A16F69A50EF}" destId="{8807CB5E-0469-41F6-82DA-3D269685AE89}" srcOrd="0" destOrd="2" presId="urn:microsoft.com/office/officeart/2005/8/layout/chevron2"/>
    <dgm:cxn modelId="{DB33104E-2B89-4C21-A7BF-0802F343B25E}" srcId="{9B799A30-4723-4BF8-85FA-3D4C8E39CE79}" destId="{C89FB423-36C3-4C7B-B1C6-401B3886B429}" srcOrd="0" destOrd="0" parTransId="{5F528BA6-4209-43DF-A32A-C33B2E2E9A43}" sibTransId="{6A2D824B-86E3-4D34-A9E1-CDCF4CAA1256}"/>
    <dgm:cxn modelId="{4A589A7E-BE50-4457-BF20-73386698C6EC}" srcId="{438804D4-8971-4235-95A1-0E187A31699A}" destId="{9B799A30-4723-4BF8-85FA-3D4C8E39CE79}" srcOrd="0" destOrd="0" parTransId="{499D248F-C187-4361-A02E-9B72752DFE64}" sibTransId="{63E82424-09F2-4128-92C6-84623254D200}"/>
    <dgm:cxn modelId="{0F13545C-32AC-4426-BE71-847A6CD897C1}" srcId="{438804D4-8971-4235-95A1-0E187A31699A}" destId="{AD9CD565-AC8E-4ABA-AC92-C45E68A8DEA3}" srcOrd="1" destOrd="0" parTransId="{8A569462-C1C9-4A01-8BA6-C96208E8E32A}" sibTransId="{18084E7D-29D8-4B76-8E9D-6DC5C52E3D60}"/>
    <dgm:cxn modelId="{67704AE8-0949-424D-9F7C-4FA7CB59C663}" type="presOf" srcId="{21C82B6A-B70B-493B-A921-DE51CA440C2D}" destId="{55B302E7-41A3-475F-8EA4-73EC771CE665}" srcOrd="0" destOrd="0" presId="urn:microsoft.com/office/officeart/2005/8/layout/chevron2"/>
    <dgm:cxn modelId="{7C5F6E43-C10E-416E-B994-9C59A4B18A9A}" type="presOf" srcId="{92ED90C5-1342-440C-B910-00475D27B120}" destId="{8807CB5E-0469-41F6-82DA-3D269685AE89}" srcOrd="0" destOrd="0" presId="urn:microsoft.com/office/officeart/2005/8/layout/chevron2"/>
    <dgm:cxn modelId="{D01776E4-E759-4FD8-AEC7-74B2F95A0DFB}" type="presOf" srcId="{AD9CD565-AC8E-4ABA-AC92-C45E68A8DEA3}" destId="{092F2E04-D844-4755-8115-6F0BFB864946}" srcOrd="0" destOrd="0" presId="urn:microsoft.com/office/officeart/2005/8/layout/chevron2"/>
    <dgm:cxn modelId="{0F0FF689-D9B4-41A3-99E3-8BF470428D5A}" srcId="{9B799A30-4723-4BF8-85FA-3D4C8E39CE79}" destId="{E7D64E36-CC27-47C9-9287-B1F11EA66E03}" srcOrd="1" destOrd="0" parTransId="{068C5AA8-F1A4-4CE9-A181-91CBFEAC9345}" sibTransId="{18CD4EE0-3AF1-4BD8-85C0-08ADBEEDCA41}"/>
    <dgm:cxn modelId="{EAB904FD-63AE-4FEF-97EF-66F7CF5CBA65}" type="presOf" srcId="{C89FB423-36C3-4C7B-B1C6-401B3886B429}" destId="{D2FD537E-4161-4CAB-ABCD-503E650F2FF1}" srcOrd="0" destOrd="0" presId="urn:microsoft.com/office/officeart/2005/8/layout/chevron2"/>
    <dgm:cxn modelId="{7CAC67B7-7515-43D8-8A18-E2DFB9D7BC42}" srcId="{886EDD74-B4C6-4C0D-8B88-566FA398E692}" destId="{EA66EEB5-DD76-42B0-843B-0A16F69A50EF}" srcOrd="2" destOrd="0" parTransId="{73A4C301-E008-4FB2-B095-6C10CA8A2250}" sibTransId="{165888FF-D661-4C02-844C-F0F648355657}"/>
    <dgm:cxn modelId="{1CC52ABB-93D4-4EB9-9D38-758964521EEA}" srcId="{438804D4-8971-4235-95A1-0E187A31699A}" destId="{886EDD74-B4C6-4C0D-8B88-566FA398E692}" srcOrd="2" destOrd="0" parTransId="{7575EF00-1737-419C-92E4-9EBBDA47E0EC}" sibTransId="{8D40CAFA-C5E0-4F43-BAE0-3F8D70D01C70}"/>
    <dgm:cxn modelId="{2EB53C09-35D8-4495-9DE6-3926921D8C80}" type="presOf" srcId="{886EDD74-B4C6-4C0D-8B88-566FA398E692}" destId="{B0D99D7B-5624-4D20-AD89-1B57DD233907}" srcOrd="0" destOrd="0" presId="urn:microsoft.com/office/officeart/2005/8/layout/chevron2"/>
    <dgm:cxn modelId="{EAC50155-F811-4654-9DE4-141DA24E9FB5}" type="presOf" srcId="{9B799A30-4723-4BF8-85FA-3D4C8E39CE79}" destId="{9DEC607C-A438-41DB-B590-27C520A62280}" srcOrd="0" destOrd="0" presId="urn:microsoft.com/office/officeart/2005/8/layout/chevron2"/>
    <dgm:cxn modelId="{C898F6BA-B831-431A-91C1-AB4B7939FDF1}" type="presOf" srcId="{438804D4-8971-4235-95A1-0E187A31699A}" destId="{47B2B313-C918-4632-B470-EBB039985CF1}" srcOrd="0" destOrd="0" presId="urn:microsoft.com/office/officeart/2005/8/layout/chevron2"/>
    <dgm:cxn modelId="{28D02F5B-6CAD-42D4-8FB2-93E5410AE936}" srcId="{886EDD74-B4C6-4C0D-8B88-566FA398E692}" destId="{9F3D9BE8-AB21-4D93-917D-F32F5C25BBF5}" srcOrd="1" destOrd="0" parTransId="{4F354E6E-85F3-4921-9F75-E9B1815D75A3}" sibTransId="{252786B9-D613-4959-8BBB-D8510F831252}"/>
    <dgm:cxn modelId="{133633CC-7DC1-44F8-BEF3-75541081E95D}" type="presOf" srcId="{9F3D9BE8-AB21-4D93-917D-F32F5C25BBF5}" destId="{8807CB5E-0469-41F6-82DA-3D269685AE89}" srcOrd="0" destOrd="1" presId="urn:microsoft.com/office/officeart/2005/8/layout/chevron2"/>
    <dgm:cxn modelId="{60AC9851-49BA-4B7D-B5F5-C219C22A78B3}" type="presOf" srcId="{E7D64E36-CC27-47C9-9287-B1F11EA66E03}" destId="{D2FD537E-4161-4CAB-ABCD-503E650F2FF1}" srcOrd="0" destOrd="1" presId="urn:microsoft.com/office/officeart/2005/8/layout/chevron2"/>
    <dgm:cxn modelId="{4C192ACB-D6A4-4864-B263-A7AF272FA442}" srcId="{886EDD74-B4C6-4C0D-8B88-566FA398E692}" destId="{92ED90C5-1342-440C-B910-00475D27B120}" srcOrd="0" destOrd="0" parTransId="{5E006E10-F292-422E-B4FD-BD34A04BFDE4}" sibTransId="{66D46145-652B-46EE-9486-58714AB8B9CE}"/>
    <dgm:cxn modelId="{4F002694-8066-481F-981A-393506BEAFDA}" srcId="{AD9CD565-AC8E-4ABA-AC92-C45E68A8DEA3}" destId="{21C82B6A-B70B-493B-A921-DE51CA440C2D}" srcOrd="0" destOrd="0" parTransId="{E2E34DBE-5A9B-48B4-9E31-BAD97FBB1A30}" sibTransId="{EE0AC67D-3C3B-4717-9425-4DF9D2AFD15A}"/>
    <dgm:cxn modelId="{C40191A4-F3FE-4C5D-B1DB-566CBC100DE8}" type="presParOf" srcId="{47B2B313-C918-4632-B470-EBB039985CF1}" destId="{F8C6623A-DFDC-4282-A655-2A8047A83F6E}" srcOrd="0" destOrd="0" presId="urn:microsoft.com/office/officeart/2005/8/layout/chevron2"/>
    <dgm:cxn modelId="{6AD373CB-ED69-43F0-9970-DF7824D564E3}" type="presParOf" srcId="{F8C6623A-DFDC-4282-A655-2A8047A83F6E}" destId="{9DEC607C-A438-41DB-B590-27C520A62280}" srcOrd="0" destOrd="0" presId="urn:microsoft.com/office/officeart/2005/8/layout/chevron2"/>
    <dgm:cxn modelId="{A65AC8B4-FA95-4889-88A7-3514762A94CB}" type="presParOf" srcId="{F8C6623A-DFDC-4282-A655-2A8047A83F6E}" destId="{D2FD537E-4161-4CAB-ABCD-503E650F2FF1}" srcOrd="1" destOrd="0" presId="urn:microsoft.com/office/officeart/2005/8/layout/chevron2"/>
    <dgm:cxn modelId="{61F77BAE-1282-4619-8C64-21CD7BC5B123}" type="presParOf" srcId="{47B2B313-C918-4632-B470-EBB039985CF1}" destId="{5F966C3F-BC55-479F-88D6-FF55DE7CCB0C}" srcOrd="1" destOrd="0" presId="urn:microsoft.com/office/officeart/2005/8/layout/chevron2"/>
    <dgm:cxn modelId="{82B01C7F-1264-4899-AB2A-447B2554F8B6}" type="presParOf" srcId="{47B2B313-C918-4632-B470-EBB039985CF1}" destId="{8884AA17-2516-4D39-B651-B8D62F8BB853}" srcOrd="2" destOrd="0" presId="urn:microsoft.com/office/officeart/2005/8/layout/chevron2"/>
    <dgm:cxn modelId="{77C3EF53-EF41-4C7D-B7EC-B375BD27DBB1}" type="presParOf" srcId="{8884AA17-2516-4D39-B651-B8D62F8BB853}" destId="{092F2E04-D844-4755-8115-6F0BFB864946}" srcOrd="0" destOrd="0" presId="urn:microsoft.com/office/officeart/2005/8/layout/chevron2"/>
    <dgm:cxn modelId="{74BA55E2-B973-4415-9E48-77AF5928E780}" type="presParOf" srcId="{8884AA17-2516-4D39-B651-B8D62F8BB853}" destId="{55B302E7-41A3-475F-8EA4-73EC771CE665}" srcOrd="1" destOrd="0" presId="urn:microsoft.com/office/officeart/2005/8/layout/chevron2"/>
    <dgm:cxn modelId="{E477083F-67BE-42BA-8C45-E352C3C17D5F}" type="presParOf" srcId="{47B2B313-C918-4632-B470-EBB039985CF1}" destId="{695DBD54-D534-41EF-BA8A-B9F2FFF81CC3}" srcOrd="3" destOrd="0" presId="urn:microsoft.com/office/officeart/2005/8/layout/chevron2"/>
    <dgm:cxn modelId="{33ADC27E-DB3E-45A1-860E-97CD54D28958}" type="presParOf" srcId="{47B2B313-C918-4632-B470-EBB039985CF1}" destId="{E942E776-2691-48E2-BAD1-533D601711BD}" srcOrd="4" destOrd="0" presId="urn:microsoft.com/office/officeart/2005/8/layout/chevron2"/>
    <dgm:cxn modelId="{7AEA19AA-A453-48F3-B9F9-3D16A6ED58CC}" type="presParOf" srcId="{E942E776-2691-48E2-BAD1-533D601711BD}" destId="{B0D99D7B-5624-4D20-AD89-1B57DD233907}" srcOrd="0" destOrd="0" presId="urn:microsoft.com/office/officeart/2005/8/layout/chevron2"/>
    <dgm:cxn modelId="{E5F788A7-8671-4C5A-90AD-78F88F44E3C4}" type="presParOf" srcId="{E942E776-2691-48E2-BAD1-533D601711BD}" destId="{8807CB5E-0469-41F6-82DA-3D269685AE8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C607C-A438-41DB-B590-27C520A62280}">
      <dsp:nvSpPr>
        <dsp:cNvPr id="0" name=""/>
        <dsp:cNvSpPr/>
      </dsp:nvSpPr>
      <dsp:spPr>
        <a:xfrm rot="5400000">
          <a:off x="-255023" y="256846"/>
          <a:ext cx="1700156" cy="119010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pre</a:t>
          </a:r>
          <a:endParaRPr lang="en-GB" sz="3500" kern="1200" dirty="0"/>
        </a:p>
      </dsp:txBody>
      <dsp:txXfrm rot="-5400000">
        <a:off x="1" y="596878"/>
        <a:ext cx="1190109" cy="510047"/>
      </dsp:txXfrm>
    </dsp:sp>
    <dsp:sp modelId="{D2FD537E-4161-4CAB-ABCD-503E650F2FF1}">
      <dsp:nvSpPr>
        <dsp:cNvPr id="0" name=""/>
        <dsp:cNvSpPr/>
      </dsp:nvSpPr>
      <dsp:spPr>
        <a:xfrm rot="5400000">
          <a:off x="2061803" y="-869871"/>
          <a:ext cx="1105101" cy="28484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Initialisation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Data manipulation</a:t>
          </a:r>
          <a:endParaRPr lang="en-GB" sz="2200" kern="1200" dirty="0"/>
        </a:p>
      </dsp:txBody>
      <dsp:txXfrm rot="-5400000">
        <a:off x="1190109" y="55770"/>
        <a:ext cx="2794543" cy="997207"/>
      </dsp:txXfrm>
    </dsp:sp>
    <dsp:sp modelId="{092F2E04-D844-4755-8115-6F0BFB864946}">
      <dsp:nvSpPr>
        <dsp:cNvPr id="0" name=""/>
        <dsp:cNvSpPr/>
      </dsp:nvSpPr>
      <dsp:spPr>
        <a:xfrm rot="5400000">
          <a:off x="-255023" y="1763970"/>
          <a:ext cx="1700156" cy="1190109"/>
        </a:xfrm>
        <a:prstGeom prst="chevron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accent5">
              <a:hueOff val="-6198687"/>
              <a:satOff val="9275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main</a:t>
          </a:r>
          <a:endParaRPr lang="en-GB" sz="3500" kern="1200" dirty="0"/>
        </a:p>
      </dsp:txBody>
      <dsp:txXfrm rot="-5400000">
        <a:off x="1" y="2104002"/>
        <a:ext cx="1190109" cy="510047"/>
      </dsp:txXfrm>
    </dsp:sp>
    <dsp:sp modelId="{55B302E7-41A3-475F-8EA4-73EC771CE665}">
      <dsp:nvSpPr>
        <dsp:cNvPr id="0" name=""/>
        <dsp:cNvSpPr/>
      </dsp:nvSpPr>
      <dsp:spPr>
        <a:xfrm rot="5400000">
          <a:off x="2061803" y="637252"/>
          <a:ext cx="1105101" cy="28484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6198687"/>
              <a:satOff val="9275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Simulation core</a:t>
          </a:r>
          <a:endParaRPr lang="en-GB" sz="2200" kern="1200" dirty="0"/>
        </a:p>
      </dsp:txBody>
      <dsp:txXfrm rot="-5400000">
        <a:off x="1190109" y="1562894"/>
        <a:ext cx="2794543" cy="997207"/>
      </dsp:txXfrm>
    </dsp:sp>
    <dsp:sp modelId="{B0D99D7B-5624-4D20-AD89-1B57DD233907}">
      <dsp:nvSpPr>
        <dsp:cNvPr id="0" name=""/>
        <dsp:cNvSpPr/>
      </dsp:nvSpPr>
      <dsp:spPr>
        <a:xfrm rot="5400000">
          <a:off x="-255023" y="3271093"/>
          <a:ext cx="1700156" cy="1190109"/>
        </a:xfrm>
        <a:prstGeom prst="chevron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post</a:t>
          </a:r>
          <a:endParaRPr lang="en-GB" sz="3500" kern="1200" dirty="0"/>
        </a:p>
      </dsp:txBody>
      <dsp:txXfrm rot="-5400000">
        <a:off x="1" y="3611125"/>
        <a:ext cx="1190109" cy="510047"/>
      </dsp:txXfrm>
    </dsp:sp>
    <dsp:sp modelId="{8807CB5E-0469-41F6-82DA-3D269685AE89}">
      <dsp:nvSpPr>
        <dsp:cNvPr id="0" name=""/>
        <dsp:cNvSpPr/>
      </dsp:nvSpPr>
      <dsp:spPr>
        <a:xfrm rot="5400000">
          <a:off x="2061803" y="2144375"/>
          <a:ext cx="1105101" cy="28484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Result analysis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Visualisation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Rendering</a:t>
          </a:r>
          <a:endParaRPr lang="en-GB" sz="2200" kern="1200" dirty="0"/>
        </a:p>
      </dsp:txBody>
      <dsp:txXfrm rot="-5400000">
        <a:off x="1190109" y="3070017"/>
        <a:ext cx="2794543" cy="997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19B65-17FC-E64B-AA11-F89CD070FA4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8F9C0-7201-4247-ADAA-81D34BED3DF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F9E80-0A20-824B-BC97-103EB8A00918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60031-71FA-DA4D-ACFB-74AAE49091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96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60031-71FA-DA4D-ACFB-74AAE49091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3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60031-71FA-DA4D-ACFB-74AAE490916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5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8565" y="2066925"/>
            <a:ext cx="4483100" cy="123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9700"/>
            <a:ext cx="8229600" cy="506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34981" y="6222244"/>
            <a:ext cx="1854200" cy="5095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10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6400800" cy="3124259"/>
          </a:xfrm>
        </p:spPr>
        <p:txBody>
          <a:bodyPr>
            <a:normAutofit/>
          </a:bodyPr>
          <a:lstStyle/>
          <a:p>
            <a:r>
              <a:rPr lang="en-GB" b="1" dirty="0"/>
              <a:t>C</a:t>
            </a:r>
            <a:r>
              <a:rPr lang="en-GB" dirty="0"/>
              <a:t>ollaborative </a:t>
            </a:r>
            <a:r>
              <a:rPr lang="en-GB" b="1" dirty="0"/>
              <a:t>R</a:t>
            </a:r>
            <a:r>
              <a:rPr lang="en-GB" dirty="0"/>
              <a:t>esearch into </a:t>
            </a:r>
            <a:r>
              <a:rPr lang="en-GB" b="1" dirty="0"/>
              <a:t>E</a:t>
            </a:r>
            <a:r>
              <a:rPr lang="en-GB" dirty="0"/>
              <a:t>xascale </a:t>
            </a:r>
            <a:r>
              <a:rPr lang="en-GB" b="1" dirty="0" err="1"/>
              <a:t>S</a:t>
            </a:r>
            <a:r>
              <a:rPr lang="en-GB" dirty="0" err="1"/>
              <a:t>ystemware</a:t>
            </a:r>
            <a:r>
              <a:rPr lang="en-GB" dirty="0"/>
              <a:t>, </a:t>
            </a:r>
            <a:r>
              <a:rPr lang="en-GB" b="1" dirty="0"/>
              <a:t>T</a:t>
            </a:r>
            <a:r>
              <a:rPr lang="en-GB" dirty="0"/>
              <a:t>ools and </a:t>
            </a:r>
            <a:r>
              <a:rPr lang="en-GB" b="1" dirty="0"/>
              <a:t>A</a:t>
            </a:r>
            <a:r>
              <a:rPr lang="en-GB" dirty="0"/>
              <a:t>pplications</a:t>
            </a:r>
          </a:p>
          <a:p>
            <a:endParaRPr lang="en-US" sz="1600" dirty="0"/>
          </a:p>
          <a:p>
            <a:r>
              <a:rPr lang="en-US" sz="1600" dirty="0" err="1" smtClean="0"/>
              <a:t>Gregor</a:t>
            </a:r>
            <a:r>
              <a:rPr lang="en-US" sz="1600" dirty="0" smtClean="0"/>
              <a:t> Matura, German Aerospace Center (DLR)</a:t>
            </a:r>
          </a:p>
          <a:p>
            <a:endParaRPr lang="en-US" sz="100" dirty="0"/>
          </a:p>
          <a:p>
            <a:r>
              <a:rPr lang="en-US" sz="1400" dirty="0"/>
              <a:t>Achim Basermann, Fang Chen, Markus </a:t>
            </a:r>
            <a:r>
              <a:rPr lang="en-US" sz="1400" dirty="0" err="1" smtClean="0"/>
              <a:t>Flatken</a:t>
            </a:r>
            <a:r>
              <a:rPr lang="en-US" sz="1400" dirty="0"/>
              <a:t>, Andreas </a:t>
            </a:r>
            <a:r>
              <a:rPr lang="en-US" sz="1400" dirty="0" smtClean="0"/>
              <a:t>Gerndt (DLR)</a:t>
            </a:r>
          </a:p>
          <a:p>
            <a:r>
              <a:rPr lang="en-US" sz="1400" dirty="0"/>
              <a:t>James </a:t>
            </a:r>
            <a:r>
              <a:rPr lang="en-US" sz="1400" dirty="0" smtClean="0"/>
              <a:t>Hetherington, Timm </a:t>
            </a:r>
            <a:r>
              <a:rPr lang="en-US" sz="1400" dirty="0" err="1" smtClean="0"/>
              <a:t>Krüger</a:t>
            </a:r>
            <a:r>
              <a:rPr lang="en-US" sz="1400" dirty="0" smtClean="0"/>
              <a:t>, Rupert Nash (UCL)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050" name="Picture 2" descr="H:\Documents\DLR\DLR_Signet_schwarz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7" y="4464698"/>
            <a:ext cx="1355725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1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usage: example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Old call to ParMETIS:</a:t>
            </a:r>
          </a:p>
          <a:p>
            <a:pPr marL="0" indent="0">
              <a:buNone/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ParMETIS_V3_PartKway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vtxdist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xadj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adjncy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vwgt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adjwgt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wgtflag</a:t>
            </a: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numflag</a:t>
            </a: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ncon</a:t>
            </a: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nparts</a:t>
            </a: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tpwgts</a:t>
            </a: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ubvec</a:t>
            </a: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, options, </a:t>
            </a:r>
            <a:r>
              <a:rPr lang="en-GB" sz="18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edgecut</a:t>
            </a: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	part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comm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usage: example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Call to PPStee: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get interface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PPStee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ppstee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submit graph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ppstee.submitGraph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pgraph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submit weights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ppstee.submitNewStage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wgtCmp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PPSTEE_STAGE_COMPUTATION);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ppstee.submitNewStage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wgtVis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, PPSTEE_STAGE_VISUALISATION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calculate partitioning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PPSteePart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ppart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ppstee.getPartitioning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ppart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usage: example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Build graph: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get graph (as ParMETIS type)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PPSteeGraph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pgraph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PPSteeGraphParmetis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(MPI_COMM_WORLD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vtxdist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xadj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adjncy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dirty="0"/>
              <a:t>Build </a:t>
            </a:r>
            <a:r>
              <a:rPr lang="en-GB" dirty="0" smtClean="0"/>
              <a:t>weights:</a:t>
            </a:r>
            <a:endParaRPr lang="en-GB" dirty="0"/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construct and set weights for computation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PPSteeWeights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wgtCmp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pgraph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wgtCmp.setWeightsData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vwgt_c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adjwgt_c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construct and set weights for visualisation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PPSteeWeights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wgtVis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pgraph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wgtVis.setWeightsData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vwgt_v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adjwgt_v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Integration into HemeLB </a:t>
            </a:r>
          </a:p>
          <a:p>
            <a:r>
              <a:rPr lang="en-US" dirty="0" smtClean="0"/>
              <a:t>Performance measurements with HemeLB</a:t>
            </a:r>
          </a:p>
          <a:p>
            <a:r>
              <a:rPr lang="en-US" dirty="0" smtClean="0"/>
              <a:t>Further tests with other applications</a:t>
            </a:r>
            <a:endParaRPr lang="en-US" dirty="0"/>
          </a:p>
          <a:p>
            <a:r>
              <a:rPr lang="en-US" dirty="0" smtClean="0"/>
              <a:t>Revision of architecture</a:t>
            </a:r>
          </a:p>
          <a:p>
            <a:r>
              <a:rPr lang="en-US" dirty="0" smtClean="0"/>
              <a:t>Comparison </a:t>
            </a:r>
            <a:r>
              <a:rPr lang="en-US" dirty="0"/>
              <a:t>with other </a:t>
            </a:r>
            <a:r>
              <a:rPr lang="en-US" dirty="0" smtClean="0"/>
              <a:t>frameworks</a:t>
            </a:r>
            <a:br>
              <a:rPr lang="en-US" dirty="0" smtClean="0"/>
            </a:br>
            <a:r>
              <a:rPr lang="en-US" dirty="0" smtClean="0"/>
              <a:t>(some </a:t>
            </a:r>
            <a:r>
              <a:rPr lang="en-US" dirty="0"/>
              <a:t>of them cover features of </a:t>
            </a:r>
            <a:r>
              <a:rPr lang="en-US" dirty="0" smtClean="0"/>
              <a:t>PPStee, e.g. ITAPS)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</a:t>
            </a:r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Textfeld 9"/>
          <p:cNvSpPr txBox="1"/>
          <p:nvPr/>
        </p:nvSpPr>
        <p:spPr>
          <a:xfrm>
            <a:off x="331839" y="1523862"/>
            <a:ext cx="7378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HemeLB test </a:t>
            </a:r>
            <a:r>
              <a:rPr lang="en-GB" dirty="0" smtClean="0"/>
              <a:t>runs on HemeLB test data sets (R15-L45 and R15-L450)</a:t>
            </a:r>
          </a:p>
          <a:p>
            <a:endParaRPr lang="en-GB" dirty="0"/>
          </a:p>
          <a:p>
            <a:r>
              <a:rPr lang="en-GB" dirty="0" smtClean="0"/>
              <a:t>PPStee </a:t>
            </a:r>
            <a:r>
              <a:rPr lang="en-GB" dirty="0" smtClean="0"/>
              <a:t>using </a:t>
            </a:r>
            <a:r>
              <a:rPr lang="en-GB" dirty="0" smtClean="0"/>
              <a:t>ParMETIS vs. PPStee using </a:t>
            </a:r>
            <a:r>
              <a:rPr lang="en-GB" dirty="0" err="1" smtClean="0"/>
              <a:t>PTScotch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            vs</a:t>
            </a:r>
            <a:r>
              <a:rPr lang="en-GB" dirty="0" smtClean="0"/>
              <a:t>. plain HemeLB code (ParMETIS</a:t>
            </a:r>
            <a:r>
              <a:rPr lang="en-GB" dirty="0" smtClean="0"/>
              <a:t>)</a:t>
            </a:r>
          </a:p>
        </p:txBody>
      </p:sp>
      <p:graphicFrame>
        <p:nvGraphicFramePr>
          <p:cNvPr id="11" name="Diagramm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76541"/>
              </p:ext>
            </p:extLst>
          </p:nvPr>
        </p:nvGraphicFramePr>
        <p:xfrm>
          <a:off x="457200" y="2961377"/>
          <a:ext cx="4060490" cy="299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m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79567"/>
              </p:ext>
            </p:extLst>
          </p:nvPr>
        </p:nvGraphicFramePr>
        <p:xfrm>
          <a:off x="4517689" y="2961377"/>
          <a:ext cx="4169111" cy="2969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1922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949262"/>
            <a:ext cx="8229600" cy="3527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		</a:t>
            </a:r>
            <a:r>
              <a:rPr lang="en-GB" sz="2800" dirty="0" smtClean="0"/>
              <a:t>Thank</a:t>
            </a:r>
            <a:r>
              <a:rPr lang="de-DE" sz="2800" dirty="0" smtClean="0"/>
              <a:t> </a:t>
            </a:r>
            <a:r>
              <a:rPr lang="en-GB" sz="2800" dirty="0" smtClean="0"/>
              <a:t>you</a:t>
            </a:r>
          </a:p>
          <a:p>
            <a:pPr marL="0" indent="0">
              <a:buNone/>
            </a:pPr>
            <a:r>
              <a:rPr lang="de-DE" sz="2800" dirty="0" smtClean="0"/>
              <a:t>			</a:t>
            </a:r>
            <a:r>
              <a:rPr lang="en-GB" sz="2800" dirty="0" smtClean="0"/>
              <a:t>for your attention!</a:t>
            </a:r>
            <a:endParaRPr lang="en-GB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5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+mn-lt"/>
              </a:rPr>
              <a:t>PPStee</a:t>
            </a:r>
            <a:endParaRPr lang="en-GB" sz="3200" dirty="0">
              <a:latin typeface="+mn-lt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Pre-Processing Interface for Steering Exascale</a:t>
            </a:r>
          </a:p>
          <a:p>
            <a:r>
              <a:rPr lang="en-US" dirty="0"/>
              <a:t>Simulations by Intermediate Result Analysis</a:t>
            </a:r>
          </a:p>
          <a:p>
            <a:r>
              <a:rPr lang="en-US" dirty="0"/>
              <a:t>through In-Situ Post-Processing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6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3341654"/>
              </p:ext>
            </p:extLst>
          </p:nvPr>
        </p:nvGraphicFramePr>
        <p:xfrm>
          <a:off x="457200" y="1673225"/>
          <a:ext cx="4038600" cy="471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Geschweifte Klammer rechts 4"/>
          <p:cNvSpPr/>
          <p:nvPr/>
        </p:nvSpPr>
        <p:spPr>
          <a:xfrm>
            <a:off x="4829577" y="3052293"/>
            <a:ext cx="425003" cy="133940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feld 6"/>
          <p:cNvSpPr txBox="1"/>
          <p:nvPr/>
        </p:nvSpPr>
        <p:spPr>
          <a:xfrm>
            <a:off x="5525036" y="3368051"/>
            <a:ext cx="2289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Partitioner:</a:t>
            </a:r>
          </a:p>
          <a:p>
            <a:r>
              <a:rPr lang="en-GB" sz="2000" dirty="0" smtClean="0"/>
              <a:t>        Load balance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878411" y="19906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?</a:t>
            </a:r>
            <a:endParaRPr lang="en-GB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4878411" y="500218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2249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45487" y="533400"/>
            <a:ext cx="3741312" cy="736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PPStee data flow: overview</a:t>
            </a:r>
            <a:endParaRPr lang="en-GB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2586"/>
            <a:ext cx="4101920" cy="5964414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Assumptions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simulation uses a partitioner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There is some sort of mesh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 mesh is there (= in memory): an initial (=bad) read-in happens</a:t>
            </a:r>
          </a:p>
          <a:p>
            <a:r>
              <a:rPr lang="en-US" dirty="0" smtClean="0"/>
              <a:t>The simulation has more than one stage</a:t>
            </a:r>
          </a:p>
          <a:p>
            <a:pPr lvl="1"/>
            <a:r>
              <a:rPr lang="en-US" dirty="0" smtClean="0"/>
              <a:t>E.g.: an in-situ data analysis or </a:t>
            </a:r>
            <a:r>
              <a:rPr lang="en-US" dirty="0" err="1" smtClean="0"/>
              <a:t>visualisation</a:t>
            </a:r>
            <a:r>
              <a:rPr lang="en-US" dirty="0" smtClean="0"/>
              <a:t> is integrated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Properties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Swappable </a:t>
            </a:r>
            <a:r>
              <a:rPr lang="en-US" dirty="0"/>
              <a:t>external partitioning tool</a:t>
            </a:r>
          </a:p>
          <a:p>
            <a:r>
              <a:rPr lang="en-US" dirty="0" smtClean="0"/>
              <a:t>Flexible </a:t>
            </a:r>
            <a:r>
              <a:rPr lang="en-US" dirty="0"/>
              <a:t>data format</a:t>
            </a:r>
          </a:p>
          <a:p>
            <a:r>
              <a:rPr lang="en-US" dirty="0" smtClean="0"/>
              <a:t>Incorporates </a:t>
            </a:r>
            <a:r>
              <a:rPr lang="en-US" dirty="0"/>
              <a:t>different simulation stages like computation and visualization</a:t>
            </a:r>
          </a:p>
          <a:p>
            <a:r>
              <a:rPr lang="en-US" dirty="0" smtClean="0"/>
              <a:t>Easily </a:t>
            </a:r>
            <a:r>
              <a:rPr lang="en-US" dirty="0"/>
              <a:t>adjustable </a:t>
            </a:r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partitioning </a:t>
            </a:r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/>
              <a:t>kinds of </a:t>
            </a:r>
            <a:r>
              <a:rPr lang="en-US" dirty="0" smtClean="0"/>
              <a:t>stages</a:t>
            </a:r>
          </a:p>
          <a:p>
            <a:pPr lvl="1"/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(more/any</a:t>
            </a:r>
            <a:r>
              <a:rPr lang="en-US" dirty="0"/>
              <a:t>) mesh refinement</a:t>
            </a: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45487" y="533400"/>
            <a:ext cx="3741312" cy="736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PPStee data flow: revisited</a:t>
            </a:r>
            <a:endParaRPr lang="en-GB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2586"/>
            <a:ext cx="4101920" cy="5964414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Offers standardised partitioner access</a:t>
            </a:r>
          </a:p>
          <a:p>
            <a:r>
              <a:rPr lang="en-GB" dirty="0" smtClean="0"/>
              <a:t>Relies on established external partitioning tools</a:t>
            </a:r>
            <a:br>
              <a:rPr lang="en-GB" dirty="0" smtClean="0"/>
            </a:br>
            <a:r>
              <a:rPr lang="en-GB" sz="1800" dirty="0" smtClean="0"/>
              <a:t>(however own ones can be integrated as well)</a:t>
            </a:r>
            <a:endParaRPr lang="en-GB" dirty="0" smtClean="0"/>
          </a:p>
          <a:p>
            <a:r>
              <a:rPr lang="en-GB" dirty="0" smtClean="0"/>
              <a:t>Little overhead: if partitioning is already implemented required interface input is present in some (similar) form</a:t>
            </a:r>
          </a:p>
          <a:p>
            <a:r>
              <a:rPr lang="en-GB" dirty="0" smtClean="0"/>
              <a:t>Small memory requirements</a:t>
            </a: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</a:t>
            </a:r>
            <a:r>
              <a:rPr lang="en-US" dirty="0"/>
              <a:t>routines of external partitioning tools covering special functionalities have to be implemented separately (yet this is possible)</a:t>
            </a:r>
          </a:p>
          <a:p>
            <a:r>
              <a:rPr lang="en-US" dirty="0" smtClean="0"/>
              <a:t>Another </a:t>
            </a:r>
            <a:r>
              <a:rPr lang="en-US" dirty="0"/>
              <a:t>software layer</a:t>
            </a: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Template (powerpoint)">
  <a:themeElements>
    <a:clrScheme name="Custom 2">
      <a:dk1>
        <a:srgbClr val="292934"/>
      </a:dk1>
      <a:lt1>
        <a:srgbClr val="FFFFFF"/>
      </a:lt1>
      <a:dk2>
        <a:srgbClr val="861B15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(powerpoint)</Template>
  <TotalTime>0</TotalTime>
  <Words>335</Words>
  <Application>Microsoft Office PowerPoint</Application>
  <PresentationFormat>Bildschirmpräsentation (4:3)</PresentationFormat>
  <Paragraphs>113</Paragraphs>
  <Slides>15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Presentation Template (powerpoint)</vt:lpstr>
      <vt:lpstr>PowerPoint-Präsentation</vt:lpstr>
      <vt:lpstr>PPStee</vt:lpstr>
      <vt:lpstr>Motivation</vt:lpstr>
      <vt:lpstr>PPStee data flow: overview</vt:lpstr>
      <vt:lpstr>Assumptions</vt:lpstr>
      <vt:lpstr>Properties</vt:lpstr>
      <vt:lpstr>PPStee data flow: revisited</vt:lpstr>
      <vt:lpstr>Advantages</vt:lpstr>
      <vt:lpstr>Disadvantages</vt:lpstr>
      <vt:lpstr>Basic usage: example</vt:lpstr>
      <vt:lpstr>Basic usage: example</vt:lpstr>
      <vt:lpstr>Basic usage: example</vt:lpstr>
      <vt:lpstr>Future work</vt:lpstr>
      <vt:lpstr>Preliminary results</vt:lpstr>
      <vt:lpstr>PowerPoint-Präsentation</vt:lpstr>
    </vt:vector>
  </TitlesOfParts>
  <Company>DLR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Matura, Gregor</dc:creator>
  <cp:lastModifiedBy>Matura, Gregor</cp:lastModifiedBy>
  <cp:revision>34</cp:revision>
  <dcterms:created xsi:type="dcterms:W3CDTF">2013-03-27T08:51:16Z</dcterms:created>
  <dcterms:modified xsi:type="dcterms:W3CDTF">2013-04-29T12:14:31Z</dcterms:modified>
</cp:coreProperties>
</file>