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tiff" ContentType="image/tif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57" r:id="rId2"/>
    <p:sldMasterId id="2147484065" r:id="rId3"/>
    <p:sldMasterId id="2147484070" r:id="rId4"/>
    <p:sldMasterId id="2147484084" r:id="rId5"/>
  </p:sldMasterIdLst>
  <p:notesMasterIdLst>
    <p:notesMasterId r:id="rId30"/>
  </p:notesMasterIdLst>
  <p:handoutMasterIdLst>
    <p:handoutMasterId r:id="rId31"/>
  </p:handoutMasterIdLst>
  <p:sldIdLst>
    <p:sldId id="333" r:id="rId6"/>
    <p:sldId id="465" r:id="rId7"/>
    <p:sldId id="470" r:id="rId8"/>
    <p:sldId id="486" r:id="rId9"/>
    <p:sldId id="488" r:id="rId10"/>
    <p:sldId id="483" r:id="rId11"/>
    <p:sldId id="467" r:id="rId12"/>
    <p:sldId id="481" r:id="rId13"/>
    <p:sldId id="458" r:id="rId14"/>
    <p:sldId id="471" r:id="rId15"/>
    <p:sldId id="412" r:id="rId16"/>
    <p:sldId id="437" r:id="rId17"/>
    <p:sldId id="474" r:id="rId18"/>
    <p:sldId id="414" r:id="rId19"/>
    <p:sldId id="445" r:id="rId20"/>
    <p:sldId id="446" r:id="rId21"/>
    <p:sldId id="447" r:id="rId22"/>
    <p:sldId id="472" r:id="rId23"/>
    <p:sldId id="449" r:id="rId24"/>
    <p:sldId id="450" r:id="rId25"/>
    <p:sldId id="424" r:id="rId26"/>
    <p:sldId id="466" r:id="rId27"/>
    <p:sldId id="431" r:id="rId28"/>
    <p:sldId id="480" r:id="rId29"/>
  </p:sldIdLst>
  <p:sldSz cx="9144000" cy="6858000" type="screen4x3"/>
  <p:notesSz cx="6797675" cy="9926638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99"/>
    <a:srgbClr val="686868"/>
    <a:srgbClr val="D2D2D2"/>
    <a:srgbClr val="FAFAFA"/>
    <a:srgbClr val="FF8D00"/>
    <a:srgbClr val="FFE700"/>
    <a:srgbClr val="E7E7E7"/>
    <a:srgbClr val="808080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3" autoAdjust="0"/>
    <p:restoredTop sz="87456" autoAdjust="0"/>
  </p:normalViewPr>
  <p:slideViewPr>
    <p:cSldViewPr>
      <p:cViewPr varScale="1">
        <p:scale>
          <a:sx n="98" d="100"/>
          <a:sy n="98" d="100"/>
        </p:scale>
        <p:origin x="-16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48"/>
    </p:cViewPr>
  </p:sorterViewPr>
  <p:notesViewPr>
    <p:cSldViewPr>
      <p:cViewPr varScale="1">
        <p:scale>
          <a:sx n="76" d="100"/>
          <a:sy n="76" d="100"/>
        </p:scale>
        <p:origin x="-16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Tabelle1!$C$3</c:f>
              <c:strCache>
                <c:ptCount val="1"/>
                <c:pt idx="0">
                  <c:v>Verbrauch für 100 kg / (l/100 km)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12"/>
            <c:spPr>
              <a:solidFill>
                <a:schemeClr val="tx2"/>
              </a:solidFill>
              <a:ln>
                <a:noFill/>
              </a:ln>
            </c:spPr>
          </c:marker>
          <c:cat>
            <c:strRef>
              <c:f>Tabelle1!$B$4:$B$6</c:f>
              <c:strCache>
                <c:ptCount val="3"/>
                <c:pt idx="0">
                  <c:v>NEFZ</c:v>
                </c:pt>
                <c:pt idx="1">
                  <c:v>i angepasst NEFZ</c:v>
                </c:pt>
                <c:pt idx="2">
                  <c:v>vh angepasst NEFZ</c:v>
                </c:pt>
              </c:strCache>
            </c:strRef>
          </c:cat>
          <c:val>
            <c:numRef>
              <c:f>Tabelle1!$C$4:$C$6</c:f>
              <c:numCache>
                <c:formatCode>General</c:formatCode>
                <c:ptCount val="3"/>
                <c:pt idx="0">
                  <c:v>0.15</c:v>
                </c:pt>
                <c:pt idx="1">
                  <c:v>0.32</c:v>
                </c:pt>
                <c:pt idx="2">
                  <c:v>0.39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147840"/>
        <c:axId val="176875776"/>
      </c:lineChart>
      <c:catAx>
        <c:axId val="176147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de-DE"/>
          </a:p>
        </c:txPr>
        <c:crossAx val="176875776"/>
        <c:crosses val="autoZero"/>
        <c:auto val="1"/>
        <c:lblAlgn val="ctr"/>
        <c:lblOffset val="100"/>
        <c:noMultiLvlLbl val="0"/>
      </c:catAx>
      <c:valAx>
        <c:axId val="176875776"/>
        <c:scaling>
          <c:orientation val="minMax"/>
          <c:max val="0.70000000000000007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de-DE"/>
          </a:p>
        </c:txPr>
        <c:crossAx val="176147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352389547645566E-2"/>
          <c:y val="0.10244607718376"/>
          <c:w val="0.81432677549396559"/>
          <c:h val="0.80176554973632408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matte">
              <a:bevelT/>
            </a:sp3d>
          </c:spPr>
          <c:dPt>
            <c:idx val="0"/>
            <c:bubble3D val="0"/>
            <c:spPr>
              <a:solidFill>
                <a:srgbClr val="CFD7D9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1"/>
            <c:bubble3D val="0"/>
            <c:spPr>
              <a:solidFill>
                <a:srgbClr val="0057A7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2"/>
            <c:bubble3D val="0"/>
            <c:spPr>
              <a:solidFill>
                <a:srgbClr val="FFD10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3"/>
            <c:bubble3D val="0"/>
            <c:spPr>
              <a:solidFill>
                <a:srgbClr val="C82D2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4"/>
            <c:bubble3D val="0"/>
            <c:spPr>
              <a:solidFill>
                <a:srgbClr val="80008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5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6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val>
            <c:numRef>
              <c:f>Tabelle1!$D$22:$D$28</c:f>
              <c:numCache>
                <c:formatCode>0.0%</c:formatCode>
                <c:ptCount val="7"/>
                <c:pt idx="0">
                  <c:v>0.2</c:v>
                </c:pt>
                <c:pt idx="1">
                  <c:v>0.11</c:v>
                </c:pt>
                <c:pt idx="2">
                  <c:v>0.32000000000000062</c:v>
                </c:pt>
                <c:pt idx="3" formatCode="0%">
                  <c:v>9.0000000000000024E-2</c:v>
                </c:pt>
                <c:pt idx="4" formatCode="0%">
                  <c:v>0.28000000000000008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DF598C5-7917-424A-B8FD-4EE5EFE1B3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645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63575"/>
            <a:ext cx="5940425" cy="445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5354638"/>
            <a:ext cx="5438775" cy="382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409055D-751A-4602-A092-C09E5CCB3B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587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1714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95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829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2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60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8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87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613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613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93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70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019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170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143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237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66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EB4694-0927-4D66-8015-5F4A43031170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38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67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4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Logitudinal</a:t>
            </a:r>
            <a:r>
              <a:rPr lang="de-DE" dirty="0" smtClean="0"/>
              <a:t> </a:t>
            </a:r>
            <a:r>
              <a:rPr lang="de-DE" dirty="0" err="1" smtClean="0"/>
              <a:t>motions</a:t>
            </a:r>
            <a:r>
              <a:rPr lang="de-DE" dirty="0" smtClean="0"/>
              <a:t> </a:t>
            </a:r>
          </a:p>
          <a:p>
            <a:r>
              <a:rPr lang="de-DE" dirty="0" smtClean="0"/>
              <a:t>Lateral </a:t>
            </a:r>
            <a:r>
              <a:rPr lang="de-DE" dirty="0" err="1" smtClean="0"/>
              <a:t>motions</a:t>
            </a:r>
            <a:r>
              <a:rPr lang="de-DE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54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862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9055D-751A-4602-A092-C09E5CCB3B9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45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www.DLR.de  •  Folie </a:t>
            </a:r>
            <a:fld id="{2B9ADB75-82C1-4DFF-94EB-D2CCDA5210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89021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660B84B2-7DD4-466C-B763-85B5AD917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2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BA73DD4D-D3FD-4EFC-8ED0-CF61D2C25A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894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6B3840EA-8C03-4DD7-AB28-FC93DE572D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03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 sz="2400"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www.DLR.de  •  Folie </a:t>
            </a:r>
            <a:fld id="{0971E13A-985C-4832-9BAE-2CD9EA568D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47165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41165"/>
            <a:ext cx="7677472" cy="279524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584" y="1484784"/>
            <a:ext cx="7694613" cy="3992562"/>
          </a:xfrm>
        </p:spPr>
        <p:txBody>
          <a:bodyPr/>
          <a:lstStyle>
            <a:lvl1pPr marL="179388" indent="-179388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479180" y="6146254"/>
            <a:ext cx="5472608" cy="153888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827088" y="658162"/>
            <a:ext cx="7705352" cy="5385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2022475" y="122238"/>
            <a:ext cx="5399088" cy="122237"/>
          </a:xfr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MKS-Analysen &gt; Martin Redelbach  &gt; 25.07.2012</a:t>
            </a:r>
          </a:p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827088" y="122238"/>
            <a:ext cx="1195387" cy="122237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DF7F401E-0A92-448A-B958-C10FA05E61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978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 userDrawn="1"/>
        </p:nvSpPr>
        <p:spPr bwMode="auto">
          <a:xfrm>
            <a:off x="1143000" y="620713"/>
            <a:ext cx="76771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b="0" dirty="0" smtClean="0">
                <a:solidFill>
                  <a:srgbClr val="000000"/>
                </a:solidFill>
              </a:rPr>
              <a:t>Titel</a:t>
            </a:r>
            <a:br>
              <a:rPr lang="de-DE" b="0" dirty="0" smtClean="0">
                <a:solidFill>
                  <a:srgbClr val="000000"/>
                </a:solidFill>
              </a:rPr>
            </a:br>
            <a:endParaRPr lang="de-DE" b="0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341165"/>
            <a:ext cx="7677472" cy="567556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479180" y="6146254"/>
            <a:ext cx="5472608" cy="1223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0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3DB93CDC-B0EE-4AF1-AAF2-8F04ED1ECA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64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202219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4629EF6F-528C-4428-9559-A66F5F8CC7E1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104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7DAA5B2F-A699-4C7A-9E80-D744E986A3BE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010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2"/>
            <a:ext cx="3770313" cy="4136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2"/>
            <a:ext cx="3769200" cy="4136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1C5AA102-C087-437A-B0A2-8856CBE277C9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8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692696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4AEC12C3-8DFB-442C-A394-E7A5DA6B46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82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8" name="Rectangle 47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32C69B6E-5AF5-4537-B7A4-931512ED274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65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AC1039BB-E8F8-41B8-ABA4-202B419758ED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66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t>www.DLR.de  •  Folie </a:t>
            </a:r>
            <a:fld id="{9DC3001A-3A0D-4840-8DF4-E6A3F6E36E49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05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39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33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37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85038" name="Rectangle 4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2159000"/>
            <a:ext cx="7342188" cy="37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052948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143000" y="122238"/>
            <a:ext cx="1195388" cy="122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Folie </a:t>
            </a:r>
            <a:fld id="{ED66EB23-B508-4D32-B12A-0E4CC4F4973C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38388" y="122238"/>
            <a:ext cx="5399087" cy="12223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143000" y="1884363"/>
            <a:ext cx="7694613" cy="3992562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99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2"/>
            <a:ext cx="3770313" cy="41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2"/>
            <a:ext cx="3769200" cy="41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ftr" sz="quarter" idx="10"/>
          </p:nvPr>
        </p:nvSpPr>
        <p:spPr>
          <a:xfrm>
            <a:off x="2338388" y="122238"/>
            <a:ext cx="5399087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43000" y="122238"/>
            <a:ext cx="1195388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dirty="0"/>
              <a:t>www.DLR.de  •  Folie </a:t>
            </a:r>
            <a:fld id="{1C5AA102-C087-437A-B0A2-8856CBE277C9}" type="slidenum">
              <a:rPr/>
              <a:pPr>
                <a:defRPr/>
              </a:pPr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7824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ftr" sz="quarter" idx="14"/>
          </p:nvPr>
        </p:nvSpPr>
        <p:spPr>
          <a:xfrm>
            <a:off x="2338388" y="122238"/>
            <a:ext cx="5399087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  <p:sp>
        <p:nvSpPr>
          <p:cNvPr id="8" name="Rectangle 47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1143000" y="122238"/>
            <a:ext cx="1195388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dirty="0"/>
              <a:t>www.DLR.de  •  Folie </a:t>
            </a:r>
            <a:fld id="{32C69B6E-5AF5-4537-B7A4-931512ED2748}" type="slidenum">
              <a:rPr/>
              <a:pPr>
                <a:defRPr/>
              </a:pPr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5455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6"/>
          <p:cNvSpPr>
            <a:spLocks noGrp="1" noChangeArrowheads="1"/>
          </p:cNvSpPr>
          <p:nvPr>
            <p:ph type="ftr" sz="quarter" idx="10"/>
          </p:nvPr>
        </p:nvSpPr>
        <p:spPr>
          <a:xfrm>
            <a:off x="2338388" y="122238"/>
            <a:ext cx="5399087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43000" y="122238"/>
            <a:ext cx="1195388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dirty="0"/>
              <a:t>www.DLR.de  •  Folie </a:t>
            </a:r>
            <a:fld id="{AC1039BB-E8F8-41B8-ABA4-202B419758ED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635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43000" y="122238"/>
            <a:ext cx="1195388" cy="122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www.DLR.de  •  Folie </a:t>
            </a:r>
            <a:fld id="{5B321685-5CBE-4030-8148-A219B05E9066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338388" y="122238"/>
            <a:ext cx="5399087" cy="12223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dirty="0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4192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59452A21-EAF5-47E0-B319-240F835E37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23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13B353B2-D1E8-4224-90FA-35D1F99048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68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6136BBDF-9876-41B9-AF08-CA0E6015A2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41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57668A05-B6D6-4F6E-B3AB-653E225D95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08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www.DLR.de  •  Folie </a:t>
            </a:r>
            <a:fld id="{6C41204A-AB2D-4AE6-8E59-B0949DA380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86868"/>
                </a:solidFill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98365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8DD9C3CD-2434-4F4E-A99A-71C10FE501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73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9336AE8B-4007-46FC-932B-87811C1F2C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39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4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5AE2F0CB-8AAA-4359-97EE-68D830B5D4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4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2A8113A2-17C8-4569-998B-27BC3DEB8C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6630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3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4048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12875"/>
            <a:ext cx="7694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4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</a:t>
            </a:r>
            <a:r>
              <a:rPr lang="de-DE">
                <a:solidFill>
                  <a:srgbClr val="949494"/>
                </a:solidFill>
              </a:rPr>
              <a:t>•</a:t>
            </a:r>
            <a:r>
              <a:rPr lang="de-DE"/>
              <a:t>  Folie </a:t>
            </a:r>
            <a:fld id="{ED151100-54D1-48ED-B820-22CADE3272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53214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74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t>wwwDLR.de  •  Folie </a:t>
            </a:r>
            <a:fld id="{18C7CB6D-895A-4F21-B0E7-2185F6FE5534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  <p:pic>
        <p:nvPicPr>
          <p:cNvPr id="1031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10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rafi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/>
              <a:t>wwwDLR.de  •  Folie </a:t>
            </a:r>
            <a:fld id="{18C7CB6D-895A-4F21-B0E7-2185F6FE5534}" type="slidenum">
              <a:rPr/>
              <a:pPr>
                <a:defRPr/>
              </a:pPr>
              <a:t>‹Nr.›</a:t>
            </a:fld>
            <a:endParaRPr dirty="0"/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>
                <a:ea typeface="ヒラギノ角ゴ Pro W3"/>
              </a:rPr>
              <a:t>&gt; Vortrag &gt; Autor  •  Dokumentname &gt; Datum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1677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Font typeface="Arial" pitchFamily="34" charset="0"/>
        <a:buChar char="•"/>
        <a:defRPr lang="de-DE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lang="de-DE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lang="de-DE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lang="de-DE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lang="de-DE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12" Type="http://schemas.openxmlformats.org/officeDocument/2006/relationships/image" Target="../media/image30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microsoft.com/office/2007/relationships/media" Target="../media/media3.avi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8.xml"/><Relationship Id="rId15" Type="http://schemas.microsoft.com/office/2007/relationships/hdphoto" Target="../media/hdphoto2.wdp"/><Relationship Id="rId10" Type="http://schemas.openxmlformats.org/officeDocument/2006/relationships/image" Target="../media/image30.jpeg"/><Relationship Id="rId4" Type="http://schemas.openxmlformats.org/officeDocument/2006/relationships/video" Target="../media/media3.avi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410.png"/><Relationship Id="rId11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11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file:///D:\vwdat\rad34097.tmp.bmp" TargetMode="Externa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image" Target="../media/image38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chart" Target="../charts/char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microsoft.com/office/2007/relationships/hdphoto" Target="../media/hdphoto8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microsoft.com/office/2007/relationships/hdphoto" Target="../media/hdphoto7.wdp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52.png"/><Relationship Id="rId3" Type="http://schemas.openxmlformats.org/officeDocument/2006/relationships/image" Target="../media/image64.png"/><Relationship Id="rId21" Type="http://schemas.microsoft.com/office/2007/relationships/hdphoto" Target="../media/hdphoto13.wdp"/><Relationship Id="rId34" Type="http://schemas.openxmlformats.org/officeDocument/2006/relationships/image" Target="../media/image72.jpeg"/><Relationship Id="rId7" Type="http://schemas.microsoft.com/office/2007/relationships/hdphoto" Target="../media/hdphoto6.wdp"/><Relationship Id="rId12" Type="http://schemas.openxmlformats.org/officeDocument/2006/relationships/image" Target="../media/image60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microsoft.com/office/2007/relationships/hdphoto" Target="../media/hdphoto8.wdp"/><Relationship Id="rId24" Type="http://schemas.openxmlformats.org/officeDocument/2006/relationships/image" Target="../media/image69.png"/><Relationship Id="rId32" Type="http://schemas.microsoft.com/office/2007/relationships/hdphoto" Target="../media/hdphoto16.wdp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microsoft.com/office/2007/relationships/hdphoto" Target="../media/hdphoto14.wdp"/><Relationship Id="rId28" Type="http://schemas.openxmlformats.org/officeDocument/2006/relationships/image" Target="../media/image54.png"/><Relationship Id="rId10" Type="http://schemas.openxmlformats.org/officeDocument/2006/relationships/image" Target="../media/image58.png"/><Relationship Id="rId19" Type="http://schemas.microsoft.com/office/2007/relationships/hdphoto" Target="../media/hdphoto12.wdp"/><Relationship Id="rId31" Type="http://schemas.openxmlformats.org/officeDocument/2006/relationships/image" Target="../media/image70.png"/><Relationship Id="rId4" Type="http://schemas.microsoft.com/office/2007/relationships/hdphoto" Target="../media/hdphoto10.wdp"/><Relationship Id="rId9" Type="http://schemas.microsoft.com/office/2007/relationships/hdphoto" Target="../media/hdphoto7.wdp"/><Relationship Id="rId14" Type="http://schemas.openxmlformats.org/officeDocument/2006/relationships/image" Target="../media/image62.png"/><Relationship Id="rId22" Type="http://schemas.openxmlformats.org/officeDocument/2006/relationships/image" Target="../media/image68.png"/><Relationship Id="rId27" Type="http://schemas.openxmlformats.org/officeDocument/2006/relationships/image" Target="../media/image53.png"/><Relationship Id="rId30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data.motor-talk.de/data/galleries/0/18/3395/24450592/gigantischer-stau-230021524231335806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18.emf"/><Relationship Id="rId4" Type="http://schemas.openxmlformats.org/officeDocument/2006/relationships/oleObject" Target="../embeddings/Microsoft_Excel_97-2003_Worksheet1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600" y="1392238"/>
            <a:ext cx="7416824" cy="741362"/>
          </a:xfrm>
        </p:spPr>
        <p:txBody>
          <a:bodyPr/>
          <a:lstStyle/>
          <a:p>
            <a:pPr eaLnBrk="1" hangingPunct="1"/>
            <a:r>
              <a:rPr lang="en-US" dirty="0"/>
              <a:t>Lightweight Design</a:t>
            </a:r>
            <a:r>
              <a:rPr lang="en-US" dirty="0" smtClean="0"/>
              <a:t>: The </a:t>
            </a:r>
            <a:r>
              <a:rPr lang="en-US" dirty="0"/>
              <a:t>Vanguard of Automotive Engineering</a:t>
            </a:r>
            <a:br>
              <a:rPr lang="en-US" dirty="0"/>
            </a:br>
            <a:r>
              <a:rPr lang="en-US" dirty="0"/>
              <a:t>Strategies for Materials and Construction Methods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71600" y="2841501"/>
            <a:ext cx="7342188" cy="37147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DE" sz="1800" dirty="0"/>
              <a:t>Prof. Dr.-Ing. Horst E. Friedrich</a:t>
            </a:r>
          </a:p>
          <a:p>
            <a:pPr eaLnBrk="1" hangingPunct="1">
              <a:lnSpc>
                <a:spcPct val="100000"/>
              </a:lnSpc>
            </a:pPr>
            <a:r>
              <a:rPr lang="de-DE" sz="1800" dirty="0"/>
              <a:t>Dipl.-Ing. Gundolf Kopp</a:t>
            </a:r>
          </a:p>
          <a:p>
            <a:pPr eaLnBrk="1" hangingPunct="1">
              <a:lnSpc>
                <a:spcPct val="100000"/>
              </a:lnSpc>
            </a:pPr>
            <a:r>
              <a:rPr lang="de-DE" sz="1800" dirty="0"/>
              <a:t>Dipl.-Ing. Marco Münster</a:t>
            </a:r>
          </a:p>
        </p:txBody>
      </p:sp>
      <p:sp>
        <p:nvSpPr>
          <p:cNvPr id="819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2C0876B1-71B1-496E-829D-8C2E0A16E5B2}" type="slidenum">
              <a:rPr lang="de-DE" smtClean="0">
                <a:solidFill>
                  <a:srgbClr val="686868"/>
                </a:solidFill>
              </a:rPr>
              <a:pPr eaLnBrk="1" hangingPunct="1"/>
              <a:t>1</a:t>
            </a:fld>
            <a:endParaRPr lang="de-DE" dirty="0" smtClean="0">
              <a:solidFill>
                <a:srgbClr val="68686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uro-NCAP Frontalcras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3624" y="2791108"/>
            <a:ext cx="4976521" cy="2870140"/>
          </a:xfrm>
          <a:prstGeom prst="rect">
            <a:avLst/>
          </a:prstGeom>
        </p:spPr>
      </p:pic>
      <p:grpSp>
        <p:nvGrpSpPr>
          <p:cNvPr id="24" name="Group 3"/>
          <p:cNvGrpSpPr>
            <a:grpSpLocks noChangeAspect="1"/>
          </p:cNvGrpSpPr>
          <p:nvPr/>
        </p:nvGrpSpPr>
        <p:grpSpPr bwMode="auto">
          <a:xfrm>
            <a:off x="8221734" y="882582"/>
            <a:ext cx="775091" cy="673029"/>
            <a:chOff x="1406" y="2332"/>
            <a:chExt cx="1788" cy="1552"/>
          </a:xfrm>
        </p:grpSpPr>
        <p:grpSp>
          <p:nvGrpSpPr>
            <p:cNvPr id="25" name="Group 4"/>
            <p:cNvGrpSpPr>
              <a:grpSpLocks noChangeAspect="1"/>
            </p:cNvGrpSpPr>
            <p:nvPr/>
          </p:nvGrpSpPr>
          <p:grpSpPr bwMode="auto">
            <a:xfrm>
              <a:off x="1406" y="2332"/>
              <a:ext cx="1788" cy="1552"/>
              <a:chOff x="2511" y="516"/>
              <a:chExt cx="1928" cy="1673"/>
            </a:xfrm>
          </p:grpSpPr>
          <p:sp>
            <p:nvSpPr>
              <p:cNvPr id="27" name="Oval 5"/>
              <p:cNvSpPr>
                <a:spLocks noChangeAspect="1" noChangeArrowheads="1"/>
              </p:cNvSpPr>
              <p:nvPr/>
            </p:nvSpPr>
            <p:spPr bwMode="auto">
              <a:xfrm>
                <a:off x="2511" y="516"/>
                <a:ext cx="1928" cy="167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26" y="1301"/>
                <a:ext cx="555" cy="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Rectangle 7"/>
            <p:cNvSpPr>
              <a:spLocks noChangeAspect="1" noChangeArrowheads="1"/>
            </p:cNvSpPr>
            <p:nvPr/>
          </p:nvSpPr>
          <p:spPr bwMode="auto">
            <a:xfrm>
              <a:off x="1592" y="2509"/>
              <a:ext cx="149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shape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29" name="Group 8"/>
          <p:cNvGrpSpPr>
            <a:grpSpLocks noChangeAspect="1"/>
          </p:cNvGrpSpPr>
          <p:nvPr/>
        </p:nvGrpSpPr>
        <p:grpSpPr bwMode="auto">
          <a:xfrm>
            <a:off x="7626695" y="682975"/>
            <a:ext cx="728873" cy="648958"/>
            <a:chOff x="187" y="709"/>
            <a:chExt cx="1682" cy="1498"/>
          </a:xfrm>
        </p:grpSpPr>
        <p:sp>
          <p:nvSpPr>
            <p:cNvPr id="30" name="Oval 9"/>
            <p:cNvSpPr>
              <a:spLocks noChangeAspect="1" noChangeArrowheads="1"/>
            </p:cNvSpPr>
            <p:nvPr/>
          </p:nvSpPr>
          <p:spPr bwMode="auto">
            <a:xfrm>
              <a:off x="187" y="709"/>
              <a:ext cx="1682" cy="1498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2" name="Rectangle 11"/>
            <p:cNvSpPr>
              <a:spLocks noChangeAspect="1" noChangeArrowheads="1"/>
            </p:cNvSpPr>
            <p:nvPr/>
          </p:nvSpPr>
          <p:spPr bwMode="auto">
            <a:xfrm>
              <a:off x="332" y="815"/>
              <a:ext cx="141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materials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3" name="Rechteck 2"/>
          <p:cNvSpPr/>
          <p:nvPr/>
        </p:nvSpPr>
        <p:spPr bwMode="auto">
          <a:xfrm>
            <a:off x="7407788" y="126175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2" name="Rectangle 13"/>
          <p:cNvSpPr txBox="1">
            <a:spLocks noChangeArrowheads="1"/>
          </p:cNvSpPr>
          <p:nvPr/>
        </p:nvSpPr>
        <p:spPr bwMode="auto">
          <a:xfrm>
            <a:off x="971064" y="1081594"/>
            <a:ext cx="5435600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Objective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de-DE" kern="0" dirty="0" smtClean="0">
                <a:solidFill>
                  <a:srgbClr val="000000"/>
                </a:solidFill>
              </a:rPr>
              <a:t>light </a:t>
            </a:r>
            <a:r>
              <a:rPr lang="de-DE" kern="0" dirty="0" err="1" smtClean="0">
                <a:solidFill>
                  <a:srgbClr val="000000"/>
                </a:solidFill>
              </a:rPr>
              <a:t>vehicle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</a:rPr>
              <a:t>with</a:t>
            </a:r>
            <a:r>
              <a:rPr lang="de-DE" kern="0" dirty="0" smtClean="0">
                <a:solidFill>
                  <a:srgbClr val="000000"/>
                </a:solidFill>
              </a:rPr>
              <a:t> high </a:t>
            </a:r>
            <a:r>
              <a:rPr lang="de-DE" kern="0" dirty="0" err="1" smtClean="0">
                <a:solidFill>
                  <a:srgbClr val="000000"/>
                </a:solidFill>
              </a:rPr>
              <a:t>crash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</a:rPr>
              <a:t>performance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r>
              <a:rPr lang="de-DE" kern="0" dirty="0">
                <a:solidFill>
                  <a:srgbClr val="000000"/>
                </a:solidFill>
              </a:rPr>
              <a:t>(</a:t>
            </a:r>
            <a:r>
              <a:rPr lang="de-DE" kern="0" dirty="0" smtClean="0">
                <a:solidFill>
                  <a:srgbClr val="000000"/>
                </a:solidFill>
              </a:rPr>
              <a:t>L7e)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b="1" kern="0" dirty="0">
                <a:solidFill>
                  <a:srgbClr val="000000"/>
                </a:solidFill>
              </a:rPr>
              <a:t>Solution:</a:t>
            </a:r>
          </a:p>
          <a:p>
            <a:pPr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Body </a:t>
            </a:r>
            <a:r>
              <a:rPr lang="de-DE" kern="0" dirty="0" err="1" smtClean="0">
                <a:solidFill>
                  <a:srgbClr val="000000"/>
                </a:solidFill>
              </a:rPr>
              <a:t>structure</a:t>
            </a:r>
            <a:r>
              <a:rPr lang="de-DE" kern="0" dirty="0" smtClean="0">
                <a:solidFill>
                  <a:srgbClr val="000000"/>
                </a:solidFill>
              </a:rPr>
              <a:t> in </a:t>
            </a:r>
            <a:r>
              <a:rPr lang="de-DE" kern="0" dirty="0" err="1" smtClean="0">
                <a:solidFill>
                  <a:srgbClr val="000000"/>
                </a:solidFill>
              </a:rPr>
              <a:t>sandwich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</a:rPr>
              <a:t>architecture</a:t>
            </a:r>
            <a:endParaRPr lang="de-DE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sz="1600" kern="0" dirty="0" smtClean="0">
                <a:solidFill>
                  <a:srgbClr val="000000"/>
                </a:solidFill>
              </a:rPr>
              <a:t>Skin layers aluminum alloy</a:t>
            </a:r>
            <a:endParaRPr lang="en-US" sz="1600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de-DE" sz="1600" kern="0" dirty="0" err="1" smtClean="0">
                <a:solidFill>
                  <a:srgbClr val="000000"/>
                </a:solidFill>
              </a:rPr>
              <a:t>Foam</a:t>
            </a:r>
            <a:r>
              <a:rPr lang="de-DE" sz="1600" kern="0" dirty="0" smtClean="0">
                <a:solidFill>
                  <a:srgbClr val="000000"/>
                </a:solidFill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</a:rPr>
              <a:t>core</a:t>
            </a:r>
            <a:r>
              <a:rPr lang="de-DE" sz="1600" kern="0" dirty="0" smtClean="0">
                <a:solidFill>
                  <a:srgbClr val="000000"/>
                </a:solidFill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</a:rPr>
              <a:t>polyurethane</a:t>
            </a:r>
            <a:endParaRPr lang="de-DE" sz="1600" kern="0" dirty="0">
              <a:solidFill>
                <a:srgbClr val="000000"/>
              </a:solidFill>
            </a:endParaRPr>
          </a:p>
          <a:p>
            <a:pPr eaLnBrk="1" hangingPunct="1"/>
            <a:r>
              <a:rPr lang="de-DE" kern="0" dirty="0" err="1">
                <a:solidFill>
                  <a:srgbClr val="000000"/>
                </a:solidFill>
              </a:rPr>
              <a:t>Joining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process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lnSpc>
                <a:spcPct val="100000"/>
              </a:lnSpc>
            </a:pPr>
            <a:r>
              <a:rPr lang="de-DE" sz="1600" kern="0" dirty="0">
                <a:solidFill>
                  <a:srgbClr val="000000"/>
                </a:solidFill>
              </a:rPr>
              <a:t>Crash-</a:t>
            </a:r>
            <a:r>
              <a:rPr lang="de-DE" sz="1600" kern="0" dirty="0" err="1">
                <a:solidFill>
                  <a:srgbClr val="000000"/>
                </a:solidFill>
              </a:rPr>
              <a:t>stable</a:t>
            </a:r>
            <a:r>
              <a:rPr lang="de-DE" sz="1600" kern="0" dirty="0">
                <a:solidFill>
                  <a:srgbClr val="000000"/>
                </a:solidFill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</a:rPr>
              <a:t>structural</a:t>
            </a:r>
            <a:r>
              <a:rPr lang="de-DE" sz="1600" kern="0" dirty="0">
                <a:solidFill>
                  <a:srgbClr val="000000"/>
                </a:solidFill>
              </a:rPr>
              <a:t> </a:t>
            </a:r>
            <a:r>
              <a:rPr lang="de-DE" sz="1600" kern="0" dirty="0" err="1">
                <a:solidFill>
                  <a:srgbClr val="000000"/>
                </a:solidFill>
              </a:rPr>
              <a:t>adhesive</a:t>
            </a:r>
            <a:r>
              <a:rPr lang="de-DE" sz="1600" kern="0" dirty="0">
                <a:solidFill>
                  <a:srgbClr val="000000"/>
                </a:solidFill>
              </a:rPr>
              <a:t> </a:t>
            </a:r>
            <a:endParaRPr lang="de-DE" sz="1600" kern="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de-DE" sz="1600" dirty="0" err="1" smtClean="0">
                <a:solidFill>
                  <a:srgbClr val="000000"/>
                </a:solidFill>
              </a:rPr>
              <a:t>Welde</a:t>
            </a:r>
            <a:r>
              <a:rPr lang="de-DE" sz="1600" kern="0" dirty="0" err="1" smtClean="0">
                <a:solidFill>
                  <a:srgbClr val="000000"/>
                </a:solidFill>
              </a:rPr>
              <a:t>d</a:t>
            </a:r>
            <a:r>
              <a:rPr lang="de-DE" sz="1600" kern="0" dirty="0" smtClean="0">
                <a:solidFill>
                  <a:srgbClr val="000000"/>
                </a:solidFill>
              </a:rPr>
              <a:t> </a:t>
            </a:r>
            <a:r>
              <a:rPr lang="de-DE" sz="1600" kern="0" dirty="0" err="1" smtClean="0">
                <a:solidFill>
                  <a:srgbClr val="000000"/>
                </a:solidFill>
              </a:rPr>
              <a:t>parts</a:t>
            </a:r>
            <a:endParaRPr lang="de-DE" sz="1600" kern="0" dirty="0" smtClean="0">
              <a:solidFill>
                <a:srgbClr val="000000"/>
              </a:solidFill>
            </a:endParaRPr>
          </a:p>
          <a:p>
            <a:pPr eaLnBrk="1" hangingPunct="1"/>
            <a:endParaRPr lang="de-DE" kern="0" dirty="0" smtClean="0">
              <a:solidFill>
                <a:srgbClr val="000000"/>
              </a:solidFill>
            </a:endParaRPr>
          </a:p>
          <a:p>
            <a:pPr lvl="2" eaLnBrk="1" hangingPunct="1"/>
            <a:endParaRPr lang="de-DE" kern="0" dirty="0" smtClean="0">
              <a:solidFill>
                <a:srgbClr val="000000"/>
              </a:solidFill>
            </a:endParaRPr>
          </a:p>
          <a:p>
            <a:pPr lvl="2" eaLnBrk="1" hangingPunct="1"/>
            <a:endParaRPr lang="de-DE" kern="0" dirty="0" smtClean="0">
              <a:solidFill>
                <a:srgbClr val="000000"/>
              </a:solidFill>
            </a:endParaRPr>
          </a:p>
          <a:p>
            <a:pPr lvl="1" eaLnBrk="1" hangingPunct="1"/>
            <a:endParaRPr lang="de-DE" kern="0" dirty="0" smtClean="0">
              <a:solidFill>
                <a:srgbClr val="000000"/>
              </a:solidFill>
            </a:endParaRPr>
          </a:p>
          <a:p>
            <a:pPr eaLnBrk="1" hangingPunct="1"/>
            <a:endParaRPr lang="de-DE" kern="0" dirty="0" smtClean="0">
              <a:solidFill>
                <a:srgbClr val="000000"/>
              </a:solidFill>
            </a:endParaRPr>
          </a:p>
          <a:p>
            <a:pPr eaLnBrk="1" hangingPunct="1"/>
            <a:endParaRPr lang="de-DE" kern="0" dirty="0" smtClean="0">
              <a:solidFill>
                <a:srgbClr val="000000"/>
              </a:solidFill>
            </a:endParaRPr>
          </a:p>
        </p:txBody>
      </p:sp>
      <p:pic>
        <p:nvPicPr>
          <p:cNvPr id="44" name="Grafik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0" y="3539243"/>
            <a:ext cx="3310767" cy="226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3932767" y="5805264"/>
            <a:ext cx="510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000000"/>
                </a:solidFill>
              </a:rPr>
              <a:t>Euro-NCAP frontal </a:t>
            </a:r>
            <a:r>
              <a:rPr lang="de-DE" sz="1600" dirty="0" err="1" smtClean="0">
                <a:solidFill>
                  <a:srgbClr val="000000"/>
                </a:solidFill>
              </a:rPr>
              <a:t>crash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de-DE" sz="1600" dirty="0" err="1" smtClean="0">
                <a:solidFill>
                  <a:srgbClr val="000000"/>
                </a:solidFill>
                <a:sym typeface="Wingdings" pitchFamily="2" charset="2"/>
              </a:rPr>
              <a:t>intrusion</a:t>
            </a:r>
            <a:r>
              <a:rPr lang="de-DE" sz="16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 pitchFamily="2" charset="2"/>
              </a:rPr>
              <a:t>approx</a:t>
            </a:r>
            <a:r>
              <a:rPr lang="de-DE" sz="1600" dirty="0" smtClean="0">
                <a:solidFill>
                  <a:srgbClr val="000000"/>
                </a:solidFill>
                <a:sym typeface="Wingdings" pitchFamily="2" charset="2"/>
              </a:rPr>
              <a:t>. 102 mm</a:t>
            </a: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33" name="Group 12"/>
          <p:cNvGrpSpPr>
            <a:grpSpLocks noChangeAspect="1"/>
          </p:cNvGrpSpPr>
          <p:nvPr/>
        </p:nvGrpSpPr>
        <p:grpSpPr bwMode="auto">
          <a:xfrm>
            <a:off x="6987061" y="509480"/>
            <a:ext cx="775091" cy="673029"/>
            <a:chOff x="2744" y="649"/>
            <a:chExt cx="1787" cy="1551"/>
          </a:xfrm>
        </p:grpSpPr>
        <p:sp>
          <p:nvSpPr>
            <p:cNvPr id="34" name="Oval 13"/>
            <p:cNvSpPr>
              <a:spLocks noChangeAspect="1" noChangeArrowheads="1"/>
            </p:cNvSpPr>
            <p:nvPr/>
          </p:nvSpPr>
          <p:spPr bwMode="auto">
            <a:xfrm>
              <a:off x="2744" y="649"/>
              <a:ext cx="1787" cy="1551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Rectangle 15"/>
            <p:cNvSpPr>
              <a:spLocks noChangeAspect="1" noChangeArrowheads="1"/>
            </p:cNvSpPr>
            <p:nvPr/>
          </p:nvSpPr>
          <p:spPr bwMode="auto">
            <a:xfrm>
              <a:off x="2987" y="863"/>
              <a:ext cx="1445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concept</a:t>
              </a:r>
              <a:endParaRPr lang="en-GB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1" b="91707" l="1563" r="97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4" b="8649"/>
          <a:stretch/>
        </p:blipFill>
        <p:spPr bwMode="auto">
          <a:xfrm>
            <a:off x="7245500" y="836712"/>
            <a:ext cx="243707" cy="2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H:\NGC\28022012 Präsi für Rolland NGC\bilder\Version 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05" b="89941" l="28761" r="89823">
                        <a14:foregroundMark x1="61062" y1="18935" x2="59292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040" y="955401"/>
            <a:ext cx="255919" cy="3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6729905" y="404664"/>
            <a:ext cx="2414094" cy="1221054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" name="Oval 19"/>
          <p:cNvSpPr>
            <a:spLocks noChangeAspect="1" noChangeArrowheads="1"/>
          </p:cNvSpPr>
          <p:nvPr/>
        </p:nvSpPr>
        <p:spPr bwMode="auto">
          <a:xfrm>
            <a:off x="6372200" y="360470"/>
            <a:ext cx="751983" cy="649921"/>
          </a:xfrm>
          <a:prstGeom prst="ellips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600" b="1" dirty="0">
                <a:solidFill>
                  <a:srgbClr val="000000"/>
                </a:solidFill>
                <a:ea typeface="+mn-ea"/>
              </a:rPr>
              <a:t>Lightweight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600" b="1" dirty="0" err="1">
                <a:solidFill>
                  <a:srgbClr val="000000"/>
                </a:solidFill>
                <a:ea typeface="+mn-ea"/>
              </a:rPr>
              <a:t>requirement</a:t>
            </a:r>
            <a:endParaRPr lang="de-DE" sz="600" b="1" dirty="0">
              <a:solidFill>
                <a:srgbClr val="000000"/>
              </a:solidFill>
              <a:ea typeface="+mn-ea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GB" sz="600" b="1" dirty="0">
              <a:solidFill>
                <a:srgbClr val="000000"/>
              </a:solidFill>
              <a:ea typeface="+mn-ea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GB" sz="700" b="1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49" name="Grafik 1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17" y="685430"/>
            <a:ext cx="374304" cy="2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DLR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6372200" y="2708920"/>
            <a:ext cx="2487207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971600" y="580526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000000"/>
                </a:solidFill>
              </a:rPr>
              <a:t>BIW &lt; </a:t>
            </a:r>
            <a:r>
              <a:rPr lang="de-DE" sz="1600" dirty="0" err="1" smtClean="0">
                <a:solidFill>
                  <a:srgbClr val="000000"/>
                </a:solidFill>
              </a:rPr>
              <a:t>approx</a:t>
            </a:r>
            <a:r>
              <a:rPr lang="de-DE" sz="1600" dirty="0" smtClean="0">
                <a:solidFill>
                  <a:srgbClr val="000000"/>
                </a:solidFill>
              </a:rPr>
              <a:t>. 80 kg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1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5266744" cy="3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Lightweight </a:t>
            </a:r>
            <a:r>
              <a:rPr lang="de-DE" kern="0" dirty="0" err="1"/>
              <a:t>requirement</a:t>
            </a:r>
            <a:endParaRPr lang="de-DE" kern="0" dirty="0" smtClean="0"/>
          </a:p>
        </p:txBody>
      </p:sp>
      <p:sp>
        <p:nvSpPr>
          <p:cNvPr id="45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7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3"/>
          <p:cNvGrpSpPr>
            <a:grpSpLocks noChangeAspect="1"/>
          </p:cNvGrpSpPr>
          <p:nvPr/>
        </p:nvGrpSpPr>
        <p:grpSpPr bwMode="auto">
          <a:xfrm>
            <a:off x="8227767" y="875088"/>
            <a:ext cx="775091" cy="673029"/>
            <a:chOff x="1406" y="2332"/>
            <a:chExt cx="1788" cy="1552"/>
          </a:xfrm>
        </p:grpSpPr>
        <p:grpSp>
          <p:nvGrpSpPr>
            <p:cNvPr id="46" name="Group 4"/>
            <p:cNvGrpSpPr>
              <a:grpSpLocks noChangeAspect="1"/>
            </p:cNvGrpSpPr>
            <p:nvPr/>
          </p:nvGrpSpPr>
          <p:grpSpPr bwMode="auto">
            <a:xfrm>
              <a:off x="1406" y="2332"/>
              <a:ext cx="1788" cy="1552"/>
              <a:chOff x="2511" y="516"/>
              <a:chExt cx="1928" cy="1673"/>
            </a:xfrm>
          </p:grpSpPr>
          <p:sp>
            <p:nvSpPr>
              <p:cNvPr id="63" name="Oval 5"/>
              <p:cNvSpPr>
                <a:spLocks noChangeAspect="1" noChangeArrowheads="1"/>
              </p:cNvSpPr>
              <p:nvPr/>
            </p:nvSpPr>
            <p:spPr bwMode="auto">
              <a:xfrm>
                <a:off x="2511" y="516"/>
                <a:ext cx="1928" cy="167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76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26" y="1301"/>
                <a:ext cx="555" cy="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7" name="Rectangle 7"/>
            <p:cNvSpPr>
              <a:spLocks noChangeAspect="1" noChangeArrowheads="1"/>
            </p:cNvSpPr>
            <p:nvPr/>
          </p:nvSpPr>
          <p:spPr bwMode="auto">
            <a:xfrm>
              <a:off x="1592" y="2509"/>
              <a:ext cx="149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shape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78" name="Group 8"/>
          <p:cNvGrpSpPr>
            <a:grpSpLocks noChangeAspect="1"/>
          </p:cNvGrpSpPr>
          <p:nvPr/>
        </p:nvGrpSpPr>
        <p:grpSpPr bwMode="auto">
          <a:xfrm>
            <a:off x="7632728" y="675481"/>
            <a:ext cx="728873" cy="648958"/>
            <a:chOff x="187" y="709"/>
            <a:chExt cx="1682" cy="1498"/>
          </a:xfrm>
        </p:grpSpPr>
        <p:sp>
          <p:nvSpPr>
            <p:cNvPr id="79" name="Oval 9"/>
            <p:cNvSpPr>
              <a:spLocks noChangeAspect="1" noChangeArrowheads="1"/>
            </p:cNvSpPr>
            <p:nvPr/>
          </p:nvSpPr>
          <p:spPr bwMode="auto">
            <a:xfrm>
              <a:off x="187" y="709"/>
              <a:ext cx="1682" cy="1498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Rectangle 11"/>
            <p:cNvSpPr>
              <a:spLocks noChangeAspect="1" noChangeArrowheads="1"/>
            </p:cNvSpPr>
            <p:nvPr/>
          </p:nvSpPr>
          <p:spPr bwMode="auto">
            <a:xfrm>
              <a:off x="332" y="815"/>
              <a:ext cx="141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materials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pic>
        <p:nvPicPr>
          <p:cNvPr id="96" name="Picture 3" descr="H:\NGC\28022012 Präsi für Rolland NGC\bilder\Version 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05" b="89941" l="28761" r="89823">
                        <a14:foregroundMark x1="61062" y1="18935" x2="59292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9073" y="947907"/>
            <a:ext cx="255919" cy="3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6378233" y="352976"/>
            <a:ext cx="751983" cy="649921"/>
            <a:chOff x="6378233" y="352976"/>
            <a:chExt cx="751983" cy="649921"/>
          </a:xfrm>
        </p:grpSpPr>
        <p:sp>
          <p:nvSpPr>
            <p:cNvPr id="98" name="Oval 19"/>
            <p:cNvSpPr>
              <a:spLocks noChangeAspect="1" noChangeArrowheads="1"/>
            </p:cNvSpPr>
            <p:nvPr/>
          </p:nvSpPr>
          <p:spPr bwMode="auto">
            <a:xfrm>
              <a:off x="6378233" y="352976"/>
              <a:ext cx="751983" cy="649921"/>
            </a:xfrm>
            <a:prstGeom prst="ellipse">
              <a:avLst/>
            </a:prstGeom>
            <a:gradFill flip="none" rotWithShape="1">
              <a:gsLst>
                <a:gs pos="0">
                  <a:srgbClr val="FF9900">
                    <a:tint val="66000"/>
                    <a:satMod val="160000"/>
                  </a:srgbClr>
                </a:gs>
                <a:gs pos="50000">
                  <a:srgbClr val="FF9900">
                    <a:tint val="44500"/>
                    <a:satMod val="160000"/>
                  </a:srgbClr>
                </a:gs>
                <a:gs pos="100000">
                  <a:srgbClr val="FF99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</a:p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requirement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99" name="Grafik 12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50" y="677936"/>
              <a:ext cx="374304" cy="25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" name="Rechteck 96"/>
          <p:cNvSpPr/>
          <p:nvPr/>
        </p:nvSpPr>
        <p:spPr bwMode="auto">
          <a:xfrm>
            <a:off x="6315573" y="260648"/>
            <a:ext cx="2834459" cy="1368152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888544" y="998384"/>
            <a:ext cx="69562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 err="1">
                <a:solidFill>
                  <a:srgbClr val="000000"/>
                </a:solidFill>
                <a:latin typeface="Arial" charset="0"/>
              </a:rPr>
              <a:t>Objective</a:t>
            </a:r>
            <a:r>
              <a:rPr lang="de-DE" sz="1800" b="1" dirty="0">
                <a:solidFill>
                  <a:srgbClr val="000000"/>
                </a:solidFill>
                <a:latin typeface="Arial" charset="0"/>
              </a:rPr>
              <a:t>:</a:t>
            </a: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-    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Crash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modular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, adaptable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vehicle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front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52500" y="4953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  <a:buFontTx/>
              <a:buNone/>
            </a:pPr>
            <a:r>
              <a:rPr lang="de-DE" sz="2400" b="1">
                <a:solidFill>
                  <a:srgbClr val="454545"/>
                </a:solidFill>
                <a:ea typeface="+mn-ea"/>
              </a:rPr>
              <a:t/>
            </a:r>
            <a:br>
              <a:rPr lang="de-DE" sz="2400" b="1">
                <a:solidFill>
                  <a:srgbClr val="454545"/>
                </a:solidFill>
                <a:ea typeface="+mn-ea"/>
              </a:rPr>
            </a:br>
            <a:endParaRPr lang="de-DE" sz="2400">
              <a:solidFill>
                <a:srgbClr val="454545"/>
              </a:solidFill>
              <a:ea typeface="+mn-ea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3995936" y="1852320"/>
            <a:ext cx="48115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Three-dimensional, reinforced light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front vehicle structure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69112" y="1854061"/>
            <a:ext cx="3128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</a:pP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Energy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absorbed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through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 charset="0"/>
              </a:rPr>
              <a:t>cutting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0" name="Picture 7" descr="Stand Juli 2009_DLR_Farbschema_seit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24237" b="18939"/>
          <a:stretch>
            <a:fillRect/>
          </a:stretch>
        </p:blipFill>
        <p:spPr bwMode="auto">
          <a:xfrm>
            <a:off x="5470227" y="2071008"/>
            <a:ext cx="2422525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9"/>
          <p:cNvGrpSpPr>
            <a:grpSpLocks/>
          </p:cNvGrpSpPr>
          <p:nvPr/>
        </p:nvGrpSpPr>
        <p:grpSpPr bwMode="auto">
          <a:xfrm>
            <a:off x="5639583" y="2315458"/>
            <a:ext cx="2017713" cy="1352550"/>
            <a:chOff x="509" y="788"/>
            <a:chExt cx="1967" cy="1318"/>
          </a:xfrm>
        </p:grpSpPr>
        <p:sp>
          <p:nvSpPr>
            <p:cNvPr id="52" name="Line 10"/>
            <p:cNvSpPr>
              <a:spLocks noChangeShapeType="1"/>
            </p:cNvSpPr>
            <p:nvPr/>
          </p:nvSpPr>
          <p:spPr bwMode="auto">
            <a:xfrm>
              <a:off x="1081" y="1190"/>
              <a:ext cx="1376" cy="8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3" name="Line 11"/>
            <p:cNvSpPr>
              <a:spLocks noChangeShapeType="1"/>
            </p:cNvSpPr>
            <p:nvPr/>
          </p:nvSpPr>
          <p:spPr bwMode="auto">
            <a:xfrm flipH="1">
              <a:off x="1081" y="788"/>
              <a:ext cx="1345" cy="13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 flipH="1">
              <a:off x="710" y="1184"/>
              <a:ext cx="365" cy="49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5" name="Line 13"/>
            <p:cNvSpPr>
              <a:spLocks noChangeShapeType="1"/>
            </p:cNvSpPr>
            <p:nvPr/>
          </p:nvSpPr>
          <p:spPr bwMode="auto">
            <a:xfrm>
              <a:off x="703" y="1691"/>
              <a:ext cx="288" cy="40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6" name="Line 14"/>
            <p:cNvSpPr>
              <a:spLocks noChangeShapeType="1"/>
            </p:cNvSpPr>
            <p:nvPr/>
          </p:nvSpPr>
          <p:spPr bwMode="auto">
            <a:xfrm flipV="1">
              <a:off x="1082" y="1043"/>
              <a:ext cx="1093" cy="15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7" name="Line 15"/>
            <p:cNvSpPr>
              <a:spLocks noChangeShapeType="1"/>
            </p:cNvSpPr>
            <p:nvPr/>
          </p:nvSpPr>
          <p:spPr bwMode="auto">
            <a:xfrm>
              <a:off x="978" y="2100"/>
              <a:ext cx="149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8" name="Line 16"/>
            <p:cNvSpPr>
              <a:spLocks noChangeShapeType="1"/>
            </p:cNvSpPr>
            <p:nvPr/>
          </p:nvSpPr>
          <p:spPr bwMode="auto">
            <a:xfrm flipV="1">
              <a:off x="509" y="1679"/>
              <a:ext cx="1318" cy="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907976" y="5116487"/>
            <a:ext cx="29523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5000"/>
              </a:spcBef>
              <a:buSzPct val="90000"/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Approx. 20% lighter than steel reference structure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5" name="Group 27"/>
          <p:cNvGrpSpPr>
            <a:grpSpLocks/>
          </p:cNvGrpSpPr>
          <p:nvPr/>
        </p:nvGrpSpPr>
        <p:grpSpPr bwMode="auto">
          <a:xfrm>
            <a:off x="3997399" y="6123776"/>
            <a:ext cx="4391025" cy="153987"/>
            <a:chOff x="2699" y="3887"/>
            <a:chExt cx="2766" cy="97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 flipH="1">
              <a:off x="2699" y="3887"/>
              <a:ext cx="56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7686B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de-DE" sz="1000" dirty="0">
                  <a:solidFill>
                    <a:srgbClr val="FF0000"/>
                  </a:solidFill>
                  <a:latin typeface="Arial" charset="0"/>
                </a:rPr>
                <a:t>„</a:t>
              </a:r>
              <a:r>
                <a:rPr lang="de-DE" sz="1000" dirty="0" err="1">
                  <a:solidFill>
                    <a:srgbClr val="FF0000"/>
                  </a:solidFill>
                  <a:latin typeface="Arial" charset="0"/>
                </a:rPr>
                <a:t>weak</a:t>
              </a:r>
              <a:r>
                <a:rPr lang="de-DE" sz="1000" dirty="0">
                  <a:solidFill>
                    <a:srgbClr val="FF0000"/>
                  </a:solidFill>
                  <a:latin typeface="Arial" charset="0"/>
                </a:rPr>
                <a:t>“</a:t>
              </a:r>
            </a:p>
          </p:txBody>
        </p:sp>
        <p:sp>
          <p:nvSpPr>
            <p:cNvPr id="67" name="Text Box 5"/>
            <p:cNvSpPr txBox="1">
              <a:spLocks noChangeArrowheads="1"/>
            </p:cNvSpPr>
            <p:nvPr/>
          </p:nvSpPr>
          <p:spPr bwMode="auto">
            <a:xfrm flipH="1">
              <a:off x="3647" y="3887"/>
              <a:ext cx="797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7686B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de-DE" sz="1000" dirty="0">
                  <a:solidFill>
                    <a:srgbClr val="0000FF"/>
                  </a:solidFill>
                  <a:latin typeface="Arial" charset="0"/>
                </a:rPr>
                <a:t>„medium“</a:t>
              </a:r>
            </a:p>
          </p:txBody>
        </p:sp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 flipH="1">
              <a:off x="4815" y="3887"/>
              <a:ext cx="650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7686B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de-DE" sz="1000" dirty="0">
                  <a:solidFill>
                    <a:srgbClr val="FF9900"/>
                  </a:solidFill>
                  <a:latin typeface="Arial" charset="0"/>
                </a:rPr>
                <a:t>„strong“</a:t>
              </a:r>
            </a:p>
          </p:txBody>
        </p:sp>
      </p:grpSp>
      <p:pic>
        <p:nvPicPr>
          <p:cNvPr id="69" name="2011_11_15_Voderwagen_01.0_C2_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2513" y="2500913"/>
            <a:ext cx="2231727" cy="2231727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>
            <a:off x="1197784" y="6123776"/>
            <a:ext cx="1997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</a:t>
            </a:r>
            <a:r>
              <a:rPr lang="de-DE" sz="800" dirty="0">
                <a:solidFill>
                  <a:srgbClr val="000000"/>
                </a:solidFill>
              </a:rPr>
              <a:t>DLR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876488" y="1566044"/>
            <a:ext cx="1179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>
                <a:solidFill>
                  <a:srgbClr val="000000"/>
                </a:solidFill>
                <a:latin typeface="Arial" charset="0"/>
              </a:rPr>
              <a:t>Solution:</a:t>
            </a:r>
          </a:p>
        </p:txBody>
      </p:sp>
      <p:sp>
        <p:nvSpPr>
          <p:cNvPr id="61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89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5024857" cy="39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Lightweight design </a:t>
            </a:r>
            <a:r>
              <a:rPr lang="de-DE" kern="0" dirty="0" err="1"/>
              <a:t>concept</a:t>
            </a:r>
            <a:endParaRPr lang="de-DE" kern="0" dirty="0"/>
          </a:p>
        </p:txBody>
      </p:sp>
      <p:sp>
        <p:nvSpPr>
          <p:cNvPr id="60" name="Rectangle 111"/>
          <p:cNvSpPr>
            <a:spLocks noChangeArrowheads="1"/>
          </p:cNvSpPr>
          <p:nvPr/>
        </p:nvSpPr>
        <p:spPr bwMode="auto">
          <a:xfrm>
            <a:off x="3923928" y="3779748"/>
            <a:ext cx="5256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25000"/>
              </a:spcBef>
              <a:buSzPct val="90000"/>
              <a:buNone/>
            </a:pPr>
            <a:r>
              <a:rPr lang="de-DE" dirty="0" smtClean="0">
                <a:solidFill>
                  <a:srgbClr val="000000"/>
                </a:solidFill>
              </a:rPr>
              <a:t>- </a:t>
            </a:r>
            <a:r>
              <a:rPr lang="en-US" dirty="0">
                <a:solidFill>
                  <a:srgbClr val="000000"/>
                </a:solidFill>
              </a:rPr>
              <a:t>Peeling pipes for adjustment of energy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" name="C_Crash_soft_medium_strong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18371" b="10240"/>
          <a:stretch/>
        </p:blipFill>
        <p:spPr>
          <a:xfrm>
            <a:off x="3893256" y="4119379"/>
            <a:ext cx="5250743" cy="1953597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6993094" y="501986"/>
            <a:ext cx="775091" cy="673029"/>
            <a:chOff x="6993094" y="501986"/>
            <a:chExt cx="775091" cy="67302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grpSp>
          <p:nvGrpSpPr>
            <p:cNvPr id="81" name="Group 12"/>
            <p:cNvGrpSpPr>
              <a:grpSpLocks noChangeAspect="1"/>
            </p:cNvGrpSpPr>
            <p:nvPr/>
          </p:nvGrpSpPr>
          <p:grpSpPr bwMode="auto">
            <a:xfrm>
              <a:off x="6993094" y="501986"/>
              <a:ext cx="775091" cy="673029"/>
              <a:chOff x="2744" y="649"/>
              <a:chExt cx="1787" cy="1551"/>
            </a:xfrm>
            <a:grpFill/>
          </p:grpSpPr>
          <p:sp>
            <p:nvSpPr>
              <p:cNvPr id="93" name="Oval 13"/>
              <p:cNvSpPr>
                <a:spLocks noChangeAspect="1" noChangeArrowheads="1"/>
              </p:cNvSpPr>
              <p:nvPr/>
            </p:nvSpPr>
            <p:spPr bwMode="auto">
              <a:xfrm>
                <a:off x="2744" y="649"/>
                <a:ext cx="1787" cy="15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94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987" y="863"/>
                <a:ext cx="1445" cy="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concept</a:t>
                </a:r>
                <a:endParaRPr lang="en-GB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95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951" b="91707" l="1563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4" b="8649"/>
            <a:stretch/>
          </p:blipFill>
          <p:spPr bwMode="auto">
            <a:xfrm>
              <a:off x="7251533" y="829218"/>
              <a:ext cx="243707" cy="2301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206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52500" y="4953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  <a:buFontTx/>
              <a:buNone/>
            </a:pPr>
            <a:r>
              <a:rPr lang="de-DE" sz="2400" b="1">
                <a:solidFill>
                  <a:srgbClr val="454545"/>
                </a:solidFill>
                <a:ea typeface="+mn-ea"/>
              </a:rPr>
              <a:t/>
            </a:r>
            <a:br>
              <a:rPr lang="de-DE" sz="2400" b="1">
                <a:solidFill>
                  <a:srgbClr val="454545"/>
                </a:solidFill>
                <a:ea typeface="+mn-ea"/>
              </a:rPr>
            </a:br>
            <a:endParaRPr lang="de-DE" sz="2400">
              <a:solidFill>
                <a:srgbClr val="454545"/>
              </a:solidFill>
              <a:ea typeface="+mn-ea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7407788" y="126175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90" name="Crash-Spant_Vg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2785" y="1657862"/>
            <a:ext cx="5965003" cy="3355314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87477" y="993502"/>
            <a:ext cx="69562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 err="1">
                <a:solidFill>
                  <a:srgbClr val="000000"/>
                </a:solidFill>
                <a:latin typeface="Arial" charset="0"/>
              </a:rPr>
              <a:t>Objective</a:t>
            </a:r>
            <a:r>
              <a:rPr lang="de-DE" sz="1800" b="1" dirty="0">
                <a:solidFill>
                  <a:srgbClr val="000000"/>
                </a:solidFill>
                <a:latin typeface="Arial" charset="0"/>
              </a:rPr>
              <a:t>:</a:t>
            </a: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-    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Light 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CFRP 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B-</a:t>
            </a: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pillar</a:t>
            </a: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5"/>
              <p:cNvSpPr txBox="1">
                <a:spLocks noChangeArrowheads="1"/>
              </p:cNvSpPr>
              <p:nvPr/>
            </p:nvSpPr>
            <p:spPr bwMode="auto">
              <a:xfrm>
                <a:off x="856109" y="5013176"/>
                <a:ext cx="6956251" cy="1477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CDDDE"/>
                    </a:solidFill>
                  </a14:hiddenFill>
                </a:ext>
                <a:ext uri="{91240B29-F687-4F45-9708-019B960494DF}">
                  <a14:hiddenLine w="15875" algn="ctr">
                    <a:solidFill>
                      <a:srgbClr val="BCBE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sz="1800" b="1" dirty="0">
                    <a:solidFill>
                      <a:srgbClr val="000000"/>
                    </a:solidFill>
                    <a:latin typeface="Arial" charset="0"/>
                  </a:rPr>
                  <a:t>Solution:</a:t>
                </a:r>
                <a:endParaRPr lang="de-DE" sz="1800" b="1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marL="285750" indent="-285750" eaLnBrk="1" hangingPunct="1">
                  <a:lnSpc>
                    <a:spcPct val="100000"/>
                  </a:lnSpc>
                </a:pPr>
                <a:r>
                  <a:rPr lang="de-DE" sz="1800" dirty="0">
                    <a:solidFill>
                      <a:srgbClr val="000000"/>
                    </a:solidFill>
                    <a:latin typeface="Arial" charset="0"/>
                  </a:rPr>
                  <a:t>Layer </a:t>
                </a:r>
                <a:r>
                  <a:rPr lang="de-DE" sz="1800" dirty="0" err="1">
                    <a:solidFill>
                      <a:srgbClr val="000000"/>
                    </a:solidFill>
                    <a:latin typeface="Arial" charset="0"/>
                  </a:rPr>
                  <a:t>structure</a:t>
                </a:r>
                <a:r>
                  <a:rPr lang="de-DE" sz="18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de-DE" sz="1800" dirty="0" smtClean="0">
                    <a:solidFill>
                      <a:srgbClr val="000000"/>
                    </a:solidFill>
                    <a:latin typeface="Arial" charset="0"/>
                  </a:rPr>
                  <a:t>(0/90/</a:t>
                </a:r>
                <a14:m>
                  <m:oMath xmlns:m="http://schemas.openxmlformats.org/officeDocument/2006/math">
                    <m:r>
                      <a:rPr lang="de-DE" sz="1800" b="1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de-DE" sz="1800" dirty="0" smtClean="0">
                    <a:solidFill>
                      <a:srgbClr val="000000"/>
                    </a:solidFill>
                    <a:latin typeface="Arial" charset="0"/>
                  </a:rPr>
                  <a:t>45)</a:t>
                </a:r>
              </a:p>
              <a:p>
                <a:pPr marL="285750" indent="-285750" eaLnBrk="1" hangingPunct="1">
                  <a:lnSpc>
                    <a:spcPct val="100000"/>
                  </a:lnSpc>
                </a:pPr>
                <a:r>
                  <a:rPr lang="de-DE" sz="1800" dirty="0" err="1">
                    <a:solidFill>
                      <a:srgbClr val="000000"/>
                    </a:solidFill>
                    <a:latin typeface="Arial" charset="0"/>
                  </a:rPr>
                  <a:t>Manufacture</a:t>
                </a:r>
                <a:r>
                  <a:rPr lang="de-DE" sz="18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de-DE" sz="1800" dirty="0" err="1">
                    <a:solidFill>
                      <a:srgbClr val="000000"/>
                    </a:solidFill>
                    <a:latin typeface="Arial" charset="0"/>
                  </a:rPr>
                  <a:t>using</a:t>
                </a:r>
                <a:r>
                  <a:rPr lang="de-DE" sz="1800" dirty="0">
                    <a:solidFill>
                      <a:srgbClr val="000000"/>
                    </a:solidFill>
                    <a:latin typeface="Arial" charset="0"/>
                  </a:rPr>
                  <a:t> VARI </a:t>
                </a:r>
                <a:r>
                  <a:rPr lang="de-DE" sz="1800" dirty="0" err="1" smtClean="0">
                    <a:solidFill>
                      <a:srgbClr val="000000"/>
                    </a:solidFill>
                    <a:latin typeface="Arial" charset="0"/>
                  </a:rPr>
                  <a:t>procedure</a:t>
                </a:r>
                <a:endParaRPr lang="de-DE" sz="1800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marL="285750" indent="-285750" eaLnBrk="1" hangingPunct="1">
                  <a:lnSpc>
                    <a:spcPct val="1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Internal reinforcement with additional Omega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Arial" charset="0"/>
                  </a:rPr>
                  <a:t>profile</a:t>
                </a:r>
                <a:endParaRPr lang="de-DE" sz="18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endParaRPr lang="de-DE" sz="18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109" y="5013176"/>
                <a:ext cx="6956251" cy="1477328"/>
              </a:xfrm>
              <a:prstGeom prst="rect">
                <a:avLst/>
              </a:prstGeom>
              <a:blipFill rotWithShape="1">
                <a:blip r:embed="rId6"/>
                <a:stretch>
                  <a:fillRect l="-701" t="-2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CDDDE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BCBE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40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35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Lightweight material design</a:t>
            </a:r>
            <a:endParaRPr lang="de-DE" kern="0" dirty="0" smtClean="0"/>
          </a:p>
        </p:txBody>
      </p:sp>
      <p:sp>
        <p:nvSpPr>
          <p:cNvPr id="45" name="Textfeld 44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</a:t>
            </a:r>
            <a:r>
              <a:rPr lang="de-DE" sz="800" dirty="0">
                <a:solidFill>
                  <a:srgbClr val="000000"/>
                </a:solidFill>
              </a:rPr>
              <a:t>DLR</a:t>
            </a:r>
          </a:p>
        </p:txBody>
      </p:sp>
      <p:grpSp>
        <p:nvGrpSpPr>
          <p:cNvPr id="29" name="Group 3"/>
          <p:cNvGrpSpPr>
            <a:grpSpLocks noChangeAspect="1"/>
          </p:cNvGrpSpPr>
          <p:nvPr/>
        </p:nvGrpSpPr>
        <p:grpSpPr bwMode="auto">
          <a:xfrm>
            <a:off x="8227767" y="875088"/>
            <a:ext cx="775091" cy="673029"/>
            <a:chOff x="1406" y="2332"/>
            <a:chExt cx="1788" cy="1552"/>
          </a:xfrm>
        </p:grpSpPr>
        <p:grpSp>
          <p:nvGrpSpPr>
            <p:cNvPr id="30" name="Group 4"/>
            <p:cNvGrpSpPr>
              <a:grpSpLocks noChangeAspect="1"/>
            </p:cNvGrpSpPr>
            <p:nvPr/>
          </p:nvGrpSpPr>
          <p:grpSpPr bwMode="auto">
            <a:xfrm>
              <a:off x="1406" y="2332"/>
              <a:ext cx="1788" cy="1552"/>
              <a:chOff x="2511" y="516"/>
              <a:chExt cx="1928" cy="1673"/>
            </a:xfrm>
          </p:grpSpPr>
          <p:sp>
            <p:nvSpPr>
              <p:cNvPr id="41" name="Oval 5"/>
              <p:cNvSpPr>
                <a:spLocks noChangeAspect="1" noChangeArrowheads="1"/>
              </p:cNvSpPr>
              <p:nvPr/>
            </p:nvSpPr>
            <p:spPr bwMode="auto">
              <a:xfrm>
                <a:off x="2511" y="516"/>
                <a:ext cx="1928" cy="167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46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26" y="1301"/>
                <a:ext cx="555" cy="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" name="Rectangle 7"/>
            <p:cNvSpPr>
              <a:spLocks noChangeAspect="1" noChangeArrowheads="1"/>
            </p:cNvSpPr>
            <p:nvPr/>
          </p:nvSpPr>
          <p:spPr bwMode="auto">
            <a:xfrm>
              <a:off x="1592" y="2509"/>
              <a:ext cx="149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shape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6993094" y="501986"/>
            <a:ext cx="775091" cy="673029"/>
            <a:chOff x="6993094" y="501986"/>
            <a:chExt cx="775091" cy="67302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grpSp>
          <p:nvGrpSpPr>
            <p:cNvPr id="68" name="Group 12"/>
            <p:cNvGrpSpPr>
              <a:grpSpLocks noChangeAspect="1"/>
            </p:cNvGrpSpPr>
            <p:nvPr/>
          </p:nvGrpSpPr>
          <p:grpSpPr bwMode="auto">
            <a:xfrm>
              <a:off x="6993094" y="501986"/>
              <a:ext cx="775091" cy="673029"/>
              <a:chOff x="2744" y="649"/>
              <a:chExt cx="1787" cy="1551"/>
            </a:xfrm>
            <a:grpFill/>
          </p:grpSpPr>
          <p:sp>
            <p:nvSpPr>
              <p:cNvPr id="70" name="Oval 13"/>
              <p:cNvSpPr>
                <a:spLocks noChangeAspect="1" noChangeArrowheads="1"/>
              </p:cNvSpPr>
              <p:nvPr/>
            </p:nvSpPr>
            <p:spPr bwMode="auto">
              <a:xfrm>
                <a:off x="2744" y="649"/>
                <a:ext cx="1787" cy="15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71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987" y="863"/>
                <a:ext cx="1445" cy="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concept</a:t>
                </a:r>
                <a:endParaRPr lang="en-GB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51" b="91707" l="1563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4" b="8649"/>
            <a:stretch/>
          </p:blipFill>
          <p:spPr bwMode="auto">
            <a:xfrm>
              <a:off x="7251533" y="829218"/>
              <a:ext cx="243707" cy="2301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uppieren 52"/>
          <p:cNvGrpSpPr/>
          <p:nvPr/>
        </p:nvGrpSpPr>
        <p:grpSpPr>
          <a:xfrm>
            <a:off x="6378233" y="352976"/>
            <a:ext cx="751983" cy="649921"/>
            <a:chOff x="6378233" y="352976"/>
            <a:chExt cx="751983" cy="649921"/>
          </a:xfrm>
        </p:grpSpPr>
        <p:sp>
          <p:nvSpPr>
            <p:cNvPr id="55" name="Oval 19"/>
            <p:cNvSpPr>
              <a:spLocks noChangeAspect="1" noChangeArrowheads="1"/>
            </p:cNvSpPr>
            <p:nvPr/>
          </p:nvSpPr>
          <p:spPr bwMode="auto">
            <a:xfrm>
              <a:off x="6378233" y="352976"/>
              <a:ext cx="751983" cy="649921"/>
            </a:xfrm>
            <a:prstGeom prst="ellipse">
              <a:avLst/>
            </a:prstGeom>
            <a:gradFill flip="none" rotWithShape="1">
              <a:gsLst>
                <a:gs pos="0">
                  <a:srgbClr val="FF9900">
                    <a:tint val="66000"/>
                    <a:satMod val="160000"/>
                  </a:srgbClr>
                </a:gs>
                <a:gs pos="50000">
                  <a:srgbClr val="FF9900">
                    <a:tint val="44500"/>
                    <a:satMod val="160000"/>
                  </a:srgbClr>
                </a:gs>
                <a:gs pos="100000">
                  <a:srgbClr val="FF99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</a:p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requirement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61" name="Grafik 12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50" y="677936"/>
              <a:ext cx="374304" cy="25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Rechteck 64"/>
          <p:cNvSpPr/>
          <p:nvPr/>
        </p:nvSpPr>
        <p:spPr bwMode="auto">
          <a:xfrm>
            <a:off x="6300192" y="260648"/>
            <a:ext cx="2834459" cy="1368152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632728" y="675481"/>
            <a:ext cx="728873" cy="654725"/>
            <a:chOff x="7632728" y="675481"/>
            <a:chExt cx="728873" cy="654725"/>
          </a:xfrm>
        </p:grpSpPr>
        <p:grpSp>
          <p:nvGrpSpPr>
            <p:cNvPr id="47" name="Group 8"/>
            <p:cNvGrpSpPr>
              <a:grpSpLocks noChangeAspect="1"/>
            </p:cNvGrpSpPr>
            <p:nvPr/>
          </p:nvGrpSpPr>
          <p:grpSpPr bwMode="auto">
            <a:xfrm>
              <a:off x="7632728" y="675481"/>
              <a:ext cx="728873" cy="648958"/>
              <a:chOff x="187" y="709"/>
              <a:chExt cx="1682" cy="1498"/>
            </a:xfrm>
          </p:grpSpPr>
          <p:sp>
            <p:nvSpPr>
              <p:cNvPr id="48" name="Oval 9"/>
              <p:cNvSpPr>
                <a:spLocks noChangeAspect="1" noChangeArrowheads="1"/>
              </p:cNvSpPr>
              <p:nvPr/>
            </p:nvSpPr>
            <p:spPr bwMode="auto">
              <a:xfrm>
                <a:off x="187" y="709"/>
                <a:ext cx="1682" cy="1498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51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32" y="815"/>
                <a:ext cx="1419" cy="6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materials</a:t>
                </a:r>
                <a:endParaRPr lang="de-DE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52" name="Picture 3" descr="H:\NGC\28022012 Präsi für Rolland NGC\bilder\Version 1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05" b="89941" l="28761" r="89823">
                          <a14:foregroundMark x1="61062" y1="18935" x2="59292" y2="23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073" y="947907"/>
              <a:ext cx="255919" cy="382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1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52500" y="4953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  <a:buFontTx/>
              <a:buNone/>
            </a:pPr>
            <a:r>
              <a:rPr lang="de-DE" sz="2400" b="1">
                <a:solidFill>
                  <a:srgbClr val="454545"/>
                </a:solidFill>
                <a:ea typeface="+mn-ea"/>
              </a:rPr>
              <a:t/>
            </a:r>
            <a:br>
              <a:rPr lang="de-DE" sz="2400" b="1">
                <a:solidFill>
                  <a:srgbClr val="454545"/>
                </a:solidFill>
                <a:ea typeface="+mn-ea"/>
              </a:rPr>
            </a:br>
            <a:endParaRPr lang="de-DE" sz="2400">
              <a:solidFill>
                <a:srgbClr val="454545"/>
              </a:solidFill>
              <a:ea typeface="+mn-ea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7407788" y="126175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87477" y="993502"/>
            <a:ext cx="69562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 err="1">
                <a:solidFill>
                  <a:srgbClr val="000000"/>
                </a:solidFill>
                <a:latin typeface="Arial" charset="0"/>
              </a:rPr>
              <a:t>Objective</a:t>
            </a:r>
            <a:r>
              <a:rPr lang="de-DE" sz="1800" b="1" dirty="0">
                <a:solidFill>
                  <a:srgbClr val="000000"/>
                </a:solidFill>
                <a:latin typeface="Arial" charset="0"/>
              </a:rPr>
              <a:t>:</a:t>
            </a: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-   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BIW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weight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reduction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≥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85 kg (≥ 30%)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-    Lightweight construction costs (cost of parts) ≤ 5 €/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kg</a:t>
            </a: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868881" y="4581128"/>
            <a:ext cx="695625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de-DE" sz="1800" b="1" dirty="0">
                <a:solidFill>
                  <a:srgbClr val="000000"/>
                </a:solidFill>
                <a:latin typeface="Arial" charset="0"/>
              </a:rPr>
              <a:t>Solution:</a:t>
            </a: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00000"/>
              </a:lnSpc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Body in white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100 kg lighter than reference (approx. 35%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lnSpc>
                <a:spcPct val="100000"/>
              </a:lnSpc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Complete CAD model of the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Arial" charset="0"/>
              </a:rPr>
              <a:t>BIW</a:t>
            </a:r>
          </a:p>
          <a:p>
            <a:pPr marL="285750" indent="-285750" eaLnBrk="1" hangingPunct="1">
              <a:lnSpc>
                <a:spcPct val="100000"/>
              </a:lnSpc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Validation of structure (crash, static etc.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) </a:t>
            </a:r>
          </a:p>
          <a:p>
            <a:pPr marL="285750" indent="-285750" eaLnBrk="1" hangingPunct="1"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Specification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of joining and production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processes</a:t>
            </a:r>
            <a:endParaRPr lang="de-DE" sz="1800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100000"/>
              </a:lnSpc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Life cycle analysis for MMD concept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40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3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kern="0" dirty="0"/>
              <a:t>Lightweight material design</a:t>
            </a:r>
            <a:endParaRPr lang="de-DE" kern="0" dirty="0" smtClean="0"/>
          </a:p>
        </p:txBody>
      </p:sp>
      <p:grpSp>
        <p:nvGrpSpPr>
          <p:cNvPr id="47" name="Group 12"/>
          <p:cNvGrpSpPr>
            <a:grpSpLocks/>
          </p:cNvGrpSpPr>
          <p:nvPr/>
        </p:nvGrpSpPr>
        <p:grpSpPr bwMode="auto">
          <a:xfrm>
            <a:off x="6323434" y="2306340"/>
            <a:ext cx="165100" cy="1273175"/>
            <a:chOff x="4435" y="603"/>
            <a:chExt cx="200" cy="877"/>
          </a:xfrm>
        </p:grpSpPr>
        <p:sp>
          <p:nvSpPr>
            <p:cNvPr id="48" name="AutoShape 13"/>
            <p:cNvSpPr>
              <a:spLocks noChangeArrowheads="1"/>
            </p:cNvSpPr>
            <p:nvPr/>
          </p:nvSpPr>
          <p:spPr bwMode="auto">
            <a:xfrm>
              <a:off x="4435" y="603"/>
              <a:ext cx="199" cy="63"/>
            </a:xfrm>
            <a:prstGeom prst="flowChartProcess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AutoShape 14"/>
            <p:cNvSpPr>
              <a:spLocks noChangeArrowheads="1"/>
            </p:cNvSpPr>
            <p:nvPr/>
          </p:nvSpPr>
          <p:spPr bwMode="auto">
            <a:xfrm>
              <a:off x="4435" y="1419"/>
              <a:ext cx="199" cy="61"/>
            </a:xfrm>
            <a:prstGeom prst="flowChartProcess">
              <a:avLst/>
            </a:prstGeom>
            <a:solidFill>
              <a:srgbClr val="66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AutoShape 15"/>
            <p:cNvSpPr>
              <a:spLocks noChangeArrowheads="1"/>
            </p:cNvSpPr>
            <p:nvPr/>
          </p:nvSpPr>
          <p:spPr bwMode="auto">
            <a:xfrm>
              <a:off x="4435" y="837"/>
              <a:ext cx="199" cy="63"/>
            </a:xfrm>
            <a:prstGeom prst="flowChartProcess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AutoShape 16"/>
            <p:cNvSpPr>
              <a:spLocks noChangeArrowheads="1"/>
            </p:cNvSpPr>
            <p:nvPr/>
          </p:nvSpPr>
          <p:spPr bwMode="auto">
            <a:xfrm>
              <a:off x="4435" y="954"/>
              <a:ext cx="199" cy="61"/>
            </a:xfrm>
            <a:prstGeom prst="flowChartProcess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AutoShape 17"/>
            <p:cNvSpPr>
              <a:spLocks noChangeArrowheads="1"/>
            </p:cNvSpPr>
            <p:nvPr/>
          </p:nvSpPr>
          <p:spPr bwMode="auto">
            <a:xfrm>
              <a:off x="4435" y="1070"/>
              <a:ext cx="199" cy="63"/>
            </a:xfrm>
            <a:prstGeom prst="flowChartProcess">
              <a:avLst/>
            </a:prstGeom>
            <a:solidFill>
              <a:srgbClr val="5F5F5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1" name="AutoShape 18"/>
            <p:cNvSpPr>
              <a:spLocks noChangeArrowheads="1"/>
            </p:cNvSpPr>
            <p:nvPr/>
          </p:nvSpPr>
          <p:spPr bwMode="auto">
            <a:xfrm>
              <a:off x="4435" y="720"/>
              <a:ext cx="199" cy="63"/>
            </a:xfrm>
            <a:prstGeom prst="flowChartProcess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AutoShape 19"/>
            <p:cNvSpPr>
              <a:spLocks noChangeArrowheads="1"/>
            </p:cNvSpPr>
            <p:nvPr/>
          </p:nvSpPr>
          <p:spPr bwMode="auto">
            <a:xfrm>
              <a:off x="4435" y="1304"/>
              <a:ext cx="198" cy="60"/>
            </a:xfrm>
            <a:prstGeom prst="flowChartProcess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AutoShape 20"/>
            <p:cNvSpPr>
              <a:spLocks noChangeArrowheads="1"/>
            </p:cNvSpPr>
            <p:nvPr/>
          </p:nvSpPr>
          <p:spPr bwMode="auto">
            <a:xfrm>
              <a:off x="4435" y="1187"/>
              <a:ext cx="200" cy="63"/>
            </a:xfrm>
            <a:prstGeom prst="flowChart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de-DE" sz="1300" kern="0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68" name="Rectangle 21"/>
          <p:cNvSpPr>
            <a:spLocks noChangeArrowheads="1"/>
          </p:cNvSpPr>
          <p:nvPr/>
        </p:nvSpPr>
        <p:spPr bwMode="auto">
          <a:xfrm>
            <a:off x="6228184" y="198884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400" b="1" kern="0" smtClean="0">
                <a:solidFill>
                  <a:srgbClr val="777777"/>
                </a:solidFill>
                <a:ea typeface="+mn-ea"/>
              </a:rPr>
              <a:t>Materials</a:t>
            </a:r>
          </a:p>
        </p:txBody>
      </p:sp>
      <p:pic>
        <p:nvPicPr>
          <p:cNvPr id="71" name="Picture 25" descr="D:\vwdat\rad34097.tmp.bmp"/>
          <p:cNvPicPr>
            <a:picLocks noChangeAspect="1" noChangeArrowheads="1"/>
          </p:cNvPicPr>
          <p:nvPr/>
        </p:nvPicPr>
        <p:blipFill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>
            <a:fillRect/>
          </a:stretch>
        </p:blipFill>
        <p:spPr bwMode="auto">
          <a:xfrm>
            <a:off x="1004292" y="1905051"/>
            <a:ext cx="4647828" cy="267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31"/>
          <p:cNvSpPr>
            <a:spLocks noChangeArrowheads="1"/>
          </p:cNvSpPr>
          <p:nvPr/>
        </p:nvSpPr>
        <p:spPr bwMode="auto">
          <a:xfrm>
            <a:off x="6228184" y="3728740"/>
            <a:ext cx="2736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sz="1400" b="1" kern="0" smtClean="0">
                <a:solidFill>
                  <a:srgbClr val="777777"/>
                </a:solidFill>
                <a:ea typeface="+mn-ea"/>
              </a:rPr>
              <a:t>Percent by weight</a:t>
            </a:r>
          </a:p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sz="1000" b="1" kern="0" smtClean="0">
                <a:solidFill>
                  <a:srgbClr val="000000"/>
                </a:solidFill>
                <a:ea typeface="+mn-ea"/>
              </a:rPr>
              <a:t>Aluminium		96kg  (53%)</a:t>
            </a:r>
          </a:p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sz="1000" b="1" kern="0" smtClean="0">
                <a:solidFill>
                  <a:srgbClr val="000000"/>
                </a:solidFill>
                <a:ea typeface="+mn-ea"/>
              </a:rPr>
              <a:t>Steel		66 kg (36%)</a:t>
            </a:r>
          </a:p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sz="1000" b="1" kern="0" smtClean="0">
                <a:solidFill>
                  <a:srgbClr val="000000"/>
                </a:solidFill>
                <a:ea typeface="+mn-ea"/>
              </a:rPr>
              <a:t>Magnesium	11 kg   (7%)</a:t>
            </a:r>
          </a:p>
          <a:p>
            <a:pPr defTabSz="674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sz="1000" b="1" kern="0" smtClean="0">
                <a:solidFill>
                  <a:srgbClr val="000000"/>
                </a:solidFill>
                <a:ea typeface="+mn-ea"/>
              </a:rPr>
              <a:t>Plastics	  	  7 kg   (4%)</a:t>
            </a:r>
          </a:p>
        </p:txBody>
      </p:sp>
      <p:sp>
        <p:nvSpPr>
          <p:cNvPr id="89" name="Text Box 49"/>
          <p:cNvSpPr txBox="1">
            <a:spLocks noChangeArrowheads="1"/>
          </p:cNvSpPr>
          <p:nvPr/>
        </p:nvSpPr>
        <p:spPr bwMode="auto">
          <a:xfrm>
            <a:off x="6480597" y="2217440"/>
            <a:ext cx="20891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74688">
              <a:defRPr>
                <a:solidFill>
                  <a:schemeClr val="tx1"/>
                </a:solidFill>
                <a:latin typeface="Arial" charset="0"/>
              </a:defRPr>
            </a:lvl1pPr>
            <a:lvl2pPr defTabSz="674688">
              <a:defRPr>
                <a:solidFill>
                  <a:schemeClr val="tx1"/>
                </a:solidFill>
                <a:latin typeface="Arial" charset="0"/>
              </a:defRPr>
            </a:lvl2pPr>
            <a:lvl3pPr defTabSz="674688">
              <a:defRPr>
                <a:solidFill>
                  <a:schemeClr val="tx1"/>
                </a:solidFill>
                <a:latin typeface="Arial" charset="0"/>
              </a:defRPr>
            </a:lvl3pPr>
            <a:lvl4pPr defTabSz="674688">
              <a:defRPr>
                <a:solidFill>
                  <a:schemeClr val="tx1"/>
                </a:solidFill>
                <a:latin typeface="Arial" charset="0"/>
              </a:defRPr>
            </a:lvl4pPr>
            <a:lvl5pPr defTabSz="674688">
              <a:defRPr>
                <a:solidFill>
                  <a:schemeClr val="tx1"/>
                </a:solidFill>
                <a:latin typeface="Arial" charset="0"/>
              </a:defRPr>
            </a:lvl5pPr>
            <a:lvl6pPr defTabSz="674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674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674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674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Aluminium sheet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Aluminium cast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Aluminium extrusion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Steel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Hot-formed steel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Magnesium sheet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Magnesium diecasting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sz="1000" b="1" kern="0" smtClean="0">
                <a:solidFill>
                  <a:srgbClr val="777777"/>
                </a:solidFill>
                <a:ea typeface="+mn-ea"/>
              </a:rPr>
              <a:t>Glasfibre thermoplastic</a:t>
            </a:r>
          </a:p>
        </p:txBody>
      </p:sp>
      <p:sp>
        <p:nvSpPr>
          <p:cNvPr id="109" name="Textfeld 108"/>
          <p:cNvSpPr txBox="1"/>
          <p:nvPr/>
        </p:nvSpPr>
        <p:spPr>
          <a:xfrm>
            <a:off x="8172400" y="6104061"/>
            <a:ext cx="1102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VW, DLR</a:t>
            </a:r>
            <a:endParaRPr lang="de-DE" sz="800" dirty="0">
              <a:solidFill>
                <a:srgbClr val="000000"/>
              </a:solidFill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7407788" y="1261752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45" name="Group 3"/>
          <p:cNvGrpSpPr>
            <a:grpSpLocks noChangeAspect="1"/>
          </p:cNvGrpSpPr>
          <p:nvPr/>
        </p:nvGrpSpPr>
        <p:grpSpPr bwMode="auto">
          <a:xfrm>
            <a:off x="8227767" y="875088"/>
            <a:ext cx="775091" cy="673029"/>
            <a:chOff x="1406" y="2332"/>
            <a:chExt cx="1788" cy="1552"/>
          </a:xfrm>
        </p:grpSpPr>
        <p:grpSp>
          <p:nvGrpSpPr>
            <p:cNvPr id="46" name="Group 4"/>
            <p:cNvGrpSpPr>
              <a:grpSpLocks noChangeAspect="1"/>
            </p:cNvGrpSpPr>
            <p:nvPr/>
          </p:nvGrpSpPr>
          <p:grpSpPr bwMode="auto">
            <a:xfrm>
              <a:off x="1406" y="2332"/>
              <a:ext cx="1788" cy="1552"/>
              <a:chOff x="2511" y="516"/>
              <a:chExt cx="1928" cy="1673"/>
            </a:xfrm>
          </p:grpSpPr>
          <p:sp>
            <p:nvSpPr>
              <p:cNvPr id="70" name="Oval 5"/>
              <p:cNvSpPr>
                <a:spLocks noChangeAspect="1" noChangeArrowheads="1"/>
              </p:cNvSpPr>
              <p:nvPr/>
            </p:nvSpPr>
            <p:spPr bwMode="auto">
              <a:xfrm>
                <a:off x="2511" y="516"/>
                <a:ext cx="1928" cy="167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72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26" y="1301"/>
                <a:ext cx="555" cy="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9" name="Rectangle 7"/>
            <p:cNvSpPr>
              <a:spLocks noChangeAspect="1" noChangeArrowheads="1"/>
            </p:cNvSpPr>
            <p:nvPr/>
          </p:nvSpPr>
          <p:spPr bwMode="auto">
            <a:xfrm>
              <a:off x="1592" y="2509"/>
              <a:ext cx="149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shape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6993094" y="501986"/>
            <a:ext cx="775091" cy="673029"/>
            <a:chOff x="6993094" y="501986"/>
            <a:chExt cx="775091" cy="67302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grpSp>
          <p:nvGrpSpPr>
            <p:cNvPr id="74" name="Group 12"/>
            <p:cNvGrpSpPr>
              <a:grpSpLocks noChangeAspect="1"/>
            </p:cNvGrpSpPr>
            <p:nvPr/>
          </p:nvGrpSpPr>
          <p:grpSpPr bwMode="auto">
            <a:xfrm>
              <a:off x="6993094" y="501986"/>
              <a:ext cx="775091" cy="673029"/>
              <a:chOff x="2744" y="649"/>
              <a:chExt cx="1787" cy="1551"/>
            </a:xfrm>
            <a:grpFill/>
          </p:grpSpPr>
          <p:sp>
            <p:nvSpPr>
              <p:cNvPr id="77" name="Oval 13"/>
              <p:cNvSpPr>
                <a:spLocks noChangeAspect="1" noChangeArrowheads="1"/>
              </p:cNvSpPr>
              <p:nvPr/>
            </p:nvSpPr>
            <p:spPr bwMode="auto">
              <a:xfrm>
                <a:off x="2744" y="649"/>
                <a:ext cx="1787" cy="15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78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987" y="863"/>
                <a:ext cx="1445" cy="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concept</a:t>
                </a:r>
                <a:endParaRPr lang="en-GB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51" b="91707" l="1563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4" b="8649"/>
            <a:stretch/>
          </p:blipFill>
          <p:spPr bwMode="auto">
            <a:xfrm>
              <a:off x="7251533" y="829218"/>
              <a:ext cx="243707" cy="2301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uppieren 78"/>
          <p:cNvGrpSpPr/>
          <p:nvPr/>
        </p:nvGrpSpPr>
        <p:grpSpPr>
          <a:xfrm>
            <a:off x="6378233" y="352976"/>
            <a:ext cx="751983" cy="649921"/>
            <a:chOff x="6378233" y="352976"/>
            <a:chExt cx="751983" cy="649921"/>
          </a:xfrm>
        </p:grpSpPr>
        <p:sp>
          <p:nvSpPr>
            <p:cNvPr id="80" name="Oval 19"/>
            <p:cNvSpPr>
              <a:spLocks noChangeAspect="1" noChangeArrowheads="1"/>
            </p:cNvSpPr>
            <p:nvPr/>
          </p:nvSpPr>
          <p:spPr bwMode="auto">
            <a:xfrm>
              <a:off x="6378233" y="352976"/>
              <a:ext cx="751983" cy="649921"/>
            </a:xfrm>
            <a:prstGeom prst="ellipse">
              <a:avLst/>
            </a:prstGeom>
            <a:gradFill flip="none" rotWithShape="1">
              <a:gsLst>
                <a:gs pos="0">
                  <a:srgbClr val="FF9900">
                    <a:tint val="66000"/>
                    <a:satMod val="160000"/>
                  </a:srgbClr>
                </a:gs>
                <a:gs pos="50000">
                  <a:srgbClr val="FF9900">
                    <a:tint val="44500"/>
                    <a:satMod val="160000"/>
                  </a:srgbClr>
                </a:gs>
                <a:gs pos="100000">
                  <a:srgbClr val="FF99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</a:p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requirement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81" name="Grafik 1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50" y="677936"/>
              <a:ext cx="374304" cy="25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Rechteck 81"/>
          <p:cNvSpPr/>
          <p:nvPr/>
        </p:nvSpPr>
        <p:spPr bwMode="auto">
          <a:xfrm>
            <a:off x="6300192" y="260648"/>
            <a:ext cx="2834459" cy="1368152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83" name="Gruppieren 82"/>
          <p:cNvGrpSpPr/>
          <p:nvPr/>
        </p:nvGrpSpPr>
        <p:grpSpPr>
          <a:xfrm>
            <a:off x="7632728" y="675481"/>
            <a:ext cx="728873" cy="654725"/>
            <a:chOff x="7632728" y="675481"/>
            <a:chExt cx="728873" cy="654725"/>
          </a:xfrm>
        </p:grpSpPr>
        <p:grpSp>
          <p:nvGrpSpPr>
            <p:cNvPr id="84" name="Group 8"/>
            <p:cNvGrpSpPr>
              <a:grpSpLocks noChangeAspect="1"/>
            </p:cNvGrpSpPr>
            <p:nvPr/>
          </p:nvGrpSpPr>
          <p:grpSpPr bwMode="auto">
            <a:xfrm>
              <a:off x="7632728" y="675481"/>
              <a:ext cx="728873" cy="648958"/>
              <a:chOff x="187" y="709"/>
              <a:chExt cx="1682" cy="1498"/>
            </a:xfrm>
          </p:grpSpPr>
          <p:sp>
            <p:nvSpPr>
              <p:cNvPr id="86" name="Oval 9"/>
              <p:cNvSpPr>
                <a:spLocks noChangeAspect="1" noChangeArrowheads="1"/>
              </p:cNvSpPr>
              <p:nvPr/>
            </p:nvSpPr>
            <p:spPr bwMode="auto">
              <a:xfrm>
                <a:off x="187" y="709"/>
                <a:ext cx="1682" cy="1498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7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32" y="815"/>
                <a:ext cx="1419" cy="6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materials</a:t>
                </a:r>
                <a:endParaRPr lang="de-DE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85" name="Picture 3" descr="H:\NGC\28022012 Präsi für Rolland NGC\bilder\Version 1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05" b="89941" l="28761" r="89823">
                          <a14:foregroundMark x1="61062" y1="18935" x2="59292" y2="23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073" y="947907"/>
              <a:ext cx="255919" cy="382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5" descr="D:\vwdat\rad34097.tmp.bmp"/>
          <p:cNvPicPr>
            <a:picLocks noChangeAspect="1" noChangeArrowheads="1"/>
          </p:cNvPicPr>
          <p:nvPr/>
        </p:nvPicPr>
        <p:blipFill>
          <a:blip r:embed="rId11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0"/>
          <a:stretch>
            <a:fillRect/>
          </a:stretch>
        </p:blipFill>
        <p:spPr bwMode="auto">
          <a:xfrm>
            <a:off x="1043608" y="1916832"/>
            <a:ext cx="4647828" cy="267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0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52500" y="4953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  <a:buFontTx/>
              <a:buNone/>
            </a:pPr>
            <a:r>
              <a:rPr lang="de-DE" sz="2400" b="1">
                <a:solidFill>
                  <a:srgbClr val="454545"/>
                </a:solidFill>
                <a:ea typeface="+mn-ea"/>
              </a:rPr>
              <a:t/>
            </a:r>
            <a:br>
              <a:rPr lang="de-DE" sz="2400" b="1">
                <a:solidFill>
                  <a:srgbClr val="454545"/>
                </a:solidFill>
                <a:ea typeface="+mn-ea"/>
              </a:rPr>
            </a:br>
            <a:endParaRPr lang="de-DE" sz="2400">
              <a:solidFill>
                <a:srgbClr val="454545"/>
              </a:solidFill>
              <a:ea typeface="+mn-ea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7618040" y="192148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 bwMode="auto">
          <a:xfrm>
            <a:off x="3563888" y="2103099"/>
            <a:ext cx="4906025" cy="4104769"/>
            <a:chOff x="1575" y="873"/>
            <a:chExt cx="3686" cy="3084"/>
          </a:xfrm>
        </p:grpSpPr>
        <p:pic>
          <p:nvPicPr>
            <p:cNvPr id="42" name="Picture 3" descr="sshot-1 Kopi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 t="23984" r="50209" b="16345"/>
            <a:stretch>
              <a:fillRect/>
            </a:stretch>
          </p:blipFill>
          <p:spPr bwMode="auto">
            <a:xfrm>
              <a:off x="1575" y="873"/>
              <a:ext cx="3686" cy="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"/>
            <p:cNvSpPr>
              <a:spLocks noChangeArrowheads="1"/>
            </p:cNvSpPr>
            <p:nvPr/>
          </p:nvSpPr>
          <p:spPr bwMode="auto">
            <a:xfrm>
              <a:off x="2944" y="3180"/>
              <a:ext cx="128" cy="12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5613231" y="3662174"/>
            <a:ext cx="1263025" cy="1711042"/>
            <a:chOff x="5119600" y="3357957"/>
            <a:chExt cx="1682750" cy="2279650"/>
          </a:xfrm>
        </p:grpSpPr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5119600" y="3992957"/>
              <a:ext cx="1141413" cy="1644650"/>
            </a:xfrm>
            <a:custGeom>
              <a:avLst/>
              <a:gdLst>
                <a:gd name="T0" fmla="*/ 0 w 719"/>
                <a:gd name="T1" fmla="*/ 0 h 1036"/>
                <a:gd name="T2" fmla="*/ 120 w 719"/>
                <a:gd name="T3" fmla="*/ 12 h 1036"/>
                <a:gd name="T4" fmla="*/ 236 w 719"/>
                <a:gd name="T5" fmla="*/ 40 h 1036"/>
                <a:gd name="T6" fmla="*/ 380 w 719"/>
                <a:gd name="T7" fmla="*/ 100 h 1036"/>
                <a:gd name="T8" fmla="*/ 580 w 719"/>
                <a:gd name="T9" fmla="*/ 324 h 1036"/>
                <a:gd name="T10" fmla="*/ 696 w 719"/>
                <a:gd name="T11" fmla="*/ 620 h 1036"/>
                <a:gd name="T12" fmla="*/ 716 w 719"/>
                <a:gd name="T13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9" h="1036">
                  <a:moveTo>
                    <a:pt x="0" y="0"/>
                  </a:moveTo>
                  <a:cubicBezTo>
                    <a:pt x="20" y="2"/>
                    <a:pt x="81" y="5"/>
                    <a:pt x="120" y="12"/>
                  </a:cubicBezTo>
                  <a:cubicBezTo>
                    <a:pt x="159" y="19"/>
                    <a:pt x="193" y="25"/>
                    <a:pt x="236" y="40"/>
                  </a:cubicBezTo>
                  <a:cubicBezTo>
                    <a:pt x="279" y="55"/>
                    <a:pt x="323" y="53"/>
                    <a:pt x="380" y="100"/>
                  </a:cubicBezTo>
                  <a:cubicBezTo>
                    <a:pt x="437" y="147"/>
                    <a:pt x="527" y="237"/>
                    <a:pt x="580" y="324"/>
                  </a:cubicBezTo>
                  <a:cubicBezTo>
                    <a:pt x="633" y="411"/>
                    <a:pt x="673" y="501"/>
                    <a:pt x="696" y="620"/>
                  </a:cubicBezTo>
                  <a:cubicBezTo>
                    <a:pt x="719" y="739"/>
                    <a:pt x="717" y="887"/>
                    <a:pt x="716" y="1036"/>
                  </a:cubicBezTo>
                </a:path>
              </a:pathLst>
            </a:custGeom>
            <a:noFill/>
            <a:ln w="63500" cmpd="sng">
              <a:solidFill>
                <a:srgbClr val="FFE7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Freeform 16"/>
            <p:cNvSpPr>
              <a:spLocks/>
            </p:cNvSpPr>
            <p:nvPr/>
          </p:nvSpPr>
          <p:spPr bwMode="auto">
            <a:xfrm>
              <a:off x="5125950" y="3357957"/>
              <a:ext cx="1409700" cy="641350"/>
            </a:xfrm>
            <a:custGeom>
              <a:avLst/>
              <a:gdLst>
                <a:gd name="T0" fmla="*/ 0 w 888"/>
                <a:gd name="T1" fmla="*/ 404 h 404"/>
                <a:gd name="T2" fmla="*/ 148 w 888"/>
                <a:gd name="T3" fmla="*/ 380 h 404"/>
                <a:gd name="T4" fmla="*/ 344 w 888"/>
                <a:gd name="T5" fmla="*/ 312 h 404"/>
                <a:gd name="T6" fmla="*/ 520 w 888"/>
                <a:gd name="T7" fmla="*/ 232 h 404"/>
                <a:gd name="T8" fmla="*/ 660 w 888"/>
                <a:gd name="T9" fmla="*/ 148 h 404"/>
                <a:gd name="T10" fmla="*/ 888 w 888"/>
                <a:gd name="T1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8" h="404">
                  <a:moveTo>
                    <a:pt x="0" y="404"/>
                  </a:moveTo>
                  <a:cubicBezTo>
                    <a:pt x="25" y="400"/>
                    <a:pt x="91" y="395"/>
                    <a:pt x="148" y="380"/>
                  </a:cubicBezTo>
                  <a:cubicBezTo>
                    <a:pt x="205" y="365"/>
                    <a:pt x="282" y="337"/>
                    <a:pt x="344" y="312"/>
                  </a:cubicBezTo>
                  <a:cubicBezTo>
                    <a:pt x="406" y="287"/>
                    <a:pt x="467" y="259"/>
                    <a:pt x="520" y="232"/>
                  </a:cubicBezTo>
                  <a:cubicBezTo>
                    <a:pt x="573" y="205"/>
                    <a:pt x="599" y="187"/>
                    <a:pt x="660" y="148"/>
                  </a:cubicBezTo>
                  <a:cubicBezTo>
                    <a:pt x="721" y="109"/>
                    <a:pt x="841" y="31"/>
                    <a:pt x="888" y="0"/>
                  </a:cubicBezTo>
                </a:path>
              </a:pathLst>
            </a:custGeom>
            <a:noFill/>
            <a:ln w="63500" cmpd="sng">
              <a:solidFill>
                <a:srgbClr val="FFE7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6510250" y="3364307"/>
              <a:ext cx="6350" cy="2222500"/>
            </a:xfrm>
            <a:custGeom>
              <a:avLst/>
              <a:gdLst>
                <a:gd name="T0" fmla="*/ 0 w 4"/>
                <a:gd name="T1" fmla="*/ 0 h 1400"/>
                <a:gd name="T2" fmla="*/ 4 w 4"/>
                <a:gd name="T3" fmla="*/ 14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400">
                  <a:moveTo>
                    <a:pt x="0" y="0"/>
                  </a:moveTo>
                  <a:cubicBezTo>
                    <a:pt x="1" y="233"/>
                    <a:pt x="3" y="1108"/>
                    <a:pt x="4" y="1400"/>
                  </a:cubicBezTo>
                </a:path>
              </a:pathLst>
            </a:custGeom>
            <a:noFill/>
            <a:ln w="63500">
              <a:solidFill>
                <a:srgbClr val="FFE7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>
              <a:off x="6256250" y="5612207"/>
              <a:ext cx="546100" cy="0"/>
            </a:xfrm>
            <a:prstGeom prst="line">
              <a:avLst/>
            </a:prstGeom>
            <a:noFill/>
            <a:ln w="63500">
              <a:solidFill>
                <a:srgbClr val="FFE7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53" name="Picture 19" descr="Federbeindom_Mg_konzep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2" t="11165" r="28297" b="22234"/>
          <a:stretch>
            <a:fillRect/>
          </a:stretch>
        </p:blipFill>
        <p:spPr bwMode="auto">
          <a:xfrm>
            <a:off x="5292080" y="3483749"/>
            <a:ext cx="1805161" cy="224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Gerade Verbindung mit Pfeil 53"/>
          <p:cNvCxnSpPr/>
          <p:nvPr/>
        </p:nvCxnSpPr>
        <p:spPr bwMode="auto">
          <a:xfrm>
            <a:off x="4986053" y="1988840"/>
            <a:ext cx="914400" cy="91440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Inhaltsplatzhalter 3"/>
          <p:cNvSpPr>
            <a:spLocks noGrp="1"/>
          </p:cNvSpPr>
          <p:nvPr>
            <p:ph idx="1"/>
          </p:nvPr>
        </p:nvSpPr>
        <p:spPr>
          <a:xfrm>
            <a:off x="943365" y="1980111"/>
            <a:ext cx="5470363" cy="10888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b="1" dirty="0"/>
              <a:t>Solution:</a:t>
            </a:r>
            <a:endParaRPr lang="de-DE" b="1" dirty="0" smtClean="0"/>
          </a:p>
          <a:p>
            <a:pPr>
              <a:lnSpc>
                <a:spcPct val="100000"/>
              </a:lnSpc>
            </a:pPr>
            <a:r>
              <a:rPr lang="en-US" dirty="0"/>
              <a:t>New design with magnesium </a:t>
            </a:r>
            <a:r>
              <a:rPr lang="en-US" dirty="0" smtClean="0"/>
              <a:t>alloy</a:t>
            </a:r>
            <a:endParaRPr lang="de-DE" dirty="0" smtClean="0"/>
          </a:p>
          <a:p>
            <a:pPr>
              <a:lnSpc>
                <a:spcPct val="100000"/>
              </a:lnSpc>
            </a:pPr>
            <a:r>
              <a:rPr lang="en-US" dirty="0"/>
              <a:t>Integration of suspension strut slot and </a:t>
            </a:r>
            <a:r>
              <a:rPr lang="en-US" dirty="0" smtClean="0"/>
              <a:t>A-pillar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saving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</a:t>
            </a:r>
            <a:r>
              <a:rPr lang="de-DE" dirty="0" smtClean="0"/>
              <a:t>50 % </a:t>
            </a:r>
            <a:endParaRPr lang="de-DE" dirty="0"/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46" name="Inhaltsplatzhalter 3"/>
          <p:cNvSpPr txBox="1">
            <a:spLocks/>
          </p:cNvSpPr>
          <p:nvPr/>
        </p:nvSpPr>
        <p:spPr bwMode="auto">
          <a:xfrm>
            <a:off x="971732" y="1042034"/>
            <a:ext cx="6158484" cy="5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de-DE" b="1" kern="0" dirty="0" err="1"/>
              <a:t>Objective</a:t>
            </a:r>
            <a:r>
              <a:rPr lang="de-DE" b="1" kern="0" dirty="0"/>
              <a:t>:</a:t>
            </a:r>
            <a:endParaRPr lang="de-DE" b="1" kern="0" dirty="0" smtClean="0"/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000000"/>
                </a:solidFill>
              </a:rPr>
              <a:t>A-</a:t>
            </a:r>
            <a:r>
              <a:rPr lang="de-DE" dirty="0" err="1">
                <a:solidFill>
                  <a:srgbClr val="000000"/>
                </a:solidFill>
              </a:rPr>
              <a:t>pillar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cast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node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lighter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cost-attractive</a:t>
            </a:r>
            <a:endParaRPr lang="de-DE" kern="0" dirty="0"/>
          </a:p>
        </p:txBody>
      </p:sp>
      <p:sp>
        <p:nvSpPr>
          <p:cNvPr id="48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64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31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Lightweight </a:t>
            </a:r>
            <a:r>
              <a:rPr lang="de-DE" kern="0" dirty="0" err="1"/>
              <a:t>shape</a:t>
            </a:r>
            <a:endParaRPr lang="de-DE" kern="0" dirty="0" smtClean="0"/>
          </a:p>
        </p:txBody>
      </p:sp>
      <p:sp>
        <p:nvSpPr>
          <p:cNvPr id="66" name="Textfeld 65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</a:t>
            </a:r>
            <a:r>
              <a:rPr lang="de-DE" sz="800" dirty="0">
                <a:solidFill>
                  <a:srgbClr val="000000"/>
                </a:solidFill>
              </a:rPr>
              <a:t>DLR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65713"/>
            <a:ext cx="1944216" cy="283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3"/>
          <p:cNvGrpSpPr>
            <a:grpSpLocks noChangeAspect="1"/>
          </p:cNvGrpSpPr>
          <p:nvPr/>
        </p:nvGrpSpPr>
        <p:grpSpPr bwMode="auto">
          <a:xfrm>
            <a:off x="8227767" y="875088"/>
            <a:ext cx="775091" cy="673029"/>
            <a:chOff x="1406" y="2332"/>
            <a:chExt cx="1788" cy="1552"/>
          </a:xfrm>
        </p:grpSpPr>
        <p:grpSp>
          <p:nvGrpSpPr>
            <p:cNvPr id="55" name="Group 4"/>
            <p:cNvGrpSpPr>
              <a:grpSpLocks noChangeAspect="1"/>
            </p:cNvGrpSpPr>
            <p:nvPr/>
          </p:nvGrpSpPr>
          <p:grpSpPr bwMode="auto">
            <a:xfrm>
              <a:off x="1406" y="2332"/>
              <a:ext cx="1788" cy="1552"/>
              <a:chOff x="2511" y="516"/>
              <a:chExt cx="1928" cy="1673"/>
            </a:xfrm>
          </p:grpSpPr>
          <p:sp>
            <p:nvSpPr>
              <p:cNvPr id="63" name="Oval 5"/>
              <p:cNvSpPr>
                <a:spLocks noChangeAspect="1" noChangeArrowheads="1"/>
              </p:cNvSpPr>
              <p:nvPr/>
            </p:nvSpPr>
            <p:spPr bwMode="auto">
              <a:xfrm>
                <a:off x="2511" y="516"/>
                <a:ext cx="1928" cy="1673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pic>
            <p:nvPicPr>
              <p:cNvPr id="72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26" y="1301"/>
                <a:ext cx="555" cy="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2" name="Rectangle 7"/>
            <p:cNvSpPr>
              <a:spLocks noChangeAspect="1" noChangeArrowheads="1"/>
            </p:cNvSpPr>
            <p:nvPr/>
          </p:nvSpPr>
          <p:spPr bwMode="auto">
            <a:xfrm>
              <a:off x="1592" y="2509"/>
              <a:ext cx="1499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shape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6993094" y="501986"/>
            <a:ext cx="775091" cy="673029"/>
            <a:chOff x="6993094" y="501986"/>
            <a:chExt cx="775091" cy="67302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grpSp>
          <p:nvGrpSpPr>
            <p:cNvPr id="78" name="Group 12"/>
            <p:cNvGrpSpPr>
              <a:grpSpLocks noChangeAspect="1"/>
            </p:cNvGrpSpPr>
            <p:nvPr/>
          </p:nvGrpSpPr>
          <p:grpSpPr bwMode="auto">
            <a:xfrm>
              <a:off x="6993094" y="501986"/>
              <a:ext cx="775091" cy="673029"/>
              <a:chOff x="2744" y="649"/>
              <a:chExt cx="1787" cy="1551"/>
            </a:xfrm>
            <a:grpFill/>
          </p:grpSpPr>
          <p:sp>
            <p:nvSpPr>
              <p:cNvPr id="80" name="Oval 13"/>
              <p:cNvSpPr>
                <a:spLocks noChangeAspect="1" noChangeArrowheads="1"/>
              </p:cNvSpPr>
              <p:nvPr/>
            </p:nvSpPr>
            <p:spPr bwMode="auto">
              <a:xfrm>
                <a:off x="2744" y="649"/>
                <a:ext cx="1787" cy="15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81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987" y="863"/>
                <a:ext cx="1445" cy="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concept</a:t>
                </a:r>
                <a:endParaRPr lang="en-GB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7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51" b="91707" l="1563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4" b="8649"/>
            <a:stretch/>
          </p:blipFill>
          <p:spPr bwMode="auto">
            <a:xfrm>
              <a:off x="7251533" y="829218"/>
              <a:ext cx="243707" cy="2301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uppieren 81"/>
          <p:cNvGrpSpPr/>
          <p:nvPr/>
        </p:nvGrpSpPr>
        <p:grpSpPr>
          <a:xfrm>
            <a:off x="6378233" y="352976"/>
            <a:ext cx="751983" cy="649921"/>
            <a:chOff x="6378233" y="352976"/>
            <a:chExt cx="751983" cy="649921"/>
          </a:xfrm>
        </p:grpSpPr>
        <p:sp>
          <p:nvSpPr>
            <p:cNvPr id="83" name="Oval 19"/>
            <p:cNvSpPr>
              <a:spLocks noChangeAspect="1" noChangeArrowheads="1"/>
            </p:cNvSpPr>
            <p:nvPr/>
          </p:nvSpPr>
          <p:spPr bwMode="auto">
            <a:xfrm>
              <a:off x="6378233" y="352976"/>
              <a:ext cx="751983" cy="649921"/>
            </a:xfrm>
            <a:prstGeom prst="ellipse">
              <a:avLst/>
            </a:prstGeom>
            <a:gradFill flip="none" rotWithShape="1">
              <a:gsLst>
                <a:gs pos="0">
                  <a:srgbClr val="FF9900">
                    <a:tint val="66000"/>
                    <a:satMod val="160000"/>
                  </a:srgbClr>
                </a:gs>
                <a:gs pos="50000">
                  <a:srgbClr val="FF9900">
                    <a:tint val="44500"/>
                    <a:satMod val="160000"/>
                  </a:srgbClr>
                </a:gs>
                <a:gs pos="100000">
                  <a:srgbClr val="FF99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>
                  <a:solidFill>
                    <a:srgbClr val="000000"/>
                  </a:solidFill>
                  <a:ea typeface="+mn-ea"/>
                </a:rPr>
                <a:t>Lightweight </a:t>
              </a:r>
            </a:p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600" b="1" dirty="0" err="1">
                  <a:solidFill>
                    <a:srgbClr val="000000"/>
                  </a:solidFill>
                  <a:ea typeface="+mn-ea"/>
                </a:rPr>
                <a:t>requirement</a:t>
              </a:r>
              <a:endParaRPr lang="de-DE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6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700" b="1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84" name="Grafik 1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50" y="677936"/>
              <a:ext cx="374304" cy="25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" name="Rechteck 84"/>
          <p:cNvSpPr/>
          <p:nvPr/>
        </p:nvSpPr>
        <p:spPr bwMode="auto">
          <a:xfrm>
            <a:off x="6300192" y="260648"/>
            <a:ext cx="2834459" cy="1368152"/>
          </a:xfrm>
          <a:prstGeom prst="rect">
            <a:avLst/>
          </a:prstGeom>
          <a:solidFill>
            <a:srgbClr val="FFFFFF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86" name="Gruppieren 85"/>
          <p:cNvGrpSpPr/>
          <p:nvPr/>
        </p:nvGrpSpPr>
        <p:grpSpPr>
          <a:xfrm>
            <a:off x="7632728" y="675481"/>
            <a:ext cx="728873" cy="654725"/>
            <a:chOff x="7632728" y="675481"/>
            <a:chExt cx="728873" cy="654725"/>
          </a:xfrm>
        </p:grpSpPr>
        <p:grpSp>
          <p:nvGrpSpPr>
            <p:cNvPr id="87" name="Group 8"/>
            <p:cNvGrpSpPr>
              <a:grpSpLocks noChangeAspect="1"/>
            </p:cNvGrpSpPr>
            <p:nvPr/>
          </p:nvGrpSpPr>
          <p:grpSpPr bwMode="auto">
            <a:xfrm>
              <a:off x="7632728" y="675481"/>
              <a:ext cx="728873" cy="648958"/>
              <a:chOff x="187" y="709"/>
              <a:chExt cx="1682" cy="1498"/>
            </a:xfrm>
          </p:grpSpPr>
          <p:sp>
            <p:nvSpPr>
              <p:cNvPr id="89" name="Oval 9"/>
              <p:cNvSpPr>
                <a:spLocks noChangeAspect="1" noChangeArrowheads="1"/>
              </p:cNvSpPr>
              <p:nvPr/>
            </p:nvSpPr>
            <p:spPr bwMode="auto">
              <a:xfrm>
                <a:off x="187" y="709"/>
                <a:ext cx="1682" cy="1498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  <a:p>
                <a:pPr algn="ctr">
                  <a:lnSpc>
                    <a:spcPct val="100000"/>
                  </a:lnSpc>
                  <a:buFontTx/>
                  <a:buNone/>
                </a:pPr>
                <a:endParaRPr lang="en-GB" sz="700" b="1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90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32" y="815"/>
                <a:ext cx="1419" cy="6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  <a:buFontTx/>
                  <a:buNone/>
                </a:pPr>
                <a:r>
                  <a:rPr lang="de-DE" sz="600" b="1" dirty="0">
                    <a:solidFill>
                      <a:srgbClr val="000000"/>
                    </a:solidFill>
                    <a:ea typeface="+mn-ea"/>
                  </a:rPr>
                  <a:t>Lightweight </a:t>
                </a:r>
                <a:r>
                  <a:rPr lang="de-DE" sz="600" b="1" dirty="0" err="1">
                    <a:solidFill>
                      <a:srgbClr val="000000"/>
                    </a:solidFill>
                    <a:ea typeface="+mn-ea"/>
                  </a:rPr>
                  <a:t>materials</a:t>
                </a:r>
                <a:endParaRPr lang="de-DE" sz="600" b="1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pic>
          <p:nvPicPr>
            <p:cNvPr id="88" name="Picture 3" descr="H:\NGC\28022012 Präsi für Rolland NGC\bilder\Version 1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05" b="89941" l="28761" r="89823">
                          <a14:foregroundMark x1="61062" y1="18935" x2="59292" y2="23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073" y="947907"/>
              <a:ext cx="255919" cy="382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03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mit Pfeil 11"/>
          <p:cNvCxnSpPr/>
          <p:nvPr/>
        </p:nvCxnSpPr>
        <p:spPr>
          <a:xfrm flipV="1">
            <a:off x="1331640" y="1700808"/>
            <a:ext cx="0" cy="273630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1331640" y="4437112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1"/>
          <p:cNvSpPr txBox="1">
            <a:spLocks noChangeArrowheads="1"/>
          </p:cNvSpPr>
          <p:nvPr/>
        </p:nvSpPr>
        <p:spPr bwMode="auto">
          <a:xfrm rot="16200000">
            <a:off x="-522139" y="2776876"/>
            <a:ext cx="31117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/>
              <a:t>Lightweight </a:t>
            </a:r>
            <a:r>
              <a:rPr lang="de-DE" sz="1400" b="1" dirty="0" err="1"/>
              <a:t>construction</a:t>
            </a:r>
            <a:r>
              <a:rPr lang="de-DE" sz="1400" b="1" dirty="0"/>
              <a:t> potential</a:t>
            </a:r>
            <a:endParaRPr lang="de-DE" dirty="0">
              <a:latin typeface="Times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516216" y="4509120"/>
            <a:ext cx="111120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/>
              <a:t>Series </a:t>
            </a:r>
            <a:r>
              <a:rPr lang="de-DE" sz="1400" b="1" dirty="0" err="1"/>
              <a:t>size</a:t>
            </a:r>
            <a:endParaRPr lang="de-DE" sz="1400" b="1" dirty="0"/>
          </a:p>
          <a:p>
            <a:pPr>
              <a:lnSpc>
                <a:spcPct val="100000"/>
              </a:lnSpc>
              <a:buFontTx/>
              <a:buNone/>
            </a:pPr>
            <a:endParaRPr lang="de-DE" dirty="0">
              <a:latin typeface="Times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768253" y="1969676"/>
            <a:ext cx="13805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003399"/>
                </a:solidFill>
              </a:rPr>
              <a:t>FRP-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003399"/>
                </a:solidFill>
              </a:rPr>
              <a:t>intensive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dirty="0">
                <a:solidFill>
                  <a:srgbClr val="003399"/>
                </a:solidFill>
              </a:rPr>
              <a:t>- </a:t>
            </a:r>
            <a:r>
              <a:rPr lang="de-DE" sz="1400" dirty="0" smtClean="0">
                <a:solidFill>
                  <a:srgbClr val="003399"/>
                </a:solidFill>
              </a:rPr>
              <a:t>CFRP; GFRP</a:t>
            </a:r>
            <a:endParaRPr lang="de-DE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987824" y="2546320"/>
            <a:ext cx="11977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003399"/>
                </a:solidFill>
              </a:rPr>
              <a:t>Light </a:t>
            </a:r>
            <a:r>
              <a:rPr lang="de-DE" sz="1400" b="1" dirty="0" err="1">
                <a:solidFill>
                  <a:srgbClr val="003399"/>
                </a:solidFill>
              </a:rPr>
              <a:t>metal</a:t>
            </a:r>
            <a:r>
              <a:rPr lang="de-DE" sz="1400" b="1" dirty="0">
                <a:solidFill>
                  <a:srgbClr val="003399"/>
                </a:solidFill>
              </a:rPr>
              <a:t>-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003399"/>
                </a:solidFill>
              </a:rPr>
              <a:t>Intensive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dirty="0" smtClean="0">
                <a:solidFill>
                  <a:srgbClr val="003399"/>
                </a:solidFill>
              </a:rPr>
              <a:t>-</a:t>
            </a:r>
            <a:r>
              <a:rPr lang="de-DE" sz="1400" b="1" dirty="0" smtClean="0">
                <a:solidFill>
                  <a:srgbClr val="003399"/>
                </a:solidFill>
              </a:rPr>
              <a:t> </a:t>
            </a:r>
            <a:r>
              <a:rPr lang="de-DE" sz="1400" dirty="0" smtClean="0">
                <a:solidFill>
                  <a:srgbClr val="003399"/>
                </a:solidFill>
              </a:rPr>
              <a:t>Al; Mg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4616591" y="3140968"/>
            <a:ext cx="235192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400" b="1" dirty="0">
                <a:solidFill>
                  <a:srgbClr val="003399"/>
                </a:solidFill>
              </a:rPr>
              <a:t>Steel-intensive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1400" dirty="0">
                <a:solidFill>
                  <a:srgbClr val="003399"/>
                </a:solidFill>
              </a:rPr>
              <a:t>- ductile; high-strength and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1400" dirty="0">
                <a:solidFill>
                  <a:srgbClr val="003399"/>
                </a:solidFill>
              </a:rPr>
              <a:t>highest-strength steel</a:t>
            </a:r>
            <a:endParaRPr lang="de-DE" sz="1400" dirty="0" smtClean="0">
              <a:solidFill>
                <a:srgbClr val="003399"/>
              </a:solidFill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284745" y="2060848"/>
            <a:ext cx="9204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003399"/>
                </a:solidFill>
              </a:rPr>
              <a:t>Multi-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003399"/>
                </a:solidFill>
              </a:rPr>
              <a:t>Material-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003399"/>
                </a:solidFill>
              </a:rPr>
              <a:t>Design</a:t>
            </a:r>
          </a:p>
        </p:txBody>
      </p:sp>
      <p:sp>
        <p:nvSpPr>
          <p:cNvPr id="23" name="Bogen 22"/>
          <p:cNvSpPr/>
          <p:nvPr/>
        </p:nvSpPr>
        <p:spPr>
          <a:xfrm rot="11024601">
            <a:off x="1269172" y="-195217"/>
            <a:ext cx="14617790" cy="4592097"/>
          </a:xfrm>
          <a:prstGeom prst="arc">
            <a:avLst>
              <a:gd name="adj1" fmla="val 18134597"/>
              <a:gd name="adj2" fmla="val 2142502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Bogen 23"/>
          <p:cNvSpPr/>
          <p:nvPr/>
        </p:nvSpPr>
        <p:spPr>
          <a:xfrm rot="11024601">
            <a:off x="390580" y="-1451784"/>
            <a:ext cx="16074000" cy="4592097"/>
          </a:xfrm>
          <a:prstGeom prst="arc">
            <a:avLst>
              <a:gd name="adj1" fmla="val 18024312"/>
              <a:gd name="adj2" fmla="val 2104062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4241776" y="1556792"/>
            <a:ext cx="2706488" cy="998173"/>
          </a:xfrm>
          <a:custGeom>
            <a:avLst/>
            <a:gdLst>
              <a:gd name="connsiteX0" fmla="*/ 0 w 2514600"/>
              <a:gd name="connsiteY0" fmla="*/ 894521 h 896306"/>
              <a:gd name="connsiteX1" fmla="*/ 1401417 w 2514600"/>
              <a:gd name="connsiteY1" fmla="*/ 755374 h 896306"/>
              <a:gd name="connsiteX2" fmla="*/ 2514600 w 2514600"/>
              <a:gd name="connsiteY2" fmla="*/ 0 h 8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896306">
                <a:moveTo>
                  <a:pt x="0" y="894521"/>
                </a:moveTo>
                <a:cubicBezTo>
                  <a:pt x="491158" y="899491"/>
                  <a:pt x="982317" y="904461"/>
                  <a:pt x="1401417" y="755374"/>
                </a:cubicBezTo>
                <a:cubicBezTo>
                  <a:pt x="1820517" y="606287"/>
                  <a:pt x="2264465" y="203752"/>
                  <a:pt x="2514600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303648" y="4581128"/>
            <a:ext cx="362839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Adjusting lever for lightweight construction</a:t>
            </a: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>
                <a:solidFill>
                  <a:srgbClr val="000000"/>
                </a:solidFill>
                <a:latin typeface="Arial" charset="0"/>
              </a:rPr>
              <a:t>Materials</a:t>
            </a: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Concepts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 err="1" smtClean="0">
                <a:solidFill>
                  <a:srgbClr val="000000"/>
                </a:solidFill>
                <a:latin typeface="Arial" charset="0"/>
              </a:rPr>
              <a:t>Production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 charset="0"/>
              </a:rPr>
              <a:t>technology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>
                <a:solidFill>
                  <a:srgbClr val="000000"/>
                </a:solidFill>
                <a:latin typeface="Arial" charset="0"/>
              </a:rPr>
              <a:t>etc</a:t>
            </a: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</a:rPr>
              <a:t>…</a:t>
            </a: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931465" y="4725144"/>
            <a:ext cx="331294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Weight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 err="1">
                <a:solidFill>
                  <a:srgbClr val="000000"/>
                </a:solidFill>
                <a:latin typeface="Arial" charset="0"/>
              </a:rPr>
              <a:t>Safety</a:t>
            </a:r>
            <a:endParaRPr lang="de-DE" sz="1800" dirty="0">
              <a:solidFill>
                <a:srgbClr val="000000"/>
              </a:solidFill>
              <a:latin typeface="Arial" charset="0"/>
            </a:endParaRP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>
                <a:solidFill>
                  <a:srgbClr val="000000"/>
                </a:solidFill>
                <a:latin typeface="Arial" charset="0"/>
              </a:rPr>
              <a:t>NVH</a:t>
            </a:r>
          </a:p>
          <a:p>
            <a:pPr marL="1028700" lvl="1" eaLnBrk="1" hangingPunct="1">
              <a:lnSpc>
                <a:spcPct val="100000"/>
              </a:lnSpc>
            </a:pPr>
            <a:r>
              <a:rPr lang="de-DE" sz="1800" dirty="0">
                <a:solidFill>
                  <a:srgbClr val="000000"/>
                </a:solidFill>
                <a:latin typeface="Arial" charset="0"/>
              </a:rPr>
              <a:t>etc.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Gleichschenkliges Dreieck 31"/>
          <p:cNvSpPr/>
          <p:nvPr/>
        </p:nvSpPr>
        <p:spPr>
          <a:xfrm rot="5400000">
            <a:off x="4680011" y="5409223"/>
            <a:ext cx="864097" cy="3600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7364144" y="2339008"/>
            <a:ext cx="0" cy="96561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15520" y="2564904"/>
            <a:ext cx="468848" cy="45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CDDDE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BCBE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de-DE" sz="1800" b="1" dirty="0" smtClean="0">
                <a:solidFill>
                  <a:srgbClr val="000000"/>
                </a:solidFill>
                <a:latin typeface="Arial" charset="0"/>
              </a:rPr>
              <a:t>t</a:t>
            </a:r>
            <a:endParaRPr lang="de-DE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35" name="Rectangle 12"/>
          <p:cNvSpPr txBox="1">
            <a:spLocks noChangeArrowheads="1"/>
          </p:cNvSpPr>
          <p:nvPr/>
        </p:nvSpPr>
        <p:spPr bwMode="auto">
          <a:xfrm>
            <a:off x="961439" y="692696"/>
            <a:ext cx="77870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kern="0" dirty="0"/>
              <a:t>Challenge: lightweight construction in the volume segment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740352" y="610406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VW; Daimler; DLR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30" grpId="0"/>
      <p:bldP spid="31" grpId="0"/>
      <p:bldP spid="32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" y="1583906"/>
            <a:ext cx="2105976" cy="196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smtClean="0">
                <a:solidFill>
                  <a:srgbClr val="686868"/>
                </a:solidFill>
              </a:rPr>
              <a:t>www.DLR.de  </a:t>
            </a:r>
            <a:r>
              <a:rPr lang="de-DE" smtClean="0">
                <a:solidFill>
                  <a:srgbClr val="949494"/>
                </a:solidFill>
              </a:rPr>
              <a:t>• </a:t>
            </a:r>
            <a:r>
              <a:rPr lang="de-DE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16</a:t>
            </a:fld>
            <a:endParaRPr lang="de-DE" smtClean="0">
              <a:solidFill>
                <a:srgbClr val="686868"/>
              </a:solidFill>
            </a:endParaRPr>
          </a:p>
        </p:txBody>
      </p:sp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4139952" y="1439851"/>
            <a:ext cx="4968552" cy="407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Weight</a:t>
            </a:r>
            <a:r>
              <a:rPr lang="de-DE" b="1" kern="0" dirty="0">
                <a:solidFill>
                  <a:srgbClr val="000000"/>
                </a:solidFill>
              </a:rPr>
              <a:t> </a:t>
            </a:r>
            <a:r>
              <a:rPr lang="de-DE" b="1" kern="0" dirty="0" err="1">
                <a:solidFill>
                  <a:srgbClr val="000000"/>
                </a:solidFill>
              </a:rPr>
              <a:t>saving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 err="1">
                <a:solidFill>
                  <a:srgbClr val="000000"/>
                </a:solidFill>
              </a:rPr>
              <a:t>structural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weight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reduced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about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kern="0" dirty="0" smtClean="0">
                <a:solidFill>
                  <a:srgbClr val="000000"/>
                </a:solidFill>
              </a:rPr>
              <a:t>100 </a:t>
            </a:r>
            <a:r>
              <a:rPr lang="de-DE" kern="0" dirty="0">
                <a:solidFill>
                  <a:srgbClr val="000000"/>
                </a:solidFill>
              </a:rPr>
              <a:t>k</a:t>
            </a:r>
            <a:r>
              <a:rPr lang="de-DE" kern="0" dirty="0" smtClean="0">
                <a:solidFill>
                  <a:srgbClr val="000000"/>
                </a:solidFill>
              </a:rPr>
              <a:t>g </a:t>
            </a:r>
          </a:p>
          <a:p>
            <a:pPr lvl="2" eaLnBrk="1" hangingPunct="1">
              <a:lnSpc>
                <a:spcPct val="100000"/>
              </a:lnSpc>
            </a:pPr>
            <a:r>
              <a:rPr lang="de-DE" kern="0" dirty="0" err="1" smtClean="0">
                <a:solidFill>
                  <a:srgbClr val="000000"/>
                </a:solidFill>
              </a:rPr>
              <a:t>Electrics</a:t>
            </a:r>
            <a:r>
              <a:rPr lang="de-DE" kern="0" dirty="0" smtClean="0">
                <a:solidFill>
                  <a:srgbClr val="000000"/>
                </a:solidFill>
              </a:rPr>
              <a:t>	- 6 kg</a:t>
            </a:r>
            <a:endParaRPr lang="de-DE" kern="0" dirty="0">
              <a:solidFill>
                <a:srgbClr val="000000"/>
              </a:solidFill>
            </a:endParaRPr>
          </a:p>
          <a:p>
            <a:pPr lvl="2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Drive </a:t>
            </a:r>
            <a:r>
              <a:rPr lang="de-DE" kern="0" dirty="0" err="1">
                <a:solidFill>
                  <a:srgbClr val="000000"/>
                </a:solidFill>
              </a:rPr>
              <a:t>train</a:t>
            </a:r>
            <a:r>
              <a:rPr lang="de-DE" kern="0" dirty="0">
                <a:solidFill>
                  <a:srgbClr val="000000"/>
                </a:solidFill>
              </a:rPr>
              <a:t>	</a:t>
            </a:r>
            <a:r>
              <a:rPr lang="de-DE" kern="0" dirty="0" smtClean="0">
                <a:solidFill>
                  <a:srgbClr val="000000"/>
                </a:solidFill>
              </a:rPr>
              <a:t>- 40 kg</a:t>
            </a:r>
            <a:endParaRPr lang="de-DE" kern="0" dirty="0">
              <a:solidFill>
                <a:srgbClr val="000000"/>
              </a:solidFill>
            </a:endParaRPr>
          </a:p>
          <a:p>
            <a:pPr lvl="2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Chassis	</a:t>
            </a:r>
            <a:r>
              <a:rPr lang="de-DE" kern="0" dirty="0" smtClean="0">
                <a:solidFill>
                  <a:srgbClr val="000000"/>
                </a:solidFill>
              </a:rPr>
              <a:t>- 26 kg</a:t>
            </a:r>
            <a:endParaRPr lang="de-DE" kern="0" dirty="0">
              <a:solidFill>
                <a:srgbClr val="000000"/>
              </a:solidFill>
            </a:endParaRPr>
          </a:p>
          <a:p>
            <a:pPr lvl="2" eaLnBrk="1" hangingPunct="1">
              <a:lnSpc>
                <a:spcPct val="100000"/>
              </a:lnSpc>
            </a:pPr>
            <a:r>
              <a:rPr lang="de-DE" kern="0" dirty="0" smtClean="0">
                <a:solidFill>
                  <a:srgbClr val="000000"/>
                </a:solidFill>
              </a:rPr>
              <a:t>Body	</a:t>
            </a:r>
            <a:r>
              <a:rPr lang="de-DE" kern="0" dirty="0">
                <a:solidFill>
                  <a:srgbClr val="000000"/>
                </a:solidFill>
              </a:rPr>
              <a:t>	</a:t>
            </a:r>
            <a:r>
              <a:rPr lang="de-DE" kern="0" dirty="0" smtClean="0">
                <a:solidFill>
                  <a:srgbClr val="000000"/>
                </a:solidFill>
              </a:rPr>
              <a:t>- 37 kg</a:t>
            </a:r>
          </a:p>
          <a:p>
            <a:pPr lvl="2" eaLnBrk="1" hangingPunct="1">
              <a:lnSpc>
                <a:spcPct val="100000"/>
              </a:lnSpc>
            </a:pPr>
            <a:endParaRPr lang="de-DE" kern="0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r>
              <a:rPr lang="de-DE" b="1" kern="0" dirty="0">
                <a:solidFill>
                  <a:srgbClr val="000000"/>
                </a:solidFill>
              </a:rPr>
              <a:t>Lightweight design </a:t>
            </a:r>
            <a:r>
              <a:rPr lang="de-DE" b="1" kern="0" dirty="0" err="1">
                <a:solidFill>
                  <a:srgbClr val="000000"/>
                </a:solidFill>
              </a:rPr>
              <a:t>measures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High-strength and higher-strength types of steel, reduced sheet thickness (TRB</a:t>
            </a:r>
            <a:r>
              <a:rPr lang="de-DE" kern="0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Only </a:t>
            </a:r>
            <a:r>
              <a:rPr lang="en-US" kern="0" dirty="0" smtClean="0">
                <a:solidFill>
                  <a:srgbClr val="000000"/>
                </a:solidFill>
              </a:rPr>
              <a:t>using </a:t>
            </a:r>
            <a:r>
              <a:rPr lang="en-US" kern="0" dirty="0">
                <a:solidFill>
                  <a:srgbClr val="000000"/>
                </a:solidFill>
              </a:rPr>
              <a:t>material where it is </a:t>
            </a:r>
            <a:r>
              <a:rPr lang="en-US" kern="0" dirty="0" err="1">
                <a:solidFill>
                  <a:srgbClr val="000000"/>
                </a:solidFill>
              </a:rPr>
              <a:t>neede</a:t>
            </a:r>
            <a:r>
              <a:rPr lang="de-DE" kern="0" dirty="0" smtClean="0">
                <a:solidFill>
                  <a:srgbClr val="000000"/>
                </a:solidFill>
              </a:rPr>
              <a:t>d</a:t>
            </a: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Optimal geometry of profiles and surfaces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41565" y="1868631"/>
            <a:ext cx="4256813" cy="4152657"/>
            <a:chOff x="61885" y="1268760"/>
            <a:chExt cx="4256813" cy="4152657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318987">
              <a:off x="211165" y="1814845"/>
              <a:ext cx="4107533" cy="2460296"/>
            </a:xfrm>
            <a:prstGeom prst="rect">
              <a:avLst/>
            </a:prstGeom>
          </p:spPr>
        </p:pic>
        <p:grpSp>
          <p:nvGrpSpPr>
            <p:cNvPr id="5" name="Gruppieren 4"/>
            <p:cNvGrpSpPr/>
            <p:nvPr/>
          </p:nvGrpSpPr>
          <p:grpSpPr>
            <a:xfrm>
              <a:off x="61885" y="1268760"/>
              <a:ext cx="1485779" cy="1323258"/>
              <a:chOff x="-108519" y="1529678"/>
              <a:chExt cx="1485779" cy="1323258"/>
            </a:xfrm>
          </p:grpSpPr>
          <p:graphicFrame>
            <p:nvGraphicFramePr>
              <p:cNvPr id="54" name="Diagramm 1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73874076"/>
                  </p:ext>
                </p:extLst>
              </p:nvPr>
            </p:nvGraphicFramePr>
            <p:xfrm>
              <a:off x="-108519" y="1529678"/>
              <a:ext cx="1458370" cy="132325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5" name="Textfeld 1"/>
              <p:cNvSpPr txBox="1">
                <a:spLocks noChangeArrowheads="1"/>
              </p:cNvSpPr>
              <p:nvPr/>
            </p:nvSpPr>
            <p:spPr bwMode="auto">
              <a:xfrm>
                <a:off x="35496" y="1844824"/>
                <a:ext cx="608345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3pPr>
                <a:lvl4pPr marL="16002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algn="r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de-DE" sz="1100" b="1" kern="0" dirty="0" smtClean="0">
                    <a:solidFill>
                      <a:schemeClr val="bg1"/>
                    </a:solidFill>
                    <a:latin typeface="+mn-lt"/>
                  </a:rPr>
                  <a:t>28%</a:t>
                </a:r>
                <a:endParaRPr lang="de-DE" sz="1100" b="1" kern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6" name="Textfeld 35"/>
              <p:cNvSpPr txBox="1">
                <a:spLocks noChangeArrowheads="1"/>
              </p:cNvSpPr>
              <p:nvPr/>
            </p:nvSpPr>
            <p:spPr bwMode="auto">
              <a:xfrm>
                <a:off x="508665" y="2375302"/>
                <a:ext cx="606951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3pPr>
                <a:lvl4pPr marL="16002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de-DE" sz="1100" b="1" kern="0" dirty="0" smtClean="0">
                    <a:solidFill>
                      <a:schemeClr val="tx1"/>
                    </a:solidFill>
                    <a:latin typeface="+mn-lt"/>
                  </a:rPr>
                  <a:t>32%</a:t>
                </a:r>
                <a:endParaRPr lang="de-DE" sz="1100" b="1" kern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7" name="Textfeld 36"/>
              <p:cNvSpPr txBox="1">
                <a:spLocks noChangeArrowheads="1"/>
              </p:cNvSpPr>
              <p:nvPr/>
            </p:nvSpPr>
            <p:spPr bwMode="auto">
              <a:xfrm>
                <a:off x="651968" y="1771530"/>
                <a:ext cx="598428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3pPr>
                <a:lvl4pPr marL="16002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de-DE" sz="1100" b="1" kern="0" dirty="0" smtClean="0">
                    <a:solidFill>
                      <a:schemeClr val="tx1"/>
                    </a:solidFill>
                    <a:latin typeface="+mn-lt"/>
                  </a:rPr>
                  <a:t>20%</a:t>
                </a:r>
                <a:endParaRPr lang="de-DE" sz="1100" b="1" kern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60" name="Textfeld 36"/>
              <p:cNvSpPr txBox="1">
                <a:spLocks noChangeArrowheads="1"/>
              </p:cNvSpPr>
              <p:nvPr/>
            </p:nvSpPr>
            <p:spPr bwMode="auto">
              <a:xfrm>
                <a:off x="764812" y="2059030"/>
                <a:ext cx="612448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3pPr>
                <a:lvl4pPr marL="16002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de-DE" sz="1100" b="1" kern="0" dirty="0" smtClean="0">
                    <a:solidFill>
                      <a:schemeClr val="bg1"/>
                    </a:solidFill>
                    <a:latin typeface="+mn-lt"/>
                  </a:rPr>
                  <a:t>11%</a:t>
                </a:r>
                <a:endParaRPr lang="de-DE" sz="1100" b="1" kern="0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1" name="Textfeld 35"/>
              <p:cNvSpPr txBox="1">
                <a:spLocks noChangeArrowheads="1"/>
              </p:cNvSpPr>
              <p:nvPr/>
            </p:nvSpPr>
            <p:spPr bwMode="auto">
              <a:xfrm>
                <a:off x="107504" y="2231286"/>
                <a:ext cx="424168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2pPr>
                <a:lvl3pPr marL="11430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3pPr>
                <a:lvl4pPr marL="16002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de-DE" sz="1100" b="1" kern="0" dirty="0" smtClean="0">
                    <a:solidFill>
                      <a:schemeClr val="bg1"/>
                    </a:solidFill>
                    <a:latin typeface="+mn-lt"/>
                  </a:rPr>
                  <a:t>9%</a:t>
                </a:r>
                <a:endParaRPr lang="de-DE" sz="1100" b="1" kern="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66" name="Gruppieren 65"/>
            <p:cNvGrpSpPr/>
            <p:nvPr/>
          </p:nvGrpSpPr>
          <p:grpSpPr>
            <a:xfrm>
              <a:off x="251520" y="4221088"/>
              <a:ext cx="2953528" cy="1200329"/>
              <a:chOff x="1021887" y="4001271"/>
              <a:chExt cx="2953528" cy="1200329"/>
            </a:xfrm>
          </p:grpSpPr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>
                <a:off x="1021887" y="4254239"/>
                <a:ext cx="127903" cy="127903"/>
              </a:xfrm>
              <a:prstGeom prst="rect">
                <a:avLst/>
              </a:prstGeom>
              <a:solidFill>
                <a:srgbClr val="0057A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11"/>
              <p:cNvSpPr>
                <a:spLocks noChangeArrowheads="1"/>
              </p:cNvSpPr>
              <p:nvPr/>
            </p:nvSpPr>
            <p:spPr bwMode="auto">
              <a:xfrm>
                <a:off x="1021887" y="4069315"/>
                <a:ext cx="127903" cy="127903"/>
              </a:xfrm>
              <a:prstGeom prst="rect">
                <a:avLst/>
              </a:prstGeom>
              <a:solidFill>
                <a:srgbClr val="CFD7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>
                <a:off x="1021887" y="4448701"/>
                <a:ext cx="127903" cy="127903"/>
              </a:xfrm>
              <a:prstGeom prst="rect">
                <a:avLst/>
              </a:prstGeom>
              <a:solidFill>
                <a:srgbClr val="FFD1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Rectangle 13"/>
              <p:cNvSpPr>
                <a:spLocks noChangeArrowheads="1"/>
              </p:cNvSpPr>
              <p:nvPr/>
            </p:nvSpPr>
            <p:spPr bwMode="auto">
              <a:xfrm>
                <a:off x="1021887" y="4615455"/>
                <a:ext cx="127903" cy="127903"/>
              </a:xfrm>
              <a:prstGeom prst="rect">
                <a:avLst/>
              </a:prstGeom>
              <a:solidFill>
                <a:srgbClr val="C82D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Rectangle 14"/>
              <p:cNvSpPr>
                <a:spLocks noChangeArrowheads="1"/>
              </p:cNvSpPr>
              <p:nvPr/>
            </p:nvSpPr>
            <p:spPr bwMode="auto">
              <a:xfrm>
                <a:off x="1021887" y="4790698"/>
                <a:ext cx="127903" cy="127903"/>
              </a:xfrm>
              <a:prstGeom prst="rect">
                <a:avLst/>
              </a:prstGeom>
              <a:solidFill>
                <a:srgbClr val="800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6000" tIns="36000" rIns="36000" bIns="360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1158153" y="4001271"/>
                <a:ext cx="28172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609725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sz="1200" dirty="0" smtClean="0"/>
                  <a:t>Mild Steel</a:t>
                </a:r>
              </a:p>
              <a:p>
                <a:pPr defTabSz="1609725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sz="1200" dirty="0" smtClean="0"/>
                  <a:t>High-</a:t>
                </a:r>
                <a:r>
                  <a:rPr lang="de-DE" sz="1200" dirty="0" err="1" smtClean="0"/>
                  <a:t>Strength</a:t>
                </a:r>
                <a:r>
                  <a:rPr lang="de-DE" sz="1200" dirty="0" smtClean="0"/>
                  <a:t> Steel</a:t>
                </a:r>
              </a:p>
              <a:p>
                <a:pPr defTabSz="1609725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sz="1200" dirty="0" err="1" smtClean="0"/>
                  <a:t>Highest-Strength</a:t>
                </a:r>
                <a:r>
                  <a:rPr lang="de-DE" sz="1200" dirty="0" smtClean="0"/>
                  <a:t> Steel</a:t>
                </a:r>
              </a:p>
              <a:p>
                <a:pPr defTabSz="1609725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sz="1200" dirty="0" err="1" smtClean="0"/>
                  <a:t>Advanced</a:t>
                </a:r>
                <a:r>
                  <a:rPr lang="de-DE" sz="1200" dirty="0" smtClean="0"/>
                  <a:t>-High-</a:t>
                </a:r>
                <a:r>
                  <a:rPr lang="de-DE" sz="1200" dirty="0" err="1" smtClean="0"/>
                  <a:t>Strength</a:t>
                </a:r>
                <a:r>
                  <a:rPr lang="de-DE" sz="1200" dirty="0" smtClean="0"/>
                  <a:t> Steel</a:t>
                </a:r>
              </a:p>
              <a:p>
                <a:pPr defTabSz="1609725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sz="1200" dirty="0" smtClean="0"/>
                  <a:t>Ultra-High-</a:t>
                </a:r>
                <a:r>
                  <a:rPr lang="de-DE" sz="1200" dirty="0" err="1" smtClean="0"/>
                  <a:t>Strength</a:t>
                </a:r>
                <a:r>
                  <a:rPr lang="de-DE" sz="1200" dirty="0" smtClean="0"/>
                  <a:t> Steel, </a:t>
                </a:r>
                <a:r>
                  <a:rPr lang="de-DE" sz="1200" dirty="0" err="1" smtClean="0"/>
                  <a:t>hot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formed</a:t>
                </a:r>
                <a:r>
                  <a:rPr lang="de-DE" sz="1200" dirty="0" smtClean="0"/>
                  <a:t>	</a:t>
                </a:r>
                <a:endParaRPr lang="de-DE" sz="1200" dirty="0"/>
              </a:p>
            </p:txBody>
          </p:sp>
        </p:grpSp>
      </p:grp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282251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7" y="4732469"/>
            <a:ext cx="2530427" cy="134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kern="0" dirty="0"/>
              <a:t>Concept: steel-intensive</a:t>
            </a:r>
            <a:br>
              <a:rPr lang="en-US" kern="0" dirty="0"/>
            </a:br>
            <a:r>
              <a:rPr lang="en-US" kern="0" dirty="0"/>
              <a:t>Example: Golf </a:t>
            </a:r>
            <a:r>
              <a:rPr lang="en-US" kern="0" dirty="0" smtClean="0"/>
              <a:t>VII</a:t>
            </a:r>
            <a:endParaRPr lang="de-DE" kern="0" dirty="0" smtClean="0"/>
          </a:p>
        </p:txBody>
      </p:sp>
      <p:sp>
        <p:nvSpPr>
          <p:cNvPr id="30" name="Textfeld 29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 </a:t>
            </a:r>
            <a:r>
              <a:rPr lang="de-DE" sz="800" dirty="0" smtClean="0">
                <a:solidFill>
                  <a:srgbClr val="000000"/>
                </a:solidFill>
              </a:rPr>
              <a:t>VW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smtClean="0">
                <a:solidFill>
                  <a:srgbClr val="686868"/>
                </a:solidFill>
              </a:rPr>
              <a:t>www.DLR.de  </a:t>
            </a:r>
            <a:r>
              <a:rPr lang="de-DE" smtClean="0">
                <a:solidFill>
                  <a:srgbClr val="949494"/>
                </a:solidFill>
              </a:rPr>
              <a:t>• </a:t>
            </a:r>
            <a:r>
              <a:rPr lang="de-DE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17</a:t>
            </a:fld>
            <a:endParaRPr lang="de-DE" smtClean="0">
              <a:solidFill>
                <a:srgbClr val="686868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662148" y="6093296"/>
            <a:ext cx="15472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ATZ; www.carsuk.net</a:t>
            </a:r>
          </a:p>
        </p:txBody>
      </p:sp>
      <p:pic>
        <p:nvPicPr>
          <p:cNvPr id="47106" name="Picture 2" descr="G:\41312-LB_(GuK)\02-LB-Projekte\2831510 NFS TP1000 (MM)\05_Präsentationen\VDI Praesi WOB\Range Rover Sport 2013\2014-range-rover-sport-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4248472" cy="23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/>
          <p:cNvSpPr txBox="1">
            <a:spLocks noChangeArrowheads="1"/>
          </p:cNvSpPr>
          <p:nvPr/>
        </p:nvSpPr>
        <p:spPr bwMode="auto">
          <a:xfrm>
            <a:off x="971600" y="1419531"/>
            <a:ext cx="7587681" cy="407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Weight</a:t>
            </a:r>
            <a:r>
              <a:rPr lang="de-DE" b="1" kern="0" dirty="0">
                <a:solidFill>
                  <a:srgbClr val="000000"/>
                </a:solidFill>
              </a:rPr>
              <a:t> </a:t>
            </a:r>
            <a:r>
              <a:rPr lang="de-DE" b="1" kern="0" dirty="0" err="1">
                <a:solidFill>
                  <a:srgbClr val="000000"/>
                </a:solidFill>
              </a:rPr>
              <a:t>saving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en-US" kern="0" dirty="0">
                <a:solidFill>
                  <a:srgbClr val="000000"/>
                </a:solidFill>
              </a:rPr>
              <a:t>Vehicle about 420 kg lighter than its </a:t>
            </a:r>
            <a:r>
              <a:rPr lang="en-US" kern="0" dirty="0" err="1">
                <a:solidFill>
                  <a:srgbClr val="000000"/>
                </a:solidFill>
              </a:rPr>
              <a:t>predecesso</a:t>
            </a:r>
            <a:r>
              <a:rPr lang="de-DE" kern="0" dirty="0" smtClean="0">
                <a:solidFill>
                  <a:srgbClr val="000000"/>
                </a:solidFill>
              </a:rPr>
              <a:t>r</a:t>
            </a:r>
            <a:endParaRPr lang="de-DE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de-DE" dirty="0" err="1">
                <a:solidFill>
                  <a:srgbClr val="000000"/>
                </a:solidFill>
              </a:rPr>
              <a:t>Weight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saved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basic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shell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approx</a:t>
            </a:r>
            <a:r>
              <a:rPr lang="de-DE" dirty="0">
                <a:solidFill>
                  <a:srgbClr val="000000"/>
                </a:solidFill>
              </a:rPr>
              <a:t>. 39% (</a:t>
            </a:r>
            <a:r>
              <a:rPr lang="de-DE" dirty="0" err="1">
                <a:solidFill>
                  <a:srgbClr val="000000"/>
                </a:solidFill>
              </a:rPr>
              <a:t>almost</a:t>
            </a:r>
            <a:r>
              <a:rPr lang="de-DE" dirty="0">
                <a:solidFill>
                  <a:srgbClr val="000000"/>
                </a:solidFill>
              </a:rPr>
              <a:t> 180 </a:t>
            </a:r>
            <a:r>
              <a:rPr lang="de-DE" dirty="0" smtClean="0">
                <a:solidFill>
                  <a:srgbClr val="000000"/>
                </a:solidFill>
              </a:rPr>
              <a:t>kg) </a:t>
            </a:r>
            <a:endParaRPr lang="de-DE" dirty="0"/>
          </a:p>
          <a:p>
            <a:pPr marL="0" indent="0" eaLnBrk="1" hangingPunct="1">
              <a:buNone/>
            </a:pPr>
            <a:r>
              <a:rPr lang="de-DE" b="1" kern="0" dirty="0" smtClean="0">
                <a:solidFill>
                  <a:srgbClr val="000000"/>
                </a:solidFill>
              </a:rPr>
              <a:t>Lightweight </a:t>
            </a:r>
            <a:r>
              <a:rPr lang="de-DE" b="1" kern="0" dirty="0">
                <a:solidFill>
                  <a:srgbClr val="000000"/>
                </a:solidFill>
              </a:rPr>
              <a:t>design </a:t>
            </a:r>
            <a:r>
              <a:rPr lang="de-DE" b="1" kern="0" dirty="0" err="1">
                <a:solidFill>
                  <a:srgbClr val="000000"/>
                </a:solidFill>
              </a:rPr>
              <a:t>measures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External skin panels between 0.9 and 1.5 mm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endParaRPr lang="de-DE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All body joints riveted or bonded</a:t>
            </a:r>
          </a:p>
          <a:p>
            <a:pPr lvl="1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Side </a:t>
            </a:r>
            <a:r>
              <a:rPr lang="de-DE" kern="0" dirty="0" err="1">
                <a:solidFill>
                  <a:srgbClr val="000000"/>
                </a:solidFill>
              </a:rPr>
              <a:t>parts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compressed</a:t>
            </a:r>
            <a:r>
              <a:rPr lang="de-DE" kern="0" dirty="0">
                <a:solidFill>
                  <a:srgbClr val="000000"/>
                </a:solidFill>
              </a:rPr>
              <a:t> in a </a:t>
            </a:r>
            <a:r>
              <a:rPr lang="de-DE" kern="0" dirty="0" err="1">
                <a:solidFill>
                  <a:srgbClr val="000000"/>
                </a:solidFill>
              </a:rPr>
              <a:t>single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aluminum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</a:rPr>
              <a:t>component</a:t>
            </a:r>
            <a:endParaRPr lang="de-DE" kern="0" dirty="0">
              <a:solidFill>
                <a:srgbClr val="000000"/>
              </a:solidFill>
            </a:endParaRPr>
          </a:p>
          <a:p>
            <a:pPr marL="446087" lvl="1" indent="0" eaLnBrk="1" hangingPunct="1">
              <a:lnSpc>
                <a:spcPct val="100000"/>
              </a:lnSpc>
              <a:buNone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	 </a:t>
            </a:r>
            <a:r>
              <a:rPr lang="de-DE" kern="0" dirty="0" err="1">
                <a:solidFill>
                  <a:srgbClr val="000000"/>
                </a:solidFill>
              </a:rPr>
              <a:t>Fewer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body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joints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High-strength Al AC300 for the crash </a:t>
            </a:r>
            <a:r>
              <a:rPr lang="en-US" kern="0" dirty="0" smtClean="0">
                <a:solidFill>
                  <a:srgbClr val="000000"/>
                </a:solidFill>
              </a:rPr>
              <a:t>structure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endParaRPr lang="de-DE" kern="0" dirty="0">
              <a:solidFill>
                <a:srgbClr val="000000"/>
              </a:solidFill>
            </a:endParaRP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dirty="0" err="1"/>
              <a:t>Concept</a:t>
            </a:r>
            <a:r>
              <a:rPr lang="de-DE" dirty="0"/>
              <a:t>: </a:t>
            </a:r>
            <a:r>
              <a:rPr lang="de-DE" dirty="0" err="1"/>
              <a:t>Aluminum</a:t>
            </a:r>
            <a:r>
              <a:rPr lang="de-DE" dirty="0"/>
              <a:t>-intensive </a:t>
            </a:r>
            <a:br>
              <a:rPr lang="de-DE" dirty="0"/>
            </a:br>
            <a:r>
              <a:rPr lang="de-DE" dirty="0" err="1"/>
              <a:t>Example</a:t>
            </a:r>
            <a:r>
              <a:rPr lang="de-DE" dirty="0"/>
              <a:t>: Range Rover V</a:t>
            </a:r>
          </a:p>
        </p:txBody>
      </p:sp>
    </p:spTree>
    <p:extLst>
      <p:ext uri="{BB962C8B-B14F-4D97-AF65-F5344CB8AC3E}">
        <p14:creationId xmlns:p14="http://schemas.microsoft.com/office/powerpoint/2010/main" val="24098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smtClean="0">
                <a:solidFill>
                  <a:srgbClr val="686868"/>
                </a:solidFill>
              </a:rPr>
              <a:t>www.DLR.de  </a:t>
            </a:r>
            <a:r>
              <a:rPr lang="de-DE" smtClean="0">
                <a:solidFill>
                  <a:srgbClr val="949494"/>
                </a:solidFill>
              </a:rPr>
              <a:t>• </a:t>
            </a:r>
            <a:r>
              <a:rPr lang="de-DE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18</a:t>
            </a:fld>
            <a:endParaRPr lang="de-DE" smtClean="0">
              <a:solidFill>
                <a:srgbClr val="686868"/>
              </a:solidFill>
            </a:endParaRP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en-US" dirty="0"/>
              <a:t>Concept: Aluminum-/steel-intensive hybrid design</a:t>
            </a:r>
          </a:p>
          <a:p>
            <a:pPr eaLnBrk="1" hangingPunct="1">
              <a:buNone/>
            </a:pPr>
            <a:r>
              <a:rPr lang="en-US" dirty="0"/>
              <a:t>Example: Audi TT 2nd generation</a:t>
            </a: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971600" y="1422936"/>
            <a:ext cx="758768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Weight</a:t>
            </a:r>
            <a:r>
              <a:rPr lang="de-DE" b="1" kern="0" dirty="0">
                <a:solidFill>
                  <a:srgbClr val="000000"/>
                </a:solidFill>
              </a:rPr>
              <a:t> </a:t>
            </a:r>
            <a:r>
              <a:rPr lang="de-DE" b="1" kern="0" dirty="0" err="1">
                <a:solidFill>
                  <a:srgbClr val="000000"/>
                </a:solidFill>
              </a:rPr>
              <a:t>saving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kern="0" dirty="0" err="1">
                <a:solidFill>
                  <a:srgbClr val="000000"/>
                </a:solidFill>
              </a:rPr>
              <a:t>Weight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of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>
                <a:solidFill>
                  <a:srgbClr val="000000"/>
                </a:solidFill>
              </a:rPr>
              <a:t>body</a:t>
            </a:r>
            <a:r>
              <a:rPr lang="de-DE" kern="0" dirty="0">
                <a:solidFill>
                  <a:srgbClr val="000000"/>
                </a:solidFill>
              </a:rPr>
              <a:t>: 206 kg</a:t>
            </a:r>
          </a:p>
          <a:p>
            <a:pPr lvl="1" eaLnBrk="1" hangingPunct="1"/>
            <a:r>
              <a:rPr lang="en-US" kern="0" dirty="0">
                <a:solidFill>
                  <a:srgbClr val="000000"/>
                </a:solidFill>
              </a:rPr>
              <a:t>Reference body in steel would be 48% </a:t>
            </a:r>
            <a:r>
              <a:rPr lang="en-US" kern="0" dirty="0" err="1">
                <a:solidFill>
                  <a:srgbClr val="000000"/>
                </a:solidFill>
              </a:rPr>
              <a:t>heavie</a:t>
            </a:r>
            <a:r>
              <a:rPr lang="de-DE" kern="0" dirty="0" smtClean="0">
                <a:solidFill>
                  <a:srgbClr val="000000"/>
                </a:solidFill>
              </a:rPr>
              <a:t>r</a:t>
            </a:r>
            <a:endParaRPr lang="de-DE" kern="0" dirty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>
                <a:solidFill>
                  <a:srgbClr val="000000"/>
                </a:solidFill>
              </a:rPr>
              <a:t>Pure Al </a:t>
            </a:r>
            <a:r>
              <a:rPr lang="de-DE" dirty="0" err="1">
                <a:solidFill>
                  <a:srgbClr val="000000"/>
                </a:solidFill>
              </a:rPr>
              <a:t>body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would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12% </a:t>
            </a:r>
            <a:r>
              <a:rPr lang="de-DE" dirty="0" err="1">
                <a:solidFill>
                  <a:srgbClr val="000000"/>
                </a:solidFill>
              </a:rPr>
              <a:t>lighte</a:t>
            </a:r>
            <a:r>
              <a:rPr lang="de-DE" kern="0" dirty="0" err="1" smtClean="0">
                <a:solidFill>
                  <a:srgbClr val="000000"/>
                </a:solidFill>
              </a:rPr>
              <a:t>r</a:t>
            </a:r>
            <a:endParaRPr lang="de-DE" kern="0" dirty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r>
              <a:rPr lang="de-DE" b="1" dirty="0">
                <a:solidFill>
                  <a:srgbClr val="000000"/>
                </a:solidFill>
              </a:rPr>
              <a:t>Lightweight design </a:t>
            </a:r>
            <a:r>
              <a:rPr lang="de-DE" b="1" dirty="0" err="1">
                <a:solidFill>
                  <a:srgbClr val="000000"/>
                </a:solidFill>
              </a:rPr>
              <a:t>measures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kern="0" dirty="0" smtClean="0">
                <a:solidFill>
                  <a:srgbClr val="000000"/>
                </a:solidFill>
              </a:rPr>
              <a:t>:</a:t>
            </a:r>
          </a:p>
          <a:p>
            <a:pPr lvl="1" eaLnBrk="1" hangingPunct="1">
              <a:lnSpc>
                <a:spcPct val="100000"/>
              </a:lnSpc>
            </a:pPr>
            <a:r>
              <a:rPr lang="de-DE" kern="0" dirty="0" smtClean="0">
                <a:solidFill>
                  <a:srgbClr val="000000"/>
                </a:solidFill>
              </a:rPr>
              <a:t>Multi-material-</a:t>
            </a:r>
            <a:r>
              <a:rPr lang="de-DE" kern="0" dirty="0" err="1">
                <a:solidFill>
                  <a:srgbClr val="000000"/>
                </a:solidFill>
              </a:rPr>
              <a:t>d</a:t>
            </a:r>
            <a:r>
              <a:rPr lang="de-DE" kern="0" dirty="0" err="1" smtClean="0">
                <a:solidFill>
                  <a:srgbClr val="000000"/>
                </a:solidFill>
              </a:rPr>
              <a:t>esgin</a:t>
            </a:r>
            <a:endParaRPr lang="de-DE" kern="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kern="0" dirty="0">
                <a:solidFill>
                  <a:srgbClr val="000000"/>
                </a:solidFill>
              </a:rPr>
              <a:t>Shell and space frame structure combined</a:t>
            </a:r>
            <a:endParaRPr lang="de-DE" kern="0" dirty="0">
              <a:solidFill>
                <a:srgbClr val="000000"/>
              </a:solidFill>
            </a:endParaRPr>
          </a:p>
        </p:txBody>
      </p:sp>
      <p:pic>
        <p:nvPicPr>
          <p:cNvPr id="12" name="Grafik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63" b="95081" l="4989" r="94527">
                        <a14:foregroundMark x1="61574" y1="51935" x2="70468" y2="36250"/>
                        <a14:foregroundMark x1="53307" y1="31613" x2="60690" y2="27339"/>
                        <a14:foregroundMark x1="55473" y1="32540" x2="59179" y2="35927"/>
                        <a14:foregroundMark x1="46579" y1="31008" x2="53962" y2="2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2"/>
          <a:stretch/>
        </p:blipFill>
        <p:spPr bwMode="auto">
          <a:xfrm>
            <a:off x="971600" y="3861049"/>
            <a:ext cx="4572595" cy="25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671120" y="4149080"/>
            <a:ext cx="365340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de-DE" sz="1600" b="1" kern="0" dirty="0" err="1" smtClean="0"/>
              <a:t>Aluminum</a:t>
            </a:r>
            <a:r>
              <a:rPr lang="de-DE" sz="1600" b="1" kern="0" dirty="0" smtClean="0"/>
              <a:t> 69% </a:t>
            </a:r>
          </a:p>
          <a:p>
            <a:pPr marL="534987" lvl="1" indent="0">
              <a:lnSpc>
                <a:spcPct val="100000"/>
              </a:lnSpc>
              <a:buFontTx/>
              <a:buNone/>
            </a:pPr>
            <a:r>
              <a:rPr lang="de-DE" sz="1600" kern="0" dirty="0"/>
              <a:t>Sheet </a:t>
            </a:r>
            <a:r>
              <a:rPr lang="de-DE" sz="1600" kern="0" dirty="0" err="1"/>
              <a:t>metal</a:t>
            </a:r>
            <a:r>
              <a:rPr lang="de-DE" sz="1600" kern="0" dirty="0"/>
              <a:t> </a:t>
            </a:r>
            <a:r>
              <a:rPr lang="de-DE" sz="1600" kern="0" dirty="0" smtClean="0"/>
              <a:t>63 kg </a:t>
            </a:r>
          </a:p>
          <a:p>
            <a:pPr marL="534987" lvl="1" indent="0">
              <a:lnSpc>
                <a:spcPct val="100000"/>
              </a:lnSpc>
              <a:buFontTx/>
              <a:buNone/>
            </a:pPr>
            <a:r>
              <a:rPr lang="de-DE" sz="1600" kern="0" dirty="0"/>
              <a:t>Cast </a:t>
            </a:r>
            <a:r>
              <a:rPr lang="de-DE" sz="1600" kern="0" dirty="0" err="1"/>
              <a:t>components</a:t>
            </a:r>
            <a:r>
              <a:rPr lang="de-DE" sz="1600" kern="0" dirty="0"/>
              <a:t> </a:t>
            </a:r>
            <a:r>
              <a:rPr lang="de-DE" sz="1600" kern="0" dirty="0" smtClean="0"/>
              <a:t>45 kg </a:t>
            </a:r>
          </a:p>
          <a:p>
            <a:pPr marL="534987" lvl="1" indent="0">
              <a:lnSpc>
                <a:spcPct val="100000"/>
              </a:lnSpc>
              <a:buFontTx/>
              <a:buNone/>
            </a:pPr>
            <a:r>
              <a:rPr lang="de-DE" sz="1600" kern="0" dirty="0" err="1"/>
              <a:t>Extruded</a:t>
            </a:r>
            <a:r>
              <a:rPr lang="de-DE" sz="1600" kern="0" dirty="0"/>
              <a:t> </a:t>
            </a:r>
            <a:r>
              <a:rPr lang="de-DE" sz="1600" kern="0" dirty="0" err="1"/>
              <a:t>profiles</a:t>
            </a:r>
            <a:r>
              <a:rPr lang="de-DE" sz="1600" kern="0" dirty="0"/>
              <a:t> </a:t>
            </a:r>
            <a:r>
              <a:rPr lang="de-DE" sz="1600" kern="0" dirty="0" smtClean="0"/>
              <a:t>32 kg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de-DE" sz="1600" b="1" kern="0" dirty="0" smtClean="0"/>
              <a:t>Sheet 31%</a:t>
            </a:r>
          </a:p>
          <a:p>
            <a:pPr marL="534987" lvl="1" indent="0">
              <a:lnSpc>
                <a:spcPct val="100000"/>
              </a:lnSpc>
              <a:buFontTx/>
              <a:buNone/>
            </a:pPr>
            <a:r>
              <a:rPr lang="de-DE" sz="1600" dirty="0">
                <a:solidFill>
                  <a:srgbClr val="000000"/>
                </a:solidFill>
              </a:rPr>
              <a:t>Sheet </a:t>
            </a:r>
            <a:r>
              <a:rPr lang="de-DE" sz="1600" dirty="0" err="1" smtClean="0">
                <a:solidFill>
                  <a:srgbClr val="000000"/>
                </a:solidFill>
              </a:rPr>
              <a:t>metal</a:t>
            </a:r>
            <a:r>
              <a:rPr lang="de-DE" sz="1600" kern="0" dirty="0" smtClean="0"/>
              <a:t> 66 kg 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5724128" y="4451998"/>
            <a:ext cx="228600" cy="1153395"/>
            <a:chOff x="1043608" y="2145396"/>
            <a:chExt cx="228600" cy="1394457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1043608" y="2145396"/>
              <a:ext cx="228600" cy="228600"/>
            </a:xfrm>
            <a:prstGeom prst="rect">
              <a:avLst/>
            </a:prstGeom>
            <a:solidFill>
              <a:srgbClr val="008B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043608" y="2432733"/>
              <a:ext cx="228600" cy="228600"/>
            </a:xfrm>
            <a:prstGeom prst="rect">
              <a:avLst/>
            </a:prstGeom>
            <a:solidFill>
              <a:srgbClr val="B23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1043608" y="2729596"/>
              <a:ext cx="228600" cy="228600"/>
            </a:xfrm>
            <a:prstGeom prst="rect">
              <a:avLst/>
            </a:prstGeom>
            <a:solidFill>
              <a:srgbClr val="007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043608" y="3311254"/>
              <a:ext cx="228600" cy="228599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Audi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16632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19</a:t>
            </a:fld>
            <a:endParaRPr lang="de-DE" dirty="0" smtClean="0">
              <a:solidFill>
                <a:srgbClr val="686868"/>
              </a:solidFill>
            </a:endParaRPr>
          </a:p>
        </p:txBody>
      </p:sp>
      <p:pic>
        <p:nvPicPr>
          <p:cNvPr id="29699" name="Picture 3" descr="H:\Literatur\Gesammeltes KFZ\inspierationen neue Fahrzeugstrukturen\BMWi\BMW-i3-Life-Modul-Carbon-Fahrgastzelle-024-655x4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5" b="27363"/>
          <a:stretch/>
        </p:blipFill>
        <p:spPr bwMode="auto">
          <a:xfrm>
            <a:off x="808820" y="4313260"/>
            <a:ext cx="3192775" cy="13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:\Literatur\Gesammeltes KFZ\inspierationen neue Fahrzeugstrukturen\BMWi\BMW-i3-Drive-Modul-012-655x4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2" b="18407"/>
          <a:stretch/>
        </p:blipFill>
        <p:spPr bwMode="auto">
          <a:xfrm>
            <a:off x="5235718" y="4313260"/>
            <a:ext cx="3192775" cy="13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3"/>
          <p:cNvSpPr txBox="1">
            <a:spLocks noChangeArrowheads="1"/>
          </p:cNvSpPr>
          <p:nvPr/>
        </p:nvSpPr>
        <p:spPr bwMode="auto">
          <a:xfrm>
            <a:off x="823168" y="5753420"/>
            <a:ext cx="3830779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sz="1400" kern="0" dirty="0" smtClean="0">
                <a:solidFill>
                  <a:srgbClr val="000000"/>
                </a:solidFill>
              </a:rPr>
              <a:t>CFRP "Life</a:t>
            </a:r>
            <a:r>
              <a:rPr lang="de-DE" sz="1400" kern="0" dirty="0">
                <a:solidFill>
                  <a:srgbClr val="000000"/>
                </a:solidFill>
              </a:rPr>
              <a:t>" </a:t>
            </a:r>
            <a:r>
              <a:rPr lang="de-DE" sz="1400" kern="0" dirty="0" err="1" smtClean="0">
                <a:solidFill>
                  <a:srgbClr val="000000"/>
                </a:solidFill>
              </a:rPr>
              <a:t>module</a:t>
            </a:r>
            <a:endParaRPr lang="de-DE" sz="1400" kern="0" dirty="0">
              <a:solidFill>
                <a:srgbClr val="000000"/>
              </a:solidFill>
            </a:endParaRPr>
          </a:p>
        </p:txBody>
      </p:sp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5210077" y="5782145"/>
            <a:ext cx="3826420" cy="3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FontTx/>
              <a:buNone/>
            </a:pPr>
            <a:r>
              <a:rPr lang="de-DE" sz="1400" kern="0" dirty="0" err="1" smtClean="0">
                <a:solidFill>
                  <a:srgbClr val="000000"/>
                </a:solidFill>
              </a:rPr>
              <a:t>Aluminum</a:t>
            </a:r>
            <a:r>
              <a:rPr lang="de-DE" sz="1400" kern="0" dirty="0" smtClean="0">
                <a:solidFill>
                  <a:srgbClr val="000000"/>
                </a:solidFill>
              </a:rPr>
              <a:t> “Drive</a:t>
            </a:r>
            <a:r>
              <a:rPr lang="de-DE" sz="1400" kern="0" dirty="0">
                <a:solidFill>
                  <a:srgbClr val="000000"/>
                </a:solidFill>
              </a:rPr>
              <a:t>" </a:t>
            </a:r>
            <a:r>
              <a:rPr lang="de-DE" sz="1400" kern="0" dirty="0" err="1" smtClean="0">
                <a:solidFill>
                  <a:srgbClr val="000000"/>
                </a:solidFill>
              </a:rPr>
              <a:t>module</a:t>
            </a:r>
            <a:endParaRPr lang="de-DE" sz="1400" kern="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158003" y="5463742"/>
            <a:ext cx="1554598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de-DE" sz="600" dirty="0" smtClean="0">
                <a:solidFill>
                  <a:srgbClr val="000000"/>
                </a:solidFill>
              </a:rPr>
              <a:t>Source: </a:t>
            </a:r>
            <a:r>
              <a:rPr lang="de-DE" sz="600" dirty="0">
                <a:solidFill>
                  <a:srgbClr val="000000"/>
                </a:solidFill>
              </a:rPr>
              <a:t>www.bimmertoday.de</a:t>
            </a:r>
          </a:p>
        </p:txBody>
      </p:sp>
      <p:sp>
        <p:nvSpPr>
          <p:cNvPr id="15" name="Rechteck 14"/>
          <p:cNvSpPr/>
          <p:nvPr/>
        </p:nvSpPr>
        <p:spPr>
          <a:xfrm>
            <a:off x="723085" y="5461739"/>
            <a:ext cx="148259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de-DE" sz="600" dirty="0" smtClean="0">
                <a:solidFill>
                  <a:srgbClr val="000000"/>
                </a:solidFill>
              </a:rPr>
              <a:t>Source: </a:t>
            </a:r>
            <a:r>
              <a:rPr lang="de-DE" sz="600" dirty="0">
                <a:solidFill>
                  <a:srgbClr val="000000"/>
                </a:solidFill>
              </a:rPr>
              <a:t>www.bimmertoday.de</a:t>
            </a:r>
          </a:p>
        </p:txBody>
      </p:sp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4265882" y="1484784"/>
            <a:ext cx="4392488" cy="238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de-DE" kern="0" dirty="0" smtClean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 txBox="1">
            <a:spLocks noChangeArrowheads="1"/>
          </p:cNvSpPr>
          <p:nvPr/>
        </p:nvSpPr>
        <p:spPr bwMode="auto">
          <a:xfrm>
            <a:off x="971600" y="1412776"/>
            <a:ext cx="800164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Weight</a:t>
            </a:r>
            <a:r>
              <a:rPr lang="de-DE" b="1" kern="0" dirty="0">
                <a:solidFill>
                  <a:srgbClr val="000000"/>
                </a:solidFill>
              </a:rPr>
              <a:t> </a:t>
            </a:r>
            <a:r>
              <a:rPr lang="de-DE" b="1" kern="0" dirty="0" err="1">
                <a:solidFill>
                  <a:srgbClr val="000000"/>
                </a:solidFill>
              </a:rPr>
              <a:t>saving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 err="1">
                <a:solidFill>
                  <a:srgbClr val="000000"/>
                </a:solidFill>
              </a:rPr>
              <a:t>Vehicle</a:t>
            </a:r>
            <a:r>
              <a:rPr lang="de-DE" dirty="0">
                <a:solidFill>
                  <a:srgbClr val="000000"/>
                </a:solidFill>
              </a:rPr>
              <a:t> total </a:t>
            </a:r>
            <a:r>
              <a:rPr lang="de-DE" dirty="0" err="1">
                <a:solidFill>
                  <a:srgbClr val="000000"/>
                </a:solidFill>
              </a:rPr>
              <a:t>weight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approx</a:t>
            </a:r>
            <a:r>
              <a:rPr lang="de-DE" dirty="0">
                <a:solidFill>
                  <a:srgbClr val="000000"/>
                </a:solidFill>
              </a:rPr>
              <a:t>. </a:t>
            </a:r>
            <a:r>
              <a:rPr lang="de-DE" dirty="0" smtClean="0">
                <a:solidFill>
                  <a:srgbClr val="000000"/>
                </a:solidFill>
              </a:rPr>
              <a:t>1195 </a:t>
            </a:r>
            <a:r>
              <a:rPr lang="de-DE" dirty="0">
                <a:solidFill>
                  <a:srgbClr val="000000"/>
                </a:solidFill>
              </a:rPr>
              <a:t>kg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battery</a:t>
            </a:r>
            <a:endParaRPr lang="de-DE" kern="0" dirty="0">
              <a:solidFill>
                <a:srgbClr val="000000"/>
              </a:solidFill>
            </a:endParaRPr>
          </a:p>
          <a:p>
            <a:pPr lvl="1"/>
            <a:r>
              <a:rPr lang="de-DE" dirty="0" err="1">
                <a:solidFill>
                  <a:srgbClr val="000000"/>
                </a:solidFill>
              </a:rPr>
              <a:t>Approx</a:t>
            </a:r>
            <a:r>
              <a:rPr lang="de-DE" dirty="0">
                <a:solidFill>
                  <a:srgbClr val="000000"/>
                </a:solidFill>
              </a:rPr>
              <a:t>. 300 kg  </a:t>
            </a:r>
            <a:r>
              <a:rPr lang="de-DE" dirty="0" err="1">
                <a:solidFill>
                  <a:srgbClr val="000000"/>
                </a:solidFill>
              </a:rPr>
              <a:t>saved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through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new</a:t>
            </a:r>
            <a:r>
              <a:rPr lang="de-DE" dirty="0">
                <a:solidFill>
                  <a:srgbClr val="000000"/>
                </a:solidFill>
              </a:rPr>
              <a:t> material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purpose-built</a:t>
            </a:r>
            <a:r>
              <a:rPr lang="de-DE" dirty="0">
                <a:solidFill>
                  <a:srgbClr val="000000"/>
                </a:solidFill>
              </a:rPr>
              <a:t> design</a:t>
            </a:r>
          </a:p>
          <a:p>
            <a:pPr marL="0" indent="0" eaLnBrk="1" hangingPunct="1">
              <a:buNone/>
            </a:pPr>
            <a:r>
              <a:rPr lang="de-DE" b="1" kern="0" dirty="0">
                <a:solidFill>
                  <a:srgbClr val="000000"/>
                </a:solidFill>
              </a:rPr>
              <a:t>Lightweight design </a:t>
            </a:r>
            <a:r>
              <a:rPr lang="de-DE" b="1" kern="0" dirty="0" err="1">
                <a:solidFill>
                  <a:srgbClr val="000000"/>
                </a:solidFill>
              </a:rPr>
              <a:t>measures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Material </a:t>
            </a:r>
            <a:r>
              <a:rPr lang="de-DE" kern="0" dirty="0" err="1">
                <a:solidFill>
                  <a:srgbClr val="000000"/>
                </a:solidFill>
              </a:rPr>
              <a:t>combination</a:t>
            </a:r>
            <a:r>
              <a:rPr lang="de-DE" kern="0" dirty="0">
                <a:solidFill>
                  <a:srgbClr val="000000"/>
                </a:solidFill>
              </a:rPr>
              <a:t> CFC + </a:t>
            </a:r>
            <a:r>
              <a:rPr lang="de-DE" kern="0" dirty="0" err="1">
                <a:solidFill>
                  <a:srgbClr val="000000"/>
                </a:solidFill>
              </a:rPr>
              <a:t>aluminum</a:t>
            </a:r>
            <a:endParaRPr lang="de-DE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Bi-modular </a:t>
            </a:r>
            <a:r>
              <a:rPr lang="de-DE" kern="0" dirty="0" smtClean="0">
                <a:solidFill>
                  <a:srgbClr val="000000"/>
                </a:solidFill>
              </a:rPr>
              <a:t>design</a:t>
            </a:r>
          </a:p>
          <a:p>
            <a:pPr lvl="2" eaLnBrk="1" hangingPunct="1">
              <a:lnSpc>
                <a:spcPct val="100000"/>
              </a:lnSpc>
            </a:pPr>
            <a:r>
              <a:rPr lang="de-DE" kern="0" dirty="0">
                <a:solidFill>
                  <a:srgbClr val="000000"/>
                </a:solidFill>
              </a:rPr>
              <a:t>"Life" </a:t>
            </a:r>
            <a:r>
              <a:rPr lang="de-DE" kern="0" dirty="0" err="1">
                <a:solidFill>
                  <a:srgbClr val="000000"/>
                </a:solidFill>
              </a:rPr>
              <a:t>module</a:t>
            </a:r>
            <a:r>
              <a:rPr lang="de-DE" kern="0" dirty="0">
                <a:solidFill>
                  <a:srgbClr val="000000"/>
                </a:solidFill>
              </a:rPr>
              <a:t> - CFC </a:t>
            </a:r>
            <a:r>
              <a:rPr lang="de-DE" kern="0" dirty="0" err="1">
                <a:solidFill>
                  <a:srgbClr val="000000"/>
                </a:solidFill>
              </a:rPr>
              <a:t>monocoque</a:t>
            </a:r>
            <a:r>
              <a:rPr lang="de-DE" kern="0" dirty="0">
                <a:solidFill>
                  <a:srgbClr val="000000"/>
                </a:solidFill>
              </a:rPr>
              <a:t> </a:t>
            </a:r>
            <a:r>
              <a:rPr lang="de-DE" kern="0" dirty="0" err="1" smtClean="0">
                <a:solidFill>
                  <a:srgbClr val="000000"/>
                </a:solidFill>
              </a:rPr>
              <a:t>body</a:t>
            </a:r>
            <a:endParaRPr lang="de-DE" kern="0" dirty="0" smtClean="0">
              <a:solidFill>
                <a:srgbClr val="000000"/>
              </a:solidFill>
            </a:endParaRPr>
          </a:p>
          <a:p>
            <a:pPr lvl="2" eaLnBrk="1" hangingPunct="1">
              <a:lnSpc>
                <a:spcPct val="100000"/>
              </a:lnSpc>
            </a:pPr>
            <a:r>
              <a:rPr lang="en-US" kern="0" dirty="0" smtClean="0">
                <a:solidFill>
                  <a:srgbClr val="000000"/>
                </a:solidFill>
              </a:rPr>
              <a:t>"Drive</a:t>
            </a:r>
            <a:r>
              <a:rPr lang="en-US" kern="0" dirty="0">
                <a:solidFill>
                  <a:srgbClr val="000000"/>
                </a:solidFill>
              </a:rPr>
              <a:t>" module - crash and structural components, Al chassis</a:t>
            </a:r>
          </a:p>
          <a:p>
            <a:pPr lvl="2" eaLnBrk="1" hangingPunct="1">
              <a:lnSpc>
                <a:spcPct val="100000"/>
              </a:lnSpc>
            </a:pPr>
            <a:endParaRPr lang="de-DE" kern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endParaRPr lang="de-DE" kern="0" dirty="0">
              <a:solidFill>
                <a:srgbClr val="00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357894" y="6103456"/>
            <a:ext cx="11106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BMW</a:t>
            </a:r>
            <a:endParaRPr lang="de-DE" sz="800" dirty="0">
              <a:solidFill>
                <a:srgbClr val="000000"/>
              </a:solidFill>
            </a:endParaRPr>
          </a:p>
        </p:txBody>
      </p:sp>
      <p:sp>
        <p:nvSpPr>
          <p:cNvPr id="18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dirty="0" err="1"/>
              <a:t>Concept</a:t>
            </a:r>
            <a:r>
              <a:rPr lang="de-DE" dirty="0"/>
              <a:t>: Bi-module </a:t>
            </a:r>
            <a:r>
              <a:rPr lang="de-DE" dirty="0" smtClean="0"/>
              <a:t>(CFRP-Al-intensive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Example</a:t>
            </a:r>
            <a:r>
              <a:rPr lang="de-DE" dirty="0"/>
              <a:t>: BMW i3</a:t>
            </a:r>
          </a:p>
        </p:txBody>
      </p:sp>
    </p:spTree>
    <p:extLst>
      <p:ext uri="{BB962C8B-B14F-4D97-AF65-F5344CB8AC3E}">
        <p14:creationId xmlns:p14="http://schemas.microsoft.com/office/powerpoint/2010/main" val="21211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0280" y="692696"/>
            <a:ext cx="3032339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None/>
            </a:pPr>
            <a:r>
              <a:rPr lang="de-DE" kern="0" dirty="0" smtClean="0"/>
              <a:t>Agenda</a:t>
            </a:r>
            <a:endParaRPr lang="de-DE" kern="0" baseline="-25000" dirty="0" smtClean="0"/>
          </a:p>
        </p:txBody>
      </p:sp>
      <p:sp>
        <p:nvSpPr>
          <p:cNvPr id="9221" name="Rectangle 13"/>
          <p:cNvSpPr>
            <a:spLocks noGrp="1" noChangeArrowheads="1"/>
          </p:cNvSpPr>
          <p:nvPr>
            <p:ph idx="1"/>
          </p:nvPr>
        </p:nvSpPr>
        <p:spPr>
          <a:xfrm>
            <a:off x="970280" y="1884363"/>
            <a:ext cx="7694613" cy="3992562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1.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Growing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importance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of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lightweight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construction</a:t>
            </a:r>
            <a:endParaRPr lang="de-DE" sz="1200" dirty="0"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2.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Methodical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approach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the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development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process</a:t>
            </a:r>
            <a:endParaRPr lang="de-DE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3. 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Lightweight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construction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strategies</a:t>
            </a:r>
            <a:endParaRPr lang="de-DE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4. </a:t>
            </a:r>
            <a:r>
              <a:rPr lang="en-US" dirty="0">
                <a:ea typeface="Calibri"/>
                <a:cs typeface="Times New Roman"/>
              </a:rPr>
              <a:t>Challenge: lightweight construction in the volume </a:t>
            </a:r>
            <a:r>
              <a:rPr lang="en-US" dirty="0" err="1">
                <a:ea typeface="Calibri"/>
                <a:cs typeface="Times New Roman"/>
              </a:rPr>
              <a:t>segmen</a:t>
            </a:r>
            <a:r>
              <a:rPr lang="de-DE" dirty="0" smtClean="0">
                <a:ea typeface="Calibri"/>
                <a:cs typeface="Times New Roman"/>
              </a:rPr>
              <a:t>t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5.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Concepts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for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current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and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future</a:t>
            </a:r>
            <a:r>
              <a:rPr lang="de-DE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cars</a:t>
            </a:r>
            <a:endParaRPr lang="de-DE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e-DE" dirty="0" smtClean="0">
                <a:ea typeface="Calibri"/>
                <a:cs typeface="Times New Roman"/>
              </a:rPr>
              <a:t>6. </a:t>
            </a:r>
            <a:r>
              <a:rPr lang="en-US" dirty="0">
                <a:ea typeface="Calibri"/>
                <a:cs typeface="Times New Roman"/>
              </a:rPr>
              <a:t>Trends in materials and structures yesterday, today and tomorrow</a:t>
            </a:r>
            <a:endParaRPr lang="de-DE" dirty="0" smtClean="0"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endParaRPr lang="de-DE" sz="1400" dirty="0">
              <a:ea typeface="Calibri"/>
              <a:cs typeface="Times New Roman"/>
            </a:endParaRPr>
          </a:p>
        </p:txBody>
      </p:sp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2</a:t>
            </a:fld>
            <a:endParaRPr lang="de-DE" dirty="0" smtClean="0">
              <a:solidFill>
                <a:srgbClr val="686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dirty="0" err="1"/>
              <a:t>Concept</a:t>
            </a:r>
            <a:r>
              <a:rPr lang="de-DE" dirty="0"/>
              <a:t>: </a:t>
            </a:r>
            <a:r>
              <a:rPr lang="de-DE" dirty="0" smtClean="0"/>
              <a:t>CFRP-intensive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Example</a:t>
            </a:r>
            <a:r>
              <a:rPr lang="de-DE" dirty="0"/>
              <a:t>: F125!</a:t>
            </a:r>
          </a:p>
        </p:txBody>
      </p:sp>
      <p:pic>
        <p:nvPicPr>
          <p:cNvPr id="28" name="Picture 2" descr="http://www.daimler.com/Projects/c2c/channel/images/859367_1600136_800_530_Leichtbau_D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98" b="90000" l="7625" r="90000">
                        <a14:foregroundMark x1="14875" y1="74151" x2="15875" y2="52830"/>
                        <a14:foregroundMark x1="14250" y1="70000" x2="14750" y2="54528"/>
                        <a14:foregroundMark x1="15500" y1="53396" x2="22625" y2="46604"/>
                        <a14:foregroundMark x1="22875" y1="46792" x2="31500" y2="42075"/>
                        <a14:foregroundMark x1="30625" y1="42642" x2="41625" y2="33396"/>
                        <a14:foregroundMark x1="41125" y1="33585" x2="50375" y2="27547"/>
                        <a14:foregroundMark x1="50125" y1="28113" x2="64875" y2="24906"/>
                        <a14:foregroundMark x1="65250" y1="25660" x2="81375" y2="31132"/>
                        <a14:foregroundMark x1="33750" y1="45472" x2="43750" y2="35283"/>
                        <a14:foregroundMark x1="27750" y1="50377" x2="34250" y2="41698"/>
                        <a14:foregroundMark x1="22500" y1="53585" x2="26375" y2="48302"/>
                        <a14:foregroundMark x1="17875" y1="58302" x2="20875" y2="51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0" y="1124744"/>
            <a:ext cx="45650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20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48064" y="3606115"/>
            <a:ext cx="411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Correctly </a:t>
            </a: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use the good material characteristics of </a:t>
            </a:r>
            <a:r>
              <a:rPr lang="de-DE" sz="16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/>
            </a:r>
            <a:br>
              <a:rPr lang="de-DE" sz="16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</a:br>
            <a:r>
              <a:rPr lang="de-DE" sz="16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S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teel</a:t>
            </a:r>
            <a:r>
              <a:rPr lang="de-DE" sz="14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, </a:t>
            </a:r>
            <a:r>
              <a:rPr lang="de-DE" sz="1400" b="1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A</a:t>
            </a:r>
            <a:r>
              <a:rPr lang="de-DE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luminum</a:t>
            </a:r>
            <a:r>
              <a:rPr lang="de-DE" sz="14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+mn-ea"/>
              </a:rPr>
              <a:t>, C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omposites</a:t>
            </a:r>
            <a:endParaRPr lang="de-DE" sz="1400" b="1" dirty="0">
              <a:solidFill>
                <a:srgbClr val="000000"/>
              </a:solidFill>
              <a:latin typeface="Arial Black" panose="020B0A04020102020204" pitchFamily="34" charset="0"/>
              <a:ea typeface="+mn-ea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5330219" y="4352725"/>
            <a:ext cx="3605865" cy="1338140"/>
            <a:chOff x="3190447" y="3260753"/>
            <a:chExt cx="2410937" cy="894701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062" y="3260753"/>
              <a:ext cx="754641" cy="5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056" y="3279224"/>
              <a:ext cx="732240" cy="54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47" y="3271336"/>
              <a:ext cx="742037" cy="56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3190447" y="3839904"/>
              <a:ext cx="868559" cy="30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1200" b="1" dirty="0" err="1" smtClean="0">
                  <a:solidFill>
                    <a:srgbClr val="000000"/>
                  </a:solidFill>
                  <a:latin typeface="+mj-lt"/>
                  <a:ea typeface="+mn-ea"/>
                </a:rPr>
                <a:t>strain</a:t>
              </a:r>
              <a:r>
                <a:rPr lang="de-DE" sz="1200" b="1" dirty="0" smtClean="0">
                  <a:solidFill>
                    <a:srgbClr val="000000"/>
                  </a:solidFill>
                  <a:latin typeface="+mj-lt"/>
                  <a:ea typeface="+mn-ea"/>
                </a:rPr>
                <a:t>/ </a:t>
              </a:r>
              <a:r>
                <a:rPr lang="de-DE" sz="1200" b="1" dirty="0" err="1">
                  <a:solidFill>
                    <a:srgbClr val="000000"/>
                  </a:solidFill>
                  <a:latin typeface="+mj-lt"/>
                  <a:ea typeface="+mn-ea"/>
                </a:rPr>
                <a:t>tensile</a:t>
              </a:r>
              <a:r>
                <a:rPr lang="de-DE" sz="1200" b="1" dirty="0">
                  <a:solidFill>
                    <a:srgbClr val="000000"/>
                  </a:solidFill>
                  <a:latin typeface="+mj-lt"/>
                  <a:ea typeface="+mn-ea"/>
                </a:rPr>
                <a:t> </a:t>
              </a:r>
              <a:r>
                <a:rPr lang="de-DE" sz="1200" b="1" dirty="0" err="1">
                  <a:solidFill>
                    <a:srgbClr val="000000"/>
                  </a:solidFill>
                  <a:latin typeface="+mj-lt"/>
                  <a:ea typeface="+mn-ea"/>
                </a:rPr>
                <a:t>strength</a:t>
              </a:r>
              <a:endParaRPr lang="de-DE" sz="1200" b="1" dirty="0">
                <a:solidFill>
                  <a:srgbClr val="000000"/>
                </a:solidFill>
                <a:latin typeface="+mj-lt"/>
                <a:ea typeface="+mn-ea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021912" y="3839904"/>
              <a:ext cx="868559" cy="30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sz="1200" b="1" dirty="0" err="1">
                  <a:solidFill>
                    <a:srgbClr val="000000"/>
                  </a:solidFill>
                  <a:latin typeface="+mj-lt"/>
                  <a:ea typeface="+mn-ea"/>
                </a:rPr>
                <a:t>Energy</a:t>
              </a:r>
              <a:r>
                <a:rPr lang="de-DE" sz="1200" b="1" dirty="0">
                  <a:solidFill>
                    <a:srgbClr val="000000"/>
                  </a:solidFill>
                  <a:latin typeface="+mj-lt"/>
                  <a:ea typeface="+mn-ea"/>
                </a:rPr>
                <a:t> </a:t>
              </a:r>
              <a:r>
                <a:rPr lang="de-DE" sz="1200" b="1" dirty="0" err="1">
                  <a:solidFill>
                    <a:srgbClr val="000000"/>
                  </a:solidFill>
                  <a:latin typeface="+mj-lt"/>
                  <a:ea typeface="+mn-ea"/>
                </a:rPr>
                <a:t>absorption</a:t>
              </a:r>
              <a:endParaRPr lang="de-DE" sz="1200" b="1" dirty="0">
                <a:solidFill>
                  <a:srgbClr val="000000"/>
                </a:solidFill>
                <a:latin typeface="+mj-lt"/>
                <a:ea typeface="+mn-ea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946336" y="3846778"/>
              <a:ext cx="623135" cy="30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</a:pPr>
              <a:r>
                <a:rPr lang="de-DE" sz="1200" b="1" dirty="0" err="1">
                  <a:solidFill>
                    <a:srgbClr val="000000"/>
                  </a:solidFill>
                  <a:latin typeface="+mj-lt"/>
                  <a:ea typeface="+mn-ea"/>
                </a:rPr>
                <a:t>Thickness</a:t>
              </a:r>
              <a:endParaRPr lang="de-DE" sz="1200" b="1" dirty="0">
                <a:solidFill>
                  <a:srgbClr val="000000"/>
                </a:solidFill>
                <a:latin typeface="+mj-lt"/>
                <a:ea typeface="+mn-ea"/>
              </a:endParaRPr>
            </a:p>
            <a:p>
              <a:pPr>
                <a:lnSpc>
                  <a:spcPct val="100000"/>
                </a:lnSpc>
                <a:buFontTx/>
                <a:buNone/>
              </a:pPr>
              <a:endParaRPr lang="de-DE" sz="1200" b="1" dirty="0">
                <a:solidFill>
                  <a:srgbClr val="000000"/>
                </a:solidFill>
                <a:latin typeface="+mj-lt"/>
                <a:ea typeface="+mn-ea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353750" y="3505782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S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650439" y="3444012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A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344372" y="3499728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A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186096" y="3547436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S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891696" y="3391830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S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892449" y="3508301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A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892449" y="3626229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C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503721" y="3469531"/>
              <a:ext cx="284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000" dirty="0">
                  <a:solidFill>
                    <a:prstClr val="black"/>
                  </a:solidFill>
                  <a:latin typeface="Arial Black" panose="020B0A04020102020204" pitchFamily="34" charset="0"/>
                  <a:ea typeface="+mn-ea"/>
                </a:rPr>
                <a:t>C</a:t>
              </a:r>
            </a:p>
          </p:txBody>
        </p:sp>
      </p:grp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750366" y="1465039"/>
            <a:ext cx="88553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de-DE" sz="1400" dirty="0" smtClean="0">
                <a:solidFill>
                  <a:srgbClr val="000000"/>
                </a:solidFill>
                <a:latin typeface="+mj-lt"/>
              </a:rPr>
              <a:t>CFC</a:t>
            </a:r>
            <a:endParaRPr lang="de-DE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39012" y="1681063"/>
            <a:ext cx="17417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de-DE" sz="1400" dirty="0" smtClean="0">
                <a:solidFill>
                  <a:srgbClr val="000000"/>
                </a:solidFill>
                <a:latin typeface="+mj-lt"/>
              </a:rPr>
              <a:t>CFC </a:t>
            </a:r>
            <a:r>
              <a:rPr lang="de-DE" sz="1400" dirty="0" err="1" smtClean="0">
                <a:solidFill>
                  <a:srgbClr val="000000"/>
                </a:solidFill>
                <a:latin typeface="+mj-lt"/>
              </a:rPr>
              <a:t>sandwich</a:t>
            </a:r>
            <a:endParaRPr lang="de-DE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2211026" y="3409255"/>
            <a:ext cx="240445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de-DE" sz="1400" dirty="0" err="1">
                <a:solidFill>
                  <a:srgbClr val="000000"/>
                </a:solidFill>
                <a:latin typeface="+mj-lt"/>
              </a:rPr>
              <a:t>Metal-plastic</a:t>
            </a:r>
            <a:r>
              <a:rPr lang="de-DE" sz="1400" dirty="0">
                <a:solidFill>
                  <a:srgbClr val="000000"/>
                </a:solidFill>
                <a:latin typeface="+mj-lt"/>
              </a:rPr>
              <a:t> hybrid</a:t>
            </a:r>
          </a:p>
        </p:txBody>
      </p:sp>
      <p:cxnSp>
        <p:nvCxnSpPr>
          <p:cNvPr id="4" name="Gerade Verbindung 3"/>
          <p:cNvCxnSpPr/>
          <p:nvPr/>
        </p:nvCxnSpPr>
        <p:spPr bwMode="auto">
          <a:xfrm flipH="1">
            <a:off x="3009867" y="1734279"/>
            <a:ext cx="154732" cy="47058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33"/>
          <p:cNvCxnSpPr/>
          <p:nvPr/>
        </p:nvCxnSpPr>
        <p:spPr bwMode="auto">
          <a:xfrm>
            <a:off x="1173465" y="2032167"/>
            <a:ext cx="1569803" cy="53273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36"/>
          <p:cNvCxnSpPr/>
          <p:nvPr/>
        </p:nvCxnSpPr>
        <p:spPr bwMode="auto">
          <a:xfrm>
            <a:off x="2777580" y="3012486"/>
            <a:ext cx="442765" cy="44917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13"/>
          <p:cNvSpPr txBox="1">
            <a:spLocks noChangeArrowheads="1"/>
          </p:cNvSpPr>
          <p:nvPr/>
        </p:nvSpPr>
        <p:spPr bwMode="auto">
          <a:xfrm>
            <a:off x="4211960" y="1340768"/>
            <a:ext cx="475252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 err="1">
                <a:solidFill>
                  <a:srgbClr val="000000"/>
                </a:solidFill>
              </a:rPr>
              <a:t>Weight</a:t>
            </a:r>
            <a:r>
              <a:rPr lang="de-DE" b="1" kern="0" dirty="0">
                <a:solidFill>
                  <a:srgbClr val="000000"/>
                </a:solidFill>
              </a:rPr>
              <a:t> </a:t>
            </a:r>
            <a:r>
              <a:rPr lang="de-DE" b="1" kern="0" dirty="0" err="1">
                <a:solidFill>
                  <a:srgbClr val="000000"/>
                </a:solidFill>
              </a:rPr>
              <a:t>saving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>
                <a:solidFill>
                  <a:srgbClr val="000000"/>
                </a:solidFill>
              </a:rPr>
              <a:t>CFRP-intensive design </a:t>
            </a:r>
            <a:r>
              <a:rPr lang="de-DE" dirty="0" err="1">
                <a:solidFill>
                  <a:srgbClr val="000000"/>
                </a:solidFill>
              </a:rPr>
              <a:t>approx</a:t>
            </a:r>
            <a:r>
              <a:rPr lang="de-DE" dirty="0">
                <a:solidFill>
                  <a:srgbClr val="000000"/>
                </a:solidFill>
              </a:rPr>
              <a:t>. 250 kg </a:t>
            </a:r>
            <a:r>
              <a:rPr lang="de-DE" dirty="0" err="1">
                <a:solidFill>
                  <a:srgbClr val="000000"/>
                </a:solidFill>
              </a:rPr>
              <a:t>lighter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than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current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reference</a:t>
            </a:r>
            <a:endParaRPr lang="de-DE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>
                <a:solidFill>
                  <a:srgbClr val="000000"/>
                </a:solidFill>
              </a:rPr>
              <a:t>Front </a:t>
            </a:r>
            <a:r>
              <a:rPr lang="de-DE" dirty="0" err="1">
                <a:solidFill>
                  <a:srgbClr val="000000"/>
                </a:solidFill>
              </a:rPr>
              <a:t>curved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support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structures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designed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load-bearing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assembly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unit</a:t>
            </a:r>
            <a:r>
              <a:rPr lang="de-DE" dirty="0">
                <a:solidFill>
                  <a:srgbClr val="000000"/>
                </a:solidFill>
              </a:rPr>
              <a:t> in CFRP </a:t>
            </a:r>
            <a:r>
              <a:rPr lang="de-DE" dirty="0" err="1">
                <a:solidFill>
                  <a:srgbClr val="000000"/>
                </a:solidFill>
              </a:rPr>
              <a:t>sandwich</a:t>
            </a:r>
            <a:r>
              <a:rPr lang="de-DE" dirty="0">
                <a:solidFill>
                  <a:srgbClr val="000000"/>
                </a:solidFill>
              </a:rPr>
              <a:t> hybrid </a:t>
            </a:r>
            <a:r>
              <a:rPr lang="de-DE" dirty="0" smtClean="0">
                <a:solidFill>
                  <a:srgbClr val="000000"/>
                </a:solidFill>
              </a:rPr>
              <a:t>design</a:t>
            </a:r>
            <a:r>
              <a:rPr lang="de-DE" dirty="0" smtClean="0"/>
              <a:t> 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sp>
        <p:nvSpPr>
          <p:cNvPr id="52" name="Rectangle 13"/>
          <p:cNvSpPr txBox="1">
            <a:spLocks noChangeArrowheads="1"/>
          </p:cNvSpPr>
          <p:nvPr/>
        </p:nvSpPr>
        <p:spPr bwMode="auto">
          <a:xfrm>
            <a:off x="395536" y="3861048"/>
            <a:ext cx="47525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de-DE" b="1" kern="0" dirty="0">
                <a:solidFill>
                  <a:srgbClr val="000000"/>
                </a:solidFill>
              </a:rPr>
              <a:t>Lightweight design </a:t>
            </a:r>
            <a:r>
              <a:rPr lang="de-DE" b="1" kern="0" dirty="0" err="1">
                <a:solidFill>
                  <a:srgbClr val="000000"/>
                </a:solidFill>
              </a:rPr>
              <a:t>measures</a:t>
            </a:r>
            <a:r>
              <a:rPr lang="de-DE" b="1" kern="0" dirty="0">
                <a:solidFill>
                  <a:srgbClr val="000000"/>
                </a:solidFill>
              </a:rPr>
              <a:t>:</a:t>
            </a:r>
            <a:endParaRPr lang="de-DE" b="1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>
                <a:solidFill>
                  <a:srgbClr val="000000"/>
                </a:solidFill>
              </a:rPr>
              <a:t>Ultra-light </a:t>
            </a:r>
            <a:r>
              <a:rPr lang="de-DE" dirty="0" err="1">
                <a:solidFill>
                  <a:srgbClr val="000000"/>
                </a:solidFill>
              </a:rPr>
              <a:t>fiber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composite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body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kern="0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de-DE" dirty="0" err="1">
                <a:solidFill>
                  <a:srgbClr val="000000"/>
                </a:solidFill>
              </a:rPr>
              <a:t>Structure-integrated</a:t>
            </a:r>
            <a:r>
              <a:rPr lang="de-DE" dirty="0">
                <a:solidFill>
                  <a:srgbClr val="000000"/>
                </a:solidFill>
              </a:rPr>
              <a:t> hydrogen </a:t>
            </a:r>
            <a:r>
              <a:rPr lang="de-DE" dirty="0" err="1" smtClean="0">
                <a:solidFill>
                  <a:srgbClr val="000000"/>
                </a:solidFill>
              </a:rPr>
              <a:t>storage</a:t>
            </a:r>
            <a:endParaRPr lang="de-DE" dirty="0" smtClean="0">
              <a:solidFill>
                <a:srgbClr val="000000"/>
              </a:solidFill>
            </a:endParaRP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Function integration through CFRP </a:t>
            </a:r>
            <a:r>
              <a:rPr lang="en-US" dirty="0" err="1">
                <a:solidFill>
                  <a:srgbClr val="000000"/>
                </a:solidFill>
              </a:rPr>
              <a:t>e.g</a:t>
            </a:r>
            <a:r>
              <a:rPr lang="de-DE" dirty="0" smtClean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>safety belt integrated into seat structure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263284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Daimler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5268" r="3115" b="2366"/>
          <a:stretch/>
        </p:blipFill>
        <p:spPr bwMode="auto">
          <a:xfrm>
            <a:off x="5654806" y="1196752"/>
            <a:ext cx="1416667" cy="86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3842" r="3697" b="5852"/>
          <a:stretch/>
        </p:blipFill>
        <p:spPr bwMode="auto">
          <a:xfrm>
            <a:off x="5510790" y="3512225"/>
            <a:ext cx="1484255" cy="8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2979" r="1607" b="2112"/>
          <a:stretch/>
        </p:blipFill>
        <p:spPr bwMode="auto">
          <a:xfrm>
            <a:off x="5605688" y="5037763"/>
            <a:ext cx="1414584" cy="6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9" y="4615106"/>
            <a:ext cx="4477145" cy="106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" b="100000" l="0" r="100000">
                        <a14:foregroundMark x1="15808" y1="67117" x2="44674" y2="44595"/>
                        <a14:backgroundMark x1="59107" y1="90991" x2="81615" y2="83333"/>
                        <a14:backgroundMark x1="53780" y1="86036" x2="23883" y2="95946"/>
                        <a14:backgroundMark x1="23024" y1="95495" x2="10137" y2="9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02" y="3077114"/>
            <a:ext cx="3942956" cy="150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711" y1="8333" x2="98542" y2="2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36" y="2473397"/>
            <a:ext cx="3029606" cy="8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2683" y1="69697" x2="73659" y2="5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03" y="1622725"/>
            <a:ext cx="1514803" cy="73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45398" y="1816842"/>
            <a:ext cx="1747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Skeleton/</a:t>
            </a:r>
            <a:endParaRPr lang="de-DE" sz="16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Space </a:t>
            </a:r>
            <a:r>
              <a:rPr lang="de-DE" sz="1600" b="1" dirty="0">
                <a:solidFill>
                  <a:srgbClr val="000000"/>
                </a:solidFill>
              </a:rPr>
              <a:t>F</a:t>
            </a:r>
            <a:r>
              <a:rPr lang="de-DE" sz="1600" b="1" dirty="0" smtClean="0">
                <a:solidFill>
                  <a:srgbClr val="000000"/>
                </a:solidFill>
              </a:rPr>
              <a:t>rame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472" y="2774432"/>
            <a:ext cx="1747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>
                <a:solidFill>
                  <a:srgbClr val="000000"/>
                </a:solidFill>
              </a:rPr>
              <a:t>Monocoque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33286" y="3738518"/>
            <a:ext cx="212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000000"/>
                </a:solidFill>
              </a:rPr>
              <a:t>Shell </a:t>
            </a:r>
            <a:r>
              <a:rPr lang="de-DE" sz="1600" b="1" dirty="0" err="1">
                <a:solidFill>
                  <a:srgbClr val="000000"/>
                </a:solidFill>
              </a:rPr>
              <a:t>construction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8222" y="4511525"/>
            <a:ext cx="224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000000"/>
                </a:solidFill>
              </a:rPr>
              <a:t>Space F</a:t>
            </a:r>
            <a:r>
              <a:rPr lang="de-DE" sz="1600" b="1" dirty="0" smtClean="0">
                <a:solidFill>
                  <a:srgbClr val="000000"/>
                </a:solidFill>
              </a:rPr>
              <a:t>rame/</a:t>
            </a:r>
            <a:endParaRPr lang="de-DE" sz="16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>
                <a:solidFill>
                  <a:srgbClr val="000000"/>
                </a:solidFill>
              </a:rPr>
              <a:t>frame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structure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pic>
        <p:nvPicPr>
          <p:cNvPr id="3080" name="Picture 8" descr="http://german.carmk.net/media/2011/02/201102230921255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5" b="89332" l="3516" r="97656">
                        <a14:foregroundMark x1="11875" y1="62251" x2="7500" y2="59437"/>
                        <a14:foregroundMark x1="6328" y1="41970" x2="10000" y2="40094"/>
                        <a14:foregroundMark x1="24922" y1="62016" x2="47969" y2="72802"/>
                        <a14:foregroundMark x1="10938" y1="31887" x2="14766" y2="33294"/>
                        <a14:foregroundMark x1="62891" y1="74209" x2="69375" y2="73271"/>
                        <a14:foregroundMark x1="55391" y1="82884" x2="63203" y2="75850"/>
                        <a14:foregroundMark x1="56484" y1="83353" x2="60156" y2="81360"/>
                        <a14:foregroundMark x1="56641" y1="83822" x2="50156" y2="78898"/>
                        <a14:foregroundMark x1="47813" y1="72919" x2="49063" y2="77374"/>
                        <a14:foregroundMark x1="49844" y1="79250" x2="53047" y2="81946"/>
                        <a14:foregroundMark x1="51875" y1="81243" x2="55156" y2="83587"/>
                        <a14:foregroundMark x1="72656" y1="75967" x2="77891" y2="78195"/>
                        <a14:foregroundMark x1="78203" y1="78077" x2="91953" y2="64009"/>
                        <a14:foregroundMark x1="91875" y1="62251" x2="93750" y2="58968"/>
                        <a14:foregroundMark x1="82266" y1="44900" x2="85625" y2="50996"/>
                        <a14:foregroundMark x1="83359" y1="46073" x2="85234" y2="4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0790" y="2192383"/>
            <a:ext cx="1583446" cy="10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654806" y="837873"/>
            <a:ext cx="1303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Audi A8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 smtClean="0">
                <a:solidFill>
                  <a:srgbClr val="000000"/>
                </a:solidFill>
              </a:rPr>
              <a:t>Al </a:t>
            </a:r>
            <a:r>
              <a:rPr lang="de-DE" sz="1100" b="1" dirty="0">
                <a:solidFill>
                  <a:srgbClr val="000000"/>
                </a:solidFill>
              </a:rPr>
              <a:t>S</a:t>
            </a:r>
            <a:r>
              <a:rPr lang="de-DE" sz="1100" b="1" dirty="0" smtClean="0">
                <a:solidFill>
                  <a:srgbClr val="000000"/>
                </a:solidFill>
              </a:rPr>
              <a:t>pace Frame</a:t>
            </a:r>
            <a:endParaRPr lang="de-DE" sz="1100" b="1" dirty="0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366774" y="2005066"/>
            <a:ext cx="1976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Lamborghini </a:t>
            </a:r>
            <a:r>
              <a:rPr lang="de-DE" sz="1100" b="1" dirty="0" err="1">
                <a:solidFill>
                  <a:srgbClr val="000000"/>
                </a:solidFill>
              </a:rPr>
              <a:t>Aventador</a:t>
            </a:r>
            <a:endParaRPr lang="de-DE" sz="11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CFRP- </a:t>
            </a:r>
            <a:r>
              <a:rPr lang="de-DE" sz="1100" b="1" dirty="0" err="1">
                <a:solidFill>
                  <a:srgbClr val="000000"/>
                </a:solidFill>
              </a:rPr>
              <a:t>m</a:t>
            </a:r>
            <a:r>
              <a:rPr lang="de-DE" sz="1100" b="1" dirty="0" err="1" smtClean="0">
                <a:solidFill>
                  <a:srgbClr val="000000"/>
                </a:solidFill>
              </a:rPr>
              <a:t>onocoque</a:t>
            </a:r>
            <a:endParaRPr lang="de-DE" sz="1100" b="1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38782" y="3142129"/>
            <a:ext cx="1770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BMW M6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St- </a:t>
            </a:r>
            <a:r>
              <a:rPr lang="de-DE" sz="1100" b="1" dirty="0" smtClean="0">
                <a:solidFill>
                  <a:srgbClr val="000000"/>
                </a:solidFill>
              </a:rPr>
              <a:t>Shell </a:t>
            </a:r>
            <a:r>
              <a:rPr lang="de-DE" sz="1100" b="1" dirty="0">
                <a:solidFill>
                  <a:srgbClr val="000000"/>
                </a:solidFill>
              </a:rPr>
              <a:t>+ AL &amp; CFRP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409194" y="4555300"/>
            <a:ext cx="1908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 err="1">
                <a:solidFill>
                  <a:srgbClr val="000000"/>
                </a:solidFill>
              </a:rPr>
              <a:t>Mercesdes</a:t>
            </a:r>
            <a:r>
              <a:rPr lang="de-DE" sz="1100" b="1" dirty="0">
                <a:solidFill>
                  <a:srgbClr val="000000"/>
                </a:solidFill>
              </a:rPr>
              <a:t>-Benz W196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 err="1">
                <a:solidFill>
                  <a:srgbClr val="000000"/>
                </a:solidFill>
              </a:rPr>
              <a:t>frame</a:t>
            </a:r>
            <a:r>
              <a:rPr lang="de-DE" sz="1100" b="1" dirty="0">
                <a:solidFill>
                  <a:srgbClr val="000000"/>
                </a:solidFill>
              </a:rPr>
              <a:t> </a:t>
            </a:r>
            <a:r>
              <a:rPr lang="de-DE" sz="1100" b="1" dirty="0" err="1" smtClean="0">
                <a:solidFill>
                  <a:srgbClr val="000000"/>
                </a:solidFill>
              </a:rPr>
              <a:t>structure</a:t>
            </a:r>
            <a:endParaRPr lang="de-DE" sz="1100" b="1" dirty="0">
              <a:solidFill>
                <a:srgbClr val="000000"/>
              </a:solidFill>
            </a:endParaRPr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470229" y="404663"/>
            <a:ext cx="8510381" cy="433209"/>
          </a:xfrm>
        </p:spPr>
        <p:txBody>
          <a:bodyPr/>
          <a:lstStyle/>
          <a:p>
            <a:r>
              <a:rPr lang="en-US" dirty="0"/>
              <a:t>Trends in materials &amp;</a:t>
            </a:r>
            <a:r>
              <a:rPr lang="en-US" dirty="0" smtClean="0"/>
              <a:t> </a:t>
            </a:r>
            <a:r>
              <a:rPr lang="en-US" dirty="0"/>
              <a:t>structures yesterday, </a:t>
            </a:r>
            <a:r>
              <a:rPr lang="en-US" dirty="0" smtClean="0"/>
              <a:t>today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2" y="1034827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74" y="1030572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80" y="1034825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974286" y="984982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dirty="0" smtClean="0">
                <a:solidFill>
                  <a:srgbClr val="000000"/>
                </a:solidFill>
              </a:rPr>
              <a:t>Steel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169200" y="980728"/>
            <a:ext cx="956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1100" dirty="0">
                <a:solidFill>
                  <a:srgbClr val="000000"/>
                </a:solidFill>
              </a:rPr>
              <a:t>Light </a:t>
            </a:r>
            <a:r>
              <a:rPr lang="de-DE" sz="1100" dirty="0" err="1" smtClean="0">
                <a:solidFill>
                  <a:srgbClr val="000000"/>
                </a:solidFill>
              </a:rPr>
              <a:t>metal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258556" y="980728"/>
            <a:ext cx="956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dirty="0" smtClean="0">
                <a:solidFill>
                  <a:srgbClr val="000000"/>
                </a:solidFill>
              </a:rPr>
              <a:t>FRP</a:t>
            </a:r>
            <a:endParaRPr lang="de-DE" sz="1100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9" y="5685146"/>
            <a:ext cx="7504429" cy="5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21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740352" y="610406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Audi; VW; Daimler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47" b="96567" l="6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068">
            <a:off x="3507466" y="1153461"/>
            <a:ext cx="1969308" cy="159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3" y="4615106"/>
            <a:ext cx="4477145" cy="106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" b="100000" l="0" r="100000">
                        <a14:foregroundMark x1="15808" y1="67117" x2="44674" y2="44595"/>
                        <a14:backgroundMark x1="59107" y1="90991" x2="81615" y2="83333"/>
                        <a14:backgroundMark x1="53780" y1="86036" x2="23883" y2="95946"/>
                        <a14:backgroundMark x1="23024" y1="95495" x2="10137" y2="9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77114"/>
            <a:ext cx="3942956" cy="150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2711" y1="8333" x2="98542" y2="2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50" y="2473397"/>
            <a:ext cx="3029606" cy="8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2683" y1="69697" x2="73659" y2="5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17" y="1622725"/>
            <a:ext cx="1514803" cy="73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42712" y="1816842"/>
            <a:ext cx="1747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Skeleton/</a:t>
            </a:r>
            <a:endParaRPr lang="de-DE" sz="16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Space </a:t>
            </a:r>
            <a:r>
              <a:rPr lang="de-DE" sz="1600" b="1" dirty="0">
                <a:solidFill>
                  <a:srgbClr val="000000"/>
                </a:solidFill>
              </a:rPr>
              <a:t>F</a:t>
            </a:r>
            <a:r>
              <a:rPr lang="de-DE" sz="1600" b="1" dirty="0" smtClean="0">
                <a:solidFill>
                  <a:srgbClr val="000000"/>
                </a:solidFill>
              </a:rPr>
              <a:t>rame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57786" y="2774432"/>
            <a:ext cx="1747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>
                <a:solidFill>
                  <a:srgbClr val="000000"/>
                </a:solidFill>
              </a:rPr>
              <a:t>Monocoque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30600" y="3738518"/>
            <a:ext cx="212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000000"/>
                </a:solidFill>
              </a:rPr>
              <a:t>Shell </a:t>
            </a:r>
            <a:r>
              <a:rPr lang="de-DE" sz="1600" b="1" dirty="0" err="1">
                <a:solidFill>
                  <a:srgbClr val="000000"/>
                </a:solidFill>
              </a:rPr>
              <a:t>construction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5536" y="4511525"/>
            <a:ext cx="224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>
                <a:solidFill>
                  <a:srgbClr val="000000"/>
                </a:solidFill>
              </a:rPr>
              <a:t>Space F</a:t>
            </a:r>
            <a:r>
              <a:rPr lang="de-DE" sz="1600" b="1" dirty="0" smtClean="0">
                <a:solidFill>
                  <a:srgbClr val="000000"/>
                </a:solidFill>
              </a:rPr>
              <a:t>rame </a:t>
            </a:r>
            <a:r>
              <a:rPr lang="de-DE" sz="1600" b="1" dirty="0">
                <a:solidFill>
                  <a:srgbClr val="000000"/>
                </a:solidFill>
              </a:rPr>
              <a:t>/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>
                <a:solidFill>
                  <a:srgbClr val="000000"/>
                </a:solidFill>
              </a:rPr>
              <a:t>frame</a:t>
            </a:r>
            <a:r>
              <a:rPr lang="de-DE" sz="1600" b="1" dirty="0">
                <a:solidFill>
                  <a:srgbClr val="000000"/>
                </a:solidFill>
              </a:rPr>
              <a:t> </a:t>
            </a:r>
            <a:r>
              <a:rPr lang="de-DE" sz="1600" b="1" dirty="0" err="1">
                <a:solidFill>
                  <a:srgbClr val="000000"/>
                </a:solidFill>
              </a:rPr>
              <a:t>structure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467544" y="404663"/>
            <a:ext cx="8856984" cy="670519"/>
          </a:xfrm>
        </p:spPr>
        <p:txBody>
          <a:bodyPr/>
          <a:lstStyle/>
          <a:p>
            <a:r>
              <a:rPr lang="en-US" dirty="0"/>
              <a:t>Trends in materials &amp; structures </a:t>
            </a:r>
            <a:r>
              <a:rPr lang="en-US" dirty="0" err="1" smtClean="0"/>
              <a:t>yesterday,today</a:t>
            </a:r>
            <a:r>
              <a:rPr lang="en-US" dirty="0" smtClean="0"/>
              <a:t>,</a:t>
            </a:r>
            <a:r>
              <a:rPr lang="de-DE" dirty="0" err="1" smtClean="0">
                <a:cs typeface="ヒラギノ角ゴ Pro W3"/>
              </a:rPr>
              <a:t>tomorrow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6" y="1034827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30572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094" y="1034825"/>
            <a:ext cx="4762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971600" y="984982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dirty="0" smtClean="0">
                <a:solidFill>
                  <a:srgbClr val="000000"/>
                </a:solidFill>
              </a:rPr>
              <a:t>Steel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166514" y="980728"/>
            <a:ext cx="956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dirty="0" smtClean="0">
                <a:solidFill>
                  <a:srgbClr val="000000"/>
                </a:solidFill>
              </a:rPr>
              <a:t>Light </a:t>
            </a:r>
            <a:r>
              <a:rPr lang="de-DE" sz="1100" dirty="0" err="1" smtClean="0">
                <a:solidFill>
                  <a:srgbClr val="000000"/>
                </a:solidFill>
              </a:rPr>
              <a:t>metal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255870" y="980728"/>
            <a:ext cx="956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dirty="0" smtClean="0">
                <a:solidFill>
                  <a:srgbClr val="000000"/>
                </a:solidFill>
              </a:rPr>
              <a:t>FRP</a:t>
            </a:r>
            <a:endParaRPr lang="de-DE" sz="1100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3" y="5685146"/>
            <a:ext cx="7504429" cy="5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028">
            <a:off x="3906549" y="4006863"/>
            <a:ext cx="1916035" cy="137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" b="100000" l="48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34"/>
          <a:stretch/>
        </p:blipFill>
        <p:spPr bwMode="auto">
          <a:xfrm>
            <a:off x="3318392" y="3112986"/>
            <a:ext cx="2060656" cy="135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7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"/>
          <a:stretch/>
        </p:blipFill>
        <p:spPr bwMode="auto">
          <a:xfrm>
            <a:off x="3361521" y="4830114"/>
            <a:ext cx="2177666" cy="9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1066"/>
            <a:ext cx="1876422" cy="7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149" b="98276" l="343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2"/>
          <a:stretch/>
        </p:blipFill>
        <p:spPr bwMode="auto">
          <a:xfrm rot="21385392">
            <a:off x="3318393" y="1178747"/>
            <a:ext cx="1833885" cy="102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224286" y="155679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Bi-modular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 smtClean="0">
                <a:solidFill>
                  <a:srgbClr val="000000"/>
                </a:solidFill>
              </a:rPr>
              <a:t>Desgin</a:t>
            </a:r>
            <a:endParaRPr lang="de-DE" sz="1600" b="1" dirty="0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39187" y="414036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smtClean="0">
                <a:solidFill>
                  <a:srgbClr val="000000"/>
                </a:solidFill>
              </a:rPr>
              <a:t>Hybrid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600" b="1" dirty="0" err="1" smtClean="0">
                <a:solidFill>
                  <a:srgbClr val="000000"/>
                </a:solidFill>
              </a:rPr>
              <a:t>Desgin</a:t>
            </a:r>
            <a:endParaRPr lang="de-DE" sz="1600" b="1" dirty="0">
              <a:solidFill>
                <a:srgbClr val="000000"/>
              </a:solidFill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5268" r="3115" b="2366"/>
          <a:stretch/>
        </p:blipFill>
        <p:spPr bwMode="auto">
          <a:xfrm>
            <a:off x="5654806" y="1196752"/>
            <a:ext cx="1416667" cy="86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3842" r="3697" b="5852"/>
          <a:stretch/>
        </p:blipFill>
        <p:spPr bwMode="auto">
          <a:xfrm>
            <a:off x="5510790" y="3512225"/>
            <a:ext cx="1484255" cy="8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2979" r="1607" b="2112"/>
          <a:stretch/>
        </p:blipFill>
        <p:spPr bwMode="auto">
          <a:xfrm>
            <a:off x="5605688" y="5037763"/>
            <a:ext cx="1414584" cy="6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http://german.carmk.net/media/2011/02/2011022309212550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65" b="89332" l="3516" r="97656">
                        <a14:foregroundMark x1="11875" y1="62251" x2="7500" y2="59437"/>
                        <a14:foregroundMark x1="6328" y1="41970" x2="10000" y2="40094"/>
                        <a14:foregroundMark x1="24922" y1="62016" x2="47969" y2="72802"/>
                        <a14:foregroundMark x1="10938" y1="31887" x2="14766" y2="33294"/>
                        <a14:foregroundMark x1="62891" y1="74209" x2="69375" y2="73271"/>
                        <a14:foregroundMark x1="55391" y1="82884" x2="63203" y2="75850"/>
                        <a14:foregroundMark x1="56484" y1="83353" x2="60156" y2="81360"/>
                        <a14:foregroundMark x1="56641" y1="83822" x2="50156" y2="78898"/>
                        <a14:foregroundMark x1="47813" y1="72919" x2="49063" y2="77374"/>
                        <a14:foregroundMark x1="49844" y1="79250" x2="53047" y2="81946"/>
                        <a14:foregroundMark x1="51875" y1="81243" x2="55156" y2="83587"/>
                        <a14:foregroundMark x1="72656" y1="75967" x2="77891" y2="78195"/>
                        <a14:foregroundMark x1="78203" y1="78077" x2="91953" y2="64009"/>
                        <a14:foregroundMark x1="91875" y1="62251" x2="93750" y2="58968"/>
                        <a14:foregroundMark x1="82266" y1="44900" x2="85625" y2="50996"/>
                        <a14:foregroundMark x1="83359" y1="46073" x2="85234" y2="4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0790" y="2192383"/>
            <a:ext cx="1583446" cy="10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5654806" y="837873"/>
            <a:ext cx="1303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Audi A8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Al Space Frame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366774" y="2005066"/>
            <a:ext cx="1976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Lamborghini </a:t>
            </a:r>
            <a:r>
              <a:rPr lang="de-DE" sz="1100" b="1" dirty="0" err="1">
                <a:solidFill>
                  <a:srgbClr val="000000"/>
                </a:solidFill>
              </a:rPr>
              <a:t>Aventador</a:t>
            </a:r>
            <a:endParaRPr lang="de-DE" sz="11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CFRP- </a:t>
            </a:r>
            <a:r>
              <a:rPr lang="de-DE" sz="1100" b="1" dirty="0" err="1">
                <a:solidFill>
                  <a:srgbClr val="000000"/>
                </a:solidFill>
              </a:rPr>
              <a:t>Monocoque</a:t>
            </a:r>
            <a:endParaRPr lang="de-DE" sz="1100" b="1" dirty="0">
              <a:solidFill>
                <a:srgbClr val="00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5438782" y="3142129"/>
            <a:ext cx="1770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BMW M6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>
                <a:solidFill>
                  <a:srgbClr val="000000"/>
                </a:solidFill>
              </a:rPr>
              <a:t>St- Shell + AL &amp; CFRP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5409194" y="4555300"/>
            <a:ext cx="1908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 err="1">
                <a:solidFill>
                  <a:srgbClr val="000000"/>
                </a:solidFill>
              </a:rPr>
              <a:t>Mercesdes</a:t>
            </a:r>
            <a:r>
              <a:rPr lang="de-DE" sz="1100" b="1" dirty="0">
                <a:solidFill>
                  <a:srgbClr val="000000"/>
                </a:solidFill>
              </a:rPr>
              <a:t>-Benz W196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de-DE" sz="1100" b="1" dirty="0" err="1">
                <a:solidFill>
                  <a:srgbClr val="000000"/>
                </a:solidFill>
              </a:rPr>
              <a:t>frame</a:t>
            </a:r>
            <a:r>
              <a:rPr lang="de-DE" sz="1100" b="1" dirty="0">
                <a:solidFill>
                  <a:srgbClr val="000000"/>
                </a:solidFill>
              </a:rPr>
              <a:t> </a:t>
            </a:r>
            <a:r>
              <a:rPr lang="de-DE" sz="1100" b="1" dirty="0" err="1">
                <a:solidFill>
                  <a:srgbClr val="000000"/>
                </a:solidFill>
              </a:rPr>
              <a:t>structure</a:t>
            </a:r>
            <a:endParaRPr lang="de-DE" sz="1100" b="1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5708" b="100000" l="0" r="99180">
                        <a14:foregroundMark x1="87213" y1="35484" x2="88033" y2="40112"/>
                        <a14:foregroundMark x1="88197" y1="39411" x2="90164" y2="49509"/>
                        <a14:foregroundMark x1="89180" y1="48948" x2="81803" y2="50070"/>
                        <a14:foregroundMark x1="82295" y1="50491" x2="72951" y2="53015"/>
                        <a14:foregroundMark x1="72459" y1="53015" x2="65902" y2="56942"/>
                        <a14:foregroundMark x1="65410" y1="56942" x2="56885" y2="61711"/>
                        <a14:foregroundMark x1="57213" y1="61711" x2="54098" y2="64236"/>
                        <a14:foregroundMark x1="54426" y1="64236" x2="49016" y2="68443"/>
                        <a14:foregroundMark x1="49016" y1="68724" x2="16721" y2="99299"/>
                        <a14:foregroundMark x1="87213" y1="35344" x2="81967" y2="37447"/>
                        <a14:foregroundMark x1="81967" y1="37447" x2="75574" y2="38850"/>
                        <a14:foregroundMark x1="75574" y1="38850" x2="70656" y2="39411"/>
                        <a14:foregroundMark x1="70164" y1="39411" x2="65738" y2="39691"/>
                        <a14:foregroundMark x1="64918" y1="39691" x2="59180" y2="38710"/>
                        <a14:foregroundMark x1="59016" y1="38710" x2="53934" y2="37868"/>
                        <a14:foregroundMark x1="53607" y1="37588" x2="49180" y2="36185"/>
                        <a14:foregroundMark x1="48361" y1="36466" x2="21803" y2="26367"/>
                        <a14:foregroundMark x1="20820" y1="26227" x2="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3006073" cy="51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24530" y="2410949"/>
            <a:ext cx="648072" cy="44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sz="36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3" y="5679720"/>
            <a:ext cx="7507789" cy="5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2420888"/>
            <a:ext cx="1303143" cy="5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22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740352" y="610406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Audi</a:t>
            </a:r>
            <a:r>
              <a:rPr lang="de-DE" sz="800" dirty="0" smtClean="0">
                <a:solidFill>
                  <a:srgbClr val="000000"/>
                </a:solidFill>
              </a:rPr>
              <a:t>; VW; Daimler</a:t>
            </a:r>
            <a:endParaRPr lang="de-D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9366E-7 C 0.00573 -0.00255 0.01042 -0.00741 0.01615 -0.00949 C 0.03577 -0.02475 0.05834 -0.03378 0.07987 -0.04303 C 0.08716 -0.04604 0.09393 -0.05066 0.10105 -0.0539 C 0.11303 -0.06524 0.09549 -0.04951 0.10712 -0.05783 C 0.11181 -0.0613 0.11441 -0.06524 0.11928 -0.06732 C 0.12362 -0.07148 0.12674 -0.0768 0.13125 -0.08073 C 0.13612 -0.09022 0.13334 -0.08698 0.13837 -0.09161 C 0.14098 -0.09669 0.14323 -0.09577 0.14653 -0.0997 C 0.15209 -0.10641 0.15643 -0.11428 0.16164 -0.12121 C 0.1625 -0.12445 0.1632 -0.12769 0.16459 -0.1307 C 0.1658 -0.13347 0.16875 -0.1388 0.16875 -0.1388 C 0.17223 -0.15476 0.17778 -0.17049 0.17987 -0.18714 C 0.18125 -0.19894 0.1816 -0.21189 0.18386 -0.22346 C 0.18525 -0.24752 0.18681 -0.27296 0.19184 -0.29609 C 0.19323 -0.30812 0.19584 -0.31923 0.2 -0.32987 C 0.20278 -0.33704 0.20382 -0.34398 0.20903 -0.3486 C 0.21042 -0.35392 0.21164 -0.35624 0.21511 -0.35948 C 0.21684 -0.36618 0.22101 -0.37035 0.22518 -0.37428 C 0.22778 -0.37914 0.2316 -0.38423 0.23542 -0.3877 C 0.23803 -0.39302 0.24254 -0.39487 0.24653 -0.39834 C 0.26303 -0.41268 0.26546 -0.40944 0.28994 -0.4106 C 0.29462 -0.41222 0.29254 -0.41199 0.29601 -0.41199 " pathEditMode="relative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3" dur="indefinite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6" dur="indefinite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9" dur="indefinite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2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5892E-6 L 0.19461 -0.01087 L 0.34166 -0.04465 " pathEditMode="relative" rAng="0" ptsTypes="A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22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499E-6 C 0.01233 0.00115 0.02257 0.00323 0.03438 0.00809 C 0.04115 0.01388 0.03629 0.01017 0.05052 0.01619 C 0.05538 0.01827 0.05885 0.02313 0.06354 0.02544 C 0.06858 0.03053 0.07205 0.03678 0.07778 0.04025 C 0.0849 0.04973 0.0908 0.05945 0.09688 0.06986 C 0.10208 0.07888 0.10469 0.08489 0.11215 0.09137 C 0.11649 0.09507 0.12222 0.09438 0.12726 0.09553 C 0.13403 0.09715 0.14045 0.0997 0.1474 0.10085 C 0.16563 0.0997 0.17431 0.09715 0.1908 0.09137 C 0.19462 0.08813 0.19896 0.0872 0.20295 0.08466 C 0.20781 0.08165 0.21198 0.07726 0.21719 0.07541 C 0.2217 0.07124 0.22465 0.06453 0.22917 0.0606 C 0.23924 0.05158 0.24618 0.03932 0.25451 0.02822 C 0.26076 0.01989 0.27188 0.00532 0.28177 0.00532 C 0.2908 0.00532 0.3 0.00532 0.30903 0.00532 " pathEditMode="relative" ptsTypes="fffffffffffffff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34 0.00162 0.00886 0.00209 0.0132 0.00394 C 0.02448 0.01458 0.00833 0 0.01927 0.0081 C 0.02396 0.01157 0.02795 0.01735 0.03229 0.02152 C 0.03524 0.02707 0.0375 0.03332 0.04045 0.03887 C 0.04254 0.04743 0.04566 0.05552 0.0474 0.06454 C 0.04809 0.06824 0.04948 0.07542 0.04948 0.07542 C 0.05017 0.12399 0.05139 0.17211 0.05261 0.22068 C 0.05399 0.27227 0.05139 0.25099 0.05452 0.27458 C 0.05521 0.30535 0.05278 0.34976 0.06875 0.37683 C 0.07049 0.39001 0.07934 0.40898 0.0849 0.41985 C 0.08837 0.42656 0.09045 0.43558 0.09601 0.43998 C 0.09861 0.44576 0.1007 0.45108 0.10504 0.45478 C 0.10573 0.45663 0.10608 0.45895 0.10712 0.46033 C 0.10972 0.4638 0.11372 0.46473 0.11615 0.4682 C 0.11754 0.47005 0.11858 0.47236 0.12014 0.47375 C 0.12136 0.47468 0.12292 0.47468 0.12431 0.47514 C 0.14323 0.49156 0.16458 0.49642 0.18681 0.49781 C 0.20191 0.50012 0.21597 0.50452 0.23125 0.5059 C 0.2507 0.50521 0.26736 0.50475 0.28594 0.50058 C 0.29375 0.49688 0.28976 0.49827 0.29792 0.49665 C 0.30972 0.49133 0.31875 0.47884 0.33038 0.47375 C 0.33229 0.4719 0.33629 0.4682 0.33629 0.4682 " pathEditMode="relative" ptsTypes="ffffffffffffffffffffff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9 0.46864 L 0.10417 0.4760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37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7 -0.04465 L 0.12135 -0.044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03 0.00532 L 0.09253 0.003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01 -0.41199 L 0.0901 -0.410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2" grpId="0"/>
      <p:bldP spid="22" grpId="1"/>
      <p:bldP spid="23" grpId="0"/>
      <p:bldP spid="23" grpId="1"/>
      <p:bldP spid="24" grpId="0"/>
      <p:bldP spid="24" grpId="1"/>
      <p:bldP spid="26" grpId="0"/>
      <p:bldP spid="27" grpId="0"/>
      <p:bldP spid="36" grpId="0"/>
      <p:bldP spid="37" grpId="0"/>
      <p:bldP spid="38" grpId="0"/>
      <p:bldP spid="3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961440" y="692696"/>
            <a:ext cx="5554776" cy="3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dirty="0" smtClean="0"/>
              <a:t>Summary</a:t>
            </a:r>
            <a:endParaRPr lang="de-DE" kern="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7DAA5B2F-A699-4C7A-9E80-D744E986A3B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971600" y="1271424"/>
            <a:ext cx="74168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kern="0" dirty="0">
                <a:solidFill>
                  <a:srgbClr val="000000"/>
                </a:solidFill>
              </a:rPr>
              <a:t>CO</a:t>
            </a:r>
            <a:r>
              <a:rPr lang="en-US" kern="0" baseline="-25000" dirty="0">
                <a:solidFill>
                  <a:srgbClr val="000000"/>
                </a:solidFill>
              </a:rPr>
              <a:t>2</a:t>
            </a:r>
            <a:r>
              <a:rPr lang="en-US" kern="0" dirty="0">
                <a:solidFill>
                  <a:srgbClr val="000000"/>
                </a:solidFill>
              </a:rPr>
              <a:t> limits are driving forward lightweight construction in vehicle design</a:t>
            </a:r>
          </a:p>
          <a:p>
            <a:pPr eaLnBrk="1" hangingPunct="1"/>
            <a:r>
              <a:rPr lang="en-US" kern="0" dirty="0">
                <a:solidFill>
                  <a:srgbClr val="000000"/>
                </a:solidFill>
              </a:rPr>
              <a:t>Gradual electrification is reinforcing the trend towards lightweight construction</a:t>
            </a:r>
          </a:p>
          <a:p>
            <a:pPr lvl="1" eaLnBrk="1" hangingPunct="1"/>
            <a:r>
              <a:rPr lang="en-US" kern="0" dirty="0">
                <a:solidFill>
                  <a:srgbClr val="000000"/>
                </a:solidFill>
              </a:rPr>
              <a:t>Compensation for extra weight of new components</a:t>
            </a:r>
          </a:p>
          <a:p>
            <a:pPr eaLnBrk="1" hangingPunct="1"/>
            <a:r>
              <a:rPr lang="en-US" kern="0" dirty="0">
                <a:solidFill>
                  <a:srgbClr val="000000"/>
                </a:solidFill>
              </a:rPr>
              <a:t>Further development of construction methods: </a:t>
            </a:r>
          </a:p>
          <a:p>
            <a:pPr lvl="1" eaLnBrk="1" hangingPunct="1"/>
            <a:r>
              <a:rPr lang="en-US" kern="0" dirty="0">
                <a:solidFill>
                  <a:srgbClr val="000000"/>
                </a:solidFill>
              </a:rPr>
              <a:t>Increase in MMD in volume-intensive production sector</a:t>
            </a:r>
          </a:p>
          <a:p>
            <a:pPr eaLnBrk="1" hangingPunct="1"/>
            <a:r>
              <a:rPr lang="en-US" kern="0" dirty="0">
                <a:solidFill>
                  <a:srgbClr val="000000"/>
                </a:solidFill>
              </a:rPr>
              <a:t>Focus for research and development: </a:t>
            </a:r>
          </a:p>
          <a:p>
            <a:pPr lvl="1" eaLnBrk="1" hangingPunct="1"/>
            <a:r>
              <a:rPr lang="en-US" kern="0" dirty="0" smtClean="0">
                <a:solidFill>
                  <a:srgbClr val="000000"/>
                </a:solidFill>
              </a:rPr>
              <a:t>Consideration </a:t>
            </a:r>
            <a:r>
              <a:rPr lang="en-US" kern="0" dirty="0">
                <a:solidFill>
                  <a:srgbClr val="000000"/>
                </a:solidFill>
              </a:rPr>
              <a:t>overall</a:t>
            </a:r>
            <a:r>
              <a:rPr lang="en-US" kern="0" dirty="0" smtClean="0">
                <a:solidFill>
                  <a:srgbClr val="000000"/>
                </a:solidFill>
              </a:rPr>
              <a:t>, methodical </a:t>
            </a:r>
            <a:r>
              <a:rPr lang="en-US" kern="0" dirty="0">
                <a:solidFill>
                  <a:srgbClr val="000000"/>
                </a:solidFill>
              </a:rPr>
              <a:t>approach in the product development process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pic>
        <p:nvPicPr>
          <p:cNvPr id="29698" name="Picture 28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19829"/>
            <a:ext cx="3238128" cy="231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8407300" y="6104061"/>
            <a:ext cx="917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</a:t>
            </a:r>
            <a:r>
              <a:rPr lang="de-DE" sz="800" dirty="0">
                <a:solidFill>
                  <a:srgbClr val="000000"/>
                </a:solidFill>
              </a:rPr>
              <a:t>DLR</a:t>
            </a:r>
          </a:p>
        </p:txBody>
      </p:sp>
      <p:sp>
        <p:nvSpPr>
          <p:cNvPr id="3" name="Rechteck 2"/>
          <p:cNvSpPr/>
          <p:nvPr/>
        </p:nvSpPr>
        <p:spPr>
          <a:xfrm>
            <a:off x="3912880" y="4519280"/>
            <a:ext cx="18002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100" b="1" dirty="0"/>
              <a:t>Vehicle concepts and lightweight design</a:t>
            </a:r>
          </a:p>
        </p:txBody>
      </p:sp>
      <p:sp>
        <p:nvSpPr>
          <p:cNvPr id="11" name="Rechteck 10"/>
          <p:cNvSpPr/>
          <p:nvPr/>
        </p:nvSpPr>
        <p:spPr>
          <a:xfrm>
            <a:off x="3310515" y="5647119"/>
            <a:ext cx="11031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100" b="1" dirty="0"/>
              <a:t>Materials and processes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5202155" y="5647118"/>
            <a:ext cx="11031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100" b="1" dirty="0"/>
              <a:t>Methods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7417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340768"/>
            <a:ext cx="7342188" cy="738187"/>
          </a:xfrm>
        </p:spPr>
        <p:txBody>
          <a:bodyPr/>
          <a:lstStyle/>
          <a:p>
            <a:r>
              <a:rPr lang="en-US" dirty="0"/>
              <a:t>Thank you for your attention</a:t>
            </a:r>
            <a:r>
              <a:rPr lang="en-US" dirty="0" smtClean="0"/>
              <a:t>!</a:t>
            </a:r>
            <a:endParaRPr lang="de-DE" dirty="0"/>
          </a:p>
        </p:txBody>
      </p:sp>
      <p:pic>
        <p:nvPicPr>
          <p:cNvPr id="28675" name="Picture 3" descr="G:\41312-LB_(GuK)\02-LB-Projekte\2831131 NFS TP1000 (PSTE)_alt\04_Projektinhalte\Design\Design Fahrzeugkonzepte\Designskizzen\RENDERINGS\NEU_aktuelle version\side view szenari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680" y="3050558"/>
            <a:ext cx="5904656" cy="30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uen_mr\AppData\Local\Microsoft\Windows\Temporary Internet Files\Content.IE5\HLI16317\978-3-8348-1467-8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898281"/>
            <a:ext cx="2808312" cy="39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3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92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70280" y="1310233"/>
            <a:ext cx="4496693" cy="3990975"/>
          </a:xfrm>
        </p:spPr>
        <p:txBody>
          <a:bodyPr/>
          <a:lstStyle/>
          <a:p>
            <a:pPr eaLnBrk="1" hangingPunct="1"/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We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are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reaching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the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limits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of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oil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extraction</a:t>
            </a:r>
            <a:endParaRPr lang="de-DE" dirty="0" smtClean="0"/>
          </a:p>
          <a:p>
            <a:pPr eaLnBrk="1" hangingPunct="1"/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Climate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change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is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ヒラギノ角ゴ Pro W3"/>
              </a:rPr>
              <a:t>taking</a:t>
            </a:r>
            <a:r>
              <a:rPr lang="de-DE" dirty="0">
                <a:solidFill>
                  <a:srgbClr val="000000"/>
                </a:solidFill>
                <a:cs typeface="ヒラギノ角ゴ Pro W3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ヒラギノ角ゴ Pro W3"/>
              </a:rPr>
              <a:t>place</a:t>
            </a:r>
            <a:endParaRPr lang="de-DE" dirty="0" smtClean="0"/>
          </a:p>
          <a:p>
            <a:pPr eaLnBrk="1" hangingPunct="1"/>
            <a:r>
              <a:rPr lang="en-US" dirty="0"/>
              <a:t>Growing population, concentrated in big cities and conurbations</a:t>
            </a:r>
            <a:r>
              <a:rPr lang="de-DE" dirty="0" smtClean="0"/>
              <a:t> </a:t>
            </a:r>
          </a:p>
          <a:p>
            <a:pPr eaLnBrk="1" hangingPunct="1"/>
            <a:r>
              <a:rPr lang="de-DE" dirty="0" err="1"/>
              <a:t>Demographic</a:t>
            </a:r>
            <a:r>
              <a:rPr lang="de-DE" dirty="0"/>
              <a:t> </a:t>
            </a:r>
            <a:r>
              <a:rPr lang="de-DE" dirty="0" err="1"/>
              <a:t>trend</a:t>
            </a:r>
            <a:r>
              <a:rPr lang="de-DE" dirty="0"/>
              <a:t> </a:t>
            </a:r>
            <a:endParaRPr lang="de-DE" dirty="0" smtClean="0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979517" y="4235177"/>
            <a:ext cx="4725143" cy="14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dirty="0" err="1">
                <a:solidFill>
                  <a:srgbClr val="000000"/>
                </a:solidFill>
              </a:rPr>
              <a:t>Lower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energy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consumption</a:t>
            </a:r>
            <a:endParaRPr lang="de-DE" dirty="0">
              <a:solidFill>
                <a:srgbClr val="000000"/>
              </a:solidFill>
            </a:endParaRPr>
          </a:p>
          <a:p>
            <a:pPr eaLnBrk="1" hangingPunct="1"/>
            <a:r>
              <a:rPr lang="de-DE" dirty="0" err="1">
                <a:solidFill>
                  <a:srgbClr val="000000"/>
                </a:solidFill>
              </a:rPr>
              <a:t>Reduced</a:t>
            </a:r>
            <a:r>
              <a:rPr lang="de-DE" dirty="0">
                <a:solidFill>
                  <a:srgbClr val="000000"/>
                </a:solidFill>
              </a:rPr>
              <a:t> CO</a:t>
            </a:r>
            <a:r>
              <a:rPr lang="de-DE" baseline="-25000" dirty="0">
                <a:solidFill>
                  <a:srgbClr val="000000"/>
                </a:solidFill>
              </a:rPr>
              <a:t>2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emissions</a:t>
            </a:r>
            <a:endParaRPr lang="de-DE" dirty="0">
              <a:solidFill>
                <a:srgbClr val="000000"/>
              </a:solidFill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Alternative and regenerative energy sources</a:t>
            </a:r>
          </a:p>
          <a:p>
            <a:pPr eaLnBrk="1" hangingPunct="1"/>
            <a:r>
              <a:rPr lang="de-DE" dirty="0" err="1">
                <a:solidFill>
                  <a:srgbClr val="000000"/>
                </a:solidFill>
              </a:rPr>
              <a:t>Automated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driving</a:t>
            </a:r>
            <a:r>
              <a:rPr lang="de-DE" dirty="0">
                <a:solidFill>
                  <a:srgbClr val="000000"/>
                </a:solidFill>
              </a:rPr>
              <a:t> / </a:t>
            </a:r>
            <a:r>
              <a:rPr lang="de-DE" dirty="0" err="1">
                <a:solidFill>
                  <a:srgbClr val="000000"/>
                </a:solidFill>
              </a:rPr>
              <a:t>connectivity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de-DE" dirty="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" name="Pfeil nach unten 1"/>
          <p:cNvSpPr/>
          <p:nvPr/>
        </p:nvSpPr>
        <p:spPr bwMode="auto">
          <a:xfrm>
            <a:off x="2455064" y="3140968"/>
            <a:ext cx="792088" cy="64807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28676" name="Picture 4" descr="gigantischer-stau in 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81091088"/>
            <a:ext cx="46005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gigantischer-stau in 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-80938688"/>
            <a:ext cx="46005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gigantischer-stau in China">
            <a:hlinkClick r:id="rId4" tooltip="gigantischer-stau in Chin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80008413"/>
            <a:ext cx="2381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solarfeld_fresne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 b="8942"/>
          <a:stretch/>
        </p:blipFill>
        <p:spPr bwMode="auto">
          <a:xfrm>
            <a:off x="5673384" y="2449780"/>
            <a:ext cx="2687097" cy="12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VersusT.blogsport.de/images/klimawand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27" y="3861048"/>
            <a:ext cx="2687097" cy="201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590260" y="3629559"/>
            <a:ext cx="109467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600" dirty="0">
                <a:solidFill>
                  <a:srgbClr val="000000"/>
                </a:solidFill>
              </a:rPr>
              <a:t>Source: </a:t>
            </a:r>
            <a:r>
              <a:rPr lang="de-DE" sz="600" dirty="0" smtClean="0">
                <a:solidFill>
                  <a:srgbClr val="000000"/>
                </a:solidFill>
              </a:rPr>
              <a:t>DLR</a:t>
            </a:r>
            <a:endParaRPr lang="de-DE" sz="600" dirty="0">
              <a:solidFill>
                <a:srgbClr val="00000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636675" y="5832963"/>
            <a:ext cx="155555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600" dirty="0">
                <a:solidFill>
                  <a:srgbClr val="000000"/>
                </a:solidFill>
              </a:rPr>
              <a:t>Source: </a:t>
            </a:r>
            <a:r>
              <a:rPr lang="de-DE" sz="600" dirty="0" err="1">
                <a:solidFill>
                  <a:srgbClr val="000000"/>
                </a:solidFill>
              </a:rPr>
              <a:t>versust.blogsport</a:t>
            </a:r>
            <a:endParaRPr lang="de-DE" sz="600" dirty="0">
              <a:solidFill>
                <a:srgbClr val="000000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607820" y="2236222"/>
            <a:ext cx="34706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600" dirty="0">
                <a:solidFill>
                  <a:srgbClr val="000000"/>
                </a:solidFill>
              </a:rPr>
              <a:t>Source: http://www.fotocommunity.de/pc/pc/mypics/1438338/display/18369424</a:t>
            </a:r>
          </a:p>
        </p:txBody>
      </p:sp>
      <p:pic>
        <p:nvPicPr>
          <p:cNvPr id="21" name="Picture 2" descr="Rush Hour von Alfilein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5" b="16636"/>
          <a:stretch/>
        </p:blipFill>
        <p:spPr bwMode="auto">
          <a:xfrm>
            <a:off x="5673384" y="636430"/>
            <a:ext cx="2687098" cy="16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3"/>
          <p:cNvSpPr txBox="1">
            <a:spLocks noChangeArrowheads="1"/>
          </p:cNvSpPr>
          <p:nvPr/>
        </p:nvSpPr>
        <p:spPr bwMode="auto">
          <a:xfrm>
            <a:off x="1872317" y="3813697"/>
            <a:ext cx="2267635" cy="40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sz="2000" b="1" dirty="0" err="1">
                <a:solidFill>
                  <a:srgbClr val="000000"/>
                </a:solidFill>
              </a:rPr>
              <a:t>Vehicle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  <a:r>
              <a:rPr lang="de-DE" sz="2000" b="1" dirty="0" err="1">
                <a:solidFill>
                  <a:srgbClr val="000000"/>
                </a:solidFill>
              </a:rPr>
              <a:t>concepts</a:t>
            </a:r>
            <a:endParaRPr lang="de-DE" sz="2000" b="1" dirty="0" smtClean="0">
              <a:solidFill>
                <a:srgbClr val="000000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970280" y="692696"/>
            <a:ext cx="3032339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None/>
            </a:pPr>
            <a:r>
              <a:rPr lang="de-DE" kern="0" dirty="0" smtClean="0"/>
              <a:t>Megatrends</a:t>
            </a:r>
            <a:endParaRPr lang="de-DE" kern="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3822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4" y="1693824"/>
            <a:ext cx="8107695" cy="44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92696"/>
            <a:ext cx="7342188" cy="738187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emissions </a:t>
            </a:r>
            <a:r>
              <a:rPr lang="en-US" dirty="0"/>
              <a:t>in </a:t>
            </a:r>
            <a:r>
              <a:rPr lang="en-US" dirty="0" smtClean="0"/>
              <a:t>new vehicles </a:t>
            </a:r>
            <a:r>
              <a:rPr lang="en-US" dirty="0"/>
              <a:t>in Germany and        EU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limits</a:t>
            </a:r>
            <a:endParaRPr lang="de-DE" baseline="-250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www.DLR.de  </a:t>
            </a:r>
            <a:r>
              <a:rPr lang="de-DE" smtClean="0">
                <a:solidFill>
                  <a:srgbClr val="949494"/>
                </a:solidFill>
              </a:rPr>
              <a:t>•</a:t>
            </a:r>
            <a:r>
              <a:rPr lang="de-DE" smtClean="0"/>
              <a:t>  Folie </a:t>
            </a:r>
            <a:fld id="{BA73DD4D-D3FD-4EFC-8ED0-CF61D2C25AB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8182560" y="6123776"/>
            <a:ext cx="1349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KBA; DLR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300192" y="5949280"/>
            <a:ext cx="1008112" cy="252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700313" y="5863966"/>
            <a:ext cx="1997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900" dirty="0">
                <a:solidFill>
                  <a:srgbClr val="000000"/>
                </a:solidFill>
              </a:rPr>
              <a:t>* </a:t>
            </a:r>
            <a:r>
              <a:rPr lang="de-DE" sz="900" dirty="0" err="1">
                <a:solidFill>
                  <a:srgbClr val="000000"/>
                </a:solidFill>
              </a:rPr>
              <a:t>Mass-dependent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2"/>
          <p:cNvSpPr>
            <a:spLocks noGrp="1" noChangeArrowheads="1"/>
          </p:cNvSpPr>
          <p:nvPr>
            <p:ph type="title"/>
          </p:nvPr>
        </p:nvSpPr>
        <p:spPr>
          <a:xfrm>
            <a:off x="971600" y="692696"/>
            <a:ext cx="7342188" cy="738187"/>
          </a:xfrm>
        </p:spPr>
        <p:txBody>
          <a:bodyPr/>
          <a:lstStyle/>
          <a:p>
            <a:pPr eaLnBrk="1" hangingPunct="1"/>
            <a:r>
              <a:rPr lang="en-US" dirty="0"/>
              <a:t>Total of </a:t>
            </a:r>
            <a:r>
              <a:rPr lang="en-US" dirty="0" smtClean="0"/>
              <a:t>normal resistances and consumption</a:t>
            </a:r>
            <a:endParaRPr lang="de-DE" dirty="0" smtClean="0"/>
          </a:p>
        </p:txBody>
      </p:sp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smtClean="0">
                <a:solidFill>
                  <a:srgbClr val="686868"/>
                </a:solidFill>
              </a:rPr>
              <a:t>www.DLR.de  </a:t>
            </a:r>
            <a:r>
              <a:rPr lang="de-DE" smtClean="0">
                <a:solidFill>
                  <a:srgbClr val="949494"/>
                </a:solidFill>
              </a:rPr>
              <a:t>• </a:t>
            </a:r>
            <a:r>
              <a:rPr lang="de-DE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5</a:t>
            </a:fld>
            <a:endParaRPr lang="de-DE" smtClean="0">
              <a:solidFill>
                <a:srgbClr val="686868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172400" y="2139146"/>
            <a:ext cx="57606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sz="2000" b="1" dirty="0">
                <a:solidFill>
                  <a:srgbClr val="3333CC"/>
                </a:solidFill>
              </a:rPr>
              <a:t>F</a:t>
            </a:r>
            <a:r>
              <a:rPr lang="de-DE" sz="2000" b="1" baseline="-25000" dirty="0">
                <a:solidFill>
                  <a:srgbClr val="3333CC"/>
                </a:solidFill>
              </a:rPr>
              <a:t>L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851920" y="5608349"/>
            <a:ext cx="468551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400" b="1" dirty="0">
                <a:solidFill>
                  <a:srgbClr val="000000"/>
                </a:solidFill>
              </a:rPr>
              <a:t>Differential consumption factors for 100 kg weight reduction in a vehicle with spark-ignition engine</a:t>
            </a:r>
            <a:endParaRPr lang="de-DE" dirty="0">
              <a:solidFill>
                <a:srgbClr val="000000"/>
              </a:solidFill>
              <a:latin typeface="Times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-108520" y="1402598"/>
                <a:ext cx="9545498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∑</m:t>
                          </m:r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sz="2000" b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𝐅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𝒘</m:t>
                          </m:r>
                        </m:sub>
                      </m:sSub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𝒃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∙(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𝒈</m:t>
                          </m:r>
                        </m:sub>
                      </m:sSub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+∑ 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𝒓𝒐𝒕</m:t>
                          </m:r>
                        </m:sub>
                      </m:sSub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)+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𝒈</m:t>
                          </m:r>
                        </m:sub>
                      </m:sSub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𝒈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𝒇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𝒄𝒐𝒔</m:t>
                      </m:r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)+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𝒈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𝒈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a:rPr lang="de-DE" sz="2000" b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de-DE" sz="20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0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d>
                        </m:e>
                      </m:func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f>
                        <m:f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𝝆</m:t>
                          </m:r>
                        </m:num>
                        <m:den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𝒘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𝒗</m:t>
                          </m:r>
                        </m:e>
                        <m:sup>
                          <m:r>
                            <a:rPr lang="de-DE" sz="2000" b="1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1402598"/>
                <a:ext cx="9545498" cy="425758"/>
              </a:xfrm>
              <a:prstGeom prst="rect">
                <a:avLst/>
              </a:prstGeom>
              <a:blipFill rotWithShape="1">
                <a:blip r:embed="rId3"/>
                <a:stretch>
                  <a:fillRect t="-27143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utoShape 14"/>
          <p:cNvSpPr>
            <a:spLocks/>
          </p:cNvSpPr>
          <p:nvPr/>
        </p:nvSpPr>
        <p:spPr bwMode="auto">
          <a:xfrm rot="5400000">
            <a:off x="4234217" y="946509"/>
            <a:ext cx="215905" cy="2043835"/>
          </a:xfrm>
          <a:prstGeom prst="rightBrace">
            <a:avLst>
              <a:gd name="adj1" fmla="val 5006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4" name="AutoShape 15"/>
          <p:cNvSpPr>
            <a:spLocks/>
          </p:cNvSpPr>
          <p:nvPr/>
        </p:nvSpPr>
        <p:spPr bwMode="auto">
          <a:xfrm rot="5400000">
            <a:off x="1842238" y="989838"/>
            <a:ext cx="215902" cy="1957178"/>
          </a:xfrm>
          <a:prstGeom prst="rightBrace">
            <a:avLst>
              <a:gd name="adj1" fmla="val 7781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6" name="AutoShape 16"/>
          <p:cNvSpPr>
            <a:spLocks/>
          </p:cNvSpPr>
          <p:nvPr/>
        </p:nvSpPr>
        <p:spPr bwMode="auto">
          <a:xfrm rot="5400000">
            <a:off x="6430415" y="1135715"/>
            <a:ext cx="206664" cy="1656184"/>
          </a:xfrm>
          <a:prstGeom prst="rightBrace">
            <a:avLst>
              <a:gd name="adj1" fmla="val 5281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7" name="AutoShape 17"/>
          <p:cNvSpPr>
            <a:spLocks/>
          </p:cNvSpPr>
          <p:nvPr/>
        </p:nvSpPr>
        <p:spPr bwMode="auto">
          <a:xfrm rot="5400000">
            <a:off x="8227973" y="1267850"/>
            <a:ext cx="215899" cy="1401147"/>
          </a:xfrm>
          <a:prstGeom prst="rightBrace">
            <a:avLst>
              <a:gd name="adj1" fmla="val 5281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22039" y="3219483"/>
            <a:ext cx="5058444" cy="2361590"/>
            <a:chOff x="285830" y="3221360"/>
            <a:chExt cx="5058444" cy="2361590"/>
          </a:xfrm>
        </p:grpSpPr>
        <p:sp>
          <p:nvSpPr>
            <p:cNvPr id="29" name="Textfeld 28"/>
            <p:cNvSpPr txBox="1"/>
            <p:nvPr/>
          </p:nvSpPr>
          <p:spPr>
            <a:xfrm>
              <a:off x="2744190" y="5157192"/>
              <a:ext cx="576064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de-DE" sz="2000" b="1" dirty="0" err="1">
                  <a:solidFill>
                    <a:srgbClr val="3333CC"/>
                  </a:solidFill>
                </a:rPr>
                <a:t>F</a:t>
              </a:r>
              <a:r>
                <a:rPr lang="de-DE" sz="2000" b="1" baseline="-25000" dirty="0" err="1">
                  <a:solidFill>
                    <a:srgbClr val="3333CC"/>
                  </a:solidFill>
                </a:rPr>
                <a:t>St</a:t>
              </a:r>
              <a:endParaRPr lang="de-DE" sz="2000" b="1" baseline="-25000" dirty="0">
                <a:solidFill>
                  <a:srgbClr val="3333CC"/>
                </a:solidFill>
              </a:endParaRP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285830" y="3221360"/>
              <a:ext cx="5058444" cy="1994572"/>
              <a:chOff x="285830" y="3221360"/>
              <a:chExt cx="5058444" cy="1994572"/>
            </a:xfrm>
          </p:grpSpPr>
          <p:pic>
            <p:nvPicPr>
              <p:cNvPr id="4710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12091">
                <a:off x="1115272" y="3432282"/>
                <a:ext cx="4229002" cy="1414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Gerade Verbindung 5"/>
              <p:cNvCxnSpPr/>
              <p:nvPr/>
            </p:nvCxnSpPr>
            <p:spPr bwMode="auto">
              <a:xfrm>
                <a:off x="1141542" y="4509120"/>
                <a:ext cx="3888432" cy="7008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 Verbindung 22"/>
              <p:cNvCxnSpPr/>
              <p:nvPr/>
            </p:nvCxnSpPr>
            <p:spPr bwMode="auto">
              <a:xfrm>
                <a:off x="1115618" y="5215932"/>
                <a:ext cx="391435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feld 26"/>
              <p:cNvSpPr txBox="1"/>
              <p:nvPr/>
            </p:nvSpPr>
            <p:spPr>
              <a:xfrm>
                <a:off x="1149786" y="4590364"/>
                <a:ext cx="576064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de-DE" sz="2000" b="1" dirty="0">
                    <a:solidFill>
                      <a:srgbClr val="3333CC"/>
                    </a:solidFill>
                  </a:rPr>
                  <a:t>F</a:t>
                </a:r>
                <a:r>
                  <a:rPr lang="de-DE" sz="2000" b="1" baseline="-25000" dirty="0">
                    <a:solidFill>
                      <a:srgbClr val="3333CC"/>
                    </a:solidFill>
                  </a:rPr>
                  <a:t>R</a:t>
                </a:r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3761538" y="4199670"/>
                <a:ext cx="576064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de-DE" sz="2000" b="1" dirty="0">
                    <a:solidFill>
                      <a:srgbClr val="3333CC"/>
                    </a:solidFill>
                  </a:rPr>
                  <a:t>F</a:t>
                </a:r>
                <a:r>
                  <a:rPr lang="de-DE" sz="2000" b="1" baseline="-25000" dirty="0">
                    <a:solidFill>
                      <a:srgbClr val="3333CC"/>
                    </a:solidFill>
                  </a:rPr>
                  <a:t>B</a:t>
                </a:r>
              </a:p>
            </p:txBody>
          </p:sp>
          <p:cxnSp>
            <p:nvCxnSpPr>
              <p:cNvPr id="30" name="Gerade Verbindung 29"/>
              <p:cNvCxnSpPr/>
              <p:nvPr/>
            </p:nvCxnSpPr>
            <p:spPr bwMode="auto">
              <a:xfrm>
                <a:off x="627406" y="3372119"/>
                <a:ext cx="792088" cy="14401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Gerade Verbindung 39"/>
              <p:cNvCxnSpPr/>
              <p:nvPr/>
            </p:nvCxnSpPr>
            <p:spPr bwMode="auto">
              <a:xfrm>
                <a:off x="3072796" y="4413820"/>
                <a:ext cx="792088" cy="14401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Gerade Verbindung 40"/>
              <p:cNvCxnSpPr/>
              <p:nvPr/>
            </p:nvCxnSpPr>
            <p:spPr bwMode="auto">
              <a:xfrm flipH="1">
                <a:off x="2952249" y="4427691"/>
                <a:ext cx="136562" cy="657493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 Verbindung 41"/>
              <p:cNvCxnSpPr/>
              <p:nvPr/>
            </p:nvCxnSpPr>
            <p:spPr bwMode="auto">
              <a:xfrm>
                <a:off x="1023450" y="4558912"/>
                <a:ext cx="792088" cy="14401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71" b="97426" l="875" r="95044">
                            <a14:foregroundMark x1="51020" y1="79044" x2="51020" y2="87500"/>
                            <a14:foregroundMark x1="66472" y1="77574" x2="66181" y2="88235"/>
                            <a14:foregroundMark x1="78426" y1="77941" x2="78717" y2="9080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71535">
                <a:off x="4587704" y="3961899"/>
                <a:ext cx="206600" cy="163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Gerade Verbindung 19"/>
              <p:cNvCxnSpPr/>
              <p:nvPr/>
            </p:nvCxnSpPr>
            <p:spPr bwMode="auto">
              <a:xfrm>
                <a:off x="3099444" y="4400278"/>
                <a:ext cx="0" cy="72950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>
                <a:off x="2927086" y="5060153"/>
                <a:ext cx="190099" cy="69627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8" name="Textfeld 47"/>
              <p:cNvSpPr txBox="1"/>
              <p:nvPr/>
            </p:nvSpPr>
            <p:spPr>
              <a:xfrm>
                <a:off x="285830" y="3221360"/>
                <a:ext cx="576064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Tx/>
                  <a:buNone/>
                </a:pPr>
                <a:r>
                  <a:rPr lang="de-DE" sz="2000" b="1" dirty="0">
                    <a:solidFill>
                      <a:srgbClr val="3333CC"/>
                    </a:solidFill>
                  </a:rPr>
                  <a:t>F</a:t>
                </a:r>
                <a:r>
                  <a:rPr lang="de-DE" sz="2000" b="1" baseline="-25000" dirty="0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49" name="Textfeld 48"/>
          <p:cNvSpPr txBox="1"/>
          <p:nvPr/>
        </p:nvSpPr>
        <p:spPr>
          <a:xfrm>
            <a:off x="6346372" y="2122678"/>
            <a:ext cx="57606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sz="2000" b="1" dirty="0" err="1">
                <a:solidFill>
                  <a:srgbClr val="3333CC"/>
                </a:solidFill>
              </a:rPr>
              <a:t>F</a:t>
            </a:r>
            <a:r>
              <a:rPr lang="de-DE" sz="2000" b="1" baseline="-25000" dirty="0" err="1">
                <a:solidFill>
                  <a:srgbClr val="3333CC"/>
                </a:solidFill>
              </a:rPr>
              <a:t>St</a:t>
            </a:r>
            <a:endParaRPr lang="de-DE" sz="2000" b="1" baseline="-25000" dirty="0">
              <a:solidFill>
                <a:srgbClr val="3333CC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158424" y="2122678"/>
            <a:ext cx="57606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sz="2000" b="1" dirty="0" smtClean="0">
                <a:solidFill>
                  <a:srgbClr val="3333CC"/>
                </a:solidFill>
              </a:rPr>
              <a:t>F</a:t>
            </a:r>
            <a:r>
              <a:rPr lang="de-DE" sz="2000" b="1" baseline="-25000" dirty="0" smtClean="0">
                <a:solidFill>
                  <a:srgbClr val="3333CC"/>
                </a:solidFill>
              </a:rPr>
              <a:t>R</a:t>
            </a:r>
            <a:endParaRPr lang="de-DE" sz="2000" b="1" baseline="-25000" dirty="0">
              <a:solidFill>
                <a:srgbClr val="3333CC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763686" y="2122678"/>
            <a:ext cx="57606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sz="2000" b="1" dirty="0" smtClean="0">
                <a:solidFill>
                  <a:srgbClr val="3333CC"/>
                </a:solidFill>
              </a:rPr>
              <a:t>F</a:t>
            </a:r>
            <a:r>
              <a:rPr lang="de-DE" sz="2000" b="1" baseline="-25000" dirty="0" smtClean="0">
                <a:solidFill>
                  <a:srgbClr val="3333CC"/>
                </a:solidFill>
              </a:rPr>
              <a:t>B</a:t>
            </a:r>
            <a:endParaRPr lang="de-DE" sz="2000" b="1" baseline="-25000" dirty="0">
              <a:solidFill>
                <a:srgbClr val="3333CC"/>
              </a:solidFill>
            </a:endParaRPr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2322005" y="5608349"/>
            <a:ext cx="167393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de-DE" sz="1400" b="1" dirty="0">
                <a:solidFill>
                  <a:srgbClr val="000000"/>
                </a:solidFill>
              </a:rPr>
              <a:t>Normal </a:t>
            </a:r>
            <a:r>
              <a:rPr lang="de-DE" sz="1400" b="1" dirty="0" err="1">
                <a:solidFill>
                  <a:srgbClr val="000000"/>
                </a:solidFill>
              </a:rPr>
              <a:t>resistances</a:t>
            </a:r>
            <a:endParaRPr lang="de-DE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187624" y="6135404"/>
            <a:ext cx="3816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Source: </a:t>
            </a:r>
            <a:r>
              <a:rPr lang="de-DE" sz="800" dirty="0" smtClean="0">
                <a:solidFill>
                  <a:srgbClr val="000000"/>
                </a:solidFill>
              </a:rPr>
              <a:t>DLR; Rohde-Brandenburger, </a:t>
            </a:r>
            <a:r>
              <a:rPr lang="de-DE" sz="800" dirty="0">
                <a:solidFill>
                  <a:srgbClr val="000000"/>
                </a:solidFill>
              </a:rPr>
              <a:t>Volkswagen 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4860032" y="3212976"/>
                <a:ext cx="4392488" cy="42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𝒆</m:t>
                          </m:r>
                        </m:sub>
                      </m:sSub>
                      <m:r>
                        <a:rPr lang="de-DE" sz="2000" b="1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2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de-DE" sz="2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𝑨𝒏𝒕𝒓𝒊𝒆𝒃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∑</m:t>
                              </m:r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𝒘</m:t>
                              </m:r>
                            </m:sub>
                          </m:sSub>
                        </m:e>
                      </m:nary>
                      <m:r>
                        <a:rPr lang="de-DE" sz="2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𝒗</m:t>
                          </m:r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2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𝒅𝒕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𝒗</m:t>
                              </m:r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2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𝒅𝒕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3212976"/>
                <a:ext cx="4392488" cy="425758"/>
              </a:xfrm>
              <a:prstGeom prst="rect">
                <a:avLst/>
              </a:prstGeom>
              <a:blipFill rotWithShape="1">
                <a:blip r:embed="rId7"/>
                <a:stretch>
                  <a:fillRect l="-4300" t="-372857" r="-555" b="-4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uppieren 52"/>
          <p:cNvGrpSpPr/>
          <p:nvPr/>
        </p:nvGrpSpPr>
        <p:grpSpPr>
          <a:xfrm>
            <a:off x="3851920" y="2204864"/>
            <a:ext cx="4648233" cy="3403485"/>
            <a:chOff x="3688158" y="2310026"/>
            <a:chExt cx="4648233" cy="3403485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3688158" y="2310026"/>
              <a:ext cx="4648233" cy="3403485"/>
              <a:chOff x="3688158" y="2310026"/>
              <a:chExt cx="4648233" cy="3403485"/>
            </a:xfrm>
          </p:grpSpPr>
          <p:graphicFrame>
            <p:nvGraphicFramePr>
              <p:cNvPr id="57" name="Diagramm 5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56809493"/>
                  </p:ext>
                </p:extLst>
              </p:nvPr>
            </p:nvGraphicFramePr>
            <p:xfrm>
              <a:off x="3967742" y="2733261"/>
              <a:ext cx="4368649" cy="29802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58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2193999" y="3804185"/>
                <a:ext cx="329609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400" b="1" dirty="0" err="1"/>
                  <a:t>Consumption</a:t>
                </a:r>
                <a:r>
                  <a:rPr lang="de-DE" sz="1400" b="1" dirty="0"/>
                  <a:t> per 100 </a:t>
                </a:r>
                <a:r>
                  <a:rPr lang="de-DE" sz="1400" b="1" dirty="0" smtClean="0"/>
                  <a:t>kg/ </a:t>
                </a:r>
                <a:r>
                  <a:rPr lang="de-DE" sz="1400" b="1" dirty="0"/>
                  <a:t>(l/100 km)</a:t>
                </a:r>
                <a:endParaRPr lang="de-DE" dirty="0">
                  <a:latin typeface="Times" pitchFamily="18" charset="0"/>
                </a:endParaRPr>
              </a:p>
            </p:txBody>
          </p:sp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102917"/>
                <a:ext cx="288473" cy="248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Rechteck 59"/>
              <p:cNvSpPr/>
              <p:nvPr/>
            </p:nvSpPr>
            <p:spPr bwMode="auto">
              <a:xfrm>
                <a:off x="6048540" y="3987250"/>
                <a:ext cx="144016" cy="30584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1" name="Rechteck 60"/>
              <p:cNvSpPr/>
              <p:nvPr/>
            </p:nvSpPr>
            <p:spPr bwMode="auto">
              <a:xfrm>
                <a:off x="7248172" y="4008032"/>
                <a:ext cx="144016" cy="15292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6510278" y="3650962"/>
                <a:ext cx="144016" cy="43129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3" name="Rechteck 62"/>
              <p:cNvSpPr/>
              <p:nvPr/>
            </p:nvSpPr>
            <p:spPr bwMode="auto">
              <a:xfrm>
                <a:off x="7812360" y="3232545"/>
                <a:ext cx="144016" cy="34047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4" name="Rechteck 63"/>
              <p:cNvSpPr/>
              <p:nvPr/>
            </p:nvSpPr>
            <p:spPr bwMode="auto">
              <a:xfrm>
                <a:off x="4716236" y="3350897"/>
                <a:ext cx="144016" cy="15292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5" name="Rechteck 64"/>
              <p:cNvSpPr/>
              <p:nvPr/>
            </p:nvSpPr>
            <p:spPr bwMode="auto">
              <a:xfrm>
                <a:off x="4716236" y="2953727"/>
                <a:ext cx="144016" cy="14401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sp>
            <p:nvSpPr>
              <p:cNvPr id="66" name="Text Box 21"/>
              <p:cNvSpPr txBox="1">
                <a:spLocks noChangeArrowheads="1"/>
              </p:cNvSpPr>
              <p:nvPr/>
            </p:nvSpPr>
            <p:spPr bwMode="auto">
              <a:xfrm>
                <a:off x="4890353" y="2887052"/>
                <a:ext cx="558166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smtClean="0"/>
                  <a:t>urban</a:t>
                </a:r>
                <a:endParaRPr lang="de-DE" sz="1600" dirty="0">
                  <a:latin typeface="Times" pitchFamily="18" charset="0"/>
                </a:endParaRPr>
              </a:p>
            </p:txBody>
          </p:sp>
          <p:sp>
            <p:nvSpPr>
              <p:cNvPr id="83" name="Text Box 21"/>
              <p:cNvSpPr txBox="1">
                <a:spLocks noChangeArrowheads="1"/>
              </p:cNvSpPr>
              <p:nvPr/>
            </p:nvSpPr>
            <p:spPr bwMode="auto">
              <a:xfrm>
                <a:off x="4890352" y="3097743"/>
                <a:ext cx="819455" cy="253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err="1" smtClean="0"/>
                  <a:t>combined</a:t>
                </a:r>
                <a:endParaRPr lang="de-DE" sz="1600" dirty="0">
                  <a:latin typeface="Times" pitchFamily="18" charset="0"/>
                </a:endParaRPr>
              </a:p>
            </p:txBody>
          </p:sp>
          <p:sp>
            <p:nvSpPr>
              <p:cNvPr id="84" name="Text Box 21"/>
              <p:cNvSpPr txBox="1">
                <a:spLocks noChangeArrowheads="1"/>
              </p:cNvSpPr>
              <p:nvPr/>
            </p:nvSpPr>
            <p:spPr bwMode="auto">
              <a:xfrm>
                <a:off x="4890097" y="3300324"/>
                <a:ext cx="721672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err="1" smtClean="0"/>
                  <a:t>highway</a:t>
                </a:r>
                <a:endParaRPr lang="de-DE" sz="1600" dirty="0">
                  <a:latin typeface="Times" pitchFamily="18" charset="0"/>
                </a:endParaRPr>
              </a:p>
            </p:txBody>
          </p:sp>
          <p:sp>
            <p:nvSpPr>
              <p:cNvPr id="85" name="Text Box 21"/>
              <p:cNvSpPr txBox="1">
                <a:spLocks noChangeArrowheads="1"/>
              </p:cNvSpPr>
              <p:nvPr/>
            </p:nvSpPr>
            <p:spPr bwMode="auto">
              <a:xfrm>
                <a:off x="4896652" y="4627618"/>
                <a:ext cx="447558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smtClean="0"/>
                  <a:t>0,15</a:t>
                </a:r>
                <a:endParaRPr lang="de-DE" sz="1600" dirty="0">
                  <a:latin typeface="Times" pitchFamily="18" charset="0"/>
                </a:endParaRPr>
              </a:p>
            </p:txBody>
          </p:sp>
          <p:sp>
            <p:nvSpPr>
              <p:cNvPr id="86" name="Text Box 21"/>
              <p:cNvSpPr txBox="1">
                <a:spLocks noChangeArrowheads="1"/>
              </p:cNvSpPr>
              <p:nvPr/>
            </p:nvSpPr>
            <p:spPr bwMode="auto">
              <a:xfrm>
                <a:off x="6140666" y="4103557"/>
                <a:ext cx="447558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smtClean="0"/>
                  <a:t>0,32</a:t>
                </a:r>
                <a:endParaRPr lang="de-DE" sz="1600" dirty="0">
                  <a:latin typeface="Times" pitchFamily="18" charset="0"/>
                </a:endParaRPr>
              </a:p>
            </p:txBody>
          </p:sp>
          <p:sp>
            <p:nvSpPr>
              <p:cNvPr id="87" name="Text Box 21"/>
              <p:cNvSpPr txBox="1">
                <a:spLocks noChangeArrowheads="1"/>
              </p:cNvSpPr>
              <p:nvPr/>
            </p:nvSpPr>
            <p:spPr bwMode="auto">
              <a:xfrm>
                <a:off x="7390251" y="3885225"/>
                <a:ext cx="447558" cy="2539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buFontTx/>
                  <a:buNone/>
                </a:pPr>
                <a:r>
                  <a:rPr lang="de-DE" sz="1050" b="1" dirty="0" smtClean="0"/>
                  <a:t>0,39</a:t>
                </a:r>
                <a:endParaRPr lang="de-DE" sz="1600" dirty="0">
                  <a:latin typeface="Times" pitchFamily="18" charset="0"/>
                </a:endParaRPr>
              </a:p>
            </p:txBody>
          </p:sp>
        </p:grpSp>
        <p:sp>
          <p:nvSpPr>
            <p:cNvPr id="55" name="Rechteck 54"/>
            <p:cNvSpPr/>
            <p:nvPr/>
          </p:nvSpPr>
          <p:spPr bwMode="auto">
            <a:xfrm>
              <a:off x="4819392" y="4643668"/>
              <a:ext cx="144016" cy="814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56" name="Rechteck 55"/>
            <p:cNvSpPr/>
            <p:nvPr/>
          </p:nvSpPr>
          <p:spPr bwMode="auto">
            <a:xfrm>
              <a:off x="5241280" y="4489768"/>
              <a:ext cx="144016" cy="9454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pic>
        <p:nvPicPr>
          <p:cNvPr id="8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1157"/>
            <a:ext cx="1240259" cy="2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5999296" y="5300567"/>
            <a:ext cx="1164992" cy="269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de-DE" sz="115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5999296" y="5075456"/>
            <a:ext cx="1164992" cy="269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150" b="1" dirty="0" err="1" smtClean="0">
                <a:solidFill>
                  <a:srgbClr val="000000"/>
                </a:solidFill>
              </a:rPr>
              <a:t>i</a:t>
            </a:r>
            <a:r>
              <a:rPr lang="en-US" sz="1150" b="1" dirty="0">
                <a:solidFill>
                  <a:srgbClr val="000000"/>
                </a:solidFill>
              </a:rPr>
              <a:t> </a:t>
            </a:r>
            <a:r>
              <a:rPr lang="en-US" sz="1150" b="1" dirty="0" smtClean="0">
                <a:solidFill>
                  <a:srgbClr val="000000"/>
                </a:solidFill>
              </a:rPr>
              <a:t>adjust NEFZ</a:t>
            </a:r>
            <a:endParaRPr lang="de-DE" sz="115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7195731" y="5286420"/>
            <a:ext cx="1164992" cy="269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de-DE" sz="1150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73" name="Text Box 21"/>
          <p:cNvSpPr txBox="1">
            <a:spLocks noChangeArrowheads="1"/>
          </p:cNvSpPr>
          <p:nvPr/>
        </p:nvSpPr>
        <p:spPr bwMode="auto">
          <a:xfrm>
            <a:off x="7195731" y="5061309"/>
            <a:ext cx="1341708" cy="269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150" b="1" dirty="0" err="1" smtClean="0">
                <a:solidFill>
                  <a:srgbClr val="000000"/>
                </a:solidFill>
              </a:rPr>
              <a:t>vh</a:t>
            </a:r>
            <a:r>
              <a:rPr lang="en-US" sz="1150" b="1" dirty="0" smtClean="0">
                <a:solidFill>
                  <a:srgbClr val="000000"/>
                </a:solidFill>
              </a:rPr>
              <a:t> adjust NEFZ</a:t>
            </a:r>
            <a:endParaRPr lang="de-DE" sz="1150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12674 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16042 0.001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38" grpId="0"/>
      <p:bldP spid="38" grpId="1"/>
      <p:bldP spid="71" grpId="0" animBg="1"/>
      <p:bldP spid="69" grpId="0" animBg="1"/>
      <p:bldP spid="72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smtClean="0">
                <a:solidFill>
                  <a:srgbClr val="686868"/>
                </a:solidFill>
              </a:rPr>
              <a:t>www.DLR.de  </a:t>
            </a:r>
            <a:r>
              <a:rPr lang="de-DE" smtClean="0">
                <a:solidFill>
                  <a:srgbClr val="949494"/>
                </a:solidFill>
              </a:rPr>
              <a:t>• </a:t>
            </a:r>
            <a:r>
              <a:rPr lang="de-DE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6</a:t>
            </a:fld>
            <a:endParaRPr lang="de-DE" smtClean="0">
              <a:solidFill>
                <a:srgbClr val="686868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278758"/>
              </p:ext>
            </p:extLst>
          </p:nvPr>
        </p:nvGraphicFramePr>
        <p:xfrm>
          <a:off x="878301" y="1326619"/>
          <a:ext cx="7798155" cy="4397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6" name="Arbeitsblatt" r:id="rId4" imgW="6629361" imgH="3571798" progId="Excel.Sheet.8">
                  <p:embed/>
                </p:oleObj>
              </mc:Choice>
              <mc:Fallback>
                <p:oleObj name="Arbeitsblatt" r:id="rId4" imgW="6629361" imgH="357179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301" y="1326619"/>
                        <a:ext cx="7798155" cy="4397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Gerade Verbindung mit Pfeil 8"/>
          <p:cNvCxnSpPr/>
          <p:nvPr/>
        </p:nvCxnSpPr>
        <p:spPr bwMode="auto">
          <a:xfrm>
            <a:off x="6084168" y="5600899"/>
            <a:ext cx="576064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/>
          <p:nvPr/>
        </p:nvCxnSpPr>
        <p:spPr bwMode="auto">
          <a:xfrm flipV="1">
            <a:off x="961440" y="1691223"/>
            <a:ext cx="0" cy="50405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1475657" y="3707447"/>
            <a:ext cx="792087" cy="3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28 %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406896" y="6104061"/>
            <a:ext cx="7736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DLR</a:t>
            </a:r>
            <a:endParaRPr lang="de-DE" sz="800" dirty="0">
              <a:solidFill>
                <a:srgbClr val="0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 flipV="1">
            <a:off x="4932040" y="4139495"/>
            <a:ext cx="0" cy="104518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 flipH="1" flipV="1">
            <a:off x="1475656" y="4102427"/>
            <a:ext cx="3456384" cy="3706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21"/>
          <p:cNvSpPr txBox="1">
            <a:spLocks noChangeArrowheads="1"/>
          </p:cNvSpPr>
          <p:nvPr/>
        </p:nvSpPr>
        <p:spPr bwMode="auto">
          <a:xfrm rot="16200000">
            <a:off x="-42314" y="3372077"/>
            <a:ext cx="198483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err="1">
                <a:solidFill>
                  <a:srgbClr val="000000"/>
                </a:solidFill>
              </a:rPr>
              <a:t>Increase</a:t>
            </a:r>
            <a:r>
              <a:rPr lang="de-DE" sz="1400" b="1" dirty="0">
                <a:solidFill>
                  <a:srgbClr val="000000"/>
                </a:solidFill>
              </a:rPr>
              <a:t> in </a:t>
            </a:r>
            <a:r>
              <a:rPr lang="de-DE" sz="1400" b="1" dirty="0" err="1">
                <a:solidFill>
                  <a:srgbClr val="000000"/>
                </a:solidFill>
              </a:rPr>
              <a:t>range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smtClean="0">
                <a:solidFill>
                  <a:srgbClr val="000000"/>
                </a:solidFill>
              </a:rPr>
              <a:t>[%]</a:t>
            </a:r>
            <a:endParaRPr lang="de-DE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995936" y="5425479"/>
            <a:ext cx="182453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400" b="1" dirty="0" err="1"/>
              <a:t>Mass</a:t>
            </a:r>
            <a:r>
              <a:rPr lang="de-DE" sz="1400" b="1" dirty="0"/>
              <a:t> </a:t>
            </a:r>
            <a:r>
              <a:rPr lang="de-DE" sz="1400" b="1" dirty="0" err="1"/>
              <a:t>reduction</a:t>
            </a:r>
            <a:r>
              <a:rPr lang="de-DE" sz="1400" b="1" dirty="0" smtClean="0">
                <a:solidFill>
                  <a:srgbClr val="000000"/>
                </a:solidFill>
              </a:rPr>
              <a:t> [%]</a:t>
            </a:r>
            <a:endParaRPr lang="de-DE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44008" y="5147607"/>
            <a:ext cx="792087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de-DE" b="1" dirty="0">
                <a:solidFill>
                  <a:srgbClr val="FF0000"/>
                </a:solidFill>
              </a:rPr>
              <a:t>25 %</a:t>
            </a:r>
          </a:p>
        </p:txBody>
      </p:sp>
      <p:sp>
        <p:nvSpPr>
          <p:cNvPr id="18" name="Rectangle 12"/>
          <p:cNvSpPr txBox="1">
            <a:spLocks noChangeArrowheads="1"/>
          </p:cNvSpPr>
          <p:nvPr/>
        </p:nvSpPr>
        <p:spPr bwMode="auto">
          <a:xfrm>
            <a:off x="971600" y="692696"/>
            <a:ext cx="78214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kern="0" dirty="0"/>
              <a:t>Extension of range with small electric vehicles</a:t>
            </a:r>
            <a:endParaRPr lang="de-DE" kern="0" dirty="0" smtClean="0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142295" y="1543152"/>
            <a:ext cx="247856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200" dirty="0"/>
              <a:t>Artemis Urban (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 smtClean="0"/>
              <a:t>recuperation</a:t>
            </a:r>
            <a:r>
              <a:rPr lang="de-DE" sz="1200" dirty="0" smtClean="0"/>
              <a:t>)</a:t>
            </a:r>
            <a:endParaRPr lang="de-DE" sz="2000" dirty="0">
              <a:latin typeface="Times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143703" y="1812854"/>
            <a:ext cx="267796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200" dirty="0"/>
              <a:t>Artemis Urban (</a:t>
            </a:r>
            <a:r>
              <a:rPr lang="de-DE" sz="1200" dirty="0" err="1" smtClean="0"/>
              <a:t>without</a:t>
            </a:r>
            <a:r>
              <a:rPr lang="de-DE" sz="1200" dirty="0" smtClean="0"/>
              <a:t> </a:t>
            </a:r>
            <a:r>
              <a:rPr lang="de-DE" sz="1200" dirty="0" err="1" smtClean="0"/>
              <a:t>recuperation</a:t>
            </a:r>
            <a:r>
              <a:rPr lang="de-DE" sz="1200" dirty="0" smtClean="0"/>
              <a:t>)</a:t>
            </a:r>
            <a:endParaRPr lang="de-DE" sz="2000" dirty="0">
              <a:latin typeface="Times" pitchFamily="18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130122" y="2113442"/>
            <a:ext cx="262590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200" dirty="0"/>
              <a:t>NEFZ (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recuperation</a:t>
            </a:r>
            <a:r>
              <a:rPr lang="de-DE" sz="1200" dirty="0" smtClean="0"/>
              <a:t>)</a:t>
            </a:r>
            <a:endParaRPr lang="de-DE" sz="2000" dirty="0">
              <a:latin typeface="Times" pitchFamily="18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2130147" y="2395080"/>
            <a:ext cx="262590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z="1200" dirty="0"/>
              <a:t>NEFZ (</a:t>
            </a:r>
            <a:r>
              <a:rPr lang="de-DE" sz="1200" dirty="0" err="1" smtClean="0"/>
              <a:t>without</a:t>
            </a:r>
            <a:r>
              <a:rPr lang="de-DE" sz="1200" dirty="0" smtClean="0"/>
              <a:t> </a:t>
            </a:r>
            <a:r>
              <a:rPr lang="de-DE" sz="1200" dirty="0" err="1"/>
              <a:t>recuperation</a:t>
            </a:r>
            <a:r>
              <a:rPr lang="de-DE" sz="1200" dirty="0" smtClean="0"/>
              <a:t>)</a:t>
            </a:r>
            <a:endParaRPr lang="de-DE" sz="2000" dirty="0">
              <a:latin typeface="Times" pitchFamily="18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775533"/>
              </p:ext>
            </p:extLst>
          </p:nvPr>
        </p:nvGraphicFramePr>
        <p:xfrm>
          <a:off x="4932040" y="1530995"/>
          <a:ext cx="2249487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7" name="Arbeitsblatt" r:id="rId6" imgW="2628861" imgH="1400175" progId="Excel.Sheet.8">
                  <p:embed/>
                </p:oleObj>
              </mc:Choice>
              <mc:Fallback>
                <p:oleObj name="Arbeitsblatt" r:id="rId6" imgW="2628861" imgH="1400175" progId="Excel.Sheet.8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4932040" y="1530995"/>
                        <a:ext cx="2249487" cy="1177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 </a:t>
            </a:r>
            <a:r>
              <a:rPr lang="de-DE" dirty="0" smtClean="0">
                <a:solidFill>
                  <a:srgbClr val="686868"/>
                </a:solidFill>
              </a:rPr>
              <a:t> Folie </a:t>
            </a:r>
            <a:fld id="{F5311D22-8D24-4B5B-9C30-20F043E8C5DC}" type="slidenum">
              <a:rPr lang="de-DE" smtClean="0">
                <a:solidFill>
                  <a:srgbClr val="686868"/>
                </a:solidFill>
              </a:rPr>
              <a:pPr eaLnBrk="1" hangingPunct="1"/>
              <a:t>7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92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131840" y="1948210"/>
            <a:ext cx="2617136" cy="13986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dirty="0" smtClean="0"/>
              <a:t>-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/>
              <a:t>resistances</a:t>
            </a:r>
            <a:endParaRPr lang="de-DE" dirty="0"/>
          </a:p>
          <a:p>
            <a:pPr eaLnBrk="1" hangingPunct="1"/>
            <a:r>
              <a:rPr lang="de-DE" dirty="0" smtClean="0"/>
              <a:t>Lateral </a:t>
            </a:r>
            <a:r>
              <a:rPr lang="de-DE" dirty="0" err="1"/>
              <a:t>dynamics</a:t>
            </a: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smtClean="0"/>
              <a:t>                                                                               </a:t>
            </a:r>
            <a:r>
              <a:rPr lang="de-DE" dirty="0" err="1" smtClean="0"/>
              <a:t>dependent</a:t>
            </a:r>
            <a:r>
              <a:rPr lang="de-DE" dirty="0" smtClean="0"/>
              <a:t> </a:t>
            </a:r>
            <a:r>
              <a:rPr lang="de-DE" dirty="0"/>
              <a:t>on </a:t>
            </a:r>
            <a:r>
              <a:rPr lang="de-DE" dirty="0" smtClean="0"/>
              <a:t>CG (SP)</a:t>
            </a:r>
            <a:endParaRPr lang="de-DE" dirty="0"/>
          </a:p>
          <a:p>
            <a:pPr marL="0" indent="0" eaLnBrk="1" hangingPunct="1">
              <a:buNone/>
            </a:pPr>
            <a:r>
              <a:rPr lang="de-DE" dirty="0"/>
              <a:t>- </a:t>
            </a:r>
            <a:r>
              <a:rPr lang="de-DE" dirty="0" err="1"/>
              <a:t>Unsprung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</a:p>
          <a:p>
            <a:pPr marL="0" indent="0" eaLnBrk="1" hangingPunct="1">
              <a:buNone/>
            </a:pPr>
            <a:r>
              <a:rPr lang="de-DE" dirty="0"/>
              <a:t>-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effects</a:t>
            </a:r>
            <a:endParaRPr lang="de-DE" dirty="0"/>
          </a:p>
          <a:p>
            <a:pPr marL="0" indent="0" eaLnBrk="1" hangingPunct="1">
              <a:buNone/>
            </a:pPr>
            <a:endParaRPr lang="de-DE" dirty="0"/>
          </a:p>
        </p:txBody>
      </p:sp>
      <p:sp>
        <p:nvSpPr>
          <p:cNvPr id="29" name="Rectangle 13"/>
          <p:cNvSpPr txBox="1">
            <a:spLocks noChangeArrowheads="1"/>
          </p:cNvSpPr>
          <p:nvPr/>
        </p:nvSpPr>
        <p:spPr bwMode="auto">
          <a:xfrm>
            <a:off x="3109528" y="4473117"/>
            <a:ext cx="5278896" cy="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Tx/>
              <a:buNone/>
            </a:pPr>
            <a:r>
              <a:rPr lang="de-DE" kern="0" dirty="0" smtClean="0"/>
              <a:t>- </a:t>
            </a:r>
            <a:r>
              <a:rPr lang="de-DE" kern="0" dirty="0"/>
              <a:t>Position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battery</a:t>
            </a:r>
            <a:r>
              <a:rPr lang="de-DE" kern="0" dirty="0"/>
              <a:t> </a:t>
            </a:r>
            <a:r>
              <a:rPr lang="de-DE" kern="0" dirty="0" smtClean="0"/>
              <a:t>	</a:t>
            </a:r>
            <a:r>
              <a:rPr lang="de-DE" kern="0" dirty="0" smtClean="0">
                <a:sym typeface="Wingdings" pitchFamily="2" charset="2"/>
              </a:rPr>
              <a:t> 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Roll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behavior</a:t>
            </a: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 eaLnBrk="1" hangingPunct="1">
              <a:buFontTx/>
              <a:buNone/>
            </a:pPr>
            <a:r>
              <a:rPr lang="de-DE" kern="0" dirty="0"/>
              <a:t>- </a:t>
            </a:r>
            <a:r>
              <a:rPr lang="de-DE" kern="0" dirty="0" err="1"/>
              <a:t>Wheel</a:t>
            </a:r>
            <a:r>
              <a:rPr lang="de-DE" kern="0" dirty="0"/>
              <a:t> hub </a:t>
            </a:r>
            <a:r>
              <a:rPr lang="de-DE" kern="0" dirty="0" err="1"/>
              <a:t>drive</a:t>
            </a:r>
            <a:r>
              <a:rPr lang="de-DE" kern="0" dirty="0"/>
              <a:t> </a:t>
            </a:r>
            <a:r>
              <a:rPr lang="de-DE" kern="0" dirty="0" smtClean="0"/>
              <a:t>	</a:t>
            </a:r>
            <a:r>
              <a:rPr lang="de-DE" kern="0" dirty="0" smtClean="0">
                <a:sym typeface="Wingdings" pitchFamily="2" charset="2"/>
              </a:rPr>
              <a:t> </a:t>
            </a:r>
            <a:r>
              <a:rPr lang="de-DE" kern="0" dirty="0">
                <a:sym typeface="Wingdings" pitchFamily="2" charset="2"/>
              </a:rPr>
              <a:t>Yaw </a:t>
            </a:r>
            <a:r>
              <a:rPr lang="de-DE" kern="0" dirty="0" err="1">
                <a:sym typeface="Wingdings" pitchFamily="2" charset="2"/>
              </a:rPr>
              <a:t>behavior</a:t>
            </a:r>
            <a:endParaRPr lang="de-DE" kern="0" dirty="0">
              <a:sym typeface="Wingdings" pitchFamily="2" charset="2"/>
            </a:endParaRPr>
          </a:p>
        </p:txBody>
      </p:sp>
      <p:sp>
        <p:nvSpPr>
          <p:cNvPr id="32" name="Rectangle 13"/>
          <p:cNvSpPr txBox="1">
            <a:spLocks noChangeArrowheads="1"/>
          </p:cNvSpPr>
          <p:nvPr/>
        </p:nvSpPr>
        <p:spPr bwMode="auto">
          <a:xfrm>
            <a:off x="4355976" y="5589240"/>
            <a:ext cx="4680520" cy="3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dirty="0">
                <a:solidFill>
                  <a:srgbClr val="000000"/>
                </a:solidFill>
              </a:rPr>
              <a:t>Lightweight design </a:t>
            </a:r>
            <a:r>
              <a:rPr lang="de-DE" dirty="0" err="1">
                <a:solidFill>
                  <a:srgbClr val="000000"/>
                </a:solidFill>
              </a:rPr>
              <a:t>measures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required</a:t>
            </a:r>
            <a:endParaRPr lang="de-DE" kern="0" dirty="0"/>
          </a:p>
        </p:txBody>
      </p:sp>
      <p:sp>
        <p:nvSpPr>
          <p:cNvPr id="2" name="Plus 1"/>
          <p:cNvSpPr/>
          <p:nvPr/>
        </p:nvSpPr>
        <p:spPr bwMode="auto">
          <a:xfrm>
            <a:off x="3131840" y="1484784"/>
            <a:ext cx="360041" cy="349945"/>
          </a:xfrm>
          <a:prstGeom prst="mathPlus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" name="Minus 3"/>
          <p:cNvSpPr/>
          <p:nvPr/>
        </p:nvSpPr>
        <p:spPr bwMode="auto">
          <a:xfrm>
            <a:off x="5904148" y="1493076"/>
            <a:ext cx="252028" cy="333360"/>
          </a:xfrm>
          <a:prstGeom prst="mathMinus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grpSp>
        <p:nvGrpSpPr>
          <p:cNvPr id="22" name="Group 8"/>
          <p:cNvGrpSpPr>
            <a:grpSpLocks noChangeAspect="1"/>
          </p:cNvGrpSpPr>
          <p:nvPr/>
        </p:nvGrpSpPr>
        <p:grpSpPr bwMode="auto">
          <a:xfrm>
            <a:off x="337756" y="1951654"/>
            <a:ext cx="2332027" cy="1714743"/>
            <a:chOff x="-2632" y="1403"/>
            <a:chExt cx="1632" cy="1406"/>
          </a:xfrm>
        </p:grpSpPr>
        <p:sp>
          <p:nvSpPr>
            <p:cNvPr id="23" name="Oval 9"/>
            <p:cNvSpPr>
              <a:spLocks noChangeAspect="1" noChangeArrowheads="1"/>
            </p:cNvSpPr>
            <p:nvPr/>
          </p:nvSpPr>
          <p:spPr bwMode="auto">
            <a:xfrm>
              <a:off x="-2632" y="1403"/>
              <a:ext cx="1632" cy="1406"/>
            </a:xfrm>
            <a:prstGeom prst="ellipse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5" name="Rectangle 11"/>
            <p:cNvSpPr>
              <a:spLocks noChangeAspect="1" noChangeArrowheads="1"/>
            </p:cNvSpPr>
            <p:nvPr/>
          </p:nvSpPr>
          <p:spPr bwMode="auto">
            <a:xfrm>
              <a:off x="-2489" y="1520"/>
              <a:ext cx="1381" cy="1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en-US" b="1" dirty="0">
                  <a:solidFill>
                    <a:srgbClr val="000000"/>
                  </a:solidFill>
                  <a:ea typeface="+mn-ea"/>
                </a:rPr>
                <a:t>Influence of lightweight construction on vehicle dynamics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430332" y="4505674"/>
            <a:ext cx="2269460" cy="1260430"/>
            <a:chOff x="8894387" y="3110871"/>
            <a:chExt cx="2329559" cy="1260430"/>
          </a:xfrm>
        </p:grpSpPr>
        <p:sp>
          <p:nvSpPr>
            <p:cNvPr id="27" name="Oval 9"/>
            <p:cNvSpPr>
              <a:spLocks noChangeAspect="1" noChangeArrowheads="1"/>
            </p:cNvSpPr>
            <p:nvPr/>
          </p:nvSpPr>
          <p:spPr bwMode="auto">
            <a:xfrm rot="10800000">
              <a:off x="8894387" y="3110871"/>
              <a:ext cx="2329559" cy="1260430"/>
            </a:xfrm>
            <a:prstGeom prst="ellipse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 dirty="0">
                <a:solidFill>
                  <a:srgbClr val="000000"/>
                </a:solidFill>
                <a:ea typeface="+mn-ea"/>
              </a:endParaRPr>
            </a:p>
            <a:p>
              <a:pPr algn="ctr">
                <a:lnSpc>
                  <a:spcPct val="100000"/>
                </a:lnSpc>
                <a:buFontTx/>
                <a:buNone/>
              </a:pPr>
              <a:endParaRPr lang="en-GB" sz="2400" b="1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0" name="Rectangle 11"/>
            <p:cNvSpPr>
              <a:spLocks noChangeAspect="1" noChangeArrowheads="1"/>
            </p:cNvSpPr>
            <p:nvPr/>
          </p:nvSpPr>
          <p:spPr bwMode="auto">
            <a:xfrm>
              <a:off x="9058261" y="3412740"/>
              <a:ext cx="204914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FontTx/>
                <a:buNone/>
              </a:pPr>
              <a:r>
                <a:rPr lang="de-DE" b="1" dirty="0" err="1">
                  <a:solidFill>
                    <a:srgbClr val="000000"/>
                  </a:solidFill>
                  <a:ea typeface="+mn-ea"/>
                </a:rPr>
                <a:t>Opportunity</a:t>
              </a:r>
              <a:r>
                <a:rPr lang="de-DE" b="1" dirty="0">
                  <a:solidFill>
                    <a:srgbClr val="000000"/>
                  </a:solidFill>
                  <a:ea typeface="+mn-ea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ea typeface="+mn-ea"/>
                </a:rPr>
                <a:t>for</a:t>
              </a:r>
              <a:r>
                <a:rPr lang="de-DE" b="1" dirty="0">
                  <a:solidFill>
                    <a:srgbClr val="000000"/>
                  </a:solidFill>
                  <a:ea typeface="+mn-ea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ea typeface="+mn-ea"/>
                </a:rPr>
                <a:t>electromobility</a:t>
              </a:r>
              <a:endParaRPr lang="de-DE" b="1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5" name="Pfeil nach rechts 4"/>
          <p:cNvSpPr/>
          <p:nvPr/>
        </p:nvSpPr>
        <p:spPr bwMode="auto">
          <a:xfrm>
            <a:off x="3109528" y="5517232"/>
            <a:ext cx="1030424" cy="466685"/>
          </a:xfrm>
          <a:prstGeom prst="rightArrow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buFontTx/>
              <a:buNone/>
            </a:pPr>
            <a:endParaRPr lang="de-DE" sz="2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2"/>
          <p:cNvSpPr txBox="1">
            <a:spLocks noChangeArrowheads="1"/>
          </p:cNvSpPr>
          <p:nvPr/>
        </p:nvSpPr>
        <p:spPr bwMode="auto">
          <a:xfrm>
            <a:off x="971599" y="692696"/>
            <a:ext cx="7632849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Lightweight </a:t>
            </a:r>
            <a:r>
              <a:rPr lang="de-DE" kern="0" dirty="0" err="1" smtClean="0"/>
              <a:t>construction</a:t>
            </a:r>
            <a:r>
              <a:rPr lang="de-DE" kern="0" dirty="0" smtClean="0"/>
              <a:t>, </a:t>
            </a:r>
            <a:r>
              <a:rPr lang="de-DE" kern="0" dirty="0" err="1" smtClean="0"/>
              <a:t>vehicle</a:t>
            </a:r>
            <a:r>
              <a:rPr lang="de-DE" kern="0" dirty="0" smtClean="0"/>
              <a:t> </a:t>
            </a:r>
            <a:r>
              <a:rPr lang="de-DE" kern="0" dirty="0" err="1" smtClean="0"/>
              <a:t>dynamics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</a:t>
            </a:r>
            <a:r>
              <a:rPr lang="de-DE" kern="0" dirty="0" err="1"/>
              <a:t>electromobility</a:t>
            </a:r>
            <a:endParaRPr lang="de-DE" kern="0" dirty="0"/>
          </a:p>
        </p:txBody>
      </p:sp>
      <p:sp>
        <p:nvSpPr>
          <p:cNvPr id="31" name="Textfeld 30"/>
          <p:cNvSpPr txBox="1"/>
          <p:nvPr/>
        </p:nvSpPr>
        <p:spPr>
          <a:xfrm>
            <a:off x="7740352" y="610406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IVK Stuttgart, DLR</a:t>
            </a:r>
            <a:endParaRPr lang="de-DE" sz="800" dirty="0">
              <a:solidFill>
                <a:srgbClr val="00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65" y="6211783"/>
            <a:ext cx="1000112" cy="39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6336704" cy="2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3"/>
          <p:cNvSpPr txBox="1">
            <a:spLocks noChangeArrowheads="1"/>
          </p:cNvSpPr>
          <p:nvPr/>
        </p:nvSpPr>
        <p:spPr bwMode="auto">
          <a:xfrm>
            <a:off x="5868144" y="1944511"/>
            <a:ext cx="3096344" cy="189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kern="0" dirty="0" smtClean="0"/>
              <a:t>- </a:t>
            </a:r>
            <a:r>
              <a:rPr lang="en-US" kern="0" dirty="0" smtClean="0"/>
              <a:t>Crosswinds</a:t>
            </a:r>
            <a:endParaRPr lang="en-US" kern="0" dirty="0"/>
          </a:p>
          <a:p>
            <a:pPr marL="0" indent="0" eaLnBrk="1" hangingPunct="1">
              <a:buFontTx/>
              <a:buNone/>
            </a:pPr>
            <a:r>
              <a:rPr lang="en-US" kern="0" dirty="0"/>
              <a:t>- </a:t>
            </a:r>
            <a:r>
              <a:rPr lang="en-US" kern="0" dirty="0" smtClean="0"/>
              <a:t>Road transverse gradient</a:t>
            </a:r>
            <a:endParaRPr lang="en-US" kern="0" dirty="0"/>
          </a:p>
          <a:p>
            <a:pPr marL="0" indent="0" eaLnBrk="1" hangingPunct="1">
              <a:buFontTx/>
              <a:buNone/>
            </a:pPr>
            <a:r>
              <a:rPr lang="en-US" kern="0" dirty="0"/>
              <a:t>- Ruts, stochastic </a:t>
            </a:r>
          </a:p>
          <a:p>
            <a:pPr marL="0" indent="0" eaLnBrk="1" hangingPunct="1">
              <a:buFontTx/>
              <a:buNone/>
            </a:pPr>
            <a:r>
              <a:rPr lang="en-US" kern="0" dirty="0"/>
              <a:t>  unevenness</a:t>
            </a:r>
          </a:p>
          <a:p>
            <a:pPr marL="0" indent="0" eaLnBrk="1" hangingPunct="1">
              <a:buFontTx/>
              <a:buNone/>
            </a:pPr>
            <a:r>
              <a:rPr lang="en-US" kern="0" dirty="0"/>
              <a:t>- More sensitive to</a:t>
            </a:r>
          </a:p>
          <a:p>
            <a:pPr marL="0" indent="0" eaLnBrk="1" hangingPunct="1">
              <a:buFontTx/>
              <a:buNone/>
            </a:pPr>
            <a:r>
              <a:rPr lang="en-US" kern="0" dirty="0"/>
              <a:t>  weight</a:t>
            </a:r>
          </a:p>
          <a:p>
            <a:pPr marL="0" indent="0" eaLnBrk="1" hangingPunct="1">
              <a:buFontTx/>
              <a:buNone/>
            </a:pPr>
            <a:endParaRPr lang="de-DE" kern="0" dirty="0" smtClean="0"/>
          </a:p>
          <a:p>
            <a:pPr marL="0" indent="0" eaLnBrk="1" hangingPunct="1">
              <a:buFontTx/>
              <a:buNone/>
            </a:pPr>
            <a:endParaRPr lang="de-DE" kern="0" dirty="0"/>
          </a:p>
        </p:txBody>
      </p:sp>
      <p:sp>
        <p:nvSpPr>
          <p:cNvPr id="21" name="Rectangle 13"/>
          <p:cNvSpPr txBox="1">
            <a:spLocks noChangeArrowheads="1"/>
          </p:cNvSpPr>
          <p:nvPr/>
        </p:nvSpPr>
        <p:spPr bwMode="auto">
          <a:xfrm>
            <a:off x="2987824" y="5687560"/>
            <a:ext cx="2694388" cy="37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conventional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vehicle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(ICE)</a:t>
            </a:r>
            <a:endParaRPr lang="de-DE" sz="16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13"/>
          <p:cNvSpPr txBox="1">
            <a:spLocks noChangeArrowheads="1"/>
          </p:cNvSpPr>
          <p:nvPr/>
        </p:nvSpPr>
        <p:spPr bwMode="auto">
          <a:xfrm>
            <a:off x="6187932" y="5671408"/>
            <a:ext cx="2945908" cy="496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FontTx/>
              <a:buNone/>
            </a:pPr>
            <a:r>
              <a:rPr lang="de-DE" sz="1600" kern="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attery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electric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vehicle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(BEV)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de-DE" sz="1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fuel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de-DE" sz="1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kern="0" dirty="0" err="1" smtClean="0">
                <a:latin typeface="Times New Roman" pitchFamily="18" charset="0"/>
                <a:cs typeface="Times New Roman" pitchFamily="18" charset="0"/>
              </a:rPr>
              <a:t>vehicle</a:t>
            </a:r>
            <a:r>
              <a:rPr lang="de-DE" sz="1600" kern="0" dirty="0" smtClean="0">
                <a:latin typeface="Times New Roman" pitchFamily="18" charset="0"/>
                <a:cs typeface="Times New Roman" pitchFamily="18" charset="0"/>
              </a:rPr>
              <a:t> (FCV)</a:t>
            </a:r>
            <a:endParaRPr lang="de-DE" sz="16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3"/>
          <p:cNvSpPr txBox="1">
            <a:spLocks noChangeArrowheads="1"/>
          </p:cNvSpPr>
          <p:nvPr/>
        </p:nvSpPr>
        <p:spPr bwMode="auto">
          <a:xfrm>
            <a:off x="7543772" y="5341211"/>
            <a:ext cx="1492724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FontTx/>
              <a:buNone/>
            </a:pPr>
            <a:r>
              <a:rPr lang="de-DE" sz="1200" kern="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sz="1200" kern="0" dirty="0" err="1" smtClean="0">
                <a:latin typeface="Times New Roman" pitchFamily="18" charset="0"/>
                <a:cs typeface="Times New Roman" pitchFamily="18" charset="0"/>
              </a:rPr>
              <a:t>attery</a:t>
            </a:r>
            <a:r>
              <a:rPr lang="de-DE" sz="1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kern="0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de-DE" sz="1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kern="0" dirty="0" err="1" smtClean="0">
                <a:latin typeface="Times New Roman" pitchFamily="18" charset="0"/>
                <a:cs typeface="Times New Roman" pitchFamily="18" charset="0"/>
              </a:rPr>
              <a:t>fuel</a:t>
            </a:r>
            <a:r>
              <a:rPr lang="de-DE" sz="1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kern="0" dirty="0" err="1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de-DE" sz="1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200" kern="0" dirty="0" smtClean="0">
                <a:latin typeface="Times New Roman" pitchFamily="18" charset="0"/>
                <a:cs typeface="Times New Roman" pitchFamily="18" charset="0"/>
              </a:rPr>
              <a:t>tank</a:t>
            </a:r>
            <a:endParaRPr lang="de-DE" sz="12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5" grpId="0" animBg="1"/>
      <p:bldP spid="21" grpId="0" animBg="1"/>
      <p:bldP spid="21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Diagramm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598253"/>
              </p:ext>
            </p:extLst>
          </p:nvPr>
        </p:nvGraphicFramePr>
        <p:xfrm>
          <a:off x="6446838" y="2474913"/>
          <a:ext cx="2608262" cy="315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Arbeitsblatt" r:id="rId3" imgW="2505001" imgH="3057409" progId="Excel.Sheet.8">
                  <p:embed/>
                </p:oleObj>
              </mc:Choice>
              <mc:Fallback>
                <p:oleObj name="Arbeitsblatt" r:id="rId3" imgW="2505001" imgH="305740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6838" y="2474913"/>
                        <a:ext cx="2608262" cy="3154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6" name="Gruppieren 3"/>
          <p:cNvGrpSpPr>
            <a:grpSpLocks/>
          </p:cNvGrpSpPr>
          <p:nvPr/>
        </p:nvGrpSpPr>
        <p:grpSpPr bwMode="auto">
          <a:xfrm>
            <a:off x="739775" y="2871788"/>
            <a:ext cx="5322888" cy="2403475"/>
            <a:chOff x="739510" y="2871788"/>
            <a:chExt cx="5322887" cy="2403475"/>
          </a:xfrm>
        </p:grpSpPr>
        <p:sp>
          <p:nvSpPr>
            <p:cNvPr id="77" name="Rechteck 76"/>
            <p:cNvSpPr/>
            <p:nvPr/>
          </p:nvSpPr>
          <p:spPr bwMode="auto">
            <a:xfrm>
              <a:off x="2369873" y="4122738"/>
              <a:ext cx="1570037" cy="11525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Battery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4000234" y="3727450"/>
              <a:ext cx="573088" cy="15478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>
                  <a:solidFill>
                    <a:srgbClr val="000000"/>
                  </a:solidFill>
                </a:rPr>
                <a:t>Hybrid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79" name="Rechteck 78"/>
            <p:cNvSpPr/>
            <p:nvPr/>
          </p:nvSpPr>
          <p:spPr bwMode="auto">
            <a:xfrm>
              <a:off x="4663809" y="3654425"/>
              <a:ext cx="936625" cy="16208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Range extended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80" name="Rechteck 79"/>
            <p:cNvSpPr/>
            <p:nvPr/>
          </p:nvSpPr>
          <p:spPr bwMode="auto">
            <a:xfrm>
              <a:off x="1947598" y="4591050"/>
              <a:ext cx="361950" cy="6842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hteck 80"/>
            <p:cNvSpPr/>
            <p:nvPr/>
          </p:nvSpPr>
          <p:spPr bwMode="auto">
            <a:xfrm>
              <a:off x="1555485" y="4676775"/>
              <a:ext cx="331788" cy="5984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Rechteck 81"/>
            <p:cNvSpPr/>
            <p:nvPr/>
          </p:nvSpPr>
          <p:spPr bwMode="auto">
            <a:xfrm>
              <a:off x="1218935" y="4676775"/>
              <a:ext cx="257175" cy="59848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Rechteck 82"/>
            <p:cNvSpPr/>
            <p:nvPr/>
          </p:nvSpPr>
          <p:spPr bwMode="auto">
            <a:xfrm>
              <a:off x="1007798" y="4735513"/>
              <a:ext cx="120650" cy="5397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Rechteck 83"/>
            <p:cNvSpPr/>
            <p:nvPr/>
          </p:nvSpPr>
          <p:spPr bwMode="auto">
            <a:xfrm>
              <a:off x="739510" y="4813300"/>
              <a:ext cx="180975" cy="4556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Rechteck 86"/>
            <p:cNvSpPr/>
            <p:nvPr/>
          </p:nvSpPr>
          <p:spPr bwMode="auto">
            <a:xfrm>
              <a:off x="5670284" y="2871788"/>
              <a:ext cx="392113" cy="24034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51" name="Gruppieren 28"/>
          <p:cNvGrpSpPr>
            <a:grpSpLocks/>
          </p:cNvGrpSpPr>
          <p:nvPr/>
        </p:nvGrpSpPr>
        <p:grpSpPr bwMode="auto">
          <a:xfrm>
            <a:off x="1314450" y="5445125"/>
            <a:ext cx="3208338" cy="385763"/>
            <a:chOff x="3807006" y="5130790"/>
            <a:chExt cx="3208426" cy="386442"/>
          </a:xfrm>
        </p:grpSpPr>
        <p:sp>
          <p:nvSpPr>
            <p:cNvPr id="28" name="Pfeil nach rechts 27"/>
            <p:cNvSpPr/>
            <p:nvPr/>
          </p:nvSpPr>
          <p:spPr bwMode="auto">
            <a:xfrm>
              <a:off x="3807006" y="5130790"/>
              <a:ext cx="3208426" cy="38644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6223" name="Textfeld 36"/>
            <p:cNvSpPr txBox="1">
              <a:spLocks noChangeArrowheads="1"/>
            </p:cNvSpPr>
            <p:nvPr/>
          </p:nvSpPr>
          <p:spPr bwMode="auto">
            <a:xfrm>
              <a:off x="4275918" y="5231678"/>
              <a:ext cx="222772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en-US" sz="1200" b="1" dirty="0" smtClean="0">
                  <a:solidFill>
                    <a:srgbClr val="000000"/>
                  </a:solidFill>
                </a:rPr>
                <a:t>CO</a:t>
              </a:r>
              <a:r>
                <a:rPr lang="en-US" sz="1200" b="1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 reduction potential </a:t>
              </a:r>
              <a:r>
                <a:rPr lang="en-US" sz="1200" dirty="0" smtClean="0">
                  <a:solidFill>
                    <a:srgbClr val="000000"/>
                  </a:solidFill>
                </a:rPr>
                <a:t>(g/km)</a:t>
              </a:r>
            </a:p>
          </p:txBody>
        </p:sp>
      </p:grpSp>
      <p:sp>
        <p:nvSpPr>
          <p:cNvPr id="6152" name="Textfeld 3"/>
          <p:cNvSpPr txBox="1">
            <a:spLocks noChangeArrowheads="1"/>
          </p:cNvSpPr>
          <p:nvPr/>
        </p:nvSpPr>
        <p:spPr bwMode="auto">
          <a:xfrm>
            <a:off x="3082925" y="3914775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95</a:t>
            </a:r>
          </a:p>
        </p:txBody>
      </p:sp>
      <p:sp>
        <p:nvSpPr>
          <p:cNvPr id="6153" name="Textfeld 18"/>
          <p:cNvSpPr txBox="1">
            <a:spLocks noChangeArrowheads="1"/>
          </p:cNvSpPr>
          <p:nvPr/>
        </p:nvSpPr>
        <p:spPr bwMode="auto">
          <a:xfrm>
            <a:off x="4194175" y="3511550"/>
            <a:ext cx="3095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128</a:t>
            </a:r>
          </a:p>
        </p:txBody>
      </p:sp>
      <p:sp>
        <p:nvSpPr>
          <p:cNvPr id="6154" name="Textfeld 19"/>
          <p:cNvSpPr txBox="1">
            <a:spLocks noChangeArrowheads="1"/>
          </p:cNvSpPr>
          <p:nvPr/>
        </p:nvSpPr>
        <p:spPr bwMode="auto">
          <a:xfrm>
            <a:off x="5011738" y="3429000"/>
            <a:ext cx="3095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133</a:t>
            </a:r>
          </a:p>
        </p:txBody>
      </p:sp>
      <p:sp>
        <p:nvSpPr>
          <p:cNvPr id="6155" name="Textfeld 20"/>
          <p:cNvSpPr txBox="1">
            <a:spLocks noChangeArrowheads="1"/>
          </p:cNvSpPr>
          <p:nvPr/>
        </p:nvSpPr>
        <p:spPr bwMode="auto">
          <a:xfrm>
            <a:off x="5729288" y="2613025"/>
            <a:ext cx="307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333</a:t>
            </a:r>
          </a:p>
        </p:txBody>
      </p:sp>
      <p:sp>
        <p:nvSpPr>
          <p:cNvPr id="6156" name="Textfeld 21"/>
          <p:cNvSpPr txBox="1">
            <a:spLocks noChangeArrowheads="1"/>
          </p:cNvSpPr>
          <p:nvPr/>
        </p:nvSpPr>
        <p:spPr bwMode="auto">
          <a:xfrm>
            <a:off x="2036763" y="4392613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57</a:t>
            </a:r>
          </a:p>
        </p:txBody>
      </p:sp>
      <p:sp>
        <p:nvSpPr>
          <p:cNvPr id="6157" name="Textfeld 22"/>
          <p:cNvSpPr txBox="1">
            <a:spLocks noChangeArrowheads="1"/>
          </p:cNvSpPr>
          <p:nvPr/>
        </p:nvSpPr>
        <p:spPr bwMode="auto">
          <a:xfrm>
            <a:off x="1630363" y="4465638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6158" name="Textfeld 23"/>
          <p:cNvSpPr txBox="1">
            <a:spLocks noChangeArrowheads="1"/>
          </p:cNvSpPr>
          <p:nvPr/>
        </p:nvSpPr>
        <p:spPr bwMode="auto">
          <a:xfrm>
            <a:off x="1266825" y="4471988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6159" name="Textfeld 24"/>
          <p:cNvSpPr txBox="1">
            <a:spLocks noChangeArrowheads="1"/>
          </p:cNvSpPr>
          <p:nvPr/>
        </p:nvSpPr>
        <p:spPr bwMode="auto">
          <a:xfrm>
            <a:off x="982663" y="4527550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45</a:t>
            </a:r>
          </a:p>
        </p:txBody>
      </p:sp>
      <p:sp>
        <p:nvSpPr>
          <p:cNvPr id="6160" name="Textfeld 25"/>
          <p:cNvSpPr txBox="1">
            <a:spLocks noChangeArrowheads="1"/>
          </p:cNvSpPr>
          <p:nvPr/>
        </p:nvSpPr>
        <p:spPr bwMode="auto">
          <a:xfrm>
            <a:off x="738188" y="4624388"/>
            <a:ext cx="180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37</a:t>
            </a:r>
          </a:p>
        </p:txBody>
      </p:sp>
      <p:grpSp>
        <p:nvGrpSpPr>
          <p:cNvPr id="6161" name="Gruppieren 40"/>
          <p:cNvGrpSpPr>
            <a:grpSpLocks/>
          </p:cNvGrpSpPr>
          <p:nvPr/>
        </p:nvGrpSpPr>
        <p:grpSpPr bwMode="auto">
          <a:xfrm rot="-5400000">
            <a:off x="-777081" y="3853656"/>
            <a:ext cx="2498725" cy="347663"/>
            <a:chOff x="3807006" y="5130790"/>
            <a:chExt cx="3208426" cy="386442"/>
          </a:xfrm>
        </p:grpSpPr>
        <p:sp>
          <p:nvSpPr>
            <p:cNvPr id="42" name="Pfeil nach rechts 41"/>
            <p:cNvSpPr/>
            <p:nvPr/>
          </p:nvSpPr>
          <p:spPr bwMode="auto">
            <a:xfrm>
              <a:off x="3807006" y="5130790"/>
              <a:ext cx="3208426" cy="38644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6221" name="Textfeld 42"/>
            <p:cNvSpPr txBox="1">
              <a:spLocks noChangeArrowheads="1"/>
            </p:cNvSpPr>
            <p:nvPr/>
          </p:nvSpPr>
          <p:spPr bwMode="auto">
            <a:xfrm>
              <a:off x="3889244" y="5221848"/>
              <a:ext cx="28670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en-US" sz="1200" b="1" smtClean="0">
                  <a:solidFill>
                    <a:srgbClr val="000000"/>
                  </a:solidFill>
                </a:rPr>
                <a:t>Cost of CO</a:t>
              </a:r>
              <a:r>
                <a:rPr lang="en-US" sz="1200" b="1" baseline="-25000" smtClean="0">
                  <a:solidFill>
                    <a:srgbClr val="000000"/>
                  </a:solidFill>
                </a:rPr>
                <a:t>2</a:t>
              </a:r>
              <a:r>
                <a:rPr lang="en-US" sz="1200" b="1" smtClean="0">
                  <a:solidFill>
                    <a:srgbClr val="000000"/>
                  </a:solidFill>
                </a:rPr>
                <a:t> reduction </a:t>
              </a:r>
              <a:r>
                <a:rPr lang="en-US" sz="1200" smtClean="0">
                  <a:solidFill>
                    <a:srgbClr val="000000"/>
                  </a:solidFill>
                </a:rPr>
                <a:t>(EUR/g)</a:t>
              </a:r>
            </a:p>
          </p:txBody>
        </p:sp>
      </p:grpSp>
      <p:cxnSp>
        <p:nvCxnSpPr>
          <p:cNvPr id="6162" name="Gerade Verbindung 30"/>
          <p:cNvCxnSpPr>
            <a:cxnSpLocks noChangeShapeType="1"/>
          </p:cNvCxnSpPr>
          <p:nvPr/>
        </p:nvCxnSpPr>
        <p:spPr bwMode="auto">
          <a:xfrm>
            <a:off x="652463" y="5276850"/>
            <a:ext cx="5491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uppieren 7"/>
          <p:cNvGrpSpPr>
            <a:grpSpLocks/>
          </p:cNvGrpSpPr>
          <p:nvPr/>
        </p:nvGrpSpPr>
        <p:grpSpPr bwMode="auto">
          <a:xfrm>
            <a:off x="688975" y="2505075"/>
            <a:ext cx="5367338" cy="2770188"/>
            <a:chOff x="688419" y="2505075"/>
            <a:chExt cx="5367337" cy="2770188"/>
          </a:xfrm>
        </p:grpSpPr>
        <p:sp>
          <p:nvSpPr>
            <p:cNvPr id="6202" name="Textfeld 49"/>
            <p:cNvSpPr txBox="1">
              <a:spLocks noChangeArrowheads="1"/>
            </p:cNvSpPr>
            <p:nvPr/>
          </p:nvSpPr>
          <p:spPr bwMode="auto">
            <a:xfrm>
              <a:off x="1601231" y="3154363"/>
              <a:ext cx="2293938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400" b="1" smtClean="0">
                  <a:solidFill>
                    <a:srgbClr val="000000"/>
                  </a:solidFill>
                </a:rPr>
                <a:t>Hybrid structures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(aluminum, magnesium, plastics)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Weight reduction of 420 kg</a:t>
              </a:r>
            </a:p>
          </p:txBody>
        </p:sp>
        <p:sp>
          <p:nvSpPr>
            <p:cNvPr id="2" name="Rechteck 1"/>
            <p:cNvSpPr/>
            <p:nvPr/>
          </p:nvSpPr>
          <p:spPr bwMode="auto">
            <a:xfrm>
              <a:off x="2363232" y="4122738"/>
              <a:ext cx="1570037" cy="115252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Battery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3993593" y="3727450"/>
              <a:ext cx="573088" cy="154781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>
                  <a:solidFill>
                    <a:srgbClr val="000000"/>
                  </a:solidFill>
                </a:rPr>
                <a:t>Hybrid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4657168" y="3654425"/>
              <a:ext cx="936625" cy="162083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/>
          </p:spPr>
          <p:txBody>
            <a:bodyPr lIns="0" tIns="0" rIns="0" bIns="0" anchor="ctr"/>
            <a:lstStyle/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Range extended electric </a:t>
              </a:r>
            </a:p>
            <a:p>
              <a:pPr algn="ctr">
                <a:lnSpc>
                  <a:spcPct val="100000"/>
                </a:lnSpc>
                <a:buFontTx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vehicle</a:t>
              </a:r>
            </a:p>
          </p:txBody>
        </p:sp>
        <p:sp>
          <p:nvSpPr>
            <p:cNvPr id="3" name="Rechteck 2"/>
            <p:cNvSpPr/>
            <p:nvPr/>
          </p:nvSpPr>
          <p:spPr bwMode="auto">
            <a:xfrm>
              <a:off x="1940957" y="4591050"/>
              <a:ext cx="361950" cy="6842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1548844" y="4676775"/>
              <a:ext cx="331788" cy="5984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10000"/>
                </a:schemeClr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1212294" y="4676775"/>
              <a:ext cx="257175" cy="5984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001157" y="4735513"/>
              <a:ext cx="120650" cy="5397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732869" y="4813300"/>
              <a:ext cx="180975" cy="4556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5663643" y="2871788"/>
              <a:ext cx="392113" cy="24034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10000"/>
                </a:schemeClr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12" name="Textfeld 45"/>
            <p:cNvSpPr txBox="1">
              <a:spLocks noChangeArrowheads="1"/>
            </p:cNvSpPr>
            <p:nvPr/>
          </p:nvSpPr>
          <p:spPr bwMode="auto">
            <a:xfrm>
              <a:off x="723344" y="2609850"/>
              <a:ext cx="19002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400" b="1" dirty="0" smtClean="0"/>
                <a:t>High strength steel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Weight reduction of 250 kg</a:t>
              </a:r>
            </a:p>
          </p:txBody>
        </p:sp>
        <p:cxnSp>
          <p:nvCxnSpPr>
            <p:cNvPr id="6213" name="Gerade Verbindung mit Pfeil 7168"/>
            <p:cNvCxnSpPr>
              <a:cxnSpLocks noChangeShapeType="1"/>
            </p:cNvCxnSpPr>
            <p:nvPr/>
          </p:nvCxnSpPr>
          <p:spPr bwMode="auto">
            <a:xfrm>
              <a:off x="839231" y="3043238"/>
              <a:ext cx="0" cy="14827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14" name="Rechteck 7175"/>
            <p:cNvSpPr>
              <a:spLocks noChangeArrowheads="1"/>
            </p:cNvSpPr>
            <p:nvPr/>
          </p:nvSpPr>
          <p:spPr bwMode="auto">
            <a:xfrm>
              <a:off x="688419" y="2600325"/>
              <a:ext cx="1935162" cy="44291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215" name="Rechteck 50"/>
            <p:cNvSpPr>
              <a:spLocks noChangeArrowheads="1"/>
            </p:cNvSpPr>
            <p:nvPr/>
          </p:nvSpPr>
          <p:spPr bwMode="auto">
            <a:xfrm>
              <a:off x="1548844" y="3162300"/>
              <a:ext cx="2330450" cy="58578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216" name="Rechteck 52"/>
            <p:cNvSpPr>
              <a:spLocks noChangeArrowheads="1"/>
            </p:cNvSpPr>
            <p:nvPr/>
          </p:nvSpPr>
          <p:spPr bwMode="auto">
            <a:xfrm>
              <a:off x="2942669" y="2505075"/>
              <a:ext cx="2133600" cy="44291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217" name="Textfeld 53"/>
            <p:cNvSpPr txBox="1">
              <a:spLocks noChangeArrowheads="1"/>
            </p:cNvSpPr>
            <p:nvPr/>
          </p:nvSpPr>
          <p:spPr bwMode="auto">
            <a:xfrm>
              <a:off x="3010931" y="2524125"/>
              <a:ext cx="20367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400" b="1" smtClean="0">
                  <a:solidFill>
                    <a:srgbClr val="000000"/>
                  </a:solidFill>
                </a:rPr>
                <a:t>Carbon fiber structures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Weight reduction of 490 kg</a:t>
              </a:r>
            </a:p>
          </p:txBody>
        </p:sp>
        <p:cxnSp>
          <p:nvCxnSpPr>
            <p:cNvPr id="6218" name="Gerade Verbindung mit Pfeil 54"/>
            <p:cNvCxnSpPr>
              <a:cxnSpLocks noChangeShapeType="1"/>
            </p:cNvCxnSpPr>
            <p:nvPr/>
          </p:nvCxnSpPr>
          <p:spPr bwMode="auto">
            <a:xfrm>
              <a:off x="1713944" y="3759200"/>
              <a:ext cx="0" cy="6318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19" name="Gerade Verbindung mit Pfeil 56"/>
            <p:cNvCxnSpPr>
              <a:cxnSpLocks noChangeShapeType="1"/>
            </p:cNvCxnSpPr>
            <p:nvPr/>
          </p:nvCxnSpPr>
          <p:spPr bwMode="auto">
            <a:xfrm rot="-5400000">
              <a:off x="5360432" y="2436812"/>
              <a:ext cx="0" cy="5683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feld 58"/>
          <p:cNvSpPr txBox="1"/>
          <p:nvPr/>
        </p:nvSpPr>
        <p:spPr>
          <a:xfrm>
            <a:off x="739775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18</a:t>
            </a:r>
          </a:p>
        </p:txBody>
      </p:sp>
      <p:sp>
        <p:nvSpPr>
          <p:cNvPr id="6165" name="Textfeld 71"/>
          <p:cNvSpPr txBox="1">
            <a:spLocks noChangeArrowheads="1"/>
          </p:cNvSpPr>
          <p:nvPr/>
        </p:nvSpPr>
        <p:spPr bwMode="auto">
          <a:xfrm>
            <a:off x="292100" y="1714500"/>
            <a:ext cx="33718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400" b="1" smtClean="0">
                <a:solidFill>
                  <a:srgbClr val="000000"/>
                </a:solidFill>
              </a:rPr>
              <a:t>CO</a:t>
            </a:r>
            <a:r>
              <a:rPr lang="en-US" sz="1400" b="1" baseline="-25000" smtClean="0">
                <a:solidFill>
                  <a:srgbClr val="000000"/>
                </a:solidFill>
              </a:rPr>
              <a:t>2</a:t>
            </a:r>
            <a:r>
              <a:rPr lang="en-US" sz="1400" b="1" smtClean="0">
                <a:solidFill>
                  <a:srgbClr val="000000"/>
                </a:solidFill>
              </a:rPr>
              <a:t> reduction cost and potential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200" smtClean="0">
                <a:solidFill>
                  <a:srgbClr val="000000"/>
                </a:solidFill>
              </a:rPr>
              <a:t>(Example: medium sized car with 140 g CO</a:t>
            </a:r>
            <a:r>
              <a:rPr lang="en-US" sz="1200" baseline="-25000" smtClean="0">
                <a:solidFill>
                  <a:srgbClr val="000000"/>
                </a:solidFill>
              </a:rPr>
              <a:t>2</a:t>
            </a:r>
            <a:r>
              <a:rPr lang="en-US" sz="1200" smtClean="0">
                <a:solidFill>
                  <a:srgbClr val="000000"/>
                </a:solidFill>
              </a:rPr>
              <a:t>/km) </a:t>
            </a:r>
          </a:p>
        </p:txBody>
      </p:sp>
      <p:cxnSp>
        <p:nvCxnSpPr>
          <p:cNvPr id="6166" name="Gerade Verbindung 72"/>
          <p:cNvCxnSpPr>
            <a:cxnSpLocks noChangeShapeType="1"/>
          </p:cNvCxnSpPr>
          <p:nvPr/>
        </p:nvCxnSpPr>
        <p:spPr bwMode="auto">
          <a:xfrm>
            <a:off x="298450" y="2217738"/>
            <a:ext cx="41576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67" name="Abgerundetes Rechteck 78"/>
          <p:cNvSpPr>
            <a:spLocks noChangeArrowheads="1"/>
          </p:cNvSpPr>
          <p:nvPr/>
        </p:nvSpPr>
        <p:spPr bwMode="auto">
          <a:xfrm>
            <a:off x="187325" y="1470025"/>
            <a:ext cx="6140450" cy="4419600"/>
          </a:xfrm>
          <a:prstGeom prst="roundRect">
            <a:avLst>
              <a:gd name="adj" fmla="val 3463"/>
            </a:avLst>
          </a:prstGeom>
          <a:noFill/>
          <a:ln w="9525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6429375" y="1470025"/>
            <a:ext cx="2520950" cy="4419600"/>
            <a:chOff x="6428826" y="1470025"/>
            <a:chExt cx="2520950" cy="4419600"/>
          </a:xfrm>
        </p:grpSpPr>
        <p:sp>
          <p:nvSpPr>
            <p:cNvPr id="6197" name="Textfeld 64"/>
            <p:cNvSpPr txBox="1">
              <a:spLocks noChangeArrowheads="1"/>
            </p:cNvSpPr>
            <p:nvPr/>
          </p:nvSpPr>
          <p:spPr bwMode="auto">
            <a:xfrm>
              <a:off x="6559001" y="1531938"/>
              <a:ext cx="2063750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CO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400" b="1" dirty="0">
                  <a:solidFill>
                    <a:srgbClr val="000000"/>
                  </a:solidFill>
                </a:rPr>
                <a:t> emissions in the production of materials</a:t>
              </a:r>
            </a:p>
            <a:p>
              <a:pPr eaLnBrk="1" hangingPunct="1">
                <a:lnSpc>
                  <a:spcPct val="120000"/>
                </a:lnSpc>
                <a:buFontTx/>
                <a:buNone/>
              </a:pPr>
              <a:r>
                <a:rPr lang="en-US" sz="1200" dirty="0" smtClean="0">
                  <a:solidFill>
                    <a:srgbClr val="000000"/>
                  </a:solidFill>
                </a:rPr>
                <a:t>(kg CO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200" dirty="0" smtClean="0">
                  <a:solidFill>
                    <a:srgbClr val="000000"/>
                  </a:solidFill>
                </a:rPr>
                <a:t> eq./kg raw material) </a:t>
              </a:r>
            </a:p>
          </p:txBody>
        </p:sp>
        <p:cxnSp>
          <p:nvCxnSpPr>
            <p:cNvPr id="6199" name="Gerade Verbindung 7182"/>
            <p:cNvCxnSpPr>
              <a:cxnSpLocks noChangeShapeType="1"/>
            </p:cNvCxnSpPr>
            <p:nvPr/>
          </p:nvCxnSpPr>
          <p:spPr bwMode="auto">
            <a:xfrm>
              <a:off x="6559001" y="2217738"/>
              <a:ext cx="2101850" cy="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00" name="Abgerundetes Rechteck 7188"/>
            <p:cNvSpPr>
              <a:spLocks noChangeArrowheads="1"/>
            </p:cNvSpPr>
            <p:nvPr/>
          </p:nvSpPr>
          <p:spPr bwMode="auto">
            <a:xfrm>
              <a:off x="6428826" y="1470025"/>
              <a:ext cx="2520950" cy="4419600"/>
            </a:xfrm>
            <a:prstGeom prst="roundRect">
              <a:avLst>
                <a:gd name="adj" fmla="val 5833"/>
              </a:avLst>
            </a:prstGeom>
            <a:noFill/>
            <a:ln w="9525" algn="ctr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201" name="Textfeld 81"/>
            <p:cNvSpPr txBox="1">
              <a:spLocks noChangeArrowheads="1"/>
            </p:cNvSpPr>
            <p:nvPr/>
          </p:nvSpPr>
          <p:spPr bwMode="auto">
            <a:xfrm>
              <a:off x="6587576" y="2868716"/>
              <a:ext cx="668337" cy="23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20000"/>
                </a:lnSpc>
                <a:buFontTx/>
                <a:buNone/>
              </a:pPr>
              <a:r>
                <a:rPr lang="en-US" sz="1400" b="1" dirty="0" smtClean="0"/>
                <a:t>Steel</a:t>
              </a:r>
              <a:endParaRPr lang="en-US" sz="1200" dirty="0" smtClean="0"/>
            </a:p>
          </p:txBody>
        </p:sp>
      </p:grpSp>
      <p:cxnSp>
        <p:nvCxnSpPr>
          <p:cNvPr id="7193" name="Gerade Verbindung mit Pfeil 7192"/>
          <p:cNvCxnSpPr/>
          <p:nvPr/>
        </p:nvCxnSpPr>
        <p:spPr bwMode="auto">
          <a:xfrm>
            <a:off x="727075" y="5318125"/>
            <a:ext cx="219075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feld 84"/>
          <p:cNvSpPr txBox="1"/>
          <p:nvPr/>
        </p:nvSpPr>
        <p:spPr>
          <a:xfrm>
            <a:off x="979488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13</a:t>
            </a:r>
          </a:p>
        </p:txBody>
      </p:sp>
      <p:cxnSp>
        <p:nvCxnSpPr>
          <p:cNvPr id="86" name="Gerade Verbindung mit Pfeil 85"/>
          <p:cNvCxnSpPr/>
          <p:nvPr/>
        </p:nvCxnSpPr>
        <p:spPr bwMode="auto">
          <a:xfrm>
            <a:off x="995363" y="5318125"/>
            <a:ext cx="142875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feld 87"/>
          <p:cNvSpPr txBox="1"/>
          <p:nvPr/>
        </p:nvSpPr>
        <p:spPr>
          <a:xfrm>
            <a:off x="1258888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24</a:t>
            </a:r>
          </a:p>
        </p:txBody>
      </p:sp>
      <p:cxnSp>
        <p:nvCxnSpPr>
          <p:cNvPr id="89" name="Gerade Verbindung mit Pfeil 88"/>
          <p:cNvCxnSpPr/>
          <p:nvPr/>
        </p:nvCxnSpPr>
        <p:spPr bwMode="auto">
          <a:xfrm>
            <a:off x="1230313" y="5318125"/>
            <a:ext cx="250825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feld 89"/>
          <p:cNvSpPr txBox="1"/>
          <p:nvPr/>
        </p:nvSpPr>
        <p:spPr>
          <a:xfrm>
            <a:off x="1647825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31</a:t>
            </a:r>
          </a:p>
        </p:txBody>
      </p:sp>
      <p:cxnSp>
        <p:nvCxnSpPr>
          <p:cNvPr id="91" name="Gerade Verbindung mit Pfeil 90"/>
          <p:cNvCxnSpPr/>
          <p:nvPr/>
        </p:nvCxnSpPr>
        <p:spPr bwMode="auto">
          <a:xfrm>
            <a:off x="1550988" y="5318125"/>
            <a:ext cx="323850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feld 91"/>
          <p:cNvSpPr txBox="1"/>
          <p:nvPr/>
        </p:nvSpPr>
        <p:spPr>
          <a:xfrm>
            <a:off x="2044700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31</a:t>
            </a:r>
          </a:p>
        </p:txBody>
      </p:sp>
      <p:cxnSp>
        <p:nvCxnSpPr>
          <p:cNvPr id="93" name="Gerade Verbindung mit Pfeil 92"/>
          <p:cNvCxnSpPr/>
          <p:nvPr/>
        </p:nvCxnSpPr>
        <p:spPr bwMode="auto">
          <a:xfrm>
            <a:off x="1935163" y="5318125"/>
            <a:ext cx="360362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Textfeld 93"/>
          <p:cNvSpPr txBox="1"/>
          <p:nvPr/>
        </p:nvSpPr>
        <p:spPr>
          <a:xfrm>
            <a:off x="3060700" y="5322888"/>
            <a:ext cx="38735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140</a:t>
            </a:r>
          </a:p>
        </p:txBody>
      </p:sp>
      <p:cxnSp>
        <p:nvCxnSpPr>
          <p:cNvPr id="95" name="Gerade Verbindung mit Pfeil 94"/>
          <p:cNvCxnSpPr/>
          <p:nvPr/>
        </p:nvCxnSpPr>
        <p:spPr bwMode="auto">
          <a:xfrm>
            <a:off x="2363788" y="5318125"/>
            <a:ext cx="1565275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Textfeld 95"/>
          <p:cNvSpPr txBox="1"/>
          <p:nvPr/>
        </p:nvSpPr>
        <p:spPr>
          <a:xfrm>
            <a:off x="4195763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50</a:t>
            </a:r>
          </a:p>
        </p:txBody>
      </p:sp>
      <p:cxnSp>
        <p:nvCxnSpPr>
          <p:cNvPr id="97" name="Gerade Verbindung mit Pfeil 96"/>
          <p:cNvCxnSpPr/>
          <p:nvPr/>
        </p:nvCxnSpPr>
        <p:spPr bwMode="auto">
          <a:xfrm>
            <a:off x="3994150" y="5318125"/>
            <a:ext cx="573088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feld 97"/>
          <p:cNvSpPr txBox="1"/>
          <p:nvPr/>
        </p:nvSpPr>
        <p:spPr>
          <a:xfrm>
            <a:off x="5043488" y="5322888"/>
            <a:ext cx="204787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84</a:t>
            </a:r>
          </a:p>
        </p:txBody>
      </p:sp>
      <p:cxnSp>
        <p:nvCxnSpPr>
          <p:cNvPr id="99" name="Gerade Verbindung mit Pfeil 98"/>
          <p:cNvCxnSpPr/>
          <p:nvPr/>
        </p:nvCxnSpPr>
        <p:spPr bwMode="auto">
          <a:xfrm>
            <a:off x="4657725" y="5318125"/>
            <a:ext cx="925513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Textfeld 99"/>
          <p:cNvSpPr txBox="1"/>
          <p:nvPr/>
        </p:nvSpPr>
        <p:spPr>
          <a:xfrm>
            <a:off x="5764213" y="5322888"/>
            <a:ext cx="203200" cy="153987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36</a:t>
            </a:r>
          </a:p>
        </p:txBody>
      </p:sp>
      <p:cxnSp>
        <p:nvCxnSpPr>
          <p:cNvPr id="101" name="Gerade Verbindung mit Pfeil 100"/>
          <p:cNvCxnSpPr/>
          <p:nvPr/>
        </p:nvCxnSpPr>
        <p:spPr bwMode="auto">
          <a:xfrm>
            <a:off x="5664200" y="5318125"/>
            <a:ext cx="392113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4598988" y="1608138"/>
            <a:ext cx="1698625" cy="641350"/>
            <a:chOff x="4598431" y="1608138"/>
            <a:chExt cx="1698625" cy="641350"/>
          </a:xfrm>
        </p:grpSpPr>
        <p:sp>
          <p:nvSpPr>
            <p:cNvPr id="7179" name="Rechteck 7178"/>
            <p:cNvSpPr/>
            <p:nvPr/>
          </p:nvSpPr>
          <p:spPr bwMode="auto">
            <a:xfrm>
              <a:off x="4598431" y="1608138"/>
              <a:ext cx="233362" cy="1444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10000"/>
                </a:schemeClr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0" name="Rechteck 59"/>
            <p:cNvSpPr/>
            <p:nvPr/>
          </p:nvSpPr>
          <p:spPr bwMode="auto">
            <a:xfrm>
              <a:off x="4598431" y="1865313"/>
              <a:ext cx="233362" cy="1428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193" name="Textfeld 60"/>
            <p:cNvSpPr txBox="1">
              <a:spLocks noChangeArrowheads="1"/>
            </p:cNvSpPr>
            <p:nvPr/>
          </p:nvSpPr>
          <p:spPr bwMode="auto">
            <a:xfrm>
              <a:off x="4907994" y="1849438"/>
              <a:ext cx="9699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ICE efficiency</a:t>
              </a:r>
            </a:p>
          </p:txBody>
        </p:sp>
        <p:sp>
          <p:nvSpPr>
            <p:cNvPr id="62" name="Rechteck 61"/>
            <p:cNvSpPr/>
            <p:nvPr/>
          </p:nvSpPr>
          <p:spPr bwMode="auto">
            <a:xfrm>
              <a:off x="4598431" y="2081213"/>
              <a:ext cx="233362" cy="14287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ex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195" name="Textfeld 62"/>
            <p:cNvSpPr txBox="1">
              <a:spLocks noChangeArrowheads="1"/>
            </p:cNvSpPr>
            <p:nvPr/>
          </p:nvSpPr>
          <p:spPr bwMode="auto">
            <a:xfrm>
              <a:off x="4907994" y="2065338"/>
              <a:ext cx="1389062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Electric powertrain</a:t>
              </a:r>
            </a:p>
          </p:txBody>
        </p:sp>
        <p:sp>
          <p:nvSpPr>
            <p:cNvPr id="6196" name="Textfeld 109"/>
            <p:cNvSpPr txBox="1">
              <a:spLocks noChangeArrowheads="1"/>
            </p:cNvSpPr>
            <p:nvPr/>
          </p:nvSpPr>
          <p:spPr bwMode="auto">
            <a:xfrm>
              <a:off x="4907994" y="1608138"/>
              <a:ext cx="969962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en-US" sz="1200" smtClean="0">
                  <a:solidFill>
                    <a:srgbClr val="000000"/>
                  </a:solidFill>
                </a:rPr>
                <a:t>Lightweight</a:t>
              </a:r>
            </a:p>
          </p:txBody>
        </p:sp>
      </p:grpSp>
      <p:grpSp>
        <p:nvGrpSpPr>
          <p:cNvPr id="6187" name="Gruppieren 11"/>
          <p:cNvGrpSpPr>
            <a:grpSpLocks/>
          </p:cNvGrpSpPr>
          <p:nvPr/>
        </p:nvGrpSpPr>
        <p:grpSpPr bwMode="auto">
          <a:xfrm rot="-1284511">
            <a:off x="5499100" y="3186113"/>
            <a:ext cx="701675" cy="60325"/>
            <a:chOff x="3851920" y="2060847"/>
            <a:chExt cx="936104" cy="119899"/>
          </a:xfrm>
        </p:grpSpPr>
        <p:sp>
          <p:nvSpPr>
            <p:cNvPr id="6188" name="Rechteck 5"/>
            <p:cNvSpPr>
              <a:spLocks noChangeArrowheads="1"/>
            </p:cNvSpPr>
            <p:nvPr/>
          </p:nvSpPr>
          <p:spPr bwMode="auto">
            <a:xfrm>
              <a:off x="3954707" y="2060847"/>
              <a:ext cx="761308" cy="11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6189" name="Gerade Verbindung 8"/>
            <p:cNvCxnSpPr>
              <a:cxnSpLocks noChangeShapeType="1"/>
            </p:cNvCxnSpPr>
            <p:nvPr/>
          </p:nvCxnSpPr>
          <p:spPr bwMode="auto">
            <a:xfrm>
              <a:off x="3851920" y="2180746"/>
              <a:ext cx="93610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90" name="Gerade Verbindung 31"/>
            <p:cNvCxnSpPr>
              <a:cxnSpLocks noChangeShapeType="1"/>
            </p:cNvCxnSpPr>
            <p:nvPr/>
          </p:nvCxnSpPr>
          <p:spPr bwMode="auto">
            <a:xfrm>
              <a:off x="3851920" y="2060848"/>
              <a:ext cx="93610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2" name="Gerade Verbindung 7182"/>
          <p:cNvCxnSpPr>
            <a:cxnSpLocks noChangeShapeType="1"/>
          </p:cNvCxnSpPr>
          <p:nvPr/>
        </p:nvCxnSpPr>
        <p:spPr bwMode="auto">
          <a:xfrm>
            <a:off x="6554938" y="2214621"/>
            <a:ext cx="21891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Gerade Verbindung 111"/>
          <p:cNvCxnSpPr>
            <a:cxnSpLocks noChangeShapeType="1"/>
          </p:cNvCxnSpPr>
          <p:nvPr/>
        </p:nvCxnSpPr>
        <p:spPr bwMode="auto">
          <a:xfrm>
            <a:off x="7909000" y="2407026"/>
            <a:ext cx="25562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feld 109"/>
          <p:cNvSpPr txBox="1">
            <a:spLocks noChangeArrowheads="1"/>
          </p:cNvSpPr>
          <p:nvPr/>
        </p:nvSpPr>
        <p:spPr bwMode="auto">
          <a:xfrm>
            <a:off x="8238322" y="2329410"/>
            <a:ext cx="5153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sz="1200" dirty="0" smtClean="0"/>
              <a:t>Range</a:t>
            </a:r>
            <a:endParaRPr lang="en-US" sz="1200" dirty="0"/>
          </a:p>
        </p:txBody>
      </p:sp>
      <p:cxnSp>
        <p:nvCxnSpPr>
          <p:cNvPr id="107" name="Gerade Verbindung 4"/>
          <p:cNvCxnSpPr>
            <a:cxnSpLocks noChangeShapeType="1"/>
          </p:cNvCxnSpPr>
          <p:nvPr/>
        </p:nvCxnSpPr>
        <p:spPr bwMode="auto">
          <a:xfrm>
            <a:off x="7580156" y="3652576"/>
            <a:ext cx="592638" cy="156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Gerade Verbindung 11"/>
          <p:cNvCxnSpPr>
            <a:cxnSpLocks noChangeShapeType="1"/>
          </p:cNvCxnSpPr>
          <p:nvPr/>
        </p:nvCxnSpPr>
        <p:spPr bwMode="auto">
          <a:xfrm>
            <a:off x="8185095" y="3558422"/>
            <a:ext cx="0" cy="178611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Gerade Verbindung 101"/>
          <p:cNvCxnSpPr>
            <a:cxnSpLocks noChangeShapeType="1"/>
          </p:cNvCxnSpPr>
          <p:nvPr/>
        </p:nvCxnSpPr>
        <p:spPr bwMode="auto">
          <a:xfrm>
            <a:off x="7574872" y="3558422"/>
            <a:ext cx="0" cy="178611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Gerade Verbindung 103"/>
          <p:cNvCxnSpPr>
            <a:cxnSpLocks noChangeShapeType="1"/>
          </p:cNvCxnSpPr>
          <p:nvPr/>
        </p:nvCxnSpPr>
        <p:spPr bwMode="auto">
          <a:xfrm>
            <a:off x="8046492" y="4964206"/>
            <a:ext cx="424451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Gerade Verbindung 104"/>
          <p:cNvCxnSpPr>
            <a:cxnSpLocks noChangeShapeType="1"/>
          </p:cNvCxnSpPr>
          <p:nvPr/>
        </p:nvCxnSpPr>
        <p:spPr bwMode="auto">
          <a:xfrm>
            <a:off x="8474685" y="4882835"/>
            <a:ext cx="0" cy="154361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Gerade Verbindung 105"/>
          <p:cNvCxnSpPr>
            <a:cxnSpLocks noChangeShapeType="1"/>
          </p:cNvCxnSpPr>
          <p:nvPr/>
        </p:nvCxnSpPr>
        <p:spPr bwMode="auto">
          <a:xfrm>
            <a:off x="8042742" y="4882835"/>
            <a:ext cx="0" cy="154361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Gerade Verbindung 107"/>
          <p:cNvCxnSpPr>
            <a:cxnSpLocks noChangeShapeType="1"/>
          </p:cNvCxnSpPr>
          <p:nvPr/>
        </p:nvCxnSpPr>
        <p:spPr bwMode="auto">
          <a:xfrm>
            <a:off x="7686179" y="4315193"/>
            <a:ext cx="33854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Gerade Verbindung 108"/>
          <p:cNvCxnSpPr>
            <a:cxnSpLocks noChangeShapeType="1"/>
          </p:cNvCxnSpPr>
          <p:nvPr/>
        </p:nvCxnSpPr>
        <p:spPr bwMode="auto">
          <a:xfrm>
            <a:off x="8024724" y="4232902"/>
            <a:ext cx="0" cy="15610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Gerade Verbindung 109"/>
          <p:cNvCxnSpPr>
            <a:cxnSpLocks noChangeShapeType="1"/>
          </p:cNvCxnSpPr>
          <p:nvPr/>
        </p:nvCxnSpPr>
        <p:spPr bwMode="auto">
          <a:xfrm>
            <a:off x="7682815" y="4232902"/>
            <a:ext cx="0" cy="15610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Gerade Verbindung 107"/>
          <p:cNvCxnSpPr>
            <a:cxnSpLocks noChangeShapeType="1"/>
          </p:cNvCxnSpPr>
          <p:nvPr/>
        </p:nvCxnSpPr>
        <p:spPr bwMode="auto">
          <a:xfrm>
            <a:off x="7107252" y="2987194"/>
            <a:ext cx="70734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Gerade Verbindung 108"/>
          <p:cNvCxnSpPr>
            <a:cxnSpLocks noChangeShapeType="1"/>
          </p:cNvCxnSpPr>
          <p:nvPr/>
        </p:nvCxnSpPr>
        <p:spPr bwMode="auto">
          <a:xfrm>
            <a:off x="7177986" y="2905183"/>
            <a:ext cx="0" cy="1555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Gerade Verbindung 109"/>
          <p:cNvCxnSpPr>
            <a:cxnSpLocks noChangeShapeType="1"/>
          </p:cNvCxnSpPr>
          <p:nvPr/>
        </p:nvCxnSpPr>
        <p:spPr bwMode="auto">
          <a:xfrm>
            <a:off x="7106549" y="2905183"/>
            <a:ext cx="0" cy="1555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" name="Textfeld 119"/>
          <p:cNvSpPr txBox="1"/>
          <p:nvPr/>
        </p:nvSpPr>
        <p:spPr>
          <a:xfrm>
            <a:off x="7133706" y="6104061"/>
            <a:ext cx="2262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 smtClean="0">
                <a:solidFill>
                  <a:srgbClr val="000000"/>
                </a:solidFill>
              </a:rPr>
              <a:t>Source: </a:t>
            </a:r>
            <a:r>
              <a:rPr lang="de-DE" sz="800" dirty="0">
                <a:solidFill>
                  <a:srgbClr val="000000"/>
                </a:solidFill>
              </a:rPr>
              <a:t>McKinsey, </a:t>
            </a:r>
            <a:r>
              <a:rPr lang="de-DE" sz="800" dirty="0" err="1">
                <a:solidFill>
                  <a:srgbClr val="000000"/>
                </a:solidFill>
              </a:rPr>
              <a:t>Ecoinvent</a:t>
            </a:r>
            <a:r>
              <a:rPr lang="de-DE" sz="800" dirty="0">
                <a:solidFill>
                  <a:srgbClr val="000000"/>
                </a:solidFill>
              </a:rPr>
              <a:t>, EEA, DLR</a:t>
            </a:r>
          </a:p>
        </p:txBody>
      </p:sp>
      <p:sp>
        <p:nvSpPr>
          <p:cNvPr id="121" name="Rectangle 12"/>
          <p:cNvSpPr txBox="1">
            <a:spLocks noChangeArrowheads="1"/>
          </p:cNvSpPr>
          <p:nvPr/>
        </p:nvSpPr>
        <p:spPr bwMode="auto">
          <a:xfrm>
            <a:off x="97160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de-DE" kern="0" dirty="0"/>
              <a:t>Potential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minimize</a:t>
            </a:r>
            <a:r>
              <a:rPr lang="de-DE" kern="0" dirty="0"/>
              <a:t> CO</a:t>
            </a:r>
            <a:r>
              <a:rPr lang="de-DE" kern="0" baseline="-25000" dirty="0"/>
              <a:t>2</a:t>
            </a:r>
            <a:r>
              <a:rPr lang="de-DE" kern="0" dirty="0"/>
              <a:t> </a:t>
            </a:r>
            <a:r>
              <a:rPr lang="de-DE" kern="0" dirty="0" err="1"/>
              <a:t>emissions</a:t>
            </a:r>
            <a:endParaRPr lang="de-DE" kern="0" dirty="0"/>
          </a:p>
        </p:txBody>
      </p:sp>
      <p:sp>
        <p:nvSpPr>
          <p:cNvPr id="122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971600" y="122238"/>
            <a:ext cx="1195387" cy="122237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</a:t>
            </a:r>
            <a:r>
              <a:rPr lang="de-DE" dirty="0" smtClean="0">
                <a:solidFill>
                  <a:srgbClr val="949494"/>
                </a:solidFill>
              </a:rPr>
              <a:t>•</a:t>
            </a:r>
            <a:r>
              <a:rPr lang="de-DE" dirty="0" smtClean="0">
                <a:solidFill>
                  <a:srgbClr val="686868"/>
                </a:solidFill>
              </a:rPr>
              <a:t>  Folie </a:t>
            </a:r>
            <a:fld id="{B9CBB0E0-C27F-4E9D-A29A-28ACE482D36F}" type="slidenum">
              <a:rPr lang="de-DE" smtClean="0">
                <a:solidFill>
                  <a:srgbClr val="686868"/>
                </a:solidFill>
              </a:rPr>
              <a:pPr eaLnBrk="1" hangingPunct="1"/>
              <a:t>8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125" name="Rechteck 124"/>
          <p:cNvSpPr/>
          <p:nvPr/>
        </p:nvSpPr>
        <p:spPr bwMode="auto">
          <a:xfrm>
            <a:off x="6424761" y="5517232"/>
            <a:ext cx="2611733" cy="90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26" name="Rechteck 125"/>
          <p:cNvSpPr/>
          <p:nvPr/>
        </p:nvSpPr>
        <p:spPr bwMode="auto">
          <a:xfrm rot="5400000">
            <a:off x="7427630" y="3953475"/>
            <a:ext cx="3083606" cy="134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27" name="Rechteck 126"/>
          <p:cNvSpPr/>
          <p:nvPr/>
        </p:nvSpPr>
        <p:spPr bwMode="auto">
          <a:xfrm rot="5400000">
            <a:off x="4954355" y="3908368"/>
            <a:ext cx="3083606" cy="134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128" name="Rechteck 127"/>
          <p:cNvSpPr/>
          <p:nvPr/>
        </p:nvSpPr>
        <p:spPr bwMode="auto">
          <a:xfrm>
            <a:off x="6496158" y="2519635"/>
            <a:ext cx="2611733" cy="90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cxnSp>
        <p:nvCxnSpPr>
          <p:cNvPr id="104" name="Gerade Verbindung 112"/>
          <p:cNvCxnSpPr>
            <a:cxnSpLocks noChangeShapeType="1"/>
          </p:cNvCxnSpPr>
          <p:nvPr/>
        </p:nvCxnSpPr>
        <p:spPr bwMode="auto">
          <a:xfrm>
            <a:off x="8166879" y="2328918"/>
            <a:ext cx="0" cy="14817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Gerade Verbindung 113"/>
          <p:cNvCxnSpPr>
            <a:cxnSpLocks noChangeShapeType="1"/>
          </p:cNvCxnSpPr>
          <p:nvPr/>
        </p:nvCxnSpPr>
        <p:spPr bwMode="auto">
          <a:xfrm>
            <a:off x="7906747" y="2328918"/>
            <a:ext cx="0" cy="14817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Textfeld 81"/>
          <p:cNvSpPr txBox="1">
            <a:spLocks noChangeArrowheads="1"/>
          </p:cNvSpPr>
          <p:nvPr/>
        </p:nvSpPr>
        <p:spPr bwMode="auto">
          <a:xfrm>
            <a:off x="6492429" y="4107552"/>
            <a:ext cx="506635" cy="2585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400" b="1" dirty="0" smtClean="0"/>
              <a:t>CFRP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3586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50" y="3843045"/>
            <a:ext cx="534035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9716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www.DLR.de  </a:t>
            </a:r>
            <a:r>
              <a:rPr lang="de-DE" smtClean="0">
                <a:solidFill>
                  <a:srgbClr val="949494"/>
                </a:solidFill>
              </a:rPr>
              <a:t>•</a:t>
            </a:r>
            <a:r>
              <a:rPr lang="de-DE" smtClean="0"/>
              <a:t>  Folie </a:t>
            </a:r>
            <a:fld id="{DF7F401E-0A92-448A-B958-C10FA05E610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grpSp>
        <p:nvGrpSpPr>
          <p:cNvPr id="48" name="Gruppieren 47"/>
          <p:cNvGrpSpPr/>
          <p:nvPr/>
        </p:nvGrpSpPr>
        <p:grpSpPr>
          <a:xfrm>
            <a:off x="386011" y="1388061"/>
            <a:ext cx="2088232" cy="1987451"/>
            <a:chOff x="323528" y="1081509"/>
            <a:chExt cx="2088232" cy="1987451"/>
          </a:xfrm>
        </p:grpSpPr>
        <p:sp>
          <p:nvSpPr>
            <p:cNvPr id="10" name="Rectangle 13"/>
            <p:cNvSpPr txBox="1">
              <a:spLocks noChangeArrowheads="1"/>
            </p:cNvSpPr>
            <p:nvPr/>
          </p:nvSpPr>
          <p:spPr>
            <a:xfrm>
              <a:off x="549077" y="1435729"/>
              <a:ext cx="1800200" cy="390575"/>
            </a:xfrm>
            <a:prstGeom prst="rect">
              <a:avLst/>
            </a:prstGeom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kern="0" dirty="0"/>
                <a:t>Demand </a:t>
              </a:r>
              <a:r>
                <a:rPr lang="de-DE" kern="0" dirty="0" err="1"/>
                <a:t>for</a:t>
              </a:r>
              <a:r>
                <a:rPr lang="de-DE" kern="0" dirty="0"/>
                <a:t> </a:t>
              </a:r>
              <a:r>
                <a:rPr lang="de-DE" kern="0" dirty="0" err="1"/>
                <a:t>mobility</a:t>
              </a:r>
              <a:endParaRPr lang="de-DE" kern="0" dirty="0"/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323528" y="1081509"/>
              <a:ext cx="2088232" cy="1987451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18" name="Rectangle 13"/>
            <p:cNvSpPr txBox="1">
              <a:spLocks noChangeArrowheads="1"/>
            </p:cNvSpPr>
            <p:nvPr/>
          </p:nvSpPr>
          <p:spPr>
            <a:xfrm>
              <a:off x="754224" y="2015349"/>
              <a:ext cx="1378091" cy="883130"/>
            </a:xfrm>
            <a:prstGeom prst="rect">
              <a:avLst/>
            </a:prstGeom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 smtClean="0"/>
                <a:t>- CO</a:t>
              </a:r>
              <a:r>
                <a:rPr lang="de-DE" sz="1200" kern="0" baseline="-25000" dirty="0" smtClean="0"/>
                <a:t>2</a:t>
              </a:r>
            </a:p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 smtClean="0"/>
                <a:t>- </a:t>
              </a:r>
              <a:r>
                <a:rPr lang="de-DE" sz="1200" kern="0" dirty="0" err="1"/>
                <a:t>Legislation</a:t>
              </a:r>
              <a:endParaRPr lang="de-DE" sz="1200" kern="0" dirty="0"/>
            </a:p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/>
                <a:t>- </a:t>
              </a:r>
              <a:r>
                <a:rPr lang="de-DE" sz="1200" kern="0" dirty="0" err="1"/>
                <a:t>Energy</a:t>
              </a:r>
              <a:r>
                <a:rPr lang="de-DE" sz="1200" kern="0" dirty="0"/>
                <a:t> </a:t>
              </a:r>
              <a:r>
                <a:rPr lang="de-DE" sz="1200" kern="0" dirty="0" err="1"/>
                <a:t>prices</a:t>
              </a:r>
              <a:endParaRPr lang="de-DE" sz="1200" kern="0" dirty="0"/>
            </a:p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 smtClean="0"/>
                <a:t>- …</a:t>
              </a:r>
            </a:p>
            <a:p>
              <a:pPr marL="0" indent="0" eaLnBrk="1" hangingPunct="1">
                <a:lnSpc>
                  <a:spcPct val="100000"/>
                </a:lnSpc>
                <a:buNone/>
              </a:pPr>
              <a:endParaRPr lang="de-DE" sz="1200" kern="0" dirty="0"/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474243" y="1789574"/>
            <a:ext cx="2118965" cy="1945978"/>
            <a:chOff x="2267744" y="1467127"/>
            <a:chExt cx="2118965" cy="1945978"/>
          </a:xfrm>
        </p:grpSpPr>
        <p:sp>
          <p:nvSpPr>
            <p:cNvPr id="24" name="Rectangle 13"/>
            <p:cNvSpPr txBox="1">
              <a:spLocks noChangeArrowheads="1"/>
            </p:cNvSpPr>
            <p:nvPr/>
          </p:nvSpPr>
          <p:spPr>
            <a:xfrm>
              <a:off x="2665005" y="2386473"/>
              <a:ext cx="1378091" cy="678607"/>
            </a:xfrm>
            <a:prstGeom prst="rect">
              <a:avLst/>
            </a:prstGeom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 smtClean="0"/>
                <a:t>- </a:t>
              </a:r>
              <a:r>
                <a:rPr lang="de-DE" sz="1200" kern="0" dirty="0" err="1"/>
                <a:t>Requirements</a:t>
              </a:r>
              <a:endParaRPr lang="de-DE" sz="1200" kern="0" dirty="0"/>
            </a:p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/>
                <a:t>- Target </a:t>
              </a:r>
              <a:r>
                <a:rPr lang="de-DE" sz="1200" kern="0" dirty="0" err="1"/>
                <a:t>function</a:t>
              </a:r>
              <a:endParaRPr lang="de-DE" sz="1200" kern="0" dirty="0"/>
            </a:p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sz="1200" kern="0" dirty="0" smtClean="0"/>
                <a:t>- …</a:t>
              </a:r>
            </a:p>
            <a:p>
              <a:pPr marL="0" indent="0" eaLnBrk="1" hangingPunct="1">
                <a:lnSpc>
                  <a:spcPct val="100000"/>
                </a:lnSpc>
                <a:buNone/>
              </a:pPr>
              <a:endParaRPr lang="de-DE" sz="1200" kern="0" dirty="0"/>
            </a:p>
          </p:txBody>
        </p:sp>
        <p:sp>
          <p:nvSpPr>
            <p:cNvPr id="11" name="Rectangle 13"/>
            <p:cNvSpPr txBox="1">
              <a:spLocks noChangeArrowheads="1"/>
            </p:cNvSpPr>
            <p:nvPr/>
          </p:nvSpPr>
          <p:spPr>
            <a:xfrm>
              <a:off x="2370485" y="2036593"/>
              <a:ext cx="2016224" cy="390575"/>
            </a:xfrm>
            <a:prstGeom prst="rect">
              <a:avLst/>
            </a:prstGeom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kern="0" dirty="0"/>
                <a:t>Transport </a:t>
              </a:r>
              <a:r>
                <a:rPr lang="de-DE" kern="0" dirty="0" err="1"/>
                <a:t>system</a:t>
              </a:r>
              <a:endParaRPr lang="de-DE" kern="0" dirty="0"/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2267744" y="1467127"/>
              <a:ext cx="2088232" cy="1945978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4574620" y="2151376"/>
            <a:ext cx="2272808" cy="1944216"/>
            <a:chOff x="4324688" y="1965517"/>
            <a:chExt cx="2272808" cy="1944216"/>
          </a:xfrm>
        </p:grpSpPr>
        <p:sp>
          <p:nvSpPr>
            <p:cNvPr id="12" name="Rectangle 13"/>
            <p:cNvSpPr txBox="1">
              <a:spLocks noChangeArrowheads="1"/>
            </p:cNvSpPr>
            <p:nvPr/>
          </p:nvSpPr>
          <p:spPr>
            <a:xfrm>
              <a:off x="4437256" y="2502741"/>
              <a:ext cx="2160240" cy="390575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kern="0" dirty="0" err="1"/>
                <a:t>Vehicle</a:t>
              </a:r>
              <a:r>
                <a:rPr lang="de-DE" kern="0" dirty="0"/>
                <a:t> </a:t>
              </a:r>
              <a:r>
                <a:rPr lang="de-DE" kern="0" dirty="0" err="1"/>
                <a:t>concepts</a:t>
              </a:r>
              <a:r>
                <a:rPr lang="de-DE" kern="0" dirty="0"/>
                <a:t> </a:t>
              </a:r>
              <a:r>
                <a:rPr lang="de-DE" kern="0" dirty="0" err="1"/>
                <a:t>and</a:t>
              </a:r>
              <a:r>
                <a:rPr lang="de-DE" kern="0" dirty="0"/>
                <a:t> </a:t>
              </a:r>
              <a:r>
                <a:rPr lang="de-DE" kern="0" dirty="0" err="1"/>
                <a:t>architecture</a:t>
              </a:r>
              <a:endParaRPr lang="de-DE" kern="0" dirty="0"/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4324688" y="1965517"/>
              <a:ext cx="2088232" cy="1944216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6660232" y="2634694"/>
            <a:ext cx="2088232" cy="1950345"/>
            <a:chOff x="6488832" y="2505629"/>
            <a:chExt cx="2088232" cy="2073624"/>
          </a:xfrm>
        </p:grpSpPr>
        <p:sp>
          <p:nvSpPr>
            <p:cNvPr id="13" name="Rectangle 13"/>
            <p:cNvSpPr txBox="1">
              <a:spLocks noChangeArrowheads="1"/>
            </p:cNvSpPr>
            <p:nvPr/>
          </p:nvSpPr>
          <p:spPr>
            <a:xfrm>
              <a:off x="6804248" y="3088057"/>
              <a:ext cx="1656184" cy="390575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179388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7913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4000" indent="-17938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70088" indent="-173038" algn="l" rtl="0" eaLnBrk="0" fontAlgn="base" hangingPunct="0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272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44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416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98888" indent="-173038" algn="l" rtl="0" fontAlgn="base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buNone/>
              </a:pPr>
              <a:r>
                <a:rPr lang="de-DE" kern="0" dirty="0"/>
                <a:t>Technology</a:t>
              </a: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6488832" y="2505629"/>
              <a:ext cx="2088232" cy="2073624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</p:grpSp>
      <p:sp>
        <p:nvSpPr>
          <p:cNvPr id="50" name="Rectangle 13"/>
          <p:cNvSpPr txBox="1">
            <a:spLocks noChangeArrowheads="1"/>
          </p:cNvSpPr>
          <p:nvPr/>
        </p:nvSpPr>
        <p:spPr>
          <a:xfrm>
            <a:off x="4992173" y="3284454"/>
            <a:ext cx="1517138" cy="678607"/>
          </a:xfrm>
          <a:prstGeom prst="rect">
            <a:avLst/>
          </a:prstGeom>
        </p:spPr>
        <p:txBody>
          <a:bodyPr/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 smtClean="0"/>
              <a:t>- Simulation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 smtClean="0"/>
              <a:t>- </a:t>
            </a:r>
            <a:r>
              <a:rPr lang="de-DE" sz="1200" dirty="0" err="1">
                <a:solidFill>
                  <a:srgbClr val="000000"/>
                </a:solidFill>
              </a:rPr>
              <a:t>Optimization</a:t>
            </a:r>
            <a:endParaRPr lang="de-DE" sz="12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 smtClean="0"/>
              <a:t>- …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sz="1200" kern="0" dirty="0"/>
          </a:p>
        </p:txBody>
      </p:sp>
      <p:sp>
        <p:nvSpPr>
          <p:cNvPr id="51" name="Rectangle 13"/>
          <p:cNvSpPr txBox="1">
            <a:spLocks noChangeArrowheads="1"/>
          </p:cNvSpPr>
          <p:nvPr/>
        </p:nvSpPr>
        <p:spPr>
          <a:xfrm>
            <a:off x="6870585" y="3501008"/>
            <a:ext cx="1898199" cy="678607"/>
          </a:xfrm>
          <a:prstGeom prst="rect">
            <a:avLst/>
          </a:prstGeom>
        </p:spPr>
        <p:txBody>
          <a:bodyPr/>
          <a:lstStyle>
            <a:lvl1pPr marL="179388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 smtClean="0"/>
              <a:t>- </a:t>
            </a:r>
            <a:r>
              <a:rPr lang="de-DE" sz="1200" kern="0" dirty="0" err="1"/>
              <a:t>Structural</a:t>
            </a:r>
            <a:r>
              <a:rPr lang="de-DE" sz="1200" kern="0" dirty="0"/>
              <a:t> </a:t>
            </a:r>
            <a:r>
              <a:rPr lang="de-DE" sz="1200" kern="0" dirty="0" err="1"/>
              <a:t>components</a:t>
            </a:r>
            <a:endParaRPr lang="de-DE" sz="1200" kern="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/>
              <a:t>- Crash </a:t>
            </a:r>
            <a:r>
              <a:rPr lang="de-DE" sz="1200" kern="0" dirty="0" err="1"/>
              <a:t>components</a:t>
            </a:r>
            <a:endParaRPr lang="de-DE" sz="1200" kern="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/>
              <a:t>- </a:t>
            </a:r>
            <a:r>
              <a:rPr lang="de-DE" sz="1200" kern="0" dirty="0" err="1"/>
              <a:t>Energy</a:t>
            </a:r>
            <a:r>
              <a:rPr lang="de-DE" sz="1200" kern="0" dirty="0"/>
              <a:t> </a:t>
            </a:r>
            <a:r>
              <a:rPr lang="de-DE" sz="1200" kern="0" dirty="0" err="1"/>
              <a:t>converters</a:t>
            </a:r>
            <a:endParaRPr lang="de-DE" sz="1200" kern="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sz="1200" kern="0" dirty="0" smtClean="0"/>
              <a:t>-  …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sz="1200" kern="0" dirty="0"/>
          </a:p>
        </p:txBody>
      </p:sp>
      <p:grpSp>
        <p:nvGrpSpPr>
          <p:cNvPr id="26627" name="Gruppieren 26626"/>
          <p:cNvGrpSpPr/>
          <p:nvPr/>
        </p:nvGrpSpPr>
        <p:grpSpPr>
          <a:xfrm>
            <a:off x="3707904" y="3123484"/>
            <a:ext cx="5154869" cy="2513049"/>
            <a:chOff x="3707904" y="3123484"/>
            <a:chExt cx="5154869" cy="2321740"/>
          </a:xfrm>
        </p:grpSpPr>
        <p:cxnSp>
          <p:nvCxnSpPr>
            <p:cNvPr id="57" name="Gerade Verbindung 56"/>
            <p:cNvCxnSpPr>
              <a:stCxn id="42" idx="2"/>
            </p:cNvCxnSpPr>
            <p:nvPr/>
          </p:nvCxnSpPr>
          <p:spPr bwMode="auto">
            <a:xfrm flipH="1">
              <a:off x="3707904" y="3123484"/>
              <a:ext cx="866716" cy="898105"/>
            </a:xfrm>
            <a:prstGeom prst="line">
              <a:avLst/>
            </a:prstGeom>
            <a:noFill/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8748464" y="3544243"/>
              <a:ext cx="114309" cy="1900981"/>
            </a:xfrm>
            <a:prstGeom prst="line">
              <a:avLst/>
            </a:prstGeom>
            <a:noFill/>
            <a:ln w="571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Rectangle 12"/>
          <p:cNvSpPr txBox="1">
            <a:spLocks noChangeArrowheads="1"/>
          </p:cNvSpPr>
          <p:nvPr/>
        </p:nvSpPr>
        <p:spPr bwMode="auto">
          <a:xfrm>
            <a:off x="971600" y="692696"/>
            <a:ext cx="7574096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>
              <a:buNone/>
            </a:pPr>
            <a:r>
              <a:rPr lang="en-US" kern="0" dirty="0"/>
              <a:t>From the chain of effects of the traffic system to the methodical development process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187624" y="6135404"/>
            <a:ext cx="38164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800" dirty="0">
                <a:solidFill>
                  <a:srgbClr val="000000"/>
                </a:solidFill>
              </a:rPr>
              <a:t>Quelle: </a:t>
            </a:r>
            <a:r>
              <a:rPr lang="de-DE" sz="800" dirty="0" smtClean="0">
                <a:solidFill>
                  <a:srgbClr val="000000"/>
                </a:solidFill>
              </a:rPr>
              <a:t>DLR</a:t>
            </a:r>
            <a:endParaRPr lang="de-DE" sz="800" dirty="0">
              <a:solidFill>
                <a:srgbClr val="000000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00" y="3843045"/>
            <a:ext cx="534035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3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design">
  <a:themeElements>
    <a:clrScheme name="Standard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LR_Präsentation_4zu3_DE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1661</Words>
  <Application>Microsoft Office PowerPoint</Application>
  <PresentationFormat>Bildschirmpräsentation (4:3)</PresentationFormat>
  <Paragraphs>489</Paragraphs>
  <Slides>24</Slides>
  <Notes>23</Notes>
  <HiddenSlides>1</HiddenSlides>
  <MMClips>4</MMClips>
  <ScaleCrop>false</ScaleCrop>
  <HeadingPairs>
    <vt:vector size="6" baseType="variant"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Standarddesign</vt:lpstr>
      <vt:lpstr>1_Standarddesign</vt:lpstr>
      <vt:lpstr>2_Standarddesign</vt:lpstr>
      <vt:lpstr>DLR_Präsentation_4zu3_DE</vt:lpstr>
      <vt:lpstr>4_Standarddesign</vt:lpstr>
      <vt:lpstr>Arbeitsblatt</vt:lpstr>
      <vt:lpstr>Lightweight Design: The Vanguard of Automotive Engineering Strategies for Materials and Construction Methods</vt:lpstr>
      <vt:lpstr>PowerPoint-Präsentation</vt:lpstr>
      <vt:lpstr>PowerPoint-Präsentation</vt:lpstr>
      <vt:lpstr>CO2 emissions in new vehicles in Germany and        EU CO2 limits</vt:lpstr>
      <vt:lpstr>Total of normal resistances and consumption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Trends in materials &amp; structures yesterday, today</vt:lpstr>
      <vt:lpstr>Trends in materials &amp; structures yesterday,today,tomorrow</vt:lpstr>
      <vt:lpstr>PowerPoint-Präsentation</vt:lpstr>
      <vt:lpstr>Thank you for your attention!</vt:lpstr>
    </vt:vector>
  </TitlesOfParts>
  <Company>T-Systems SfR (im Auftrag des DLR)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DLR-Präsentation im 4:3 Format (Deutsch)</dc:title>
  <dc:subject>DLR CD-Vorlagen</dc:subject>
  <dc:creator>Münster, Marco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Münster, Marco</cp:lastModifiedBy>
  <cp:revision>890</cp:revision>
  <cp:lastPrinted>2013-08-13T12:48:07Z</cp:lastPrinted>
  <dcterms:created xsi:type="dcterms:W3CDTF">2003-10-01T09:44:24Z</dcterms:created>
  <dcterms:modified xsi:type="dcterms:W3CDTF">2013-08-28T15:10:31Z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</Properties>
</file>