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7" r:id="rId5"/>
    <p:sldId id="258" r:id="rId6"/>
    <p:sldId id="262" r:id="rId7"/>
    <p:sldId id="263" r:id="rId8"/>
    <p:sldId id="256" r:id="rId9"/>
    <p:sldId id="268" r:id="rId10"/>
    <p:sldId id="261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30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3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04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3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7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7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0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3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F3BA-2582-4A54-BB52-F6E03CF6B4DA}" type="datetimeFigureOut">
              <a:rPr lang="de-DE" smtClean="0"/>
              <a:t>09.10.2013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3D6A-1C6E-4E95-B6D4-C5CD46F87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0252" y="1484784"/>
            <a:ext cx="7342188" cy="741362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The New Paradigma:</a:t>
            </a:r>
            <a:br>
              <a:rPr lang="de-DE" b="1" dirty="0" smtClean="0"/>
            </a:br>
            <a:r>
              <a:rPr lang="de-DE" sz="3600" dirty="0" err="1" smtClean="0"/>
              <a:t>Social</a:t>
            </a:r>
            <a:r>
              <a:rPr lang="de-DE" sz="3600" dirty="0" smtClean="0"/>
              <a:t> </a:t>
            </a:r>
            <a:r>
              <a:rPr lang="de-DE" sz="3600" dirty="0" err="1" smtClean="0"/>
              <a:t>Dimensions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Indicators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Social</a:t>
            </a:r>
            <a:r>
              <a:rPr lang="de-DE" sz="3600" dirty="0" smtClean="0"/>
              <a:t> Scenarios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Uwe Pfenning, DLR Stuttgart</a:t>
            </a:r>
            <a:endParaRPr lang="de-DE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260648"/>
            <a:ext cx="1512168" cy="161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40555"/>
            <a:ext cx="2880320" cy="29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91735"/>
            <a:ext cx="3096344" cy="34508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3528392" cy="360436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Overwiew</a:t>
            </a:r>
            <a:r>
              <a:rPr lang="de-DE" b="1" dirty="0" smtClean="0"/>
              <a:t> </a:t>
            </a:r>
            <a:r>
              <a:rPr lang="de-DE" b="1" dirty="0" err="1" smtClean="0"/>
              <a:t>about</a:t>
            </a:r>
            <a:r>
              <a:rPr lang="de-DE" b="1" dirty="0" smtClean="0"/>
              <a:t> </a:t>
            </a:r>
            <a:r>
              <a:rPr lang="de-DE" b="1" dirty="0" err="1" smtClean="0"/>
              <a:t>dimensions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scientific</a:t>
            </a:r>
            <a:r>
              <a:rPr lang="de-DE" b="1" dirty="0" smtClean="0"/>
              <a:t> </a:t>
            </a:r>
            <a:r>
              <a:rPr lang="de-DE" b="1" dirty="0" err="1" smtClean="0"/>
              <a:t>disciplines</a:t>
            </a:r>
            <a:endParaRPr lang="de-DE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73565"/>
              </p:ext>
            </p:extLst>
          </p:nvPr>
        </p:nvGraphicFramePr>
        <p:xfrm>
          <a:off x="395537" y="1628800"/>
          <a:ext cx="8424934" cy="495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439"/>
                <a:gridCol w="1684439"/>
                <a:gridCol w="1685352"/>
                <a:gridCol w="1685352"/>
                <a:gridCol w="1685352"/>
              </a:tblGrid>
              <a:tr h="5734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Dimensions of Energy Transition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Disciplines of </a:t>
                      </a:r>
                      <a:r>
                        <a:rPr lang="en-US" sz="1400" dirty="0">
                          <a:effectLst/>
                        </a:rPr>
                        <a:t>Social Scenarios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89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Philosophy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Sociology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Technology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Economy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Understanding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Knowledge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Innovation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Willingness to pay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Consumption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Needs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Life Styles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Usability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Budget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Involvement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Roles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Professions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Subjective benefit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Literacy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Enlightment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Norms &amp; values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Financial impacts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Legitimation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Democratisation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Research and funding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Societal use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Funding / Expenses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Power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Goals / aims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Influence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Decentralisation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Risks and benefits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 orientation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Sustainability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Socialisation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Conventions, industrial norms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Balancing costs and benefits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Participation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Discourses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Acceptance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Realisation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Individual costs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6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de-DE" b="1" dirty="0" smtClean="0"/>
              <a:t>Communication </a:t>
            </a:r>
            <a:r>
              <a:rPr lang="de-DE" b="1" dirty="0" err="1" smtClean="0"/>
              <a:t>Paths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86003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politicy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politics</a:t>
            </a:r>
            <a:endParaRPr lang="de-DE" dirty="0" smtClean="0"/>
          </a:p>
          <a:p>
            <a:r>
              <a:rPr lang="de-DE" dirty="0" smtClean="0"/>
              <a:t>Strong </a:t>
            </a:r>
            <a:r>
              <a:rPr lang="de-DE" dirty="0" err="1" smtClean="0"/>
              <a:t>tendencies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lobby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competition</a:t>
            </a:r>
            <a:endParaRPr lang="de-DE" dirty="0"/>
          </a:p>
          <a:p>
            <a:r>
              <a:rPr lang="de-DE" dirty="0" smtClean="0"/>
              <a:t>Politics </a:t>
            </a:r>
            <a:r>
              <a:rPr lang="de-DE" dirty="0" err="1" smtClean="0"/>
              <a:t>reacts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also  </a:t>
            </a:r>
            <a:r>
              <a:rPr lang="de-DE" dirty="0" err="1" smtClean="0"/>
              <a:t>interest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different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parties</a:t>
            </a:r>
            <a:r>
              <a:rPr lang="de-DE" dirty="0" smtClean="0"/>
              <a:t>,</a:t>
            </a:r>
          </a:p>
          <a:p>
            <a:r>
              <a:rPr lang="de-DE" dirty="0" smtClean="0"/>
              <a:t>informal </a:t>
            </a:r>
            <a:r>
              <a:rPr lang="de-DE" dirty="0" err="1" smtClean="0"/>
              <a:t>convention</a:t>
            </a:r>
            <a:r>
              <a:rPr lang="de-DE" dirty="0" smtClean="0"/>
              <a:t> after Fukushima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parliament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, informal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coalition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scene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dominated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lobby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b="1" u="sng" dirty="0" err="1" smtClean="0"/>
              <a:t>withou</a:t>
            </a:r>
            <a:r>
              <a:rPr lang="de-DE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forum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conventions</a:t>
            </a:r>
            <a:endParaRPr lang="de-DE" dirty="0" smtClean="0"/>
          </a:p>
          <a:p>
            <a:endParaRPr lang="de-DE" dirty="0"/>
          </a:p>
          <a:p>
            <a:pPr marL="1706563" indent="0">
              <a:buNone/>
            </a:pPr>
            <a:r>
              <a:rPr lang="de-DE" b="1" dirty="0" smtClean="0"/>
              <a:t>Politics </a:t>
            </a:r>
            <a:r>
              <a:rPr lang="de-DE" b="1" dirty="0" err="1" smtClean="0"/>
              <a:t>deliver</a:t>
            </a:r>
            <a:r>
              <a:rPr lang="de-DE" b="1" dirty="0" smtClean="0"/>
              <a:t> </a:t>
            </a:r>
            <a:r>
              <a:rPr lang="de-DE" b="1" dirty="0" err="1" smtClean="0"/>
              <a:t>task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generating</a:t>
            </a:r>
            <a:r>
              <a:rPr lang="de-DE" b="1" dirty="0" smtClean="0"/>
              <a:t> </a:t>
            </a:r>
            <a:r>
              <a:rPr lang="de-DE" b="1" dirty="0" err="1" smtClean="0"/>
              <a:t>common</a:t>
            </a:r>
            <a:r>
              <a:rPr lang="de-DE" b="1" dirty="0" smtClean="0"/>
              <a:t> </a:t>
            </a:r>
            <a:r>
              <a:rPr lang="de-DE" b="1" dirty="0" err="1" smtClean="0"/>
              <a:t>conventions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science</a:t>
            </a:r>
            <a:r>
              <a:rPr lang="de-DE" b="1" dirty="0" smtClean="0"/>
              <a:t>, but </a:t>
            </a:r>
            <a:r>
              <a:rPr lang="de-DE" b="1" dirty="0" err="1" smtClean="0"/>
              <a:t>there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different </a:t>
            </a:r>
            <a:r>
              <a:rPr lang="de-DE" b="1" dirty="0" err="1" smtClean="0"/>
              <a:t>codes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legitimating</a:t>
            </a:r>
            <a:r>
              <a:rPr lang="de-DE" b="1" dirty="0" smtClean="0"/>
              <a:t> </a:t>
            </a:r>
            <a:r>
              <a:rPr lang="de-DE" b="1" dirty="0" err="1" smtClean="0"/>
              <a:t>conventions</a:t>
            </a:r>
            <a:r>
              <a:rPr lang="de-DE" b="1" dirty="0" smtClean="0"/>
              <a:t> (</a:t>
            </a:r>
            <a:r>
              <a:rPr lang="de-DE" b="1" dirty="0" err="1" smtClean="0"/>
              <a:t>knowledge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r>
              <a:rPr lang="de-DE" b="1" dirty="0" smtClean="0"/>
              <a:t> versus </a:t>
            </a:r>
            <a:r>
              <a:rPr lang="de-DE" b="1" dirty="0" err="1" smtClean="0"/>
              <a:t>majority</a:t>
            </a:r>
            <a:r>
              <a:rPr lang="de-DE" b="1" dirty="0" smtClean="0"/>
              <a:t> </a:t>
            </a:r>
            <a:r>
              <a:rPr lang="de-DE" b="1" dirty="0" err="1" smtClean="0"/>
              <a:t>terms</a:t>
            </a:r>
            <a:r>
              <a:rPr lang="de-DE" b="1" dirty="0" smtClean="0"/>
              <a:t>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3" y="4275094"/>
            <a:ext cx="1582710" cy="159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Legitimation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Introducing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individual </a:t>
            </a:r>
            <a:r>
              <a:rPr lang="de-DE" dirty="0" err="1" smtClean="0"/>
              <a:t>legitimation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Forms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legitimation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, </a:t>
            </a:r>
            <a:r>
              <a:rPr lang="de-DE" dirty="0" err="1" smtClean="0"/>
              <a:t>tolerance</a:t>
            </a:r>
            <a:r>
              <a:rPr lang="de-DE" dirty="0" smtClean="0"/>
              <a:t>,  </a:t>
            </a:r>
            <a:r>
              <a:rPr lang="de-DE" dirty="0" err="1" smtClean="0"/>
              <a:t>use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a) </a:t>
            </a:r>
            <a:r>
              <a:rPr lang="de-DE" dirty="0" err="1" smtClean="0"/>
              <a:t>acceptance</a:t>
            </a:r>
            <a:r>
              <a:rPr lang="de-DE" dirty="0" smtClean="0"/>
              <a:t> = belief in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“ sense </a:t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tolerance</a:t>
            </a:r>
            <a:r>
              <a:rPr lang="de-DE" dirty="0" smtClean="0"/>
              <a:t> = </a:t>
            </a:r>
            <a:r>
              <a:rPr lang="de-DE" dirty="0" err="1" smtClean="0"/>
              <a:t>convinced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majority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c) </a:t>
            </a:r>
            <a:r>
              <a:rPr lang="de-DE" dirty="0" err="1" smtClean="0"/>
              <a:t>use</a:t>
            </a:r>
            <a:r>
              <a:rPr lang="de-DE" dirty="0" smtClean="0"/>
              <a:t> = </a:t>
            </a:r>
            <a:r>
              <a:rPr lang="de-DE" dirty="0" err="1" smtClean="0"/>
              <a:t>believe</a:t>
            </a:r>
            <a:r>
              <a:rPr lang="de-DE" dirty="0" smtClean="0"/>
              <a:t> in sense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practice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d) </a:t>
            </a:r>
            <a:r>
              <a:rPr lang="de-DE" dirty="0" err="1" smtClean="0"/>
              <a:t>participation</a:t>
            </a:r>
            <a:r>
              <a:rPr lang="de-DE" dirty="0" smtClean="0"/>
              <a:t> =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beliefs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9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Conferences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Social</a:t>
            </a:r>
            <a:r>
              <a:rPr lang="de-DE" dirty="0" smtClean="0"/>
              <a:t> Arena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1844825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err="1">
                <a:solidFill>
                  <a:srgbClr val="FF0000"/>
                </a:solidFill>
              </a:rPr>
              <a:t>Thanks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to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you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for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your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attention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and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patience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>
                <a:solidFill>
                  <a:srgbClr val="FF0000"/>
                </a:solidFill>
              </a:rPr>
              <a:t>for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listening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 smtClean="0"/>
              <a:t>Biography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Energy</a:t>
            </a:r>
            <a:r>
              <a:rPr lang="de-DE" sz="3200" b="1" dirty="0" smtClean="0"/>
              <a:t> Systems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indent="-180000">
              <a:spcBef>
                <a:spcPts val="0"/>
              </a:spcBef>
            </a:pP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historical</a:t>
            </a:r>
            <a:r>
              <a:rPr lang="de-DE" dirty="0" smtClean="0"/>
              <a:t> </a:t>
            </a:r>
            <a:r>
              <a:rPr lang="de-DE" dirty="0" err="1" smtClean="0"/>
              <a:t>contexts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a)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in </a:t>
            </a:r>
            <a:r>
              <a:rPr lang="de-DE" dirty="0" err="1" smtClean="0"/>
              <a:t>technology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sz="2000" dirty="0" smtClean="0"/>
              <a:t>(</a:t>
            </a:r>
            <a:r>
              <a:rPr lang="de-DE" sz="2000" dirty="0" err="1" smtClean="0"/>
              <a:t>exchanging</a:t>
            </a:r>
            <a:r>
              <a:rPr lang="de-DE" sz="2000" dirty="0" smtClean="0"/>
              <a:t> </a:t>
            </a:r>
            <a:r>
              <a:rPr lang="de-DE" sz="2000" dirty="0" err="1" smtClean="0"/>
              <a:t>primary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resources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fossile </a:t>
            </a:r>
            <a:r>
              <a:rPr lang="de-DE" sz="2000" dirty="0" err="1" smtClean="0"/>
              <a:t>to</a:t>
            </a:r>
            <a:r>
              <a:rPr lang="de-DE" sz="2000" dirty="0" smtClean="0"/>
              <a:t> fossile)</a:t>
            </a:r>
            <a:br>
              <a:rPr lang="de-DE" sz="2000" dirty="0" smtClean="0"/>
            </a:br>
            <a:r>
              <a:rPr lang="de-DE" sz="2000" dirty="0" smtClean="0"/>
              <a:t>	(</a:t>
            </a:r>
            <a:r>
              <a:rPr lang="de-DE" sz="2000" dirty="0" err="1" smtClean="0"/>
              <a:t>implementation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nuclear</a:t>
            </a:r>
            <a:r>
              <a:rPr lang="de-DE" sz="2000" dirty="0" smtClean="0"/>
              <a:t> power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same </a:t>
            </a:r>
            <a:r>
              <a:rPr lang="de-DE" sz="2000" dirty="0" err="1" smtClean="0"/>
              <a:t>administration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	(</a:t>
            </a:r>
            <a:r>
              <a:rPr lang="de-DE" sz="2000" dirty="0" err="1" smtClean="0"/>
              <a:t>driven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political</a:t>
            </a:r>
            <a:r>
              <a:rPr lang="de-DE" sz="2000" dirty="0" smtClean="0"/>
              <a:t> </a:t>
            </a:r>
            <a:r>
              <a:rPr lang="de-DE" sz="2000" dirty="0" err="1" smtClean="0"/>
              <a:t>acts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(</a:t>
            </a:r>
            <a:r>
              <a:rPr lang="de-DE" sz="2000" dirty="0" err="1" smtClean="0"/>
              <a:t>f.e</a:t>
            </a:r>
            <a:r>
              <a:rPr lang="de-DE" sz="2000" dirty="0" smtClean="0"/>
              <a:t>. </a:t>
            </a:r>
            <a:r>
              <a:rPr lang="de-DE" sz="2000" dirty="0" err="1" smtClean="0"/>
              <a:t>oil</a:t>
            </a:r>
            <a:r>
              <a:rPr lang="de-DE" sz="2000" dirty="0" smtClean="0"/>
              <a:t> </a:t>
            </a:r>
            <a:r>
              <a:rPr lang="de-DE" sz="2000" dirty="0" err="1" smtClean="0"/>
              <a:t>crisis</a:t>
            </a:r>
            <a:r>
              <a:rPr lang="de-DE" sz="2000" dirty="0" smtClean="0"/>
              <a:t> 1972)</a:t>
            </a:r>
            <a:br>
              <a:rPr lang="de-DE" sz="20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political</a:t>
            </a:r>
            <a:r>
              <a:rPr lang="de-DE" dirty="0" smtClean="0"/>
              <a:t>  </a:t>
            </a:r>
            <a:r>
              <a:rPr lang="de-DE" dirty="0" err="1" smtClean="0"/>
              <a:t>structures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sz="2000" dirty="0" smtClean="0"/>
              <a:t>(</a:t>
            </a:r>
            <a:r>
              <a:rPr lang="de-DE" sz="2000" dirty="0" err="1" smtClean="0"/>
              <a:t>generating</a:t>
            </a:r>
            <a:r>
              <a:rPr lang="de-DE" sz="2000" dirty="0" smtClean="0"/>
              <a:t> </a:t>
            </a:r>
            <a:r>
              <a:rPr lang="de-DE" sz="2000" dirty="0" err="1" smtClean="0"/>
              <a:t>state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private </a:t>
            </a:r>
            <a:r>
              <a:rPr lang="de-DE" sz="2000" dirty="0" err="1" smtClean="0"/>
              <a:t>investigations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investment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	(</a:t>
            </a:r>
            <a:r>
              <a:rPr lang="de-DE" sz="2000" dirty="0" err="1" smtClean="0"/>
              <a:t>implementation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</a:t>
            </a:r>
            <a:r>
              <a:rPr lang="de-DE" sz="2000" dirty="0" err="1" smtClean="0"/>
              <a:t>designs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economical</a:t>
            </a:r>
            <a:r>
              <a:rPr lang="de-DE" sz="2000" dirty="0" smtClean="0"/>
              <a:t> </a:t>
            </a:r>
            <a:r>
              <a:rPr lang="de-DE" sz="2000" dirty="0" err="1" smtClean="0"/>
              <a:t>liberalisation</a:t>
            </a:r>
            <a:r>
              <a:rPr lang="de-DE" sz="2000" dirty="0" smtClean="0"/>
              <a:t> (EU))</a:t>
            </a:r>
            <a:br>
              <a:rPr lang="de-DE" sz="20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c)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societal</a:t>
            </a:r>
            <a:r>
              <a:rPr lang="de-DE" dirty="0" smtClean="0"/>
              <a:t> </a:t>
            </a:r>
            <a:r>
              <a:rPr lang="de-DE" dirty="0" err="1" smtClean="0"/>
              <a:t>contexts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	(</a:t>
            </a:r>
            <a:r>
              <a:rPr lang="de-DE" sz="2000" dirty="0" err="1" smtClean="0"/>
              <a:t>ownership</a:t>
            </a:r>
            <a:r>
              <a:rPr lang="de-DE" sz="2000" dirty="0" smtClean="0"/>
              <a:t>, </a:t>
            </a:r>
            <a:r>
              <a:rPr lang="de-DE" sz="2000" dirty="0" err="1" smtClean="0"/>
              <a:t>participation</a:t>
            </a:r>
            <a:r>
              <a:rPr lang="de-DE" sz="2000" dirty="0" smtClean="0"/>
              <a:t>, </a:t>
            </a:r>
            <a:r>
              <a:rPr lang="de-DE" sz="2000" dirty="0" err="1" smtClean="0"/>
              <a:t>responsibility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involvement</a:t>
            </a:r>
            <a:r>
              <a:rPr lang="de-DE" sz="2000" dirty="0" smtClean="0"/>
              <a:t> </a:t>
            </a:r>
            <a:r>
              <a:rPr lang="de-DE" sz="2000" dirty="0" err="1" smtClean="0"/>
              <a:t>a.s.o</a:t>
            </a:r>
            <a:r>
              <a:rPr lang="de-DE" sz="2000" dirty="0" smtClean="0"/>
              <a:t>.)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0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ecx.images-amazon.com/images/I/41H23CGPXTL._SL500_AA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59" y="2269866"/>
            <a:ext cx="2857500" cy="15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/>
              <a:t>Drivers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Changes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and</a:t>
            </a:r>
            <a:r>
              <a:rPr lang="de-DE" sz="3600" b="1" dirty="0" smtClean="0"/>
              <a:t> (</a:t>
            </a:r>
            <a:r>
              <a:rPr lang="de-DE" sz="3600" b="1" dirty="0" err="1" smtClean="0"/>
              <a:t>partly</a:t>
            </a:r>
            <a:r>
              <a:rPr lang="de-DE" sz="3600" b="1" dirty="0" smtClean="0"/>
              <a:t>) </a:t>
            </a:r>
            <a:r>
              <a:rPr lang="de-DE" sz="3600" b="1" dirty="0" err="1" smtClean="0"/>
              <a:t>Innovations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4035" y="1052736"/>
            <a:ext cx="6779096" cy="5472608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Political-</a:t>
            </a:r>
            <a:r>
              <a:rPr lang="de-DE" sz="2800" dirty="0" err="1" smtClean="0"/>
              <a:t>economical</a:t>
            </a:r>
            <a:r>
              <a:rPr lang="de-DE" sz="2800" dirty="0" smtClean="0"/>
              <a:t> </a:t>
            </a:r>
            <a:r>
              <a:rPr lang="de-DE" sz="2800" dirty="0" err="1" smtClean="0"/>
              <a:t>aims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security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decreasing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dependency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oil</a:t>
            </a:r>
            <a:r>
              <a:rPr lang="de-DE" sz="2800" dirty="0" smtClean="0"/>
              <a:t> (1972)</a:t>
            </a:r>
          </a:p>
          <a:p>
            <a:r>
              <a:rPr lang="de-DE" sz="2800" dirty="0" err="1" smtClean="0"/>
              <a:t>Ecological</a:t>
            </a:r>
            <a:r>
              <a:rPr lang="de-DE" sz="2800" dirty="0" smtClean="0"/>
              <a:t> </a:t>
            </a:r>
            <a:r>
              <a:rPr lang="de-DE" sz="2800" dirty="0" err="1" smtClean="0"/>
              <a:t>issues</a:t>
            </a:r>
            <a:r>
              <a:rPr lang="de-DE" sz="2800" dirty="0" smtClean="0"/>
              <a:t> </a:t>
            </a:r>
            <a:r>
              <a:rPr lang="de-DE" sz="2800" dirty="0" err="1" smtClean="0"/>
              <a:t>getting</a:t>
            </a:r>
            <a:r>
              <a:rPr lang="de-DE" sz="2800" dirty="0" smtClean="0"/>
              <a:t>  </a:t>
            </a:r>
            <a:r>
              <a:rPr lang="de-DE" sz="2800" dirty="0" err="1" smtClean="0"/>
              <a:t>public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 (</a:t>
            </a:r>
            <a:r>
              <a:rPr lang="de-DE" sz="2800" dirty="0" err="1" smtClean="0"/>
              <a:t>limits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growth</a:t>
            </a:r>
            <a:r>
              <a:rPr lang="de-DE" sz="2800" dirty="0" smtClean="0"/>
              <a:t>, </a:t>
            </a:r>
            <a:r>
              <a:rPr lang="de-DE" sz="2800" dirty="0" err="1" smtClean="0"/>
              <a:t>sustainability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err="1" smtClean="0"/>
              <a:t>Social</a:t>
            </a:r>
            <a:r>
              <a:rPr lang="de-DE" sz="2800" dirty="0" smtClean="0"/>
              <a:t> </a:t>
            </a:r>
            <a:r>
              <a:rPr lang="de-DE" sz="2800" dirty="0" err="1" smtClean="0"/>
              <a:t>Movements</a:t>
            </a:r>
            <a:r>
              <a:rPr lang="de-DE" sz="2800" dirty="0" smtClean="0"/>
              <a:t> (Anti-AKW </a:t>
            </a:r>
            <a:r>
              <a:rPr lang="de-DE" sz="2800" dirty="0" err="1" smtClean="0"/>
              <a:t>partly</a:t>
            </a:r>
            <a:r>
              <a:rPr lang="de-DE" sz="2800" dirty="0" smtClean="0"/>
              <a:t> </a:t>
            </a:r>
            <a:r>
              <a:rPr lang="de-DE" sz="2800" dirty="0" err="1" smtClean="0"/>
              <a:t>peace</a:t>
            </a:r>
            <a:r>
              <a:rPr lang="de-DE" sz="2800" dirty="0" smtClean="0"/>
              <a:t> </a:t>
            </a:r>
            <a:r>
              <a:rPr lang="de-DE" sz="2800" dirty="0" err="1" smtClean="0"/>
              <a:t>movement</a:t>
            </a:r>
            <a:r>
              <a:rPr lang="de-DE" sz="2800" dirty="0" smtClean="0"/>
              <a:t>) </a:t>
            </a:r>
            <a:r>
              <a:rPr lang="de-DE" sz="2800" dirty="0" err="1" smtClean="0"/>
              <a:t>which</a:t>
            </a:r>
            <a:r>
              <a:rPr lang="de-DE" sz="2800" dirty="0" smtClean="0"/>
              <a:t> also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err="1" smtClean="0"/>
              <a:t>changing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parlamentary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therefore</a:t>
            </a:r>
            <a:r>
              <a:rPr lang="de-DE" sz="2800" dirty="0" smtClean="0"/>
              <a:t> </a:t>
            </a:r>
            <a:r>
              <a:rPr lang="de-DE" sz="2800" dirty="0" err="1" smtClean="0"/>
              <a:t>bringing</a:t>
            </a:r>
            <a:r>
              <a:rPr lang="de-DE" sz="2800" dirty="0" smtClean="0"/>
              <a:t> in </a:t>
            </a:r>
            <a:r>
              <a:rPr lang="de-DE" sz="2800" dirty="0" err="1" smtClean="0"/>
              <a:t>recursive</a:t>
            </a:r>
            <a:r>
              <a:rPr lang="de-DE" sz="2800" dirty="0" smtClean="0"/>
              <a:t> </a:t>
            </a:r>
            <a:r>
              <a:rPr lang="de-DE" sz="2800" dirty="0" err="1" smtClean="0"/>
              <a:t>functions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change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political</a:t>
            </a:r>
            <a:r>
              <a:rPr lang="de-DE" sz="2800" dirty="0" smtClean="0"/>
              <a:t> </a:t>
            </a:r>
            <a:r>
              <a:rPr lang="de-DE" sz="2800" dirty="0" err="1" smtClean="0"/>
              <a:t>structure</a:t>
            </a:r>
            <a:endParaRPr lang="de-DE" sz="2800" dirty="0"/>
          </a:p>
        </p:txBody>
      </p:sp>
      <p:pic>
        <p:nvPicPr>
          <p:cNvPr id="2052" name="Picture 4" descr="http://cdn.dipity.com/uploads/events/bcc63479c07d262b0b99d679e383e412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4" y="1052736"/>
            <a:ext cx="1795815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campact.de/img/atom2/castor/dannenberg2010/kundgebung_450x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0" y="3873098"/>
            <a:ext cx="179539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ruene.de/fileadmin/user_upload/2012/April/Gruene_Geschichte/Petra_Kelly_Gerd_Bastian_300x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" y="5157192"/>
            <a:ext cx="1837074" cy="1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Focus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Definitions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Energiewende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dominating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(s)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in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,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moderator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fen_uw\Pictures\Bilder Xperia\DSC_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095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The </a:t>
            </a:r>
            <a:r>
              <a:rPr lang="de-DE" b="1" dirty="0" err="1" smtClean="0"/>
              <a:t>paradigma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renewables</a:t>
            </a:r>
            <a:r>
              <a:rPr lang="de-DE" b="1" dirty="0" smtClean="0"/>
              <a:t> </a:t>
            </a:r>
            <a:r>
              <a:rPr lang="de-DE" b="1" dirty="0" smtClean="0"/>
              <a:t>I: </a:t>
            </a:r>
            <a:r>
              <a:rPr lang="de-DE" sz="3100" b="1" dirty="0" err="1" smtClean="0"/>
              <a:t>Decentralisation</a:t>
            </a:r>
            <a:r>
              <a:rPr lang="de-DE" sz="3100" b="1" dirty="0" smtClean="0"/>
              <a:t> </a:t>
            </a:r>
            <a:r>
              <a:rPr lang="de-DE" sz="3100" b="1" dirty="0" err="1" smtClean="0"/>
              <a:t>and</a:t>
            </a:r>
            <a:r>
              <a:rPr lang="de-DE" sz="3100" b="1" dirty="0" smtClean="0"/>
              <a:t> </a:t>
            </a:r>
            <a:r>
              <a:rPr lang="de-DE" sz="3100" b="1" dirty="0" err="1" smtClean="0"/>
              <a:t>ownership</a:t>
            </a:r>
            <a:endParaRPr lang="de-DE" sz="31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Technological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individual power </a:t>
            </a:r>
            <a:r>
              <a:rPr lang="de-DE" dirty="0" err="1" smtClean="0"/>
              <a:t>generating</a:t>
            </a:r>
            <a:r>
              <a:rPr lang="de-DE" dirty="0" smtClean="0"/>
              <a:t> (PV)</a:t>
            </a:r>
          </a:p>
          <a:p>
            <a:r>
              <a:rPr lang="de-DE" dirty="0" smtClean="0"/>
              <a:t>Technological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collective</a:t>
            </a:r>
            <a:r>
              <a:rPr lang="de-DE" dirty="0" smtClean="0"/>
              <a:t> power </a:t>
            </a:r>
            <a:r>
              <a:rPr lang="de-DE" dirty="0" err="1" smtClean="0"/>
              <a:t>generating</a:t>
            </a:r>
            <a:r>
              <a:rPr lang="de-DE" dirty="0" smtClean="0"/>
              <a:t> (Wind)</a:t>
            </a:r>
          </a:p>
          <a:p>
            <a:r>
              <a:rPr lang="de-DE" dirty="0" smtClean="0"/>
              <a:t>Technological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autonomy</a:t>
            </a:r>
            <a:r>
              <a:rPr lang="de-DE" dirty="0" smtClean="0"/>
              <a:t> &amp; </a:t>
            </a:r>
            <a:r>
              <a:rPr lang="de-DE" dirty="0" err="1" smtClean="0"/>
              <a:t>independency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(power + </a:t>
            </a:r>
            <a:r>
              <a:rPr lang="de-DE" dirty="0" err="1" smtClean="0"/>
              <a:t>heat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time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extraterrestrial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smtClean="0"/>
              <a:t> </a:t>
            </a:r>
            <a:r>
              <a:rPr lang="de-DE" dirty="0" smtClean="0"/>
              <a:t>(solar </a:t>
            </a:r>
            <a:r>
              <a:rPr lang="de-DE" dirty="0" err="1" smtClean="0"/>
              <a:t>energy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err="1" smtClean="0"/>
              <a:t>Possible</a:t>
            </a:r>
            <a:r>
              <a:rPr lang="de-DE" b="1" dirty="0" smtClean="0"/>
              <a:t> </a:t>
            </a:r>
            <a:r>
              <a:rPr lang="de-DE" b="1" dirty="0" err="1" smtClean="0"/>
              <a:t>societal</a:t>
            </a:r>
            <a:r>
              <a:rPr lang="de-DE" b="1" dirty="0" smtClean="0"/>
              <a:t> </a:t>
            </a:r>
            <a:r>
              <a:rPr lang="de-DE" b="1" dirty="0" err="1" smtClean="0"/>
              <a:t>changes</a:t>
            </a:r>
            <a:r>
              <a:rPr lang="de-DE" b="1" dirty="0" smtClean="0"/>
              <a:t> in </a:t>
            </a:r>
            <a:r>
              <a:rPr lang="de-DE" b="1" dirty="0" err="1" smtClean="0"/>
              <a:t>ownership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investments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decentral</a:t>
            </a:r>
            <a:r>
              <a:rPr lang="de-DE" b="1" dirty="0" smtClean="0"/>
              <a:t> power </a:t>
            </a:r>
            <a:r>
              <a:rPr lang="de-DE" b="1" dirty="0" err="1" smtClean="0"/>
              <a:t>stations</a:t>
            </a:r>
            <a:r>
              <a:rPr lang="de-DE" b="1" dirty="0" smtClean="0"/>
              <a:t>, </a:t>
            </a:r>
            <a:r>
              <a:rPr lang="de-DE" b="1" dirty="0" err="1" smtClean="0"/>
              <a:t>and</a:t>
            </a:r>
            <a:r>
              <a:rPr lang="de-DE" b="1" dirty="0" smtClean="0"/>
              <a:t> also </a:t>
            </a:r>
            <a:r>
              <a:rPr lang="de-DE" b="1" dirty="0" err="1" smtClean="0"/>
              <a:t>partly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central</a:t>
            </a:r>
            <a:r>
              <a:rPr lang="de-DE" b="1" dirty="0" smtClean="0"/>
              <a:t> power „</a:t>
            </a:r>
            <a:r>
              <a:rPr lang="de-DE" b="1" dirty="0" err="1" smtClean="0"/>
              <a:t>parks</a:t>
            </a:r>
            <a:r>
              <a:rPr lang="de-DE" b="1" dirty="0" smtClean="0"/>
              <a:t>“ (wind </a:t>
            </a:r>
            <a:r>
              <a:rPr lang="de-DE" b="1" dirty="0" err="1" smtClean="0"/>
              <a:t>parks</a:t>
            </a:r>
            <a:r>
              <a:rPr lang="de-DE" b="1" dirty="0" smtClean="0"/>
              <a:t>).</a:t>
            </a:r>
          </a:p>
          <a:p>
            <a:pPr marL="0" indent="0"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images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myths</a:t>
            </a:r>
            <a:r>
              <a:rPr lang="de-DE" b="1" dirty="0" smtClean="0"/>
              <a:t> </a:t>
            </a:r>
            <a:r>
              <a:rPr lang="de-DE" b="1" dirty="0" err="1" smtClean="0"/>
              <a:t>toward</a:t>
            </a:r>
            <a:r>
              <a:rPr lang="de-DE" b="1" dirty="0" smtClean="0"/>
              <a:t> infinite </a:t>
            </a:r>
            <a:r>
              <a:rPr lang="de-DE" b="1" dirty="0" err="1" smtClean="0"/>
              <a:t>resources</a:t>
            </a:r>
            <a:r>
              <a:rPr lang="de-DE" b="1" dirty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supply</a:t>
            </a:r>
            <a:r>
              <a:rPr lang="de-DE" b="1" dirty="0" smtClean="0"/>
              <a:t> (</a:t>
            </a:r>
            <a:r>
              <a:rPr lang="de-DE" b="1" dirty="0" err="1" smtClean="0"/>
              <a:t>f.e</a:t>
            </a:r>
            <a:r>
              <a:rPr lang="de-DE" b="1" dirty="0" smtClean="0"/>
              <a:t>. </a:t>
            </a:r>
            <a:r>
              <a:rPr lang="de-DE" b="1" dirty="0" err="1" smtClean="0"/>
              <a:t>contradictional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better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b="1" dirty="0" err="1" smtClean="0"/>
              <a:t>efficiency</a:t>
            </a:r>
            <a:r>
              <a:rPr lang="de-DE" b="1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The </a:t>
            </a:r>
            <a:r>
              <a:rPr lang="de-DE" b="1" dirty="0" err="1" smtClean="0"/>
              <a:t>paradigma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renewables</a:t>
            </a:r>
            <a:r>
              <a:rPr lang="de-DE" b="1" dirty="0" smtClean="0"/>
              <a:t> II:</a:t>
            </a:r>
            <a:br>
              <a:rPr lang="de-DE" b="1" dirty="0" smtClean="0"/>
            </a:br>
            <a:r>
              <a:rPr lang="de-DE" sz="2700" b="1" dirty="0" err="1" smtClean="0"/>
              <a:t>Forcing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new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communication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structures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for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administration</a:t>
            </a:r>
            <a:endParaRPr lang="de-DE" sz="27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systemical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combine</a:t>
            </a:r>
            <a:r>
              <a:rPr lang="de-DE" dirty="0" smtClean="0"/>
              <a:t> power </a:t>
            </a:r>
            <a:r>
              <a:rPr lang="de-DE" dirty="0" err="1" smtClean="0"/>
              <a:t>generation</a:t>
            </a:r>
            <a:r>
              <a:rPr lang="de-DE" dirty="0" smtClean="0"/>
              <a:t> („</a:t>
            </a:r>
            <a:r>
              <a:rPr lang="de-DE" dirty="0" err="1" smtClean="0"/>
              <a:t>transformation</a:t>
            </a:r>
            <a:r>
              <a:rPr lang="de-DE" dirty="0" smtClean="0"/>
              <a:t>“), </a:t>
            </a:r>
            <a:r>
              <a:rPr lang="de-DE" dirty="0" err="1" smtClean="0"/>
              <a:t>storage</a:t>
            </a:r>
            <a:r>
              <a:rPr lang="de-DE" dirty="0" smtClean="0"/>
              <a:t> (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volatity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fluctuation</a:t>
            </a:r>
            <a:r>
              <a:rPr lang="de-DE" dirty="0" smtClean="0"/>
              <a:t>),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a) </a:t>
            </a:r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blackouts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power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err="1" smtClean="0"/>
              <a:t>peaks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c) </a:t>
            </a:r>
            <a:r>
              <a:rPr lang="de-DE" dirty="0" err="1" smtClean="0"/>
              <a:t>coordinating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technological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(</a:t>
            </a:r>
            <a:r>
              <a:rPr lang="de-DE" dirty="0" err="1" smtClean="0"/>
              <a:t>need-triad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Technical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forced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coordinating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relevant </a:t>
            </a:r>
            <a:r>
              <a:rPr lang="de-DE" dirty="0" err="1" smtClean="0"/>
              <a:t>actors</a:t>
            </a:r>
            <a:r>
              <a:rPr lang="de-DE" dirty="0" smtClean="0"/>
              <a:t> in 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r>
              <a:rPr lang="de-DE" dirty="0" smtClean="0"/>
              <a:t>, i.e.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economical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capacities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, </a:t>
            </a:r>
            <a:r>
              <a:rPr lang="de-DE" dirty="0" err="1" smtClean="0"/>
              <a:t>storages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net-distritbution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The Paradigma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Renewable</a:t>
            </a:r>
            <a:r>
              <a:rPr lang="de-DE" b="1" dirty="0" smtClean="0"/>
              <a:t> III:</a:t>
            </a:r>
            <a:br>
              <a:rPr lang="de-DE" b="1" dirty="0" smtClean="0"/>
            </a:br>
            <a:r>
              <a:rPr lang="de-DE" sz="2200" b="1" dirty="0" err="1" smtClean="0"/>
              <a:t>External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pressures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from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science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economics</a:t>
            </a:r>
            <a:endParaRPr lang="de-DE" sz="2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 err="1" smtClean="0"/>
              <a:t>Scientifically</a:t>
            </a:r>
            <a:r>
              <a:rPr lang="de-DE" b="1" dirty="0" smtClean="0"/>
              <a:t> </a:t>
            </a:r>
            <a:r>
              <a:rPr lang="de-DE" b="1" dirty="0" err="1" smtClean="0"/>
              <a:t>knowledge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literacy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a)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eco</a:t>
            </a:r>
            <a:r>
              <a:rPr lang="de-DE" dirty="0" smtClean="0"/>
              <a:t>-systems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human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interventions</a:t>
            </a:r>
            <a:r>
              <a:rPr lang="de-DE" dirty="0" smtClean="0"/>
              <a:t> (</a:t>
            </a:r>
            <a:r>
              <a:rPr lang="de-DE" dirty="0" err="1" smtClean="0"/>
              <a:t>climate</a:t>
            </a:r>
            <a:r>
              <a:rPr lang="de-DE" dirty="0" smtClean="0"/>
              <a:t>, </a:t>
            </a:r>
            <a:r>
              <a:rPr lang="de-DE" dirty="0" err="1" smtClean="0"/>
              <a:t>acid</a:t>
            </a:r>
            <a:r>
              <a:rPr lang="de-DE" dirty="0" smtClean="0"/>
              <a:t> rain </a:t>
            </a:r>
            <a:r>
              <a:rPr lang="de-DE" dirty="0" err="1" smtClean="0"/>
              <a:t>a.s.o</a:t>
            </a:r>
            <a:r>
              <a:rPr lang="de-DE" dirty="0" smtClean="0"/>
              <a:t>.) </a:t>
            </a:r>
            <a:r>
              <a:rPr lang="de-DE" dirty="0" err="1" smtClean="0"/>
              <a:t>leading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individual </a:t>
            </a:r>
            <a:r>
              <a:rPr lang="de-DE" dirty="0" err="1" smtClean="0"/>
              <a:t>responsibility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for</a:t>
            </a:r>
            <a:r>
              <a:rPr lang="de-DE" dirty="0" smtClean="0"/>
              <a:t> environmental </a:t>
            </a:r>
            <a:r>
              <a:rPr lang="de-DE" dirty="0" err="1" smtClean="0"/>
              <a:t>protection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agenda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ot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affects</a:t>
            </a:r>
            <a:r>
              <a:rPr lang="de-DE" dirty="0" smtClean="0"/>
              <a:t> </a:t>
            </a:r>
            <a:r>
              <a:rPr lang="de-DE" dirty="0" err="1" smtClean="0"/>
              <a:t>validity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surveys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 smtClean="0"/>
          </a:p>
          <a:p>
            <a:r>
              <a:rPr lang="de-DE" b="1" dirty="0" err="1" smtClean="0"/>
              <a:t>Economical</a:t>
            </a:r>
            <a:r>
              <a:rPr lang="de-DE" b="1" dirty="0" smtClean="0"/>
              <a:t> </a:t>
            </a:r>
            <a:r>
              <a:rPr lang="de-DE" b="1" dirty="0" err="1" smtClean="0"/>
              <a:t>integration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market</a:t>
            </a:r>
            <a:r>
              <a:rPr lang="de-DE" b="1" dirty="0" smtClean="0"/>
              <a:t> design</a:t>
            </a:r>
            <a:br>
              <a:rPr lang="de-DE" b="1" dirty="0" smtClean="0"/>
            </a:br>
            <a:r>
              <a:rPr lang="de-DE" dirty="0" smtClean="0"/>
              <a:t>a) </a:t>
            </a:r>
            <a:r>
              <a:rPr lang="de-DE" dirty="0" err="1"/>
              <a:t>saving</a:t>
            </a:r>
            <a:r>
              <a:rPr lang="de-DE" dirty="0"/>
              <a:t> fossile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purposes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economics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(i.e. 27%)</a:t>
            </a:r>
            <a:br>
              <a:rPr lang="de-DE" dirty="0" smtClean="0"/>
            </a:br>
            <a:r>
              <a:rPr lang="de-DE" dirty="0" smtClean="0"/>
              <a:t>c) </a:t>
            </a:r>
            <a:r>
              <a:rPr lang="de-DE" dirty="0" err="1" smtClean="0"/>
              <a:t>implementating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lobby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employment</a:t>
            </a:r>
            <a:r>
              <a:rPr lang="de-DE" dirty="0" smtClean="0"/>
              <a:t>,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r>
              <a:rPr lang="de-DE" dirty="0" smtClean="0"/>
              <a:t>, </a:t>
            </a:r>
            <a:r>
              <a:rPr lang="de-DE" dirty="0" err="1" smtClean="0"/>
              <a:t>stocks</a:t>
            </a:r>
            <a:r>
              <a:rPr lang="de-DE" dirty="0" smtClean="0"/>
              <a:t> </a:t>
            </a:r>
            <a:r>
              <a:rPr lang="de-DE" dirty="0" err="1" smtClean="0"/>
              <a:t>a.s.o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3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mit Pfeil 8"/>
          <p:cNvCxnSpPr/>
          <p:nvPr/>
        </p:nvCxnSpPr>
        <p:spPr>
          <a:xfrm flipV="1">
            <a:off x="755576" y="1268760"/>
            <a:ext cx="0" cy="504056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chtungspfeil 26"/>
          <p:cNvSpPr/>
          <p:nvPr/>
        </p:nvSpPr>
        <p:spPr>
          <a:xfrm>
            <a:off x="6660232" y="3068960"/>
            <a:ext cx="1296144" cy="21602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55576" y="6309320"/>
            <a:ext cx="75608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819396" y="1268760"/>
            <a:ext cx="7497020" cy="49424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63000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1880	1900	1920	1940	1960	1980	2000	2020</a:t>
            </a:r>
            <a:endParaRPr lang="de-DE" dirty="0"/>
          </a:p>
        </p:txBody>
      </p:sp>
      <p:sp>
        <p:nvSpPr>
          <p:cNvPr id="2" name="Richtungspfeil 1"/>
          <p:cNvSpPr/>
          <p:nvPr/>
        </p:nvSpPr>
        <p:spPr>
          <a:xfrm>
            <a:off x="755576" y="5949280"/>
            <a:ext cx="7272808" cy="216024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73520" y="5857527"/>
            <a:ext cx="93610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Kohle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ichtungspfeil 9"/>
          <p:cNvSpPr/>
          <p:nvPr/>
        </p:nvSpPr>
        <p:spPr>
          <a:xfrm>
            <a:off x="773520" y="5589240"/>
            <a:ext cx="7272808" cy="21602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55576" y="5497487"/>
            <a:ext cx="936104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Gas</a:t>
            </a:r>
            <a:endParaRPr lang="de-DE" sz="1400" b="1" dirty="0"/>
          </a:p>
        </p:txBody>
      </p:sp>
      <p:sp>
        <p:nvSpPr>
          <p:cNvPr id="15" name="Richtungspfeil 14"/>
          <p:cNvSpPr/>
          <p:nvPr/>
        </p:nvSpPr>
        <p:spPr>
          <a:xfrm>
            <a:off x="1534384" y="4869160"/>
            <a:ext cx="6462776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534424" y="4777407"/>
            <a:ext cx="93610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Wasser</a:t>
            </a:r>
            <a:endParaRPr lang="de-DE" sz="1400" b="1" dirty="0"/>
          </a:p>
        </p:txBody>
      </p:sp>
      <p:sp>
        <p:nvSpPr>
          <p:cNvPr id="17" name="Richtungspfeil 16"/>
          <p:cNvSpPr/>
          <p:nvPr/>
        </p:nvSpPr>
        <p:spPr>
          <a:xfrm>
            <a:off x="5004048" y="4581128"/>
            <a:ext cx="3018224" cy="216024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932040" y="4489375"/>
            <a:ext cx="713184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Atom</a:t>
            </a:r>
            <a:endParaRPr lang="de-DE" sz="1400" b="1" dirty="0"/>
          </a:p>
        </p:txBody>
      </p:sp>
      <p:sp>
        <p:nvSpPr>
          <p:cNvPr id="21" name="Richtungspfeil 20"/>
          <p:cNvSpPr/>
          <p:nvPr/>
        </p:nvSpPr>
        <p:spPr>
          <a:xfrm>
            <a:off x="4958328" y="4221088"/>
            <a:ext cx="3018224" cy="21602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932040" y="4129335"/>
            <a:ext cx="71318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Wind</a:t>
            </a:r>
            <a:endParaRPr lang="de-DE" sz="1400" b="1" dirty="0"/>
          </a:p>
        </p:txBody>
      </p:sp>
      <p:sp>
        <p:nvSpPr>
          <p:cNvPr id="22" name="Richtungspfeil 21"/>
          <p:cNvSpPr/>
          <p:nvPr/>
        </p:nvSpPr>
        <p:spPr>
          <a:xfrm>
            <a:off x="6012160" y="3933056"/>
            <a:ext cx="1944216" cy="216024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588224" y="2977207"/>
            <a:ext cx="10755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Geothermie</a:t>
            </a:r>
            <a:endParaRPr lang="de-DE" sz="1400" b="1" dirty="0"/>
          </a:p>
        </p:txBody>
      </p:sp>
      <p:sp>
        <p:nvSpPr>
          <p:cNvPr id="23" name="Richtungspfeil 22"/>
          <p:cNvSpPr/>
          <p:nvPr/>
        </p:nvSpPr>
        <p:spPr>
          <a:xfrm>
            <a:off x="6012160" y="3501008"/>
            <a:ext cx="1944216" cy="216024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6012160" y="3795904"/>
            <a:ext cx="648072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Solar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5999388" y="3392996"/>
            <a:ext cx="936104" cy="307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Biomasse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848364" y="7647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Systems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29" name="Richtungspfeil 28"/>
          <p:cNvSpPr/>
          <p:nvPr/>
        </p:nvSpPr>
        <p:spPr>
          <a:xfrm>
            <a:off x="741904" y="5229200"/>
            <a:ext cx="4903320" cy="21602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755576" y="5134939"/>
            <a:ext cx="93610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Öl</a:t>
            </a:r>
            <a:endParaRPr lang="de-DE" sz="14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1331640" y="43558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Public </a:t>
            </a:r>
            <a:r>
              <a:rPr lang="de-DE" b="1" dirty="0" err="1" smtClean="0">
                <a:solidFill>
                  <a:srgbClr val="C00000"/>
                </a:solidFill>
              </a:rPr>
              <a:t>lightening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627784" y="38975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Economy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915816" y="351610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Railway</a:t>
            </a:r>
            <a:r>
              <a:rPr lang="de-DE" b="1" dirty="0" smtClean="0">
                <a:solidFill>
                  <a:srgbClr val="C00000"/>
                </a:solidFill>
              </a:rPr>
              <a:t> Traffic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701008" y="313109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Household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07420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E-Mobility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523224" y="27791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Heating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39" name="Ovale Legende 38"/>
          <p:cNvSpPr/>
          <p:nvPr/>
        </p:nvSpPr>
        <p:spPr>
          <a:xfrm>
            <a:off x="5676996" y="268421"/>
            <a:ext cx="2232248" cy="1432629"/>
          </a:xfrm>
          <a:prstGeom prst="wedgeEllipseCallout">
            <a:avLst>
              <a:gd name="adj1" fmla="val 20130"/>
              <a:gd name="adj2" fmla="val 61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6048164" y="58003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All </a:t>
            </a:r>
            <a:r>
              <a:rPr lang="de-DE" b="1" dirty="0" err="1" smtClean="0">
                <a:solidFill>
                  <a:schemeClr val="bg1"/>
                </a:solidFill>
              </a:rPr>
              <a:t>Electric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society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764704"/>
            <a:ext cx="15349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Actors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26116" y="4000230"/>
            <a:ext cx="213442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Groups </a:t>
            </a:r>
            <a:r>
              <a:rPr lang="de-DE" dirty="0" err="1" smtClean="0"/>
              <a:t>and</a:t>
            </a:r>
            <a:r>
              <a:rPr lang="de-DE" dirty="0" smtClean="0"/>
              <a:t> Lobbys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174362" y="3426572"/>
            <a:ext cx="213442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EVUs,  &amp; </a:t>
            </a:r>
            <a:r>
              <a:rPr lang="de-DE" dirty="0" err="1" smtClean="0"/>
              <a:t>companies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26116" y="4741396"/>
            <a:ext cx="14152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Researchers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133324" y="2277428"/>
            <a:ext cx="124723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Individuals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33324" y="2710661"/>
            <a:ext cx="233720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Government</a:t>
            </a:r>
            <a:r>
              <a:rPr lang="de-DE" dirty="0" smtClean="0"/>
              <a:t> &amp;</a:t>
            </a:r>
          </a:p>
          <a:p>
            <a:r>
              <a:rPr lang="de-DE" dirty="0" smtClean="0"/>
              <a:t> States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9328" y="1755696"/>
            <a:ext cx="213442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Collectiv‘s</a:t>
            </a:r>
            <a:r>
              <a:rPr lang="de-DE" dirty="0" smtClean="0"/>
              <a:t> &amp;  Society</a:t>
            </a:r>
            <a:endParaRPr lang="de-DE" dirty="0"/>
          </a:p>
        </p:txBody>
      </p:sp>
      <p:sp>
        <p:nvSpPr>
          <p:cNvPr id="46" name="Ovale Legende 45"/>
          <p:cNvSpPr/>
          <p:nvPr/>
        </p:nvSpPr>
        <p:spPr>
          <a:xfrm>
            <a:off x="2308782" y="428328"/>
            <a:ext cx="2232248" cy="1432629"/>
          </a:xfrm>
          <a:prstGeom prst="wedgeEllipseCallout">
            <a:avLst>
              <a:gd name="adj1" fmla="val -43363"/>
              <a:gd name="adj2" fmla="val 81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2704826" y="7891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Social</a:t>
            </a:r>
            <a:r>
              <a:rPr lang="de-DE" b="1" dirty="0" smtClean="0">
                <a:solidFill>
                  <a:schemeClr val="bg1"/>
                </a:solidFill>
              </a:rPr>
              <a:t> Arena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9" name="Ovale Legende 48"/>
          <p:cNvSpPr/>
          <p:nvPr/>
        </p:nvSpPr>
        <p:spPr>
          <a:xfrm>
            <a:off x="1979712" y="2738976"/>
            <a:ext cx="1710248" cy="687596"/>
          </a:xfrm>
          <a:prstGeom prst="wedgeEllipseCallout">
            <a:avLst>
              <a:gd name="adj1" fmla="val -57621"/>
              <a:gd name="adj2" fmla="val 27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2312720" y="29156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f(x) </a:t>
            </a:r>
            <a:r>
              <a:rPr lang="de-DE" b="1" dirty="0" err="1" smtClean="0">
                <a:solidFill>
                  <a:schemeClr val="bg1"/>
                </a:solidFill>
              </a:rPr>
              <a:t>control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1" name="Ovale Legende 50"/>
          <p:cNvSpPr/>
          <p:nvPr/>
        </p:nvSpPr>
        <p:spPr>
          <a:xfrm>
            <a:off x="3318560" y="2118296"/>
            <a:ext cx="1710248" cy="687596"/>
          </a:xfrm>
          <a:prstGeom prst="wedgeEllipseCallout">
            <a:avLst>
              <a:gd name="adj1" fmla="val -59403"/>
              <a:gd name="adj2" fmla="val 7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3581716" y="2240092"/>
            <a:ext cx="165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f(x) </a:t>
            </a:r>
            <a:r>
              <a:rPr lang="de-DE" b="1" dirty="0" err="1" smtClean="0">
                <a:solidFill>
                  <a:schemeClr val="bg1"/>
                </a:solidFill>
              </a:rPr>
              <a:t>market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583720" y="4129335"/>
            <a:ext cx="93610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Offshore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49320" y="5490591"/>
            <a:ext cx="936104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BHKW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179528" y="5857527"/>
            <a:ext cx="93610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CES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020272" y="3769295"/>
            <a:ext cx="4680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CSP</a:t>
            </a:r>
            <a:endParaRPr lang="de-DE" sz="140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7308304" y="4489375"/>
            <a:ext cx="665664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Exit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8" name="Ovale Legende 57"/>
          <p:cNvSpPr/>
          <p:nvPr/>
        </p:nvSpPr>
        <p:spPr>
          <a:xfrm>
            <a:off x="4346612" y="1444143"/>
            <a:ext cx="1710248" cy="687596"/>
          </a:xfrm>
          <a:prstGeom prst="wedgeEllipseCallout">
            <a:avLst>
              <a:gd name="adj1" fmla="val -59403"/>
              <a:gd name="adj2" fmla="val 7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4427752" y="1547500"/>
            <a:ext cx="165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  </a:t>
            </a:r>
            <a:r>
              <a:rPr lang="de-DE" b="1" dirty="0" err="1" smtClean="0">
                <a:solidFill>
                  <a:schemeClr val="bg1"/>
                </a:solidFill>
              </a:rPr>
              <a:t>coordination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Social</a:t>
            </a:r>
            <a:r>
              <a:rPr lang="de-DE" dirty="0" smtClean="0"/>
              <a:t> Scenarios </a:t>
            </a:r>
            <a:r>
              <a:rPr lang="de-DE" dirty="0" err="1" smtClean="0"/>
              <a:t>means</a:t>
            </a:r>
            <a:r>
              <a:rPr lang="de-DE" dirty="0" smtClean="0"/>
              <a:t> …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out a </a:t>
            </a:r>
            <a:r>
              <a:rPr lang="de-DE" dirty="0" err="1" smtClean="0"/>
              <a:t>common</a:t>
            </a:r>
            <a:r>
              <a:rPr lang="de-DE" dirty="0" smtClean="0"/>
              <a:t> sense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interest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(i.e. a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arena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b) </a:t>
            </a:r>
            <a:r>
              <a:rPr lang="de-DE" dirty="0" err="1" smtClean="0"/>
              <a:t>simulating</a:t>
            </a:r>
            <a:r>
              <a:rPr lang="de-DE" dirty="0" smtClean="0"/>
              <a:t> different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congruent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discongruent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sense </a:t>
            </a:r>
            <a:r>
              <a:rPr lang="de-DE" dirty="0" err="1" smtClean="0"/>
              <a:t>model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c)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mathematical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tendencies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decision</a:t>
            </a:r>
            <a:r>
              <a:rPr lang="de-DE" dirty="0" smtClean="0"/>
              <a:t> (i.e. Meta-</a:t>
            </a:r>
            <a:r>
              <a:rPr lang="de-DE" dirty="0" err="1" smtClean="0"/>
              <a:t>Analyses</a:t>
            </a:r>
            <a:r>
              <a:rPr lang="de-DE" dirty="0" smtClean="0"/>
              <a:t>, </a:t>
            </a:r>
            <a:r>
              <a:rPr lang="de-DE" dirty="0" err="1" smtClean="0"/>
              <a:t>Structural</a:t>
            </a:r>
            <a:r>
              <a:rPr lang="de-DE" dirty="0" smtClean="0"/>
              <a:t>  </a:t>
            </a:r>
            <a:r>
              <a:rPr lang="de-DE" dirty="0" err="1" smtClean="0"/>
              <a:t>Equation</a:t>
            </a:r>
            <a:r>
              <a:rPr lang="de-DE" dirty="0" smtClean="0"/>
              <a:t> Modeling, CIB </a:t>
            </a:r>
            <a:r>
              <a:rPr lang="de-DE" dirty="0" err="1" smtClean="0"/>
              <a:t>and</a:t>
            </a:r>
            <a:r>
              <a:rPr lang="de-DE" dirty="0" smtClean="0"/>
              <a:t> Expert-Delphi, </a:t>
            </a:r>
            <a:r>
              <a:rPr lang="de-DE" dirty="0" err="1" smtClean="0"/>
              <a:t>Social</a:t>
            </a:r>
            <a:r>
              <a:rPr lang="de-DE" dirty="0" smtClean="0"/>
              <a:t> Surveys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Discourse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3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Bildschirmpräsentation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The New Paradigma: Social Dimensions and Indicators  of Social Scenarios Uwe Pfenning, DLR Stuttgart</vt:lpstr>
      <vt:lpstr>Biography of Energy Systems</vt:lpstr>
      <vt:lpstr>Drivers of Changes and (partly) Innovations</vt:lpstr>
      <vt:lpstr>Focus of Definitions</vt:lpstr>
      <vt:lpstr>The paradigma of renewables I: Decentralisation and ownership</vt:lpstr>
      <vt:lpstr>The paradigma of renewables II: Forcing new communication structures for administration</vt:lpstr>
      <vt:lpstr>The Paradigma for Renewable III: External pressures from science and economics</vt:lpstr>
      <vt:lpstr>PowerPoint-Präsentation</vt:lpstr>
      <vt:lpstr>Social Scenarios</vt:lpstr>
      <vt:lpstr>Overwiew about dimensions and scientific disciplines</vt:lpstr>
      <vt:lpstr>Communication Paths</vt:lpstr>
      <vt:lpstr>Need for Legitimation</vt:lpstr>
      <vt:lpstr>Conferences as a Social Arena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Pfenning, Uwe</dc:creator>
  <cp:lastModifiedBy>Pfenning, Uwe</cp:lastModifiedBy>
  <cp:revision>39</cp:revision>
  <cp:lastPrinted>2013-10-09T09:51:49Z</cp:lastPrinted>
  <dcterms:created xsi:type="dcterms:W3CDTF">2013-10-08T11:40:26Z</dcterms:created>
  <dcterms:modified xsi:type="dcterms:W3CDTF">2013-10-09T12:50:58Z</dcterms:modified>
</cp:coreProperties>
</file>