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5" r:id="rId2"/>
    <p:sldId id="371" r:id="rId3"/>
    <p:sldId id="373" r:id="rId4"/>
    <p:sldId id="342" r:id="rId5"/>
    <p:sldId id="352" r:id="rId6"/>
    <p:sldId id="383" r:id="rId7"/>
    <p:sldId id="385" r:id="rId8"/>
    <p:sldId id="379" r:id="rId9"/>
    <p:sldId id="398" r:id="rId10"/>
    <p:sldId id="399" r:id="rId11"/>
    <p:sldId id="376" r:id="rId12"/>
    <p:sldId id="386" r:id="rId13"/>
    <p:sldId id="388" r:id="rId14"/>
    <p:sldId id="374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11" autoAdjust="0"/>
  </p:normalViewPr>
  <p:slideViewPr>
    <p:cSldViewPr>
      <p:cViewPr>
        <p:scale>
          <a:sx n="70" d="100"/>
          <a:sy n="70" d="100"/>
        </p:scale>
        <p:origin x="-107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5F010-AD2B-473B-8FBE-73D92AF163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E19E8FC-9998-4739-89FC-D4B856C1260E}">
      <dgm:prSet phldrT="[Text]"/>
      <dgm:spPr/>
      <dgm:t>
        <a:bodyPr/>
        <a:lstStyle/>
        <a:p>
          <a:r>
            <a:rPr lang="de-DE" dirty="0" smtClean="0"/>
            <a:t>Nowcasting</a:t>
          </a:r>
          <a:endParaRPr lang="de-DE" dirty="0"/>
        </a:p>
      </dgm:t>
    </dgm:pt>
    <dgm:pt modelId="{B1151EA5-02EA-4C01-AD6C-326858FFEE9A}" type="parTrans" cxnId="{745958E6-EA91-443B-8F6F-48574B989DF5}">
      <dgm:prSet/>
      <dgm:spPr/>
      <dgm:t>
        <a:bodyPr/>
        <a:lstStyle/>
        <a:p>
          <a:endParaRPr lang="de-DE"/>
        </a:p>
      </dgm:t>
    </dgm:pt>
    <dgm:pt modelId="{353553D9-DF7C-40BF-9782-8AD874E42FA8}" type="sibTrans" cxnId="{745958E6-EA91-443B-8F6F-48574B989DF5}">
      <dgm:prSet/>
      <dgm:spPr/>
      <dgm:t>
        <a:bodyPr/>
        <a:lstStyle/>
        <a:p>
          <a:endParaRPr lang="de-DE"/>
        </a:p>
      </dgm:t>
    </dgm:pt>
    <dgm:pt modelId="{F040E39D-F27D-4EC6-8600-7FB533729022}">
      <dgm:prSet phldrT="[Text]"/>
      <dgm:spPr/>
      <dgm:t>
        <a:bodyPr/>
        <a:lstStyle/>
        <a:p>
          <a:r>
            <a:rPr lang="de-DE" dirty="0" smtClean="0"/>
            <a:t>COSMO-MUC</a:t>
          </a:r>
          <a:endParaRPr lang="de-DE" dirty="0"/>
        </a:p>
      </dgm:t>
    </dgm:pt>
    <dgm:pt modelId="{CEBEB8E4-435C-42DF-9DAD-A84AD7E8304E}" type="parTrans" cxnId="{47CA7CDF-F73E-4D75-98E7-DB95ED342369}">
      <dgm:prSet/>
      <dgm:spPr/>
      <dgm:t>
        <a:bodyPr/>
        <a:lstStyle/>
        <a:p>
          <a:endParaRPr lang="de-DE"/>
        </a:p>
      </dgm:t>
    </dgm:pt>
    <dgm:pt modelId="{D7A8DFE9-7D51-4C8B-BFBD-56AA2105415E}" type="sibTrans" cxnId="{47CA7CDF-F73E-4D75-98E7-DB95ED342369}">
      <dgm:prSet/>
      <dgm:spPr/>
      <dgm:t>
        <a:bodyPr/>
        <a:lstStyle/>
        <a:p>
          <a:endParaRPr lang="de-DE"/>
        </a:p>
      </dgm:t>
    </dgm:pt>
    <dgm:pt modelId="{DC132782-5EEB-4BF2-BA37-C650E1E3A177}">
      <dgm:prSet phldrT="[Text]"/>
      <dgm:spPr/>
      <dgm:t>
        <a:bodyPr/>
        <a:lstStyle/>
        <a:p>
          <a:r>
            <a:rPr lang="de-DE" dirty="0" smtClean="0"/>
            <a:t>COSMO-DE</a:t>
          </a:r>
          <a:endParaRPr lang="de-DE" dirty="0"/>
        </a:p>
      </dgm:t>
    </dgm:pt>
    <dgm:pt modelId="{96B47966-AECC-4692-B043-E369BDEE8311}" type="parTrans" cxnId="{DEBF2126-D7A3-4BB2-BAE7-CAD623094282}">
      <dgm:prSet/>
      <dgm:spPr/>
      <dgm:t>
        <a:bodyPr/>
        <a:lstStyle/>
        <a:p>
          <a:endParaRPr lang="de-DE"/>
        </a:p>
      </dgm:t>
    </dgm:pt>
    <dgm:pt modelId="{9AD51C2D-6865-46E4-AB93-8DD215F15CBF}" type="sibTrans" cxnId="{DEBF2126-D7A3-4BB2-BAE7-CAD623094282}">
      <dgm:prSet/>
      <dgm:spPr/>
      <dgm:t>
        <a:bodyPr/>
        <a:lstStyle/>
        <a:p>
          <a:endParaRPr lang="de-DE"/>
        </a:p>
      </dgm:t>
    </dgm:pt>
    <dgm:pt modelId="{AA875782-3C09-4B2F-8AB0-7A29185E4B4E}" type="pres">
      <dgm:prSet presAssocID="{9885F010-AD2B-473B-8FBE-73D92AF163A7}" presName="Name0" presStyleCnt="0">
        <dgm:presLayoutVars>
          <dgm:dir/>
          <dgm:animLvl val="lvl"/>
          <dgm:resizeHandles val="exact"/>
        </dgm:presLayoutVars>
      </dgm:prSet>
      <dgm:spPr/>
    </dgm:pt>
    <dgm:pt modelId="{B767D47F-51C5-4AD6-A969-9F26DA92888C}" type="pres">
      <dgm:prSet presAssocID="{0E19E8FC-9998-4739-89FC-D4B856C126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3605F0-93B3-4270-ABF4-4D8BCDC0D28F}" type="pres">
      <dgm:prSet presAssocID="{353553D9-DF7C-40BF-9782-8AD874E42FA8}" presName="parTxOnlySpace" presStyleCnt="0"/>
      <dgm:spPr/>
    </dgm:pt>
    <dgm:pt modelId="{C2F7DFCA-E0DB-45D9-BA35-312D69B439DC}" type="pres">
      <dgm:prSet presAssocID="{F040E39D-F27D-4EC6-8600-7FB53372902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6B15F1-C566-44FE-8D43-8EC153294F2D}" type="pres">
      <dgm:prSet presAssocID="{D7A8DFE9-7D51-4C8B-BFBD-56AA2105415E}" presName="parTxOnlySpace" presStyleCnt="0"/>
      <dgm:spPr/>
    </dgm:pt>
    <dgm:pt modelId="{3486079F-E1EA-4392-B2B8-35F62B871265}" type="pres">
      <dgm:prSet presAssocID="{DC132782-5EEB-4BF2-BA37-C650E1E3A17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D8EA5D0-A801-458A-8E67-F05C22D04645}" type="presOf" srcId="{0E19E8FC-9998-4739-89FC-D4B856C1260E}" destId="{B767D47F-51C5-4AD6-A969-9F26DA92888C}" srcOrd="0" destOrd="0" presId="urn:microsoft.com/office/officeart/2005/8/layout/chevron1"/>
    <dgm:cxn modelId="{B6E6FBC5-C1EC-425A-8603-A44085FFF7C2}" type="presOf" srcId="{9885F010-AD2B-473B-8FBE-73D92AF163A7}" destId="{AA875782-3C09-4B2F-8AB0-7A29185E4B4E}" srcOrd="0" destOrd="0" presId="urn:microsoft.com/office/officeart/2005/8/layout/chevron1"/>
    <dgm:cxn modelId="{DEBF2126-D7A3-4BB2-BAE7-CAD623094282}" srcId="{9885F010-AD2B-473B-8FBE-73D92AF163A7}" destId="{DC132782-5EEB-4BF2-BA37-C650E1E3A177}" srcOrd="2" destOrd="0" parTransId="{96B47966-AECC-4692-B043-E369BDEE8311}" sibTransId="{9AD51C2D-6865-46E4-AB93-8DD215F15CBF}"/>
    <dgm:cxn modelId="{47CA7CDF-F73E-4D75-98E7-DB95ED342369}" srcId="{9885F010-AD2B-473B-8FBE-73D92AF163A7}" destId="{F040E39D-F27D-4EC6-8600-7FB533729022}" srcOrd="1" destOrd="0" parTransId="{CEBEB8E4-435C-42DF-9DAD-A84AD7E8304E}" sibTransId="{D7A8DFE9-7D51-4C8B-BFBD-56AA2105415E}"/>
    <dgm:cxn modelId="{33D5BBAB-0A6A-463C-BF12-B7E057700D12}" type="presOf" srcId="{DC132782-5EEB-4BF2-BA37-C650E1E3A177}" destId="{3486079F-E1EA-4392-B2B8-35F62B871265}" srcOrd="0" destOrd="0" presId="urn:microsoft.com/office/officeart/2005/8/layout/chevron1"/>
    <dgm:cxn modelId="{745958E6-EA91-443B-8F6F-48574B989DF5}" srcId="{9885F010-AD2B-473B-8FBE-73D92AF163A7}" destId="{0E19E8FC-9998-4739-89FC-D4B856C1260E}" srcOrd="0" destOrd="0" parTransId="{B1151EA5-02EA-4C01-AD6C-326858FFEE9A}" sibTransId="{353553D9-DF7C-40BF-9782-8AD874E42FA8}"/>
    <dgm:cxn modelId="{D6D425E2-CC42-430F-9F99-D6D685424B54}" type="presOf" srcId="{F040E39D-F27D-4EC6-8600-7FB533729022}" destId="{C2F7DFCA-E0DB-45D9-BA35-312D69B439DC}" srcOrd="0" destOrd="0" presId="urn:microsoft.com/office/officeart/2005/8/layout/chevron1"/>
    <dgm:cxn modelId="{1D0D35C4-B124-4183-9DA9-7363EBD6B961}" type="presParOf" srcId="{AA875782-3C09-4B2F-8AB0-7A29185E4B4E}" destId="{B767D47F-51C5-4AD6-A969-9F26DA92888C}" srcOrd="0" destOrd="0" presId="urn:microsoft.com/office/officeart/2005/8/layout/chevron1"/>
    <dgm:cxn modelId="{C0F78980-1181-4035-B161-0402ED0D8901}" type="presParOf" srcId="{AA875782-3C09-4B2F-8AB0-7A29185E4B4E}" destId="{743605F0-93B3-4270-ABF4-4D8BCDC0D28F}" srcOrd="1" destOrd="0" presId="urn:microsoft.com/office/officeart/2005/8/layout/chevron1"/>
    <dgm:cxn modelId="{CBC23ADA-123F-415F-92FD-83217F49CD9C}" type="presParOf" srcId="{AA875782-3C09-4B2F-8AB0-7A29185E4B4E}" destId="{C2F7DFCA-E0DB-45D9-BA35-312D69B439DC}" srcOrd="2" destOrd="0" presId="urn:microsoft.com/office/officeart/2005/8/layout/chevron1"/>
    <dgm:cxn modelId="{3B6F1EC1-F7D6-40AD-B629-3898DD62F503}" type="presParOf" srcId="{AA875782-3C09-4B2F-8AB0-7A29185E4B4E}" destId="{556B15F1-C566-44FE-8D43-8EC153294F2D}" srcOrd="3" destOrd="0" presId="urn:microsoft.com/office/officeart/2005/8/layout/chevron1"/>
    <dgm:cxn modelId="{B6CD5CB6-07F5-4487-BC08-7B14A23C8C68}" type="presParOf" srcId="{AA875782-3C09-4B2F-8AB0-7A29185E4B4E}" destId="{3486079F-E1EA-4392-B2B8-35F62B87126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7D47F-51C5-4AD6-A969-9F26DA92888C}">
      <dsp:nvSpPr>
        <dsp:cNvPr id="0" name=""/>
        <dsp:cNvSpPr/>
      </dsp:nvSpPr>
      <dsp:spPr>
        <a:xfrm>
          <a:off x="1125" y="741868"/>
          <a:ext cx="1370656" cy="5482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Nowcasting</a:t>
          </a:r>
          <a:endParaRPr lang="de-DE" sz="1100" kern="1200" dirty="0"/>
        </a:p>
      </dsp:txBody>
      <dsp:txXfrm>
        <a:off x="275256" y="741868"/>
        <a:ext cx="822394" cy="548262"/>
      </dsp:txXfrm>
    </dsp:sp>
    <dsp:sp modelId="{C2F7DFCA-E0DB-45D9-BA35-312D69B439DC}">
      <dsp:nvSpPr>
        <dsp:cNvPr id="0" name=""/>
        <dsp:cNvSpPr/>
      </dsp:nvSpPr>
      <dsp:spPr>
        <a:xfrm>
          <a:off x="1234715" y="741868"/>
          <a:ext cx="1370656" cy="5482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COSMO-MUC</a:t>
          </a:r>
          <a:endParaRPr lang="de-DE" sz="1100" kern="1200" dirty="0"/>
        </a:p>
      </dsp:txBody>
      <dsp:txXfrm>
        <a:off x="1508846" y="741868"/>
        <a:ext cx="822394" cy="548262"/>
      </dsp:txXfrm>
    </dsp:sp>
    <dsp:sp modelId="{3486079F-E1EA-4392-B2B8-35F62B871265}">
      <dsp:nvSpPr>
        <dsp:cNvPr id="0" name=""/>
        <dsp:cNvSpPr/>
      </dsp:nvSpPr>
      <dsp:spPr>
        <a:xfrm>
          <a:off x="2468306" y="741868"/>
          <a:ext cx="1370656" cy="5482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COSMO-DE</a:t>
          </a:r>
          <a:endParaRPr lang="de-DE" sz="1100" kern="1200" dirty="0"/>
        </a:p>
      </dsp:txBody>
      <dsp:txXfrm>
        <a:off x="2742437" y="741868"/>
        <a:ext cx="822394" cy="54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6B8A3A4-ADCE-494E-B1BE-A78070D27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88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A0EC7C78-C87C-4868-92A9-CB07A8CE8F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32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B2156-147C-477C-8CE4-0D208BCC8AF0}" type="slidenum">
              <a:rPr lang="de-DE" sz="1200" smtClean="0"/>
              <a:pPr eaLnBrk="1" hangingPunct="1"/>
              <a:t>13</a:t>
            </a:fld>
            <a:endParaRPr lang="de-DE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AA541E5C-57AE-424C-B372-0D9F0AF5E7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 smtClean="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76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E5F29C87-3BEF-469E-B908-7BE31E7207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1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3"/>
            <a:ext cx="3770313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3"/>
            <a:ext cx="3771900" cy="3992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9C5651D2-D5D3-4843-8E6D-F4B901D668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89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994122A2-8A75-4272-824D-CA1627FEE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347643B-A32A-4A84-B625-9D1181A461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08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CF239396-6D87-48F5-981F-B100A09354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93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9DDA641D-40C1-4262-BED4-BFB2D54D2F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smtClean="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0" fontAlgn="base" hangingPunct="0"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fontAlgn="base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b-team@dlr.de" TargetMode="External"/><Relationship Id="rId2" Type="http://schemas.openxmlformats.org/officeDocument/2006/relationships/hyperlink" Target="http://www.pa.op.dlr.de/nowcast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513588" cy="741362"/>
          </a:xfrm>
        </p:spPr>
        <p:txBody>
          <a:bodyPr/>
          <a:lstStyle/>
          <a:p>
            <a:r>
              <a:rPr lang="en-US" dirty="0"/>
              <a:t>Thunderstorm </a:t>
            </a:r>
            <a:r>
              <a:rPr lang="en-US" dirty="0" err="1"/>
              <a:t>nowcasting</a:t>
            </a:r>
            <a:r>
              <a:rPr lang="en-US" dirty="0"/>
              <a:t>, short-range forecasting, and warning for aviation </a:t>
            </a:r>
            <a:endParaRPr lang="de-DE" dirty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441580" cy="1800200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en-US" sz="2000" dirty="0"/>
              <a:t>Dennis </a:t>
            </a:r>
            <a:r>
              <a:rPr lang="en-US" sz="2000" dirty="0" smtClean="0"/>
              <a:t>Stich, </a:t>
            </a:r>
          </a:p>
          <a:p>
            <a:r>
              <a:rPr lang="en-US" sz="2000" dirty="0" smtClean="0"/>
              <a:t>C. Forster, A. Tafferner, M. Köhler, I. </a:t>
            </a:r>
            <a:r>
              <a:rPr lang="en-US" sz="2000" dirty="0" err="1" smtClean="0"/>
              <a:t>Sölch</a:t>
            </a:r>
            <a:r>
              <a:rPr lang="en-US" sz="2000" dirty="0" smtClean="0"/>
              <a:t>, </a:t>
            </a:r>
            <a:r>
              <a:rPr lang="en-US" sz="2000" dirty="0"/>
              <a:t>and </a:t>
            </a:r>
            <a:r>
              <a:rPr lang="en-US" sz="2000" dirty="0" smtClean="0"/>
              <a:t>T. Gerz</a:t>
            </a:r>
            <a:endParaRPr lang="de-DE" sz="2000" dirty="0" smtClean="0"/>
          </a:p>
          <a:p>
            <a:endParaRPr lang="de-DE" dirty="0" smtClean="0"/>
          </a:p>
          <a:p>
            <a:r>
              <a:rPr lang="en-US" sz="1800" dirty="0" smtClean="0"/>
              <a:t>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EMS </a:t>
            </a:r>
            <a:r>
              <a:rPr lang="en-US" sz="1800" dirty="0"/>
              <a:t>Annual Meeting &amp; </a:t>
            </a:r>
            <a:r>
              <a:rPr lang="en-US" sz="1800" dirty="0" smtClean="0"/>
              <a:t>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ECAM</a:t>
            </a:r>
          </a:p>
          <a:p>
            <a:r>
              <a:rPr lang="en-US" sz="1800" dirty="0" smtClean="0"/>
              <a:t>Reading, United Kingdom, 9 </a:t>
            </a:r>
            <a:r>
              <a:rPr lang="en-US" sz="1800" dirty="0"/>
              <a:t>- </a:t>
            </a:r>
            <a:r>
              <a:rPr lang="en-US" sz="1800" dirty="0" smtClean="0"/>
              <a:t>13 September </a:t>
            </a:r>
            <a:r>
              <a:rPr lang="en-US" sz="1800" dirty="0"/>
              <a:t>2013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29612" cy="738187"/>
          </a:xfrm>
        </p:spPr>
        <p:txBody>
          <a:bodyPr/>
          <a:lstStyle/>
          <a:p>
            <a:r>
              <a:rPr lang="de-DE" dirty="0" err="1"/>
              <a:t>AutoAlert</a:t>
            </a:r>
            <a:r>
              <a:rPr lang="de-DE" dirty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additional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interactively</a:t>
            </a:r>
            <a:r>
              <a:rPr lang="de-DE" dirty="0" smtClean="0"/>
              <a:t> </a:t>
            </a:r>
            <a:r>
              <a:rPr lang="de-DE" dirty="0" err="1" smtClean="0"/>
              <a:t>edited</a:t>
            </a:r>
            <a:r>
              <a:rPr lang="de-DE" dirty="0" smtClean="0"/>
              <a:t> (</a:t>
            </a:r>
            <a:r>
              <a:rPr lang="de-DE" dirty="0"/>
              <a:t>in </a:t>
            </a:r>
            <a:r>
              <a:rPr lang="de-DE" dirty="0" err="1" smtClean="0"/>
              <a:t>red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EMS &amp; ECAM 2013 &gt; Dennis Stich &gt; September 2013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21381" y="1412776"/>
            <a:ext cx="5832615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 smtClean="0"/>
              <a:t>DLR </a:t>
            </a:r>
            <a:r>
              <a:rPr lang="de-DE" sz="1100" dirty="0"/>
              <a:t>Oberpfaffenhofen, 20 June 2012, Gewitterwarnhinweis um 14:40 UTC</a:t>
            </a:r>
          </a:p>
          <a:p>
            <a:r>
              <a:rPr lang="de-DE" sz="1100" dirty="0"/>
              <a:t>*********************************************************</a:t>
            </a:r>
          </a:p>
          <a:p>
            <a:r>
              <a:rPr lang="de-DE" sz="1100" dirty="0"/>
              <a:t> </a:t>
            </a:r>
          </a:p>
          <a:p>
            <a:r>
              <a:rPr lang="de-DE" sz="1100" dirty="0">
                <a:solidFill>
                  <a:srgbClr val="C00000"/>
                </a:solidFill>
              </a:rPr>
              <a:t>Es wurden Gewittertops bis ca. 14 km Höhe und länger anhaltender Hagel beobachtet</a:t>
            </a:r>
            <a:r>
              <a:rPr lang="de-DE" sz="1100" dirty="0"/>
              <a:t>. </a:t>
            </a:r>
          </a:p>
          <a:p>
            <a:r>
              <a:rPr lang="de-DE" sz="1100" dirty="0"/>
              <a:t>  </a:t>
            </a:r>
          </a:p>
          <a:p>
            <a:r>
              <a:rPr lang="de-DE" sz="1100" dirty="0"/>
              <a:t>Gewitterzelle Nr. 281 etwa 31 km von MUC entfernt wird laut Prognose in 50 Min. den Flughafen MUC treffen.</a:t>
            </a:r>
          </a:p>
          <a:p>
            <a:r>
              <a:rPr lang="de-DE" sz="1100" dirty="0"/>
              <a:t> </a:t>
            </a:r>
          </a:p>
          <a:p>
            <a:r>
              <a:rPr lang="de-DE" sz="1100" dirty="0"/>
              <a:t>Weitere Gewitterzellen weniger als 100 km von MUC entfernt. Betroffene Bereiche: NW, SW, SE</a:t>
            </a:r>
          </a:p>
          <a:p>
            <a:r>
              <a:rPr lang="de-DE" sz="1100" dirty="0"/>
              <a:t> </a:t>
            </a:r>
          </a:p>
          <a:p>
            <a:r>
              <a:rPr lang="de-DE" sz="1100" dirty="0"/>
              <a:t>Mittlere Zugrichtung aller Zellen: nord-</a:t>
            </a:r>
            <a:r>
              <a:rPr lang="de-DE" sz="1100" dirty="0" err="1"/>
              <a:t>oestlich</a:t>
            </a:r>
            <a:endParaRPr lang="de-DE" sz="1100" dirty="0"/>
          </a:p>
          <a:p>
            <a:r>
              <a:rPr lang="de-DE" sz="1100" dirty="0"/>
              <a:t>  </a:t>
            </a:r>
          </a:p>
          <a:p>
            <a:r>
              <a:rPr lang="de-DE" sz="1100" dirty="0"/>
              <a:t>Zur Erläuterung:</a:t>
            </a:r>
          </a:p>
          <a:p>
            <a:r>
              <a:rPr lang="de-DE" sz="1100" dirty="0"/>
              <a:t>Gewitterzellen sind schwarz umrandet (Bereich mit Starkniederschlag).</a:t>
            </a:r>
          </a:p>
          <a:p>
            <a:r>
              <a:rPr lang="de-DE" sz="1100" dirty="0"/>
              <a:t>Die Verlagerung nach 60 Minuten ist mit einem Pfeil </a:t>
            </a:r>
            <a:endParaRPr lang="de-DE" sz="1100" dirty="0" smtClean="0"/>
          </a:p>
          <a:p>
            <a:r>
              <a:rPr lang="de-DE" sz="1100" dirty="0" smtClean="0"/>
              <a:t>und </a:t>
            </a:r>
            <a:r>
              <a:rPr lang="de-DE" sz="1100" dirty="0"/>
              <a:t>einer schwarz-weiß gestrichelten Linie markiert.</a:t>
            </a:r>
          </a:p>
          <a:p>
            <a:r>
              <a:rPr lang="de-DE" sz="1100" dirty="0"/>
              <a:t>Blitze (LINET) sind mit blauen Kreuzen markiert.</a:t>
            </a:r>
          </a:p>
          <a:p>
            <a:r>
              <a:rPr lang="de-DE" sz="1100" dirty="0"/>
              <a:t>  </a:t>
            </a:r>
          </a:p>
          <a:p>
            <a:r>
              <a:rPr lang="de-DE" sz="1100" dirty="0"/>
              <a:t>Weitere Informationen:</a:t>
            </a:r>
          </a:p>
          <a:p>
            <a:r>
              <a:rPr lang="de-DE" sz="1100" dirty="0"/>
              <a:t>Siehe Anhang, </a:t>
            </a:r>
            <a:r>
              <a:rPr lang="de-DE" sz="1100" dirty="0" err="1"/>
              <a:t>MetFROG</a:t>
            </a:r>
            <a:r>
              <a:rPr lang="de-DE" sz="1100" dirty="0"/>
              <a:t> und </a:t>
            </a:r>
            <a:r>
              <a:rPr lang="de-DE" sz="1100" u="sng" dirty="0">
                <a:hlinkClick r:id="rId2"/>
              </a:rPr>
              <a:t>http://www.pa.op.dlr.de/nowcasting/</a:t>
            </a:r>
            <a:r>
              <a:rPr lang="de-DE" sz="1100" dirty="0"/>
              <a:t> </a:t>
            </a:r>
            <a:endParaRPr lang="de-DE" sz="1100" dirty="0" smtClean="0"/>
          </a:p>
          <a:p>
            <a:r>
              <a:rPr lang="de-DE" sz="1100" dirty="0" smtClean="0"/>
              <a:t>(</a:t>
            </a:r>
            <a:r>
              <a:rPr lang="de-DE" sz="1100" dirty="0"/>
              <a:t>User: </a:t>
            </a:r>
            <a:r>
              <a:rPr lang="de-DE" sz="1100" dirty="0" err="1"/>
              <a:t>nowcasting</a:t>
            </a:r>
            <a:r>
              <a:rPr lang="de-DE" sz="1100" dirty="0"/>
              <a:t>, </a:t>
            </a:r>
            <a:r>
              <a:rPr lang="de-DE" sz="1100" dirty="0" err="1"/>
              <a:t>Passwd</a:t>
            </a:r>
            <a:r>
              <a:rPr lang="de-DE" sz="1100" dirty="0"/>
              <a:t>: </a:t>
            </a:r>
            <a:r>
              <a:rPr lang="de-DE" sz="1100" dirty="0" err="1"/>
              <a:t>drizzle</a:t>
            </a:r>
            <a:r>
              <a:rPr lang="de-DE" sz="1100" dirty="0"/>
              <a:t>)</a:t>
            </a:r>
          </a:p>
          <a:p>
            <a:r>
              <a:rPr lang="de-DE" sz="1100" dirty="0"/>
              <a:t>  </a:t>
            </a:r>
          </a:p>
          <a:p>
            <a:r>
              <a:rPr lang="de-DE" sz="1100" dirty="0"/>
              <a:t>Mit freundlichen Grüßen,</a:t>
            </a:r>
          </a:p>
          <a:p>
            <a:r>
              <a:rPr lang="de-DE" sz="1100" dirty="0"/>
              <a:t>das Gewitterteam des DLR Instituts für Physik der Atmosphäre</a:t>
            </a:r>
          </a:p>
          <a:p>
            <a:r>
              <a:rPr lang="de-DE" sz="1100" dirty="0"/>
              <a:t>  </a:t>
            </a:r>
          </a:p>
          <a:p>
            <a:r>
              <a:rPr lang="de-DE" sz="1100" dirty="0"/>
              <a:t>Feedback, Fragen und Anregungen bitte an</a:t>
            </a:r>
          </a:p>
          <a:p>
            <a:r>
              <a:rPr lang="de-DE" sz="1100" u="sng" dirty="0">
                <a:hlinkClick r:id="rId3"/>
              </a:rPr>
              <a:t>cb-team@dlr.de</a:t>
            </a:r>
            <a:r>
              <a:rPr lang="de-DE" sz="1100" dirty="0"/>
              <a:t>    Tel.: 08153 28 3174 oder 01853 28 1218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85" y="2924944"/>
            <a:ext cx="3302547" cy="39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2" y="1941909"/>
            <a:ext cx="59817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51817" y="260648"/>
            <a:ext cx="7776797" cy="10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000" b="1" dirty="0" err="1">
                <a:solidFill>
                  <a:srgbClr val="686868"/>
                </a:solidFill>
              </a:rPr>
              <a:t>Cb</a:t>
            </a:r>
            <a:r>
              <a:rPr lang="de-DE" sz="3000" b="1" dirty="0">
                <a:solidFill>
                  <a:srgbClr val="686868"/>
                </a:solidFill>
              </a:rPr>
              <a:t> </a:t>
            </a:r>
            <a:r>
              <a:rPr lang="de-DE" sz="3000" b="1" dirty="0" err="1" smtClean="0">
                <a:solidFill>
                  <a:srgbClr val="686868"/>
                </a:solidFill>
              </a:rPr>
              <a:t>indicator</a:t>
            </a:r>
            <a:r>
              <a:rPr lang="de-DE" sz="3000" b="1" dirty="0" smtClean="0">
                <a:solidFill>
                  <a:srgbClr val="686868"/>
                </a:solidFill>
              </a:rPr>
              <a:t> </a:t>
            </a:r>
            <a:r>
              <a:rPr lang="de-DE" sz="3000" b="1" dirty="0" err="1" smtClean="0">
                <a:solidFill>
                  <a:srgbClr val="686868"/>
                </a:solidFill>
              </a:rPr>
              <a:t>forecasts</a:t>
            </a:r>
            <a:r>
              <a:rPr lang="de-DE" sz="3000" b="1" dirty="0" smtClean="0">
                <a:solidFill>
                  <a:srgbClr val="686868"/>
                </a:solidFill>
              </a:rPr>
              <a:t> </a:t>
            </a:r>
            <a:r>
              <a:rPr lang="de-DE" sz="3000" b="1" dirty="0" err="1">
                <a:solidFill>
                  <a:srgbClr val="686868"/>
                </a:solidFill>
              </a:rPr>
              <a:t>up</a:t>
            </a:r>
            <a:r>
              <a:rPr lang="de-DE" sz="3000" b="1" dirty="0">
                <a:solidFill>
                  <a:srgbClr val="686868"/>
                </a:solidFill>
              </a:rPr>
              <a:t> </a:t>
            </a:r>
            <a:r>
              <a:rPr lang="de-DE" sz="3000" b="1" dirty="0" err="1">
                <a:solidFill>
                  <a:srgbClr val="686868"/>
                </a:solidFill>
              </a:rPr>
              <a:t>to</a:t>
            </a:r>
            <a:r>
              <a:rPr lang="de-DE" sz="3000" b="1" dirty="0">
                <a:solidFill>
                  <a:srgbClr val="686868"/>
                </a:solidFill>
              </a:rPr>
              <a:t> 6 </a:t>
            </a:r>
            <a:r>
              <a:rPr lang="de-DE" sz="3000" b="1" dirty="0" err="1" smtClean="0">
                <a:solidFill>
                  <a:srgbClr val="686868"/>
                </a:solidFill>
              </a:rPr>
              <a:t>hrs</a:t>
            </a:r>
            <a:r>
              <a:rPr lang="de-DE" sz="3000" b="1" dirty="0" smtClean="0">
                <a:solidFill>
                  <a:srgbClr val="686868"/>
                </a:solidFill>
              </a:rPr>
              <a:t> (</a:t>
            </a:r>
            <a:r>
              <a:rPr lang="de-DE" sz="3000" b="1" dirty="0" err="1" smtClean="0">
                <a:solidFill>
                  <a:srgbClr val="686868"/>
                </a:solidFill>
              </a:rPr>
              <a:t>Cblike</a:t>
            </a:r>
            <a:r>
              <a:rPr lang="de-DE" sz="3000" b="1" dirty="0" smtClean="0">
                <a:solidFill>
                  <a:srgbClr val="686868"/>
                </a:solidFill>
              </a:rPr>
              <a:t>)</a:t>
            </a:r>
          </a:p>
          <a:p>
            <a:pPr eaLnBrk="1" hangingPunct="1"/>
            <a:endParaRPr lang="de-DE" sz="1000" b="1" dirty="0">
              <a:solidFill>
                <a:srgbClr val="686868"/>
              </a:solidFill>
            </a:endParaRPr>
          </a:p>
          <a:p>
            <a:pPr eaLnBrk="1" hangingPunct="1"/>
            <a:r>
              <a:rPr lang="de-DE" sz="1800" dirty="0" err="1"/>
              <a:t>Fuzzy</a:t>
            </a:r>
            <a:r>
              <a:rPr lang="de-DE" sz="1800" dirty="0"/>
              <a:t> </a:t>
            </a:r>
            <a:r>
              <a:rPr lang="de-DE" sz="1800" dirty="0" err="1"/>
              <a:t>logic</a:t>
            </a:r>
            <a:r>
              <a:rPr lang="de-DE" sz="1800" dirty="0"/>
              <a:t> </a:t>
            </a:r>
            <a:r>
              <a:rPr lang="de-DE" sz="1800" dirty="0" err="1"/>
              <a:t>combination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CAPE, 500 </a:t>
            </a:r>
            <a:r>
              <a:rPr lang="de-DE" sz="1800" dirty="0" err="1"/>
              <a:t>hPa</a:t>
            </a:r>
            <a:r>
              <a:rPr lang="de-DE" sz="1800" dirty="0"/>
              <a:t> </a:t>
            </a:r>
            <a:r>
              <a:rPr lang="de-DE" sz="1800" dirty="0" err="1"/>
              <a:t>vertical</a:t>
            </a:r>
            <a:r>
              <a:rPr lang="de-DE" sz="1800" dirty="0"/>
              <a:t> </a:t>
            </a:r>
            <a:r>
              <a:rPr lang="de-DE" sz="1800" dirty="0" err="1"/>
              <a:t>velocity</a:t>
            </a:r>
            <a:r>
              <a:rPr lang="de-DE" sz="1800" dirty="0"/>
              <a:t>, </a:t>
            </a:r>
            <a:r>
              <a:rPr lang="de-DE" sz="1800" dirty="0" err="1"/>
              <a:t>synthetic</a:t>
            </a:r>
            <a:r>
              <a:rPr lang="de-DE" sz="1800" dirty="0"/>
              <a:t> </a:t>
            </a:r>
            <a:r>
              <a:rPr lang="de-DE" sz="1800" dirty="0" err="1"/>
              <a:t>satellite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radar</a:t>
            </a:r>
            <a:r>
              <a:rPr lang="de-DE" sz="1800" dirty="0"/>
              <a:t> </a:t>
            </a:r>
            <a:r>
              <a:rPr lang="de-DE" sz="1800" dirty="0" err="1"/>
              <a:t>data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DWD COSMO-DE </a:t>
            </a:r>
            <a:r>
              <a:rPr lang="de-DE" sz="1800" dirty="0" err="1"/>
              <a:t>model</a:t>
            </a:r>
            <a:r>
              <a:rPr lang="de-DE" sz="1800" dirty="0"/>
              <a:t> 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51463" y="1527175"/>
            <a:ext cx="713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 smtClean="0"/>
              <a:t>Cblike</a:t>
            </a:r>
            <a:r>
              <a:rPr lang="de-DE" dirty="0" smtClean="0"/>
              <a:t> </a:t>
            </a:r>
            <a:r>
              <a:rPr lang="de-DE" dirty="0"/>
              <a:t>6 </a:t>
            </a:r>
            <a:r>
              <a:rPr lang="de-DE" dirty="0" err="1"/>
              <a:t>hrs</a:t>
            </a:r>
            <a:r>
              <a:rPr lang="de-DE" dirty="0"/>
              <a:t> </a:t>
            </a:r>
            <a:r>
              <a:rPr lang="de-DE" dirty="0" err="1" smtClean="0"/>
              <a:t>forecast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21 June 2012  18:00 UTC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2" y="1941909"/>
            <a:ext cx="5999164" cy="496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351463" y="1510109"/>
            <a:ext cx="5868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err="1"/>
              <a:t>Cb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21 June 2012  18:00 UTC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796136" y="2921001"/>
            <a:ext cx="3251211" cy="286232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White </a:t>
            </a:r>
            <a:r>
              <a:rPr lang="de-DE" sz="2000" dirty="0" err="1">
                <a:solidFill>
                  <a:schemeClr val="bg1"/>
                </a:solidFill>
              </a:rPr>
              <a:t>contours</a:t>
            </a:r>
            <a:r>
              <a:rPr lang="de-DE" sz="2000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de-DE" sz="2000" dirty="0" err="1" smtClean="0">
                <a:solidFill>
                  <a:schemeClr val="bg1"/>
                </a:solidFill>
              </a:rPr>
              <a:t>Cblike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indicator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exceeding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de-DE" sz="2000" dirty="0" smtClean="0">
                <a:solidFill>
                  <a:schemeClr val="bg1"/>
                </a:solidFill>
              </a:rPr>
              <a:t>a </a:t>
            </a:r>
            <a:r>
              <a:rPr lang="de-DE" sz="2000" dirty="0" err="1" smtClean="0">
                <a:solidFill>
                  <a:schemeClr val="bg1"/>
                </a:solidFill>
              </a:rPr>
              <a:t>certain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threshold</a:t>
            </a:r>
            <a:endParaRPr lang="de-DE" sz="2000" dirty="0">
              <a:solidFill>
                <a:schemeClr val="bg1"/>
              </a:solidFill>
            </a:endParaRPr>
          </a:p>
          <a:p>
            <a:pPr eaLnBrk="1" hangingPunct="1"/>
            <a:endParaRPr lang="de-DE" sz="2000" dirty="0">
              <a:solidFill>
                <a:schemeClr val="bg1"/>
              </a:solidFill>
            </a:endParaRPr>
          </a:p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Pink </a:t>
            </a:r>
            <a:r>
              <a:rPr lang="de-DE" sz="2000" dirty="0" err="1">
                <a:solidFill>
                  <a:schemeClr val="bg1"/>
                </a:solidFill>
              </a:rPr>
              <a:t>contours</a:t>
            </a:r>
            <a:r>
              <a:rPr lang="de-DE" sz="2000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Rad-TRAM </a:t>
            </a:r>
            <a:r>
              <a:rPr lang="de-DE" sz="2000" dirty="0" err="1">
                <a:solidFill>
                  <a:schemeClr val="bg1"/>
                </a:solidFill>
              </a:rPr>
              <a:t>cells</a:t>
            </a:r>
            <a:endParaRPr lang="de-DE" sz="2000" dirty="0">
              <a:solidFill>
                <a:schemeClr val="bg1"/>
              </a:solidFill>
            </a:endParaRPr>
          </a:p>
          <a:p>
            <a:pPr eaLnBrk="1" hangingPunct="1"/>
            <a:endParaRPr lang="de-DE" sz="2000" dirty="0">
              <a:solidFill>
                <a:schemeClr val="bg1"/>
              </a:solidFill>
            </a:endParaRPr>
          </a:p>
          <a:p>
            <a:pPr eaLnBrk="1" hangingPunct="1"/>
            <a:r>
              <a:rPr lang="de-DE" sz="2000" dirty="0">
                <a:solidFill>
                  <a:schemeClr val="bg1"/>
                </a:solidFill>
              </a:rPr>
              <a:t>Blue </a:t>
            </a:r>
            <a:r>
              <a:rPr lang="de-DE" sz="2000" dirty="0" err="1">
                <a:solidFill>
                  <a:schemeClr val="bg1"/>
                </a:solidFill>
              </a:rPr>
              <a:t>crosses</a:t>
            </a:r>
            <a:r>
              <a:rPr lang="de-DE" sz="2000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r>
              <a:rPr lang="de-DE" sz="2000" dirty="0" err="1">
                <a:solidFill>
                  <a:schemeClr val="bg1"/>
                </a:solidFill>
              </a:rPr>
              <a:t>Lightning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data</a:t>
            </a:r>
            <a:r>
              <a:rPr lang="de-DE" sz="2000" dirty="0">
                <a:solidFill>
                  <a:schemeClr val="bg1"/>
                </a:solidFill>
              </a:rPr>
              <a:t> (LINET)</a:t>
            </a:r>
          </a:p>
        </p:txBody>
      </p:sp>
    </p:spTree>
    <p:extLst>
      <p:ext uri="{BB962C8B-B14F-4D97-AF65-F5344CB8AC3E}">
        <p14:creationId xmlns:p14="http://schemas.microsoft.com/office/powerpoint/2010/main" val="7245197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Short-range limited </a:t>
            </a:r>
            <a:r>
              <a:rPr lang="de-DE" dirty="0" err="1" smtClean="0">
                <a:latin typeface="Arial" charset="0"/>
                <a:cs typeface="Arial" charset="0"/>
              </a:rPr>
              <a:t>area</a:t>
            </a:r>
            <a:r>
              <a:rPr lang="de-DE" dirty="0" smtClean="0">
                <a:latin typeface="Arial" charset="0"/>
                <a:cs typeface="Arial" charset="0"/>
              </a:rPr>
              <a:t> NWP (COSMO-MUC)</a:t>
            </a:r>
          </a:p>
        </p:txBody>
      </p:sp>
      <p:sp>
        <p:nvSpPr>
          <p:cNvPr id="10242" name="Inhaltsplatzhalter 2"/>
          <p:cNvSpPr>
            <a:spLocks noGrp="1"/>
          </p:cNvSpPr>
          <p:nvPr>
            <p:ph idx="1"/>
          </p:nvPr>
        </p:nvSpPr>
        <p:spPr>
          <a:xfrm>
            <a:off x="1143000" y="1772816"/>
            <a:ext cx="7694613" cy="4104109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 smtClean="0">
                <a:latin typeface="Arial" charset="0"/>
                <a:cs typeface="Arial" charset="0"/>
              </a:rPr>
              <a:t>For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seemless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prediction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of</a:t>
            </a:r>
            <a:r>
              <a:rPr lang="de-DE" sz="2000" dirty="0" smtClean="0">
                <a:latin typeface="Arial" charset="0"/>
                <a:cs typeface="Arial" charset="0"/>
              </a:rPr>
              <a:t> </a:t>
            </a:r>
            <a:r>
              <a:rPr lang="de-DE" sz="2000" dirty="0" err="1" smtClean="0">
                <a:latin typeface="Arial" charset="0"/>
                <a:cs typeface="Arial" charset="0"/>
              </a:rPr>
              <a:t>airtraffic</a:t>
            </a:r>
            <a:r>
              <a:rPr lang="de-DE" sz="2000" dirty="0" smtClean="0">
                <a:latin typeface="Arial" charset="0"/>
                <a:cs typeface="Arial" charset="0"/>
              </a:rPr>
              <a:t> relevant </a:t>
            </a:r>
            <a:r>
              <a:rPr lang="de-DE" sz="2000" dirty="0" err="1" smtClean="0">
                <a:latin typeface="Arial" charset="0"/>
                <a:cs typeface="Arial" charset="0"/>
              </a:rPr>
              <a:t>phenomena</a:t>
            </a:r>
            <a:endParaRPr lang="de-DE" sz="2000" dirty="0" smtClean="0">
              <a:latin typeface="Arial" charset="0"/>
              <a:cs typeface="Arial" charset="0"/>
            </a:endParaRPr>
          </a:p>
        </p:txBody>
      </p:sp>
      <p:sp>
        <p:nvSpPr>
          <p:cNvPr id="1024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863080" y="116632"/>
            <a:ext cx="5157192" cy="13841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&gt; EMS &amp; ECAM 2013 &gt; Dennis Stich &gt; September 2013</a:t>
            </a:r>
            <a:endParaRPr lang="de-DE" dirty="0"/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55576" y="122238"/>
            <a:ext cx="1260996" cy="13841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ea typeface="ヒラギノ角ゴ Pro W3"/>
                <a:cs typeface="ヒラギノ角ゴ Pro W3"/>
              </a:rPr>
              <a:t>www.DLR.de  •  </a:t>
            </a:r>
            <a:r>
              <a:rPr lang="de-DE" dirty="0" smtClean="0">
                <a:ea typeface="ヒラギノ角ゴ Pro W3"/>
                <a:cs typeface="ヒラギノ角ゴ Pro W3"/>
              </a:rPr>
              <a:t>Chart </a:t>
            </a:r>
            <a:fld id="{5B937A50-2D69-4FD7-A73B-E78DE1443D1D}" type="slidenum">
              <a:rPr smtClean="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dirty="0">
              <a:ea typeface="ヒラギノ角ゴ Pro W3"/>
              <a:cs typeface="ヒラギノ角ゴ Pro W3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88032" y="3708866"/>
            <a:ext cx="38444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(60 min)     (30 min - 4h)    (3h +)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2431921"/>
            <a:ext cx="2232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Forecast skill</a:t>
            </a:r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2536044731"/>
              </p:ext>
            </p:extLst>
          </p:nvPr>
        </p:nvGraphicFramePr>
        <p:xfrm>
          <a:off x="4716016" y="2261096"/>
          <a:ext cx="384008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1" name="Rechteck 10250"/>
          <p:cNvSpPr/>
          <p:nvPr/>
        </p:nvSpPr>
        <p:spPr>
          <a:xfrm>
            <a:off x="395536" y="2320466"/>
            <a:ext cx="8584993" cy="32687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947877" y="2931481"/>
            <a:ext cx="4523476" cy="2366847"/>
            <a:chOff x="2771800" y="3806959"/>
            <a:chExt cx="3096344" cy="2088232"/>
          </a:xfrm>
        </p:grpSpPr>
        <p:cxnSp>
          <p:nvCxnSpPr>
            <p:cNvPr id="3" name="Gerade Verbindung mit Pfeil 2"/>
            <p:cNvCxnSpPr/>
            <p:nvPr/>
          </p:nvCxnSpPr>
          <p:spPr>
            <a:xfrm>
              <a:off x="2771800" y="5895191"/>
              <a:ext cx="30963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 flipV="1">
              <a:off x="2771800" y="3806959"/>
              <a:ext cx="0" cy="20882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2771800" y="3933452"/>
              <a:ext cx="2952328" cy="18196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2771800" y="3944638"/>
              <a:ext cx="864096" cy="19469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ihandform 24"/>
            <p:cNvSpPr/>
            <p:nvPr/>
          </p:nvSpPr>
          <p:spPr>
            <a:xfrm>
              <a:off x="2775473" y="4842286"/>
              <a:ext cx="2592593" cy="1052905"/>
            </a:xfrm>
            <a:custGeom>
              <a:avLst/>
              <a:gdLst>
                <a:gd name="connsiteX0" fmla="*/ 0 w 2592593"/>
                <a:gd name="connsiteY0" fmla="*/ 170778 h 1052905"/>
                <a:gd name="connsiteX1" fmla="*/ 301214 w 2592593"/>
                <a:gd name="connsiteY1" fmla="*/ 20170 h 1052905"/>
                <a:gd name="connsiteX2" fmla="*/ 871369 w 2592593"/>
                <a:gd name="connsiteY2" fmla="*/ 30928 h 1052905"/>
                <a:gd name="connsiteX3" fmla="*/ 1484555 w 2592593"/>
                <a:gd name="connsiteY3" fmla="*/ 289112 h 1052905"/>
                <a:gd name="connsiteX4" fmla="*/ 2592593 w 2592593"/>
                <a:gd name="connsiteY4" fmla="*/ 1052905 h 105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593" h="1052905">
                  <a:moveTo>
                    <a:pt x="0" y="170778"/>
                  </a:moveTo>
                  <a:cubicBezTo>
                    <a:pt x="77993" y="107128"/>
                    <a:pt x="155986" y="43478"/>
                    <a:pt x="301214" y="20170"/>
                  </a:cubicBezTo>
                  <a:cubicBezTo>
                    <a:pt x="446442" y="-3138"/>
                    <a:pt x="674146" y="-13896"/>
                    <a:pt x="871369" y="30928"/>
                  </a:cubicBezTo>
                  <a:cubicBezTo>
                    <a:pt x="1068592" y="75752"/>
                    <a:pt x="1197684" y="118783"/>
                    <a:pt x="1484555" y="289112"/>
                  </a:cubicBezTo>
                  <a:cubicBezTo>
                    <a:pt x="1771426" y="459441"/>
                    <a:pt x="2418678" y="927399"/>
                    <a:pt x="2592593" y="10529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50" name="Freihandform 10249"/>
            <p:cNvSpPr/>
            <p:nvPr/>
          </p:nvSpPr>
          <p:spPr>
            <a:xfrm>
              <a:off x="2969111" y="4356847"/>
              <a:ext cx="785308" cy="516367"/>
            </a:xfrm>
            <a:custGeom>
              <a:avLst/>
              <a:gdLst>
                <a:gd name="connsiteX0" fmla="*/ 0 w 785308"/>
                <a:gd name="connsiteY0" fmla="*/ 0 h 516367"/>
                <a:gd name="connsiteX1" fmla="*/ 193637 w 785308"/>
                <a:gd name="connsiteY1" fmla="*/ 494852 h 516367"/>
                <a:gd name="connsiteX2" fmla="*/ 785308 w 785308"/>
                <a:gd name="connsiteY2" fmla="*/ 516367 h 516367"/>
                <a:gd name="connsiteX3" fmla="*/ 0 w 785308"/>
                <a:gd name="connsiteY3" fmla="*/ 0 h 51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08" h="516367">
                  <a:moveTo>
                    <a:pt x="0" y="0"/>
                  </a:moveTo>
                  <a:lnTo>
                    <a:pt x="193637" y="494852"/>
                  </a:lnTo>
                  <a:lnTo>
                    <a:pt x="785308" y="51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Textfeld 10251"/>
            <p:cNvSpPr txBox="1"/>
            <p:nvPr/>
          </p:nvSpPr>
          <p:spPr>
            <a:xfrm>
              <a:off x="2831061" y="5443646"/>
              <a:ext cx="1061407" cy="1493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Nowcast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387718" y="5465713"/>
              <a:ext cx="10614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NWP</a:t>
              </a: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384422" y="4703937"/>
              <a:ext cx="1061407" cy="1493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dirty="0" smtClean="0">
                  <a:latin typeface="Arial" pitchFamily="34" charset="0"/>
                  <a:cs typeface="Arial" pitchFamily="34" charset="0"/>
                </a:rPr>
                <a:t>Theory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652120" y="5159828"/>
            <a:ext cx="22322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Forecast lead time</a:t>
            </a:r>
          </a:p>
        </p:txBody>
      </p:sp>
    </p:spTree>
    <p:extLst>
      <p:ext uri="{BB962C8B-B14F-4D97-AF65-F5344CB8AC3E}">
        <p14:creationId xmlns:p14="http://schemas.microsoft.com/office/powerpoint/2010/main" val="3979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MUC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55" y="2769984"/>
            <a:ext cx="2198687" cy="12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24"/>
          <p:cNvSpPr txBox="1">
            <a:spLocks noChangeArrowheads="1"/>
          </p:cNvSpPr>
          <p:nvPr/>
        </p:nvSpPr>
        <p:spPr bwMode="auto">
          <a:xfrm rot="-475253">
            <a:off x="6784254" y="3135788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b="1" dirty="0" err="1" smtClean="0"/>
              <a:t>Glide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path</a:t>
            </a:r>
            <a:endParaRPr lang="de-DE" sz="1600" b="1" dirty="0"/>
          </a:p>
        </p:txBody>
      </p:sp>
      <p:pic>
        <p:nvPicPr>
          <p:cNvPr id="31753" name="Picture 5" descr="WindSection_F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12" y="4242353"/>
            <a:ext cx="2074278" cy="21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6352678" y="5993386"/>
            <a:ext cx="230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>
                <a:solidFill>
                  <a:schemeClr val="accent2"/>
                </a:solidFill>
              </a:rPr>
              <a:t>Glide path positions (GPP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1763" name="Line 20"/>
          <p:cNvSpPr>
            <a:spLocks noChangeShapeType="1"/>
          </p:cNvSpPr>
          <p:nvPr/>
        </p:nvSpPr>
        <p:spPr bwMode="auto">
          <a:xfrm rot="21480000" flipV="1">
            <a:off x="5879956" y="3621932"/>
            <a:ext cx="2808287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1043608" y="1628800"/>
            <a:ext cx="6931272" cy="4679924"/>
            <a:chOff x="179388" y="401463"/>
            <a:chExt cx="8247062" cy="5907262"/>
          </a:xfrm>
        </p:grpSpPr>
        <p:sp>
          <p:nvSpPr>
            <p:cNvPr id="31748" name="Text Box 7"/>
            <p:cNvSpPr txBox="1">
              <a:spLocks noChangeArrowheads="1"/>
            </p:cNvSpPr>
            <p:nvPr/>
          </p:nvSpPr>
          <p:spPr bwMode="auto">
            <a:xfrm>
              <a:off x="6394178" y="1829987"/>
              <a:ext cx="1044574" cy="48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800" b="1" dirty="0">
                  <a:solidFill>
                    <a:schemeClr val="bg1"/>
                  </a:solidFill>
                </a:rPr>
                <a:t>MUC </a:t>
              </a:r>
            </a:p>
          </p:txBody>
        </p:sp>
        <p:sp>
          <p:nvSpPr>
            <p:cNvPr id="31750" name="Oval 30"/>
            <p:cNvSpPr>
              <a:spLocks noChangeArrowheads="1"/>
            </p:cNvSpPr>
            <p:nvPr/>
          </p:nvSpPr>
          <p:spPr bwMode="auto">
            <a:xfrm>
              <a:off x="8355013" y="2905125"/>
              <a:ext cx="71437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1751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885825"/>
              <a:ext cx="2736850" cy="265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2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" t="2170" r="13286" b="3616"/>
            <a:stretch>
              <a:fillRect/>
            </a:stretch>
          </p:blipFill>
          <p:spPr bwMode="auto">
            <a:xfrm>
              <a:off x="323850" y="981075"/>
              <a:ext cx="2554288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Text Box 9"/>
            <p:cNvSpPr txBox="1">
              <a:spLocks noChangeAspect="1" noChangeArrowheads="1"/>
            </p:cNvSpPr>
            <p:nvPr/>
          </p:nvSpPr>
          <p:spPr bwMode="auto">
            <a:xfrm>
              <a:off x="179388" y="614363"/>
              <a:ext cx="2447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800" b="1">
                  <a:solidFill>
                    <a:schemeClr val="accent2"/>
                  </a:solidFill>
                  <a:cs typeface="Arial" charset="0"/>
                </a:rPr>
                <a:t>COSMO-EU</a:t>
              </a:r>
            </a:p>
          </p:txBody>
        </p:sp>
        <p:sp>
          <p:nvSpPr>
            <p:cNvPr id="31756" name="Text Box 11"/>
            <p:cNvSpPr txBox="1">
              <a:spLocks noChangeAspect="1" noChangeArrowheads="1"/>
            </p:cNvSpPr>
            <p:nvPr/>
          </p:nvSpPr>
          <p:spPr bwMode="auto">
            <a:xfrm>
              <a:off x="3419475" y="620713"/>
              <a:ext cx="2232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800" b="1">
                  <a:solidFill>
                    <a:schemeClr val="accent2"/>
                  </a:solidFill>
                  <a:cs typeface="Arial" charset="0"/>
                </a:rPr>
                <a:t>COSMO-MUC</a:t>
              </a:r>
            </a:p>
          </p:txBody>
        </p:sp>
        <p:grpSp>
          <p:nvGrpSpPr>
            <p:cNvPr id="31757" name="Group 10"/>
            <p:cNvGrpSpPr>
              <a:grpSpLocks/>
            </p:cNvGrpSpPr>
            <p:nvPr/>
          </p:nvGrpSpPr>
          <p:grpSpPr bwMode="auto">
            <a:xfrm>
              <a:off x="1371600" y="2262188"/>
              <a:ext cx="142875" cy="125412"/>
              <a:chOff x="703" y="1174"/>
              <a:chExt cx="90" cy="79"/>
            </a:xfrm>
          </p:grpSpPr>
          <p:sp>
            <p:nvSpPr>
              <p:cNvPr id="31776" name="Line 21"/>
              <p:cNvSpPr>
                <a:spLocks noChangeAspect="1" noChangeShapeType="1"/>
              </p:cNvSpPr>
              <p:nvPr/>
            </p:nvSpPr>
            <p:spPr bwMode="auto">
              <a:xfrm>
                <a:off x="709" y="1180"/>
                <a:ext cx="0" cy="7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7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709" y="1180"/>
                <a:ext cx="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8" name="Line 21"/>
              <p:cNvSpPr>
                <a:spLocks noChangeAspect="1" noChangeShapeType="1"/>
              </p:cNvSpPr>
              <p:nvPr/>
            </p:nvSpPr>
            <p:spPr bwMode="auto">
              <a:xfrm>
                <a:off x="793" y="1174"/>
                <a:ext cx="0" cy="7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9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703" y="1253"/>
                <a:ext cx="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 flipV="1">
              <a:off x="1403350" y="981075"/>
              <a:ext cx="1944688" cy="1295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9" name="Line 16"/>
            <p:cNvSpPr>
              <a:spLocks noChangeShapeType="1"/>
            </p:cNvSpPr>
            <p:nvPr/>
          </p:nvSpPr>
          <p:spPr bwMode="auto">
            <a:xfrm>
              <a:off x="1403350" y="2420938"/>
              <a:ext cx="1944688" cy="1008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V="1">
              <a:off x="5148263" y="1844675"/>
              <a:ext cx="1079500" cy="7921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Line 18"/>
            <p:cNvSpPr>
              <a:spLocks noChangeShapeType="1"/>
            </p:cNvSpPr>
            <p:nvPr/>
          </p:nvSpPr>
          <p:spPr bwMode="auto">
            <a:xfrm>
              <a:off x="5148263" y="2781300"/>
              <a:ext cx="1079500" cy="647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Rectangle 19"/>
            <p:cNvSpPr>
              <a:spLocks noChangeArrowheads="1"/>
            </p:cNvSpPr>
            <p:nvPr/>
          </p:nvSpPr>
          <p:spPr bwMode="auto">
            <a:xfrm>
              <a:off x="5027613" y="2636838"/>
              <a:ext cx="144462" cy="1428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>
              <a:off x="7092950" y="3213100"/>
              <a:ext cx="358775" cy="7207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Text Box 22"/>
            <p:cNvSpPr txBox="1">
              <a:spLocks noChangeArrowheads="1"/>
            </p:cNvSpPr>
            <p:nvPr/>
          </p:nvSpPr>
          <p:spPr bwMode="auto">
            <a:xfrm rot="16200000">
              <a:off x="5498583" y="4466349"/>
              <a:ext cx="1588143" cy="366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400" dirty="0" smtClean="0">
                  <a:solidFill>
                    <a:schemeClr val="accent2"/>
                  </a:solidFill>
                </a:rPr>
                <a:t>Height [m</a:t>
              </a:r>
              <a:r>
                <a:rPr lang="en-US" sz="1400" dirty="0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>
              <a:off x="7596188" y="3141663"/>
              <a:ext cx="71437" cy="7921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7" name="Line 26"/>
            <p:cNvSpPr>
              <a:spLocks noChangeShapeType="1"/>
            </p:cNvSpPr>
            <p:nvPr/>
          </p:nvSpPr>
          <p:spPr bwMode="auto">
            <a:xfrm flipH="1">
              <a:off x="5003800" y="4941888"/>
              <a:ext cx="10080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Line 32"/>
            <p:cNvSpPr>
              <a:spLocks noChangeShapeType="1"/>
            </p:cNvSpPr>
            <p:nvPr/>
          </p:nvSpPr>
          <p:spPr bwMode="auto">
            <a:xfrm flipH="1">
              <a:off x="7883525" y="3068638"/>
              <a:ext cx="217488" cy="8651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Text Box 37"/>
            <p:cNvSpPr txBox="1">
              <a:spLocks noChangeArrowheads="1"/>
            </p:cNvSpPr>
            <p:nvPr/>
          </p:nvSpPr>
          <p:spPr bwMode="auto">
            <a:xfrm>
              <a:off x="4096868" y="3629024"/>
              <a:ext cx="2305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400" b="1" dirty="0"/>
                <a:t>~360 km</a:t>
              </a:r>
            </a:p>
          </p:txBody>
        </p:sp>
        <p:sp>
          <p:nvSpPr>
            <p:cNvPr id="31770" name="Line 38"/>
            <p:cNvSpPr>
              <a:spLocks noChangeShapeType="1"/>
            </p:cNvSpPr>
            <p:nvPr/>
          </p:nvSpPr>
          <p:spPr bwMode="auto">
            <a:xfrm>
              <a:off x="3348038" y="3573463"/>
              <a:ext cx="2376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1771" name="Picture 41" descr="ATTAS_wirbelschlepp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292600"/>
              <a:ext cx="1871662" cy="140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2" name="Picture 42" descr="squal_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0" t="21974" r="17580" b="17580"/>
            <a:stretch>
              <a:fillRect/>
            </a:stretch>
          </p:blipFill>
          <p:spPr bwMode="auto">
            <a:xfrm>
              <a:off x="6325377" y="401463"/>
              <a:ext cx="1050926" cy="115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3" name="Line 43"/>
            <p:cNvSpPr>
              <a:spLocks noChangeShapeType="1"/>
            </p:cNvSpPr>
            <p:nvPr/>
          </p:nvSpPr>
          <p:spPr bwMode="auto">
            <a:xfrm flipV="1">
              <a:off x="5724525" y="908050"/>
              <a:ext cx="503238" cy="5048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1774" name="Picture 45" descr="P2P_levl_040928-045341-B744_CEA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69" b="49771"/>
            <a:stretch>
              <a:fillRect/>
            </a:stretch>
          </p:blipFill>
          <p:spPr bwMode="auto">
            <a:xfrm>
              <a:off x="2813050" y="4005263"/>
              <a:ext cx="1981200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Rectangle 40"/>
            <p:cNvSpPr>
              <a:spLocks noChangeArrowheads="1"/>
            </p:cNvSpPr>
            <p:nvPr/>
          </p:nvSpPr>
          <p:spPr bwMode="auto">
            <a:xfrm>
              <a:off x="3276599" y="3632483"/>
              <a:ext cx="820268" cy="404681"/>
            </a:xfrm>
            <a:prstGeom prst="rect">
              <a:avLst/>
            </a:prstGeom>
            <a:solidFill>
              <a:srgbClr val="FFFF99">
                <a:alpha val="7882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 anchor="b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de-DE" sz="1800" b="1" dirty="0">
                  <a:solidFill>
                    <a:schemeClr val="accent2"/>
                  </a:solidFill>
                </a:rPr>
                <a:t>P2P</a:t>
              </a:r>
              <a:endParaRPr lang="de-DE" sz="1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7" name="Titel 1"/>
          <p:cNvSpPr>
            <a:spLocks noGrp="1"/>
          </p:cNvSpPr>
          <p:nvPr>
            <p:ph type="title" idx="4294967295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Experience in </a:t>
            </a:r>
            <a:r>
              <a:rPr lang="de-DE" dirty="0" err="1" smtClean="0">
                <a:latin typeface="Arial" charset="0"/>
                <a:cs typeface="Arial" charset="0"/>
              </a:rPr>
              <a:t>the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framework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of</a:t>
            </a:r>
            <a:r>
              <a:rPr lang="de-DE" dirty="0" smtClean="0">
                <a:latin typeface="Arial" charset="0"/>
                <a:cs typeface="Arial" charset="0"/>
              </a:rPr>
              <a:t> Wetter &amp; Fliegen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0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0" y="740954"/>
            <a:ext cx="9144000" cy="5424350"/>
            <a:chOff x="95000" y="1765208"/>
            <a:chExt cx="8959596" cy="4711878"/>
          </a:xfrm>
        </p:grpSpPr>
        <p:sp>
          <p:nvSpPr>
            <p:cNvPr id="16" name="Rechteck 15"/>
            <p:cNvSpPr/>
            <p:nvPr/>
          </p:nvSpPr>
          <p:spPr>
            <a:xfrm>
              <a:off x="95000" y="1765208"/>
              <a:ext cx="8959596" cy="4711878"/>
            </a:xfrm>
            <a:prstGeom prst="rect">
              <a:avLst/>
            </a:prstGeom>
            <a:solidFill>
              <a:srgbClr val="00B0F0">
                <a:alpha val="1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501259" y="5009157"/>
              <a:ext cx="466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200">
                  <a:solidFill>
                    <a:schemeClr val="bg1"/>
                  </a:solidFill>
                  <a:latin typeface="Frutiger 45 Light" pitchFamily="34" charset="0"/>
                </a:rPr>
                <a:t>25%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301234" y="4720232"/>
              <a:ext cx="4667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200">
                  <a:solidFill>
                    <a:schemeClr val="bg1"/>
                  </a:solidFill>
                  <a:latin typeface="Frutiger 45 Light" pitchFamily="34" charset="0"/>
                </a:rPr>
                <a:t>50%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102797" y="4504332"/>
              <a:ext cx="46513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1200">
                  <a:solidFill>
                    <a:schemeClr val="bg1"/>
                  </a:solidFill>
                  <a:latin typeface="Frutiger 45 Light" pitchFamily="34" charset="0"/>
                </a:rPr>
                <a:t>75%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190822" y="2277070"/>
              <a:ext cx="218111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200" dirty="0">
                  <a:latin typeface="Frutiger 45 Light" pitchFamily="34" charset="0"/>
                </a:rPr>
                <a:t>Best </a:t>
              </a:r>
              <a:r>
                <a:rPr lang="de-DE" sz="1200" dirty="0" err="1">
                  <a:latin typeface="Frutiger 45 Light" pitchFamily="34" charset="0"/>
                </a:rPr>
                <a:t>possible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Cb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description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through</a:t>
              </a:r>
              <a:r>
                <a:rPr lang="de-DE" sz="1200" dirty="0">
                  <a:latin typeface="Frutiger 45 Light" pitchFamily="34" charset="0"/>
                </a:rPr>
                <a:t> 3D-polarimetric </a:t>
              </a:r>
              <a:r>
                <a:rPr lang="de-DE" sz="1200" dirty="0" err="1">
                  <a:latin typeface="Frutiger 45 Light" pitchFamily="34" charset="0"/>
                </a:rPr>
                <a:t>radar</a:t>
              </a:r>
              <a:r>
                <a:rPr lang="de-DE" sz="1200" dirty="0">
                  <a:latin typeface="Frutiger 45 Light" pitchFamily="34" charset="0"/>
                </a:rPr>
                <a:t>,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lightning</a:t>
              </a:r>
              <a:r>
                <a:rPr lang="de-DE" sz="1200" dirty="0">
                  <a:latin typeface="Frutiger 45 Light" pitchFamily="34" charset="0"/>
                </a:rPr>
                <a:t>, </a:t>
              </a:r>
              <a:r>
                <a:rPr lang="de-DE" sz="1200" dirty="0" err="1">
                  <a:latin typeface="Frutiger 45 Light" pitchFamily="34" charset="0"/>
                </a:rPr>
                <a:t>satellite</a:t>
              </a:r>
              <a:r>
                <a:rPr lang="de-DE" sz="1200" dirty="0">
                  <a:latin typeface="Frutiger 45 Light" pitchFamily="34" charset="0"/>
                </a:rPr>
                <a:t>, LLWAS;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Fuzzy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 smtClean="0">
                  <a:latin typeface="Frutiger 45 Light" pitchFamily="34" charset="0"/>
                </a:rPr>
                <a:t>logic</a:t>
              </a:r>
              <a:r>
                <a:rPr lang="de-DE" sz="1200" dirty="0" smtClean="0">
                  <a:latin typeface="Frutiger 45 Light" pitchFamily="34" charset="0"/>
                </a:rPr>
                <a:t>: </a:t>
              </a:r>
              <a:r>
                <a:rPr lang="de-DE" sz="1200" dirty="0" err="1" smtClean="0">
                  <a:latin typeface="Frutiger 45 Light" pitchFamily="34" charset="0"/>
                </a:rPr>
                <a:t>convective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</a:p>
            <a:p>
              <a:pPr algn="l" eaLnBrk="1" hangingPunct="1"/>
              <a:r>
                <a:rPr lang="de-DE" sz="1200" dirty="0" err="1" smtClean="0">
                  <a:latin typeface="Frutiger 45 Light" pitchFamily="34" charset="0"/>
                </a:rPr>
                <a:t>initiation</a:t>
              </a:r>
              <a:r>
                <a:rPr lang="de-DE" sz="1200" dirty="0" smtClean="0">
                  <a:latin typeface="Frutiger 45 Light" pitchFamily="34" charset="0"/>
                </a:rPr>
                <a:t>, </a:t>
              </a:r>
              <a:r>
                <a:rPr lang="de-DE" sz="1200" dirty="0" err="1" smtClean="0">
                  <a:latin typeface="Frutiger 45 Light" pitchFamily="34" charset="0"/>
                </a:rPr>
                <a:t>intensity</a:t>
              </a:r>
              <a:r>
                <a:rPr lang="de-DE" sz="1200" dirty="0" smtClean="0">
                  <a:latin typeface="Frutiger 45 Light" pitchFamily="34" charset="0"/>
                </a:rPr>
                <a:t>, </a:t>
              </a:r>
              <a:r>
                <a:rPr lang="de-DE" sz="1200" dirty="0" err="1" smtClean="0">
                  <a:latin typeface="Frutiger 45 Light" pitchFamily="34" charset="0"/>
                </a:rPr>
                <a:t>life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r>
                <a:rPr lang="de-DE" sz="1200" dirty="0" err="1" smtClean="0">
                  <a:latin typeface="Frutiger 45 Light" pitchFamily="34" charset="0"/>
                </a:rPr>
                <a:t>cycle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>
                  <a:latin typeface="Frutiger 45 Light" pitchFamily="34" charset="0"/>
                </a:rPr>
                <a:t>Output</a:t>
              </a:r>
              <a:r>
                <a:rPr lang="de-DE" sz="1200" dirty="0" smtClean="0">
                  <a:latin typeface="Frutiger 45 Light" pitchFamily="34" charset="0"/>
                </a:rPr>
                <a:t>: </a:t>
              </a:r>
              <a:r>
                <a:rPr lang="de-DE" sz="1200" dirty="0" err="1" smtClean="0">
                  <a:latin typeface="Frutiger 45 Light" pitchFamily="34" charset="0"/>
                </a:rPr>
                <a:t>Cb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object</a:t>
              </a:r>
              <a:r>
                <a:rPr lang="de-DE" sz="1200" dirty="0">
                  <a:latin typeface="Frutiger 45 Light" pitchFamily="34" charset="0"/>
                </a:rPr>
                <a:t> 3D </a:t>
              </a:r>
              <a:r>
                <a:rPr lang="de-DE" sz="1200" dirty="0" err="1">
                  <a:latin typeface="Frutiger 45 Light" pitchFamily="34" charset="0"/>
                </a:rPr>
                <a:t>with</a:t>
              </a:r>
              <a:r>
                <a:rPr lang="de-DE" sz="1200" dirty="0">
                  <a:latin typeface="Frutiger 45 Light" pitchFamily="34" charset="0"/>
                </a:rPr>
                <a:t> 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attributes</a:t>
              </a:r>
              <a:r>
                <a:rPr lang="de-DE" sz="1200" dirty="0">
                  <a:latin typeface="Frutiger 45 Light" pitchFamily="34" charset="0"/>
                </a:rPr>
                <a:t>. </a:t>
              </a: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2260922" y="2285007"/>
              <a:ext cx="2138727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200" dirty="0">
                  <a:latin typeface="Frutiger 45 Light" pitchFamily="34" charset="0"/>
                </a:rPr>
                <a:t>Extrapolation </a:t>
              </a:r>
              <a:r>
                <a:rPr lang="de-DE" sz="1200" dirty="0" err="1">
                  <a:latin typeface="Frutiger 45 Light" pitchFamily="34" charset="0"/>
                </a:rPr>
                <a:t>including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trend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 smtClean="0">
                  <a:latin typeface="Frutiger 45 Light" pitchFamily="34" charset="0"/>
                </a:rPr>
                <a:t>in </a:t>
              </a:r>
              <a:r>
                <a:rPr lang="de-DE" sz="1200" dirty="0">
                  <a:latin typeface="Frutiger 45 Light" pitchFamily="34" charset="0"/>
                </a:rPr>
                <a:t>3 </a:t>
              </a:r>
              <a:r>
                <a:rPr lang="de-DE" sz="1200" dirty="0" err="1">
                  <a:latin typeface="Frutiger 45 Light" pitchFamily="34" charset="0"/>
                </a:rPr>
                <a:t>dimensions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by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fuzzy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logic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Combination</a:t>
              </a:r>
              <a:r>
                <a:rPr lang="de-DE" sz="1200" dirty="0">
                  <a:latin typeface="Frutiger 45 Light" pitchFamily="34" charset="0"/>
                </a:rPr>
                <a:t>. </a:t>
              </a:r>
            </a:p>
            <a:p>
              <a:pPr algn="l" eaLnBrk="1" hangingPunct="1"/>
              <a:r>
                <a:rPr lang="de-DE" sz="1200" dirty="0">
                  <a:latin typeface="Frutiger 45 Light" pitchFamily="34" charset="0"/>
                </a:rPr>
                <a:t>Output: </a:t>
              </a:r>
              <a:r>
                <a:rPr lang="de-DE" sz="1200" dirty="0" err="1">
                  <a:latin typeface="Frutiger 45 Light" pitchFamily="34" charset="0"/>
                </a:rPr>
                <a:t>Cb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object</a:t>
              </a:r>
              <a:r>
                <a:rPr lang="de-DE" sz="1200" dirty="0">
                  <a:latin typeface="Frutiger 45 Light" pitchFamily="34" charset="0"/>
                </a:rPr>
                <a:t> 3D </a:t>
              </a:r>
              <a:r>
                <a:rPr lang="de-DE" sz="1200" dirty="0" err="1">
                  <a:latin typeface="Frutiger 45 Light" pitchFamily="34" charset="0"/>
                </a:rPr>
                <a:t>with</a:t>
              </a:r>
              <a:r>
                <a:rPr lang="de-DE" sz="1200" dirty="0">
                  <a:latin typeface="Frutiger 45 Light" pitchFamily="34" charset="0"/>
                </a:rPr>
                <a:t> 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attributes</a:t>
              </a:r>
              <a:r>
                <a:rPr lang="de-DE" sz="1200" dirty="0">
                  <a:latin typeface="Frutiger 45 Light" pitchFamily="34" charset="0"/>
                </a:rPr>
                <a:t>.</a:t>
              </a:r>
            </a:p>
            <a:p>
              <a:pPr algn="l" eaLnBrk="1" hangingPunct="1"/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endParaRPr lang="de-DE" sz="1200" dirty="0">
                <a:latin typeface="Frutiger 45 Light" pitchFamily="34" charset="0"/>
              </a:endParaRPr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4378647" y="2348507"/>
              <a:ext cx="1962529" cy="88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200" dirty="0">
                  <a:latin typeface="Frutiger 45 Light" pitchFamily="34" charset="0"/>
                </a:rPr>
                <a:t>Extrapolation 2-D </a:t>
              </a:r>
              <a:r>
                <a:rPr lang="de-DE" sz="1200" dirty="0" err="1">
                  <a:latin typeface="Frutiger 45 Light" pitchFamily="34" charset="0"/>
                </a:rPr>
                <a:t>only</a:t>
              </a:r>
              <a:r>
                <a:rPr lang="de-DE" sz="1200" dirty="0">
                  <a:latin typeface="Frutiger 45 Light" pitchFamily="34" charset="0"/>
                </a:rPr>
                <a:t>,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n</a:t>
              </a:r>
              <a:r>
                <a:rPr lang="de-DE" sz="1200" dirty="0" err="1" smtClean="0">
                  <a:latin typeface="Frutiger 45 Light" pitchFamily="34" charset="0"/>
                </a:rPr>
                <a:t>o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r>
                <a:rPr lang="de-DE" sz="1200" dirty="0" err="1" smtClean="0">
                  <a:latin typeface="Frutiger 45 Light" pitchFamily="34" charset="0"/>
                </a:rPr>
                <a:t>vertical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extent</a:t>
              </a:r>
              <a:r>
                <a:rPr lang="de-DE" sz="1200" dirty="0">
                  <a:latin typeface="Frutiger 45 Light" pitchFamily="34" charset="0"/>
                </a:rPr>
                <a:t>, </a:t>
              </a:r>
              <a:r>
                <a:rPr lang="de-DE" sz="1200" dirty="0" err="1">
                  <a:latin typeface="Frutiger 45 Light" pitchFamily="34" charset="0"/>
                </a:rPr>
                <a:t>no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trend</a:t>
              </a:r>
              <a:r>
                <a:rPr lang="de-DE" sz="1200" dirty="0">
                  <a:latin typeface="Frutiger 45 Light" pitchFamily="34" charset="0"/>
                </a:rPr>
                <a:t>,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indication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of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severity</a:t>
              </a:r>
              <a:r>
                <a:rPr lang="de-DE" sz="1200" dirty="0">
                  <a:latin typeface="Frutiger 45 Light" pitchFamily="34" charset="0"/>
                </a:rPr>
                <a:t>. 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Output:Cb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object</a:t>
              </a:r>
              <a:r>
                <a:rPr lang="de-DE" sz="1200" dirty="0">
                  <a:latin typeface="Frutiger 45 Light" pitchFamily="34" charset="0"/>
                </a:rPr>
                <a:t> 2 D </a:t>
              </a:r>
              <a:r>
                <a:rPr lang="de-DE" sz="1200" dirty="0" err="1">
                  <a:latin typeface="Frutiger 45 Light" pitchFamily="34" charset="0"/>
                </a:rPr>
                <a:t>with</a:t>
              </a:r>
              <a:r>
                <a:rPr lang="de-DE" sz="1200" dirty="0">
                  <a:latin typeface="Frutiger 45 Light" pitchFamily="34" charset="0"/>
                </a:rPr>
                <a:t> </a:t>
              </a: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attributes</a:t>
              </a:r>
              <a:r>
                <a:rPr lang="de-DE" sz="1200" dirty="0">
                  <a:latin typeface="Frutiger 45 Light" pitchFamily="34" charset="0"/>
                </a:rPr>
                <a:t> 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6504309" y="2419945"/>
              <a:ext cx="25287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Calculation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of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probability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of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occurrence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of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Cb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with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certain</a:t>
              </a:r>
              <a:r>
                <a:rPr lang="de-DE" sz="1200" dirty="0">
                  <a:latin typeface="Frutiger 45 Light" pitchFamily="34" charset="0"/>
                </a:rPr>
                <a:t> </a:t>
              </a:r>
            </a:p>
            <a:p>
              <a:pPr algn="l" eaLnBrk="1" hangingPunct="1"/>
              <a:r>
                <a:rPr lang="de-DE" sz="1200" dirty="0" err="1" smtClean="0">
                  <a:latin typeface="Frutiger 45 Light" pitchFamily="34" charset="0"/>
                </a:rPr>
                <a:t>intensity</a:t>
              </a:r>
              <a:r>
                <a:rPr lang="de-DE" sz="1200" dirty="0" smtClean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by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fuzzy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logic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combination</a:t>
              </a:r>
              <a:endParaRPr lang="de-DE" sz="1200" dirty="0">
                <a:latin typeface="Frutiger 45 Light" pitchFamily="34" charset="0"/>
              </a:endParaRPr>
            </a:p>
            <a:p>
              <a:pPr algn="l" eaLnBrk="1" hangingPunct="1"/>
              <a:r>
                <a:rPr lang="de-DE" sz="1200" dirty="0" err="1">
                  <a:latin typeface="Frutiger 45 Light" pitchFamily="34" charset="0"/>
                </a:rPr>
                <a:t>of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extrapolation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and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model</a:t>
              </a:r>
              <a:r>
                <a:rPr lang="de-DE" sz="1200" dirty="0">
                  <a:latin typeface="Frutiger 45 Light" pitchFamily="34" charset="0"/>
                </a:rPr>
                <a:t> </a:t>
              </a:r>
              <a:r>
                <a:rPr lang="de-DE" sz="1200" dirty="0" err="1">
                  <a:latin typeface="Frutiger 45 Light" pitchFamily="34" charset="0"/>
                </a:rPr>
                <a:t>forecast</a:t>
              </a:r>
              <a:endParaRPr lang="de-DE" sz="1200" dirty="0">
                <a:latin typeface="Frutiger 45 Light" pitchFamily="34" charset="0"/>
              </a:endParaRPr>
            </a:p>
          </p:txBody>
        </p:sp>
        <p:sp>
          <p:nvSpPr>
            <p:cNvPr id="24" name="Textfeld 1"/>
            <p:cNvSpPr txBox="1">
              <a:spLocks noChangeArrowheads="1"/>
            </p:cNvSpPr>
            <p:nvPr/>
          </p:nvSpPr>
          <p:spPr bwMode="auto">
            <a:xfrm>
              <a:off x="179512" y="1922438"/>
              <a:ext cx="7273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dirty="0" err="1"/>
                <a:t>Decrease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information</a:t>
              </a:r>
              <a:r>
                <a:rPr lang="de-DE" dirty="0"/>
                <a:t> </a:t>
              </a:r>
              <a:r>
                <a:rPr lang="de-DE" dirty="0" err="1"/>
                <a:t>detail</a:t>
              </a:r>
              <a:r>
                <a:rPr lang="de-DE" dirty="0"/>
                <a:t> </a:t>
              </a:r>
              <a:r>
                <a:rPr lang="de-DE" dirty="0" err="1"/>
                <a:t>over</a:t>
              </a:r>
              <a:r>
                <a:rPr lang="de-DE" dirty="0"/>
                <a:t> </a:t>
              </a:r>
              <a:r>
                <a:rPr lang="de-DE" dirty="0" err="1"/>
                <a:t>forecast</a:t>
              </a:r>
              <a:r>
                <a:rPr lang="de-DE" dirty="0"/>
                <a:t> time </a:t>
              </a:r>
              <a:r>
                <a:rPr lang="de-DE" sz="1200" dirty="0"/>
                <a:t>(Tafferner et al., 2012)</a:t>
              </a:r>
            </a:p>
          </p:txBody>
        </p:sp>
        <p:pic>
          <p:nvPicPr>
            <p:cNvPr id="25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4" y="3504207"/>
              <a:ext cx="8326438" cy="280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hteck 25"/>
          <p:cNvSpPr/>
          <p:nvPr/>
        </p:nvSpPr>
        <p:spPr>
          <a:xfrm>
            <a:off x="4572000" y="116632"/>
            <a:ext cx="4499992" cy="8463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 eaLnBrk="1" hangingPunct="1">
              <a:spcBef>
                <a:spcPct val="25000"/>
              </a:spcBef>
              <a:buSzPct val="90000"/>
              <a:buFontTx/>
              <a:buNone/>
            </a:pPr>
            <a:r>
              <a:rPr lang="de-DE" sz="2400" b="1" dirty="0" err="1">
                <a:solidFill>
                  <a:schemeClr val="bg1"/>
                </a:solidFill>
              </a:rPr>
              <a:t>Thank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you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for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your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attention</a:t>
            </a:r>
            <a:r>
              <a:rPr lang="de-DE" sz="2400" b="1" dirty="0" smtClean="0">
                <a:solidFill>
                  <a:schemeClr val="bg1"/>
                </a:solidFill>
              </a:rPr>
              <a:t>!</a:t>
            </a:r>
            <a:endParaRPr lang="de-DE" sz="2400" b="1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25000"/>
              </a:spcBef>
              <a:buSzPct val="90000"/>
              <a:buFontTx/>
              <a:buNone/>
            </a:pPr>
            <a:r>
              <a:rPr lang="de-DE" sz="2000" dirty="0" err="1">
                <a:solidFill>
                  <a:schemeClr val="bg1"/>
                </a:solidFill>
              </a:rPr>
              <a:t>contact</a:t>
            </a:r>
            <a:r>
              <a:rPr lang="de-DE" sz="2000" dirty="0">
                <a:solidFill>
                  <a:schemeClr val="bg1"/>
                </a:solidFill>
              </a:rPr>
              <a:t>: dennis.stich@dlr.de</a:t>
            </a:r>
          </a:p>
        </p:txBody>
      </p:sp>
    </p:spTree>
    <p:extLst>
      <p:ext uri="{BB962C8B-B14F-4D97-AF65-F5344CB8AC3E}">
        <p14:creationId xmlns:p14="http://schemas.microsoft.com/office/powerpoint/2010/main" val="110580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9C5651D2-D5D3-4843-8E6D-F4B901D668B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7" name="Fußzeilenplatzhalter 3"/>
          <p:cNvSpPr txBox="1">
            <a:spLocks/>
          </p:cNvSpPr>
          <p:nvPr/>
        </p:nvSpPr>
        <p:spPr bwMode="auto">
          <a:xfrm>
            <a:off x="3363913" y="6627813"/>
            <a:ext cx="53990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eaLnBrk="1" hangingPunct="1"/>
            <a:r>
              <a:rPr lang="de-DE" altLang="de-DE" sz="600" smtClean="0">
                <a:solidFill>
                  <a:schemeClr val="bg1"/>
                </a:solidFill>
              </a:rPr>
              <a:t>Vortrag &gt; Autor &gt; Dokumentname &gt; Datum</a:t>
            </a: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-100013"/>
            <a:ext cx="10082213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6365319" y="6402814"/>
            <a:ext cx="288720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dirty="0" smtClean="0"/>
              <a:t>Picture </a:t>
            </a:r>
            <a:r>
              <a:rPr lang="de-DE" altLang="de-DE" sz="1600" dirty="0" err="1" smtClean="0"/>
              <a:t>by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Martin Köhler, </a:t>
            </a:r>
            <a:r>
              <a:rPr lang="de-DE" altLang="de-DE" sz="1600" dirty="0" smtClean="0"/>
              <a:t>DLR</a:t>
            </a:r>
            <a:endParaRPr lang="de-DE" altLang="de-DE" sz="16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" y="344488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000" b="1" dirty="0"/>
          </a:p>
          <a:p>
            <a:pPr eaLnBrk="1" hangingPunct="1"/>
            <a:r>
              <a:rPr lang="de-DE" altLang="de-DE" sz="2000" b="1" dirty="0" err="1" smtClean="0"/>
              <a:t>Thunderstorms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weatherobjects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with</a:t>
            </a:r>
            <a:r>
              <a:rPr lang="de-DE" altLang="de-DE" sz="2000" b="1" dirty="0" smtClean="0"/>
              <a:t> multiple </a:t>
            </a:r>
            <a:r>
              <a:rPr lang="de-DE" altLang="de-DE" sz="2000" b="1" dirty="0" err="1" smtClean="0"/>
              <a:t>object</a:t>
            </a:r>
            <a:r>
              <a:rPr lang="de-DE" altLang="de-DE" sz="2000" b="1" dirty="0" smtClean="0"/>
              <a:t> </a:t>
            </a:r>
            <a:r>
              <a:rPr lang="de-DE" altLang="de-DE" sz="2000" b="1" dirty="0" err="1" smtClean="0"/>
              <a:t>attributes</a:t>
            </a:r>
            <a:r>
              <a:rPr lang="de-DE" altLang="de-DE" sz="2000" b="1" dirty="0" smtClean="0"/>
              <a:t> </a:t>
            </a:r>
            <a:endParaRPr lang="de-DE" altLang="de-DE" sz="2000" b="1" dirty="0"/>
          </a:p>
        </p:txBody>
      </p:sp>
      <p:pic>
        <p:nvPicPr>
          <p:cNvPr id="11" name="Picture 8" descr="DL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44711"/>
            <a:ext cx="862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2708275"/>
            <a:ext cx="2501582" cy="1477328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 b="1" dirty="0" err="1">
                <a:solidFill>
                  <a:srgbClr val="FF5050"/>
                </a:solidFill>
                <a:latin typeface="Frutiger 55 Roman" pitchFamily="34" charset="0"/>
              </a:rPr>
              <a:t>Cb</a:t>
            </a:r>
            <a:r>
              <a:rPr lang="en-US" altLang="de-DE" sz="1800" b="1" dirty="0">
                <a:solidFill>
                  <a:srgbClr val="FF5050"/>
                </a:solidFill>
                <a:latin typeface="Frutiger 55 Roman" pitchFamily="34" charset="0"/>
              </a:rPr>
              <a:t> top</a:t>
            </a:r>
            <a:r>
              <a:rPr lang="en-US" altLang="de-DE" sz="1800" dirty="0">
                <a:latin typeface="Frutiger 55 Roman" pitchFamily="34" charset="0"/>
              </a:rPr>
              <a:t>: </a:t>
            </a:r>
          </a:p>
          <a:p>
            <a:pPr eaLnBrk="1" hangingPunct="1"/>
            <a:r>
              <a:rPr lang="en-US" altLang="de-DE" sz="1800" dirty="0" smtClean="0">
                <a:latin typeface="Frutiger 55 Roman" pitchFamily="34" charset="0"/>
              </a:rPr>
              <a:t>conv. turbulence,</a:t>
            </a:r>
            <a:endParaRPr lang="en-US" altLang="de-DE" sz="1800" dirty="0">
              <a:latin typeface="Frutiger 55 Roman" pitchFamily="34" charset="0"/>
            </a:endParaRPr>
          </a:p>
          <a:p>
            <a:pPr eaLnBrk="1" hangingPunct="1"/>
            <a:r>
              <a:rPr lang="en-US" altLang="de-DE" sz="1800" dirty="0" smtClean="0">
                <a:latin typeface="Frutiger 55 Roman" pitchFamily="34" charset="0"/>
              </a:rPr>
              <a:t>lightning activity, </a:t>
            </a:r>
            <a:r>
              <a:rPr lang="en-US" altLang="de-DE" sz="1800" dirty="0">
                <a:latin typeface="Frutiger 55 Roman" pitchFamily="34" charset="0"/>
              </a:rPr>
              <a:t>etc.</a:t>
            </a:r>
          </a:p>
          <a:p>
            <a:pPr eaLnBrk="1" hangingPunct="1"/>
            <a:r>
              <a:rPr lang="en-US" altLang="de-DE" sz="1800" dirty="0" smtClean="0">
                <a:solidFill>
                  <a:srgbClr val="FF5050"/>
                </a:solidFill>
                <a:latin typeface="Frutiger 55 Roman" pitchFamily="34" charset="0"/>
              </a:rPr>
              <a:t>detected by satellite</a:t>
            </a:r>
            <a:endParaRPr lang="en-US" altLang="de-DE" sz="1800" dirty="0">
              <a:solidFill>
                <a:srgbClr val="FF5050"/>
              </a:solidFill>
              <a:latin typeface="Frutiger 55 Roman" pitchFamily="34" charset="0"/>
            </a:endParaRPr>
          </a:p>
          <a:p>
            <a:pPr eaLnBrk="1" hangingPunct="1"/>
            <a:r>
              <a:rPr lang="en-US" altLang="de-DE" sz="1800" dirty="0">
                <a:solidFill>
                  <a:srgbClr val="FF5050"/>
                </a:solidFill>
                <a:latin typeface="Frutiger 55 Roman" pitchFamily="34" charset="0"/>
              </a:rPr>
              <a:t>(</a:t>
            </a:r>
            <a:r>
              <a:rPr lang="en-US" altLang="de-DE" sz="1800" dirty="0" err="1">
                <a:solidFill>
                  <a:srgbClr val="FF5050"/>
                </a:solidFill>
                <a:latin typeface="Frutiger 55 Roman" pitchFamily="34" charset="0"/>
              </a:rPr>
              <a:t>Cb</a:t>
            </a:r>
            <a:r>
              <a:rPr lang="en-US" altLang="de-DE" sz="1800" dirty="0">
                <a:solidFill>
                  <a:srgbClr val="FF5050"/>
                </a:solidFill>
                <a:latin typeface="Frutiger 55 Roman" pitchFamily="34" charset="0"/>
              </a:rPr>
              <a:t>-TRAM</a:t>
            </a:r>
            <a:r>
              <a:rPr lang="en-US" altLang="de-DE" sz="1800" dirty="0" smtClean="0">
                <a:solidFill>
                  <a:srgbClr val="FF5050"/>
                </a:solidFill>
                <a:latin typeface="Frutiger 55 Roman" pitchFamily="34" charset="0"/>
              </a:rPr>
              <a:t>)</a:t>
            </a:r>
            <a:endParaRPr lang="en-US" altLang="de-DE" sz="1800" dirty="0">
              <a:solidFill>
                <a:srgbClr val="FF5050"/>
              </a:solidFill>
              <a:latin typeface="Frutiger 55 Roman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2700338" y="2320925"/>
            <a:ext cx="1792287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735138" y="1557338"/>
            <a:ext cx="5789612" cy="1223962"/>
          </a:xfrm>
          <a:prstGeom prst="can">
            <a:avLst>
              <a:gd name="adj" fmla="val 50000"/>
            </a:avLst>
          </a:prstGeom>
          <a:solidFill>
            <a:srgbClr val="FF9900">
              <a:alpha val="3411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50000" kx="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4545013"/>
            <a:ext cx="3657600" cy="1477962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Frutiger 55 Roman" pitchFamily="34" charset="0"/>
              </a:rPr>
              <a:t>Cb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Frutiger 55 Roman" pitchFamily="34" charset="0"/>
              </a:rPr>
              <a:t> bottom</a:t>
            </a:r>
            <a:r>
              <a:rPr lang="en-US" sz="1800" dirty="0" smtClean="0">
                <a:latin typeface="Frutiger 55 Roman" pitchFamily="34" charset="0"/>
              </a:rPr>
              <a:t>: </a:t>
            </a:r>
          </a:p>
          <a:p>
            <a:pPr eaLnBrk="1" hangingPunct="1">
              <a:defRPr/>
            </a:pPr>
            <a:r>
              <a:rPr lang="en-US" sz="1800" dirty="0" smtClean="0">
                <a:latin typeface="Frutiger 55 Roman" pitchFamily="34" charset="0"/>
              </a:rPr>
              <a:t>hail, icing, lightning, heavy rain, turbulence, etc.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utiger 55 Roman" pitchFamily="34" charset="0"/>
              </a:rPr>
              <a:t>detected by radar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utiger 55 Roman" pitchFamily="34" charset="0"/>
              </a:rPr>
              <a:t>(Rad-TRAM)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flipH="1">
            <a:off x="4859338" y="2673350"/>
            <a:ext cx="1981200" cy="3348038"/>
          </a:xfrm>
          <a:prstGeom prst="can">
            <a:avLst>
              <a:gd name="adj" fmla="val 13433"/>
            </a:avLst>
          </a:prstGeom>
          <a:solidFill>
            <a:srgbClr val="CCFFCC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3132138" y="4365625"/>
            <a:ext cx="2447925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8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162050"/>
            <a:ext cx="1549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adTRAM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249613"/>
            <a:ext cx="1512887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0" y="154012"/>
            <a:ext cx="9144000" cy="604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2240576" y="2105082"/>
            <a:ext cx="133056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POLDIRAD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1" name="Line 71"/>
          <p:cNvSpPr>
            <a:spLocks noChangeShapeType="1"/>
          </p:cNvSpPr>
          <p:nvPr/>
        </p:nvSpPr>
        <p:spPr bwMode="auto">
          <a:xfrm flipH="1">
            <a:off x="5098074" y="2420938"/>
            <a:ext cx="388326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72"/>
          <p:cNvSpPr>
            <a:spLocks noChangeShapeType="1"/>
          </p:cNvSpPr>
          <p:nvPr/>
        </p:nvSpPr>
        <p:spPr bwMode="auto">
          <a:xfrm flipH="1">
            <a:off x="5442467" y="2349557"/>
            <a:ext cx="1521069" cy="76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74"/>
          <p:cNvSpPr>
            <a:spLocks noChangeShapeType="1"/>
          </p:cNvSpPr>
          <p:nvPr/>
        </p:nvSpPr>
        <p:spPr bwMode="auto">
          <a:xfrm flipV="1">
            <a:off x="3868616" y="4149750"/>
            <a:ext cx="71804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75"/>
          <p:cNvSpPr>
            <a:spLocks noChangeShapeType="1"/>
          </p:cNvSpPr>
          <p:nvPr/>
        </p:nvSpPr>
        <p:spPr bwMode="auto">
          <a:xfrm flipH="1" flipV="1">
            <a:off x="4750784" y="4148166"/>
            <a:ext cx="212481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76"/>
          <p:cNvSpPr>
            <a:spLocks noChangeShapeType="1"/>
          </p:cNvSpPr>
          <p:nvPr/>
        </p:nvSpPr>
        <p:spPr bwMode="auto">
          <a:xfrm flipH="1" flipV="1">
            <a:off x="5338398" y="3897313"/>
            <a:ext cx="45720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6" name="Picture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31" y="1341438"/>
            <a:ext cx="8440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8" descr="32_1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28206" r="66855" b="43718"/>
          <a:stretch>
            <a:fillRect/>
          </a:stretch>
        </p:blipFill>
        <p:spPr bwMode="auto">
          <a:xfrm>
            <a:off x="931993" y="1316038"/>
            <a:ext cx="91879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9"/>
          <p:cNvSpPr>
            <a:spLocks noChangeArrowheads="1"/>
          </p:cNvSpPr>
          <p:nvPr/>
        </p:nvSpPr>
        <p:spPr bwMode="auto">
          <a:xfrm>
            <a:off x="5147900" y="2024063"/>
            <a:ext cx="133203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Surface Analysis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9" name="Rectangle 80"/>
          <p:cNvSpPr>
            <a:spLocks noChangeArrowheads="1"/>
          </p:cNvSpPr>
          <p:nvPr/>
        </p:nvSpPr>
        <p:spPr bwMode="auto">
          <a:xfrm>
            <a:off x="707789" y="2133657"/>
            <a:ext cx="133203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Cloud tracker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0" name="Rectangle 81"/>
          <p:cNvSpPr>
            <a:spLocks noChangeArrowheads="1"/>
          </p:cNvSpPr>
          <p:nvPr/>
        </p:nvSpPr>
        <p:spPr bwMode="auto">
          <a:xfrm>
            <a:off x="6840416" y="2060598"/>
            <a:ext cx="133203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Radar tracker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1" name="Rectangle 82"/>
          <p:cNvSpPr>
            <a:spLocks noChangeArrowheads="1"/>
          </p:cNvSpPr>
          <p:nvPr/>
        </p:nvSpPr>
        <p:spPr bwMode="auto">
          <a:xfrm>
            <a:off x="3679590" y="2060598"/>
            <a:ext cx="133203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Lightning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2" name="Picture 85" descr="Rad-T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45354" r="67932" b="4320"/>
          <a:stretch>
            <a:fillRect/>
          </a:stretch>
        </p:blipFill>
        <p:spPr bwMode="auto">
          <a:xfrm>
            <a:off x="7143779" y="1376366"/>
            <a:ext cx="74148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6" descr="Kal_j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3" r="46318"/>
          <a:stretch>
            <a:fillRect/>
          </a:stretch>
        </p:blipFill>
        <p:spPr bwMode="auto">
          <a:xfrm>
            <a:off x="3958012" y="1393825"/>
            <a:ext cx="74588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4564673" y="5805488"/>
            <a:ext cx="116058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Local </a:t>
            </a:r>
          </a:p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forecasting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5" name="Rectangle 90"/>
          <p:cNvSpPr>
            <a:spLocks noChangeArrowheads="1"/>
          </p:cNvSpPr>
          <p:nvPr/>
        </p:nvSpPr>
        <p:spPr bwMode="auto">
          <a:xfrm>
            <a:off x="3096362" y="5805488"/>
            <a:ext cx="133496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COSMO-DE</a:t>
            </a:r>
          </a:p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 &amp; Ensemble</a:t>
            </a:r>
          </a:p>
        </p:txBody>
      </p:sp>
      <p:pic>
        <p:nvPicPr>
          <p:cNvPr id="26" name="Picture 91" descr="Ensem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9" t="33595" r="9402" b="22397"/>
          <a:stretch>
            <a:fillRect/>
          </a:stretch>
        </p:blipFill>
        <p:spPr bwMode="auto">
          <a:xfrm>
            <a:off x="3235569" y="4797482"/>
            <a:ext cx="1056543" cy="91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ne 92"/>
          <p:cNvSpPr>
            <a:spLocks noChangeShapeType="1"/>
          </p:cNvSpPr>
          <p:nvPr/>
        </p:nvSpPr>
        <p:spPr bwMode="auto">
          <a:xfrm rot="5400000" flipH="1">
            <a:off x="2919779" y="4981218"/>
            <a:ext cx="0" cy="353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8" name="Group 94"/>
          <p:cNvGrpSpPr>
            <a:grpSpLocks/>
          </p:cNvGrpSpPr>
          <p:nvPr/>
        </p:nvGrpSpPr>
        <p:grpSpPr bwMode="auto">
          <a:xfrm rot="-5400000">
            <a:off x="1750097" y="4702293"/>
            <a:ext cx="865188" cy="839665"/>
            <a:chOff x="5374" y="16377"/>
            <a:chExt cx="3087" cy="3068"/>
          </a:xfrm>
        </p:grpSpPr>
        <p:pic>
          <p:nvPicPr>
            <p:cNvPr id="29" name="Picture 95" descr="cbtram_meso_nh_199909201400_s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5" t="10466" r="5815" b="1744"/>
            <a:stretch>
              <a:fillRect/>
            </a:stretch>
          </p:blipFill>
          <p:spPr bwMode="auto">
            <a:xfrm>
              <a:off x="5374" y="16377"/>
              <a:ext cx="3087" cy="30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96"/>
            <p:cNvSpPr>
              <a:spLocks noChangeArrowheads="1"/>
            </p:cNvSpPr>
            <p:nvPr/>
          </p:nvSpPr>
          <p:spPr bwMode="auto">
            <a:xfrm>
              <a:off x="7917" y="19187"/>
              <a:ext cx="544" cy="1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3600" tIns="183600" rIns="183600" bIns="183600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1" name="Group 97"/>
          <p:cNvGrpSpPr>
            <a:grpSpLocks/>
          </p:cNvGrpSpPr>
          <p:nvPr/>
        </p:nvGrpSpPr>
        <p:grpSpPr bwMode="auto">
          <a:xfrm>
            <a:off x="633046" y="4581582"/>
            <a:ext cx="773723" cy="765175"/>
            <a:chOff x="2903" y="17872"/>
            <a:chExt cx="1225" cy="1225"/>
          </a:xfrm>
        </p:grpSpPr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2903" y="17872"/>
              <a:ext cx="1225" cy="12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3600" tIns="183600" rIns="183600" bIns="183600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99"/>
            <p:cNvSpPr>
              <a:spLocks/>
            </p:cNvSpPr>
            <p:nvPr/>
          </p:nvSpPr>
          <p:spPr bwMode="auto">
            <a:xfrm>
              <a:off x="3130" y="18098"/>
              <a:ext cx="953" cy="467"/>
            </a:xfrm>
            <a:custGeom>
              <a:avLst/>
              <a:gdLst>
                <a:gd name="T0" fmla="*/ 0 w 2223"/>
                <a:gd name="T1" fmla="*/ 0 h 1088"/>
                <a:gd name="T2" fmla="*/ 0 w 2223"/>
                <a:gd name="T3" fmla="*/ 0 h 1088"/>
                <a:gd name="T4" fmla="*/ 0 w 2223"/>
                <a:gd name="T5" fmla="*/ 0 h 1088"/>
                <a:gd name="T6" fmla="*/ 0 w 2223"/>
                <a:gd name="T7" fmla="*/ 0 h 1088"/>
                <a:gd name="T8" fmla="*/ 0 w 2223"/>
                <a:gd name="T9" fmla="*/ 0 h 1088"/>
                <a:gd name="T10" fmla="*/ 0 w 2223"/>
                <a:gd name="T11" fmla="*/ 0 h 1088"/>
                <a:gd name="T12" fmla="*/ 0 w 2223"/>
                <a:gd name="T13" fmla="*/ 0 h 1088"/>
                <a:gd name="T14" fmla="*/ 0 w 2223"/>
                <a:gd name="T15" fmla="*/ 0 h 1088"/>
                <a:gd name="T16" fmla="*/ 0 w 2223"/>
                <a:gd name="T17" fmla="*/ 0 h 1088"/>
                <a:gd name="T18" fmla="*/ 0 w 2223"/>
                <a:gd name="T19" fmla="*/ 0 h 1088"/>
                <a:gd name="T20" fmla="*/ 0 w 2223"/>
                <a:gd name="T21" fmla="*/ 0 h 1088"/>
                <a:gd name="T22" fmla="*/ 0 w 2223"/>
                <a:gd name="T23" fmla="*/ 0 h 1088"/>
                <a:gd name="T24" fmla="*/ 0 w 2223"/>
                <a:gd name="T25" fmla="*/ 0 h 1088"/>
                <a:gd name="T26" fmla="*/ 0 w 2223"/>
                <a:gd name="T27" fmla="*/ 0 h 1088"/>
                <a:gd name="T28" fmla="*/ 0 w 2223"/>
                <a:gd name="T29" fmla="*/ 0 h 1088"/>
                <a:gd name="T30" fmla="*/ 0 w 2223"/>
                <a:gd name="T31" fmla="*/ 0 h 1088"/>
                <a:gd name="T32" fmla="*/ 0 w 2223"/>
                <a:gd name="T33" fmla="*/ 0 h 1088"/>
                <a:gd name="T34" fmla="*/ 0 w 2223"/>
                <a:gd name="T35" fmla="*/ 0 h 1088"/>
                <a:gd name="T36" fmla="*/ 0 w 2223"/>
                <a:gd name="T37" fmla="*/ 0 h 1088"/>
                <a:gd name="T38" fmla="*/ 0 w 2223"/>
                <a:gd name="T39" fmla="*/ 0 h 1088"/>
                <a:gd name="T40" fmla="*/ 0 w 2223"/>
                <a:gd name="T41" fmla="*/ 0 h 1088"/>
                <a:gd name="T42" fmla="*/ 0 w 2223"/>
                <a:gd name="T43" fmla="*/ 0 h 1088"/>
                <a:gd name="T44" fmla="*/ 0 w 2223"/>
                <a:gd name="T45" fmla="*/ 0 h 1088"/>
                <a:gd name="T46" fmla="*/ 0 w 2223"/>
                <a:gd name="T47" fmla="*/ 0 h 1088"/>
                <a:gd name="T48" fmla="*/ 0 w 2223"/>
                <a:gd name="T49" fmla="*/ 0 h 1088"/>
                <a:gd name="T50" fmla="*/ 0 w 2223"/>
                <a:gd name="T51" fmla="*/ 0 h 1088"/>
                <a:gd name="T52" fmla="*/ 0 w 2223"/>
                <a:gd name="T53" fmla="*/ 0 h 1088"/>
                <a:gd name="T54" fmla="*/ 0 w 2223"/>
                <a:gd name="T55" fmla="*/ 0 h 1088"/>
                <a:gd name="T56" fmla="*/ 0 w 2223"/>
                <a:gd name="T57" fmla="*/ 0 h 1088"/>
                <a:gd name="T58" fmla="*/ 0 w 2223"/>
                <a:gd name="T59" fmla="*/ 0 h 1088"/>
                <a:gd name="T60" fmla="*/ 0 w 2223"/>
                <a:gd name="T61" fmla="*/ 0 h 1088"/>
                <a:gd name="T62" fmla="*/ 0 w 2223"/>
                <a:gd name="T63" fmla="*/ 0 h 1088"/>
                <a:gd name="T64" fmla="*/ 0 w 2223"/>
                <a:gd name="T65" fmla="*/ 0 h 1088"/>
                <a:gd name="T66" fmla="*/ 0 w 2223"/>
                <a:gd name="T67" fmla="*/ 0 h 1088"/>
                <a:gd name="T68" fmla="*/ 0 w 2223"/>
                <a:gd name="T69" fmla="*/ 0 h 1088"/>
                <a:gd name="T70" fmla="*/ 0 w 2223"/>
                <a:gd name="T71" fmla="*/ 0 h 1088"/>
                <a:gd name="T72" fmla="*/ 0 w 2223"/>
                <a:gd name="T73" fmla="*/ 0 h 1088"/>
                <a:gd name="T74" fmla="*/ 0 w 2223"/>
                <a:gd name="T75" fmla="*/ 0 h 1088"/>
                <a:gd name="T76" fmla="*/ 0 w 2223"/>
                <a:gd name="T77" fmla="*/ 0 h 1088"/>
                <a:gd name="T78" fmla="*/ 0 w 2223"/>
                <a:gd name="T79" fmla="*/ 0 h 1088"/>
                <a:gd name="T80" fmla="*/ 0 w 2223"/>
                <a:gd name="T81" fmla="*/ 0 h 1088"/>
                <a:gd name="T82" fmla="*/ 0 w 2223"/>
                <a:gd name="T83" fmla="*/ 0 h 1088"/>
                <a:gd name="T84" fmla="*/ 0 w 2223"/>
                <a:gd name="T85" fmla="*/ 0 h 1088"/>
                <a:gd name="T86" fmla="*/ 0 w 2223"/>
                <a:gd name="T87" fmla="*/ 0 h 1088"/>
                <a:gd name="T88" fmla="*/ 0 w 2223"/>
                <a:gd name="T89" fmla="*/ 0 h 1088"/>
                <a:gd name="T90" fmla="*/ 0 w 2223"/>
                <a:gd name="T91" fmla="*/ 0 h 1088"/>
                <a:gd name="T92" fmla="*/ 0 w 2223"/>
                <a:gd name="T93" fmla="*/ 0 h 1088"/>
                <a:gd name="T94" fmla="*/ 0 w 2223"/>
                <a:gd name="T95" fmla="*/ 0 h 1088"/>
                <a:gd name="T96" fmla="*/ 0 w 2223"/>
                <a:gd name="T97" fmla="*/ 0 h 1088"/>
                <a:gd name="T98" fmla="*/ 0 w 2223"/>
                <a:gd name="T99" fmla="*/ 0 h 1088"/>
                <a:gd name="T100" fmla="*/ 0 w 2223"/>
                <a:gd name="T101" fmla="*/ 0 h 1088"/>
                <a:gd name="T102" fmla="*/ 0 w 2223"/>
                <a:gd name="T103" fmla="*/ 0 h 1088"/>
                <a:gd name="T104" fmla="*/ 0 w 2223"/>
                <a:gd name="T105" fmla="*/ 0 h 1088"/>
                <a:gd name="T106" fmla="*/ 0 w 2223"/>
                <a:gd name="T107" fmla="*/ 0 h 1088"/>
                <a:gd name="T108" fmla="*/ 0 w 2223"/>
                <a:gd name="T109" fmla="*/ 0 h 1088"/>
                <a:gd name="T110" fmla="*/ 0 w 2223"/>
                <a:gd name="T111" fmla="*/ 0 h 1088"/>
                <a:gd name="T112" fmla="*/ 0 w 2223"/>
                <a:gd name="T113" fmla="*/ 0 h 1088"/>
                <a:gd name="T114" fmla="*/ 0 w 2223"/>
                <a:gd name="T115" fmla="*/ 0 h 1088"/>
                <a:gd name="T116" fmla="*/ 0 w 2223"/>
                <a:gd name="T117" fmla="*/ 0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23" h="1088">
                  <a:moveTo>
                    <a:pt x="908" y="91"/>
                  </a:moveTo>
                  <a:lnTo>
                    <a:pt x="862" y="181"/>
                  </a:lnTo>
                  <a:lnTo>
                    <a:pt x="908" y="227"/>
                  </a:lnTo>
                  <a:lnTo>
                    <a:pt x="862" y="272"/>
                  </a:lnTo>
                  <a:lnTo>
                    <a:pt x="862" y="453"/>
                  </a:lnTo>
                  <a:lnTo>
                    <a:pt x="817" y="499"/>
                  </a:lnTo>
                  <a:lnTo>
                    <a:pt x="726" y="544"/>
                  </a:lnTo>
                  <a:lnTo>
                    <a:pt x="681" y="453"/>
                  </a:lnTo>
                  <a:lnTo>
                    <a:pt x="635" y="408"/>
                  </a:lnTo>
                  <a:lnTo>
                    <a:pt x="499" y="408"/>
                  </a:lnTo>
                  <a:lnTo>
                    <a:pt x="454" y="453"/>
                  </a:lnTo>
                  <a:lnTo>
                    <a:pt x="409" y="544"/>
                  </a:lnTo>
                  <a:lnTo>
                    <a:pt x="409" y="635"/>
                  </a:lnTo>
                  <a:lnTo>
                    <a:pt x="227" y="680"/>
                  </a:lnTo>
                  <a:lnTo>
                    <a:pt x="91" y="726"/>
                  </a:lnTo>
                  <a:lnTo>
                    <a:pt x="0" y="816"/>
                  </a:lnTo>
                  <a:lnTo>
                    <a:pt x="46" y="952"/>
                  </a:lnTo>
                  <a:lnTo>
                    <a:pt x="136" y="1043"/>
                  </a:lnTo>
                  <a:lnTo>
                    <a:pt x="318" y="1088"/>
                  </a:lnTo>
                  <a:lnTo>
                    <a:pt x="499" y="1088"/>
                  </a:lnTo>
                  <a:lnTo>
                    <a:pt x="499" y="907"/>
                  </a:lnTo>
                  <a:lnTo>
                    <a:pt x="499" y="680"/>
                  </a:lnTo>
                  <a:lnTo>
                    <a:pt x="590" y="680"/>
                  </a:lnTo>
                  <a:lnTo>
                    <a:pt x="635" y="635"/>
                  </a:lnTo>
                  <a:lnTo>
                    <a:pt x="726" y="680"/>
                  </a:lnTo>
                  <a:lnTo>
                    <a:pt x="726" y="771"/>
                  </a:lnTo>
                  <a:lnTo>
                    <a:pt x="908" y="726"/>
                  </a:lnTo>
                  <a:lnTo>
                    <a:pt x="908" y="635"/>
                  </a:lnTo>
                  <a:lnTo>
                    <a:pt x="953" y="589"/>
                  </a:lnTo>
                  <a:lnTo>
                    <a:pt x="908" y="544"/>
                  </a:lnTo>
                  <a:lnTo>
                    <a:pt x="953" y="499"/>
                  </a:lnTo>
                  <a:lnTo>
                    <a:pt x="1044" y="544"/>
                  </a:lnTo>
                  <a:lnTo>
                    <a:pt x="1134" y="589"/>
                  </a:lnTo>
                  <a:lnTo>
                    <a:pt x="1089" y="726"/>
                  </a:lnTo>
                  <a:lnTo>
                    <a:pt x="1180" y="816"/>
                  </a:lnTo>
                  <a:lnTo>
                    <a:pt x="1270" y="862"/>
                  </a:lnTo>
                  <a:lnTo>
                    <a:pt x="1497" y="862"/>
                  </a:lnTo>
                  <a:lnTo>
                    <a:pt x="1588" y="816"/>
                  </a:lnTo>
                  <a:lnTo>
                    <a:pt x="1633" y="680"/>
                  </a:lnTo>
                  <a:lnTo>
                    <a:pt x="1769" y="635"/>
                  </a:lnTo>
                  <a:lnTo>
                    <a:pt x="1860" y="635"/>
                  </a:lnTo>
                  <a:lnTo>
                    <a:pt x="1905" y="544"/>
                  </a:lnTo>
                  <a:lnTo>
                    <a:pt x="2042" y="544"/>
                  </a:lnTo>
                  <a:lnTo>
                    <a:pt x="2042" y="635"/>
                  </a:lnTo>
                  <a:lnTo>
                    <a:pt x="2132" y="589"/>
                  </a:lnTo>
                  <a:lnTo>
                    <a:pt x="2178" y="589"/>
                  </a:lnTo>
                  <a:lnTo>
                    <a:pt x="2223" y="363"/>
                  </a:lnTo>
                  <a:lnTo>
                    <a:pt x="2178" y="272"/>
                  </a:lnTo>
                  <a:lnTo>
                    <a:pt x="2087" y="272"/>
                  </a:lnTo>
                  <a:lnTo>
                    <a:pt x="2042" y="181"/>
                  </a:lnTo>
                  <a:lnTo>
                    <a:pt x="1679" y="136"/>
                  </a:lnTo>
                  <a:lnTo>
                    <a:pt x="1633" y="136"/>
                  </a:lnTo>
                  <a:lnTo>
                    <a:pt x="1543" y="45"/>
                  </a:lnTo>
                  <a:lnTo>
                    <a:pt x="1452" y="45"/>
                  </a:lnTo>
                  <a:lnTo>
                    <a:pt x="1361" y="0"/>
                  </a:lnTo>
                  <a:lnTo>
                    <a:pt x="1270" y="0"/>
                  </a:lnTo>
                  <a:lnTo>
                    <a:pt x="1180" y="91"/>
                  </a:lnTo>
                  <a:lnTo>
                    <a:pt x="908" y="45"/>
                  </a:lnTo>
                  <a:lnTo>
                    <a:pt x="908" y="91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3600" tIns="183600" rIns="183600" bIns="183600"/>
            <a:lstStyle/>
            <a:p>
              <a:endParaRPr lang="de-DE"/>
            </a:p>
          </p:txBody>
        </p:sp>
        <p:sp>
          <p:nvSpPr>
            <p:cNvPr id="34" name="Freeform 100"/>
            <p:cNvSpPr>
              <a:spLocks/>
            </p:cNvSpPr>
            <p:nvPr/>
          </p:nvSpPr>
          <p:spPr bwMode="auto">
            <a:xfrm>
              <a:off x="3039" y="18268"/>
              <a:ext cx="817" cy="375"/>
            </a:xfrm>
            <a:custGeom>
              <a:avLst/>
              <a:gdLst>
                <a:gd name="T0" fmla="*/ 0 w 1678"/>
                <a:gd name="T1" fmla="*/ 0 h 771"/>
                <a:gd name="T2" fmla="*/ 0 w 1678"/>
                <a:gd name="T3" fmla="*/ 0 h 771"/>
                <a:gd name="T4" fmla="*/ 0 w 1678"/>
                <a:gd name="T5" fmla="*/ 0 h 771"/>
                <a:gd name="T6" fmla="*/ 0 w 1678"/>
                <a:gd name="T7" fmla="*/ 0 h 771"/>
                <a:gd name="T8" fmla="*/ 0 w 1678"/>
                <a:gd name="T9" fmla="*/ 0 h 771"/>
                <a:gd name="T10" fmla="*/ 0 w 1678"/>
                <a:gd name="T11" fmla="*/ 0 h 771"/>
                <a:gd name="T12" fmla="*/ 0 w 1678"/>
                <a:gd name="T13" fmla="*/ 0 h 771"/>
                <a:gd name="T14" fmla="*/ 0 w 1678"/>
                <a:gd name="T15" fmla="*/ 0 h 771"/>
                <a:gd name="T16" fmla="*/ 0 w 1678"/>
                <a:gd name="T17" fmla="*/ 0 h 771"/>
                <a:gd name="T18" fmla="*/ 0 w 1678"/>
                <a:gd name="T19" fmla="*/ 0 h 771"/>
                <a:gd name="T20" fmla="*/ 0 w 1678"/>
                <a:gd name="T21" fmla="*/ 0 h 771"/>
                <a:gd name="T22" fmla="*/ 0 w 1678"/>
                <a:gd name="T23" fmla="*/ 0 h 771"/>
                <a:gd name="T24" fmla="*/ 0 w 1678"/>
                <a:gd name="T25" fmla="*/ 0 h 771"/>
                <a:gd name="T26" fmla="*/ 0 w 1678"/>
                <a:gd name="T27" fmla="*/ 0 h 771"/>
                <a:gd name="T28" fmla="*/ 0 w 1678"/>
                <a:gd name="T29" fmla="*/ 0 h 771"/>
                <a:gd name="T30" fmla="*/ 0 w 1678"/>
                <a:gd name="T31" fmla="*/ 0 h 771"/>
                <a:gd name="T32" fmla="*/ 0 w 1678"/>
                <a:gd name="T33" fmla="*/ 0 h 771"/>
                <a:gd name="T34" fmla="*/ 0 w 1678"/>
                <a:gd name="T35" fmla="*/ 0 h 771"/>
                <a:gd name="T36" fmla="*/ 0 w 1678"/>
                <a:gd name="T37" fmla="*/ 0 h 771"/>
                <a:gd name="T38" fmla="*/ 0 w 1678"/>
                <a:gd name="T39" fmla="*/ 0 h 771"/>
                <a:gd name="T40" fmla="*/ 0 w 1678"/>
                <a:gd name="T41" fmla="*/ 0 h 771"/>
                <a:gd name="T42" fmla="*/ 0 w 1678"/>
                <a:gd name="T43" fmla="*/ 0 h 771"/>
                <a:gd name="T44" fmla="*/ 0 w 1678"/>
                <a:gd name="T45" fmla="*/ 0 h 771"/>
                <a:gd name="T46" fmla="*/ 0 w 1678"/>
                <a:gd name="T47" fmla="*/ 0 h 771"/>
                <a:gd name="T48" fmla="*/ 0 w 1678"/>
                <a:gd name="T49" fmla="*/ 0 h 771"/>
                <a:gd name="T50" fmla="*/ 0 w 1678"/>
                <a:gd name="T51" fmla="*/ 0 h 771"/>
                <a:gd name="T52" fmla="*/ 0 w 1678"/>
                <a:gd name="T53" fmla="*/ 0 h 771"/>
                <a:gd name="T54" fmla="*/ 0 w 1678"/>
                <a:gd name="T55" fmla="*/ 0 h 771"/>
                <a:gd name="T56" fmla="*/ 0 w 1678"/>
                <a:gd name="T57" fmla="*/ 0 h 771"/>
                <a:gd name="T58" fmla="*/ 0 w 1678"/>
                <a:gd name="T59" fmla="*/ 0 h 771"/>
                <a:gd name="T60" fmla="*/ 0 w 1678"/>
                <a:gd name="T61" fmla="*/ 0 h 771"/>
                <a:gd name="T62" fmla="*/ 0 w 1678"/>
                <a:gd name="T63" fmla="*/ 0 h 771"/>
                <a:gd name="T64" fmla="*/ 0 w 1678"/>
                <a:gd name="T65" fmla="*/ 0 h 771"/>
                <a:gd name="T66" fmla="*/ 0 w 1678"/>
                <a:gd name="T67" fmla="*/ 0 h 771"/>
                <a:gd name="T68" fmla="*/ 0 w 1678"/>
                <a:gd name="T69" fmla="*/ 0 h 7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78" h="771">
                  <a:moveTo>
                    <a:pt x="318" y="91"/>
                  </a:moveTo>
                  <a:lnTo>
                    <a:pt x="227" y="181"/>
                  </a:lnTo>
                  <a:lnTo>
                    <a:pt x="136" y="227"/>
                  </a:lnTo>
                  <a:lnTo>
                    <a:pt x="0" y="317"/>
                  </a:lnTo>
                  <a:lnTo>
                    <a:pt x="91" y="453"/>
                  </a:lnTo>
                  <a:lnTo>
                    <a:pt x="91" y="544"/>
                  </a:lnTo>
                  <a:lnTo>
                    <a:pt x="136" y="589"/>
                  </a:lnTo>
                  <a:lnTo>
                    <a:pt x="182" y="726"/>
                  </a:lnTo>
                  <a:lnTo>
                    <a:pt x="227" y="771"/>
                  </a:lnTo>
                  <a:lnTo>
                    <a:pt x="363" y="726"/>
                  </a:lnTo>
                  <a:lnTo>
                    <a:pt x="454" y="680"/>
                  </a:lnTo>
                  <a:lnTo>
                    <a:pt x="817" y="726"/>
                  </a:lnTo>
                  <a:lnTo>
                    <a:pt x="862" y="771"/>
                  </a:lnTo>
                  <a:lnTo>
                    <a:pt x="953" y="726"/>
                  </a:lnTo>
                  <a:lnTo>
                    <a:pt x="1089" y="635"/>
                  </a:lnTo>
                  <a:lnTo>
                    <a:pt x="1043" y="589"/>
                  </a:lnTo>
                  <a:lnTo>
                    <a:pt x="1134" y="589"/>
                  </a:lnTo>
                  <a:lnTo>
                    <a:pt x="1270" y="680"/>
                  </a:lnTo>
                  <a:lnTo>
                    <a:pt x="1270" y="726"/>
                  </a:lnTo>
                  <a:lnTo>
                    <a:pt x="1361" y="726"/>
                  </a:lnTo>
                  <a:lnTo>
                    <a:pt x="1361" y="680"/>
                  </a:lnTo>
                  <a:lnTo>
                    <a:pt x="1542" y="589"/>
                  </a:lnTo>
                  <a:lnTo>
                    <a:pt x="1633" y="499"/>
                  </a:lnTo>
                  <a:lnTo>
                    <a:pt x="1678" y="363"/>
                  </a:lnTo>
                  <a:lnTo>
                    <a:pt x="1633" y="227"/>
                  </a:lnTo>
                  <a:lnTo>
                    <a:pt x="1497" y="136"/>
                  </a:lnTo>
                  <a:lnTo>
                    <a:pt x="1316" y="91"/>
                  </a:lnTo>
                  <a:lnTo>
                    <a:pt x="1225" y="0"/>
                  </a:lnTo>
                  <a:lnTo>
                    <a:pt x="862" y="0"/>
                  </a:lnTo>
                  <a:lnTo>
                    <a:pt x="771" y="91"/>
                  </a:lnTo>
                  <a:lnTo>
                    <a:pt x="590" y="181"/>
                  </a:lnTo>
                  <a:lnTo>
                    <a:pt x="544" y="181"/>
                  </a:lnTo>
                  <a:lnTo>
                    <a:pt x="499" y="91"/>
                  </a:lnTo>
                  <a:lnTo>
                    <a:pt x="454" y="45"/>
                  </a:lnTo>
                  <a:lnTo>
                    <a:pt x="318" y="91"/>
                  </a:lnTo>
                  <a:close/>
                </a:path>
              </a:pathLst>
            </a:custGeom>
            <a:solidFill>
              <a:srgbClr val="339966">
                <a:alpha val="58823"/>
              </a:srgbClr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3600" tIns="183600" rIns="183600" bIns="183600"/>
            <a:lstStyle/>
            <a:p>
              <a:endParaRPr lang="de-DE"/>
            </a:p>
          </p:txBody>
        </p:sp>
      </p:grpSp>
      <p:pic>
        <p:nvPicPr>
          <p:cNvPr id="35" name="Picture 101" descr="dbz_lm_vec_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46" y="4748270"/>
            <a:ext cx="1055077" cy="985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102"/>
          <p:cNvSpPr>
            <a:spLocks noChangeShapeType="1"/>
          </p:cNvSpPr>
          <p:nvPr/>
        </p:nvSpPr>
        <p:spPr bwMode="auto">
          <a:xfrm>
            <a:off x="7811966" y="1773238"/>
            <a:ext cx="7707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103"/>
          <p:cNvSpPr>
            <a:spLocks noChangeShapeType="1"/>
          </p:cNvSpPr>
          <p:nvPr/>
        </p:nvSpPr>
        <p:spPr bwMode="auto">
          <a:xfrm>
            <a:off x="8582758" y="17732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04"/>
          <p:cNvSpPr>
            <a:spLocks noChangeShapeType="1"/>
          </p:cNvSpPr>
          <p:nvPr/>
        </p:nvSpPr>
        <p:spPr bwMode="auto">
          <a:xfrm flipH="1">
            <a:off x="8229604" y="4870450"/>
            <a:ext cx="3531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105"/>
          <p:cNvSpPr>
            <a:spLocks noChangeShapeType="1"/>
          </p:cNvSpPr>
          <p:nvPr/>
        </p:nvSpPr>
        <p:spPr bwMode="auto">
          <a:xfrm rot="-5400000">
            <a:off x="5733318" y="4981218"/>
            <a:ext cx="0" cy="353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Rectangle 106"/>
          <p:cNvSpPr>
            <a:spLocks noChangeArrowheads="1"/>
          </p:cNvSpPr>
          <p:nvPr/>
        </p:nvSpPr>
        <p:spPr bwMode="auto">
          <a:xfrm>
            <a:off x="5978769" y="5805488"/>
            <a:ext cx="133203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993300"/>
                </a:solidFill>
                <a:latin typeface="Times New Roman" pitchFamily="18" charset="0"/>
              </a:rPr>
              <a:t>SYNRAD</a:t>
            </a:r>
            <a:endParaRPr lang="en-GB" sz="140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41" name="Rectangle 107"/>
          <p:cNvSpPr>
            <a:spLocks noChangeArrowheads="1"/>
          </p:cNvSpPr>
          <p:nvPr/>
        </p:nvSpPr>
        <p:spPr bwMode="auto">
          <a:xfrm>
            <a:off x="1688125" y="5518150"/>
            <a:ext cx="9847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SYNSAT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2" name="Rectangle 108"/>
          <p:cNvSpPr>
            <a:spLocks noChangeArrowheads="1"/>
          </p:cNvSpPr>
          <p:nvPr/>
        </p:nvSpPr>
        <p:spPr bwMode="auto">
          <a:xfrm>
            <a:off x="561272" y="5446770"/>
            <a:ext cx="98620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Object </a:t>
            </a:r>
          </a:p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Comparison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3" name="Line 109"/>
          <p:cNvSpPr>
            <a:spLocks noChangeShapeType="1"/>
          </p:cNvSpPr>
          <p:nvPr/>
        </p:nvSpPr>
        <p:spPr bwMode="auto">
          <a:xfrm flipH="1" flipV="1">
            <a:off x="1267558" y="4870507"/>
            <a:ext cx="842596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110"/>
          <p:cNvSpPr>
            <a:spLocks noChangeShapeType="1"/>
          </p:cNvSpPr>
          <p:nvPr/>
        </p:nvSpPr>
        <p:spPr bwMode="auto">
          <a:xfrm>
            <a:off x="353157" y="1846263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111"/>
          <p:cNvSpPr>
            <a:spLocks noChangeShapeType="1"/>
          </p:cNvSpPr>
          <p:nvPr/>
        </p:nvSpPr>
        <p:spPr bwMode="auto">
          <a:xfrm>
            <a:off x="353160" y="1846265"/>
            <a:ext cx="56124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12"/>
          <p:cNvSpPr>
            <a:spLocks noChangeShapeType="1"/>
          </p:cNvSpPr>
          <p:nvPr/>
        </p:nvSpPr>
        <p:spPr bwMode="auto">
          <a:xfrm rot="-5400000">
            <a:off x="562708" y="4730899"/>
            <a:ext cx="0" cy="4220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Text Box 113"/>
          <p:cNvSpPr txBox="1">
            <a:spLocks noChangeArrowheads="1"/>
          </p:cNvSpPr>
          <p:nvPr/>
        </p:nvSpPr>
        <p:spPr bwMode="auto">
          <a:xfrm rot="1157034">
            <a:off x="5755910" y="4153639"/>
            <a:ext cx="12121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forecast validation</a:t>
            </a:r>
          </a:p>
        </p:txBody>
      </p:sp>
      <p:sp>
        <p:nvSpPr>
          <p:cNvPr id="48" name="Text Box 114"/>
          <p:cNvSpPr txBox="1">
            <a:spLocks noChangeArrowheads="1"/>
          </p:cNvSpPr>
          <p:nvPr/>
        </p:nvSpPr>
        <p:spPr bwMode="auto">
          <a:xfrm rot="-1304340">
            <a:off x="1680676" y="4147293"/>
            <a:ext cx="12121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000000"/>
                </a:solidFill>
                <a:latin typeface="Arial" pitchFamily="34" charset="0"/>
              </a:rPr>
              <a:t>forecast validation</a:t>
            </a:r>
          </a:p>
        </p:txBody>
      </p:sp>
      <p:sp>
        <p:nvSpPr>
          <p:cNvPr id="49" name="Line 115"/>
          <p:cNvSpPr>
            <a:spLocks noChangeShapeType="1"/>
          </p:cNvSpPr>
          <p:nvPr/>
        </p:nvSpPr>
        <p:spPr bwMode="auto">
          <a:xfrm>
            <a:off x="6885845" y="4473632"/>
            <a:ext cx="350226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16"/>
          <p:cNvSpPr>
            <a:spLocks noChangeShapeType="1"/>
          </p:cNvSpPr>
          <p:nvPr/>
        </p:nvSpPr>
        <p:spPr bwMode="auto">
          <a:xfrm flipV="1">
            <a:off x="1406771" y="4510088"/>
            <a:ext cx="35169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1" name="Picture 120" descr="LogoVE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5" y="1408116"/>
            <a:ext cx="82940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171"/>
          <p:cNvGrpSpPr>
            <a:grpSpLocks/>
          </p:cNvGrpSpPr>
          <p:nvPr/>
        </p:nvGrpSpPr>
        <p:grpSpPr bwMode="auto">
          <a:xfrm>
            <a:off x="1510817" y="252435"/>
            <a:ext cx="6265985" cy="763587"/>
            <a:chOff x="952" y="159"/>
            <a:chExt cx="3947" cy="481"/>
          </a:xfrm>
        </p:grpSpPr>
        <p:sp>
          <p:nvSpPr>
            <p:cNvPr id="53" name="Text Box 65"/>
            <p:cNvSpPr txBox="1">
              <a:spLocks noChangeArrowheads="1"/>
            </p:cNvSpPr>
            <p:nvPr/>
          </p:nvSpPr>
          <p:spPr bwMode="auto">
            <a:xfrm>
              <a:off x="1655" y="467"/>
              <a:ext cx="32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utiger 45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utiger 45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utiger 45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utiger 45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45 Light" pitchFamily="34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000000"/>
                  </a:solidFill>
                  <a:latin typeface="Arial" pitchFamily="34" charset="0"/>
                </a:rPr>
                <a:t>   </a:t>
              </a:r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Weather Forecast User-oriented System Including Object Nowcasting</a:t>
              </a:r>
            </a:p>
          </p:txBody>
        </p:sp>
        <p:sp>
          <p:nvSpPr>
            <p:cNvPr id="54" name="Line 93"/>
            <p:cNvSpPr>
              <a:spLocks noChangeShapeType="1"/>
            </p:cNvSpPr>
            <p:nvPr/>
          </p:nvSpPr>
          <p:spPr bwMode="auto">
            <a:xfrm>
              <a:off x="1156" y="595"/>
              <a:ext cx="360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5" name="Picture 143" descr="WxFUSION_LOGO_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59"/>
              <a:ext cx="8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159"/>
          <p:cNvGrpSpPr>
            <a:grpSpLocks/>
          </p:cNvGrpSpPr>
          <p:nvPr/>
        </p:nvGrpSpPr>
        <p:grpSpPr bwMode="auto">
          <a:xfrm>
            <a:off x="7344510" y="4581582"/>
            <a:ext cx="772258" cy="765175"/>
            <a:chOff x="2903" y="17872"/>
            <a:chExt cx="1225" cy="1225"/>
          </a:xfrm>
        </p:grpSpPr>
        <p:sp>
          <p:nvSpPr>
            <p:cNvPr id="57" name="Rectangle 160"/>
            <p:cNvSpPr>
              <a:spLocks noChangeArrowheads="1"/>
            </p:cNvSpPr>
            <p:nvPr/>
          </p:nvSpPr>
          <p:spPr bwMode="auto">
            <a:xfrm>
              <a:off x="2903" y="17872"/>
              <a:ext cx="1225" cy="12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3600" tIns="183600" rIns="183600" bIns="183600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Freeform 161"/>
            <p:cNvSpPr>
              <a:spLocks/>
            </p:cNvSpPr>
            <p:nvPr/>
          </p:nvSpPr>
          <p:spPr bwMode="auto">
            <a:xfrm>
              <a:off x="3130" y="18098"/>
              <a:ext cx="953" cy="467"/>
            </a:xfrm>
            <a:custGeom>
              <a:avLst/>
              <a:gdLst>
                <a:gd name="T0" fmla="*/ 0 w 2223"/>
                <a:gd name="T1" fmla="*/ 0 h 1088"/>
                <a:gd name="T2" fmla="*/ 0 w 2223"/>
                <a:gd name="T3" fmla="*/ 0 h 1088"/>
                <a:gd name="T4" fmla="*/ 0 w 2223"/>
                <a:gd name="T5" fmla="*/ 0 h 1088"/>
                <a:gd name="T6" fmla="*/ 0 w 2223"/>
                <a:gd name="T7" fmla="*/ 0 h 1088"/>
                <a:gd name="T8" fmla="*/ 0 w 2223"/>
                <a:gd name="T9" fmla="*/ 0 h 1088"/>
                <a:gd name="T10" fmla="*/ 0 w 2223"/>
                <a:gd name="T11" fmla="*/ 0 h 1088"/>
                <a:gd name="T12" fmla="*/ 0 w 2223"/>
                <a:gd name="T13" fmla="*/ 0 h 1088"/>
                <a:gd name="T14" fmla="*/ 0 w 2223"/>
                <a:gd name="T15" fmla="*/ 0 h 1088"/>
                <a:gd name="T16" fmla="*/ 0 w 2223"/>
                <a:gd name="T17" fmla="*/ 0 h 1088"/>
                <a:gd name="T18" fmla="*/ 0 w 2223"/>
                <a:gd name="T19" fmla="*/ 0 h 1088"/>
                <a:gd name="T20" fmla="*/ 0 w 2223"/>
                <a:gd name="T21" fmla="*/ 0 h 1088"/>
                <a:gd name="T22" fmla="*/ 0 w 2223"/>
                <a:gd name="T23" fmla="*/ 0 h 1088"/>
                <a:gd name="T24" fmla="*/ 0 w 2223"/>
                <a:gd name="T25" fmla="*/ 0 h 1088"/>
                <a:gd name="T26" fmla="*/ 0 w 2223"/>
                <a:gd name="T27" fmla="*/ 0 h 1088"/>
                <a:gd name="T28" fmla="*/ 0 w 2223"/>
                <a:gd name="T29" fmla="*/ 0 h 1088"/>
                <a:gd name="T30" fmla="*/ 0 w 2223"/>
                <a:gd name="T31" fmla="*/ 0 h 1088"/>
                <a:gd name="T32" fmla="*/ 0 w 2223"/>
                <a:gd name="T33" fmla="*/ 0 h 1088"/>
                <a:gd name="T34" fmla="*/ 0 w 2223"/>
                <a:gd name="T35" fmla="*/ 0 h 1088"/>
                <a:gd name="T36" fmla="*/ 0 w 2223"/>
                <a:gd name="T37" fmla="*/ 0 h 1088"/>
                <a:gd name="T38" fmla="*/ 0 w 2223"/>
                <a:gd name="T39" fmla="*/ 0 h 1088"/>
                <a:gd name="T40" fmla="*/ 0 w 2223"/>
                <a:gd name="T41" fmla="*/ 0 h 1088"/>
                <a:gd name="T42" fmla="*/ 0 w 2223"/>
                <a:gd name="T43" fmla="*/ 0 h 1088"/>
                <a:gd name="T44" fmla="*/ 0 w 2223"/>
                <a:gd name="T45" fmla="*/ 0 h 1088"/>
                <a:gd name="T46" fmla="*/ 0 w 2223"/>
                <a:gd name="T47" fmla="*/ 0 h 1088"/>
                <a:gd name="T48" fmla="*/ 0 w 2223"/>
                <a:gd name="T49" fmla="*/ 0 h 1088"/>
                <a:gd name="T50" fmla="*/ 0 w 2223"/>
                <a:gd name="T51" fmla="*/ 0 h 1088"/>
                <a:gd name="T52" fmla="*/ 0 w 2223"/>
                <a:gd name="T53" fmla="*/ 0 h 1088"/>
                <a:gd name="T54" fmla="*/ 0 w 2223"/>
                <a:gd name="T55" fmla="*/ 0 h 1088"/>
                <a:gd name="T56" fmla="*/ 0 w 2223"/>
                <a:gd name="T57" fmla="*/ 0 h 1088"/>
                <a:gd name="T58" fmla="*/ 0 w 2223"/>
                <a:gd name="T59" fmla="*/ 0 h 1088"/>
                <a:gd name="T60" fmla="*/ 0 w 2223"/>
                <a:gd name="T61" fmla="*/ 0 h 1088"/>
                <a:gd name="T62" fmla="*/ 0 w 2223"/>
                <a:gd name="T63" fmla="*/ 0 h 1088"/>
                <a:gd name="T64" fmla="*/ 0 w 2223"/>
                <a:gd name="T65" fmla="*/ 0 h 1088"/>
                <a:gd name="T66" fmla="*/ 0 w 2223"/>
                <a:gd name="T67" fmla="*/ 0 h 1088"/>
                <a:gd name="T68" fmla="*/ 0 w 2223"/>
                <a:gd name="T69" fmla="*/ 0 h 1088"/>
                <a:gd name="T70" fmla="*/ 0 w 2223"/>
                <a:gd name="T71" fmla="*/ 0 h 1088"/>
                <a:gd name="T72" fmla="*/ 0 w 2223"/>
                <a:gd name="T73" fmla="*/ 0 h 1088"/>
                <a:gd name="T74" fmla="*/ 0 w 2223"/>
                <a:gd name="T75" fmla="*/ 0 h 1088"/>
                <a:gd name="T76" fmla="*/ 0 w 2223"/>
                <a:gd name="T77" fmla="*/ 0 h 1088"/>
                <a:gd name="T78" fmla="*/ 0 w 2223"/>
                <a:gd name="T79" fmla="*/ 0 h 1088"/>
                <a:gd name="T80" fmla="*/ 0 w 2223"/>
                <a:gd name="T81" fmla="*/ 0 h 1088"/>
                <a:gd name="T82" fmla="*/ 0 w 2223"/>
                <a:gd name="T83" fmla="*/ 0 h 1088"/>
                <a:gd name="T84" fmla="*/ 0 w 2223"/>
                <a:gd name="T85" fmla="*/ 0 h 1088"/>
                <a:gd name="T86" fmla="*/ 0 w 2223"/>
                <a:gd name="T87" fmla="*/ 0 h 1088"/>
                <a:gd name="T88" fmla="*/ 0 w 2223"/>
                <a:gd name="T89" fmla="*/ 0 h 1088"/>
                <a:gd name="T90" fmla="*/ 0 w 2223"/>
                <a:gd name="T91" fmla="*/ 0 h 1088"/>
                <a:gd name="T92" fmla="*/ 0 w 2223"/>
                <a:gd name="T93" fmla="*/ 0 h 1088"/>
                <a:gd name="T94" fmla="*/ 0 w 2223"/>
                <a:gd name="T95" fmla="*/ 0 h 1088"/>
                <a:gd name="T96" fmla="*/ 0 w 2223"/>
                <a:gd name="T97" fmla="*/ 0 h 1088"/>
                <a:gd name="T98" fmla="*/ 0 w 2223"/>
                <a:gd name="T99" fmla="*/ 0 h 1088"/>
                <a:gd name="T100" fmla="*/ 0 w 2223"/>
                <a:gd name="T101" fmla="*/ 0 h 1088"/>
                <a:gd name="T102" fmla="*/ 0 w 2223"/>
                <a:gd name="T103" fmla="*/ 0 h 1088"/>
                <a:gd name="T104" fmla="*/ 0 w 2223"/>
                <a:gd name="T105" fmla="*/ 0 h 1088"/>
                <a:gd name="T106" fmla="*/ 0 w 2223"/>
                <a:gd name="T107" fmla="*/ 0 h 1088"/>
                <a:gd name="T108" fmla="*/ 0 w 2223"/>
                <a:gd name="T109" fmla="*/ 0 h 1088"/>
                <a:gd name="T110" fmla="*/ 0 w 2223"/>
                <a:gd name="T111" fmla="*/ 0 h 1088"/>
                <a:gd name="T112" fmla="*/ 0 w 2223"/>
                <a:gd name="T113" fmla="*/ 0 h 1088"/>
                <a:gd name="T114" fmla="*/ 0 w 2223"/>
                <a:gd name="T115" fmla="*/ 0 h 1088"/>
                <a:gd name="T116" fmla="*/ 0 w 2223"/>
                <a:gd name="T117" fmla="*/ 0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23" h="1088">
                  <a:moveTo>
                    <a:pt x="908" y="91"/>
                  </a:moveTo>
                  <a:lnTo>
                    <a:pt x="862" y="181"/>
                  </a:lnTo>
                  <a:lnTo>
                    <a:pt x="908" y="227"/>
                  </a:lnTo>
                  <a:lnTo>
                    <a:pt x="862" y="272"/>
                  </a:lnTo>
                  <a:lnTo>
                    <a:pt x="862" y="453"/>
                  </a:lnTo>
                  <a:lnTo>
                    <a:pt x="817" y="499"/>
                  </a:lnTo>
                  <a:lnTo>
                    <a:pt x="726" y="544"/>
                  </a:lnTo>
                  <a:lnTo>
                    <a:pt x="681" y="453"/>
                  </a:lnTo>
                  <a:lnTo>
                    <a:pt x="635" y="408"/>
                  </a:lnTo>
                  <a:lnTo>
                    <a:pt x="499" y="408"/>
                  </a:lnTo>
                  <a:lnTo>
                    <a:pt x="454" y="453"/>
                  </a:lnTo>
                  <a:lnTo>
                    <a:pt x="409" y="544"/>
                  </a:lnTo>
                  <a:lnTo>
                    <a:pt x="409" y="635"/>
                  </a:lnTo>
                  <a:lnTo>
                    <a:pt x="227" y="680"/>
                  </a:lnTo>
                  <a:lnTo>
                    <a:pt x="91" y="726"/>
                  </a:lnTo>
                  <a:lnTo>
                    <a:pt x="0" y="816"/>
                  </a:lnTo>
                  <a:lnTo>
                    <a:pt x="46" y="952"/>
                  </a:lnTo>
                  <a:lnTo>
                    <a:pt x="136" y="1043"/>
                  </a:lnTo>
                  <a:lnTo>
                    <a:pt x="318" y="1088"/>
                  </a:lnTo>
                  <a:lnTo>
                    <a:pt x="499" y="1088"/>
                  </a:lnTo>
                  <a:lnTo>
                    <a:pt x="499" y="907"/>
                  </a:lnTo>
                  <a:lnTo>
                    <a:pt x="499" y="680"/>
                  </a:lnTo>
                  <a:lnTo>
                    <a:pt x="590" y="680"/>
                  </a:lnTo>
                  <a:lnTo>
                    <a:pt x="635" y="635"/>
                  </a:lnTo>
                  <a:lnTo>
                    <a:pt x="726" y="680"/>
                  </a:lnTo>
                  <a:lnTo>
                    <a:pt x="726" y="771"/>
                  </a:lnTo>
                  <a:lnTo>
                    <a:pt x="908" y="726"/>
                  </a:lnTo>
                  <a:lnTo>
                    <a:pt x="908" y="635"/>
                  </a:lnTo>
                  <a:lnTo>
                    <a:pt x="953" y="589"/>
                  </a:lnTo>
                  <a:lnTo>
                    <a:pt x="908" y="544"/>
                  </a:lnTo>
                  <a:lnTo>
                    <a:pt x="953" y="499"/>
                  </a:lnTo>
                  <a:lnTo>
                    <a:pt x="1044" y="544"/>
                  </a:lnTo>
                  <a:lnTo>
                    <a:pt x="1134" y="589"/>
                  </a:lnTo>
                  <a:lnTo>
                    <a:pt x="1089" y="726"/>
                  </a:lnTo>
                  <a:lnTo>
                    <a:pt x="1180" y="816"/>
                  </a:lnTo>
                  <a:lnTo>
                    <a:pt x="1270" y="862"/>
                  </a:lnTo>
                  <a:lnTo>
                    <a:pt x="1497" y="862"/>
                  </a:lnTo>
                  <a:lnTo>
                    <a:pt x="1588" y="816"/>
                  </a:lnTo>
                  <a:lnTo>
                    <a:pt x="1633" y="680"/>
                  </a:lnTo>
                  <a:lnTo>
                    <a:pt x="1769" y="635"/>
                  </a:lnTo>
                  <a:lnTo>
                    <a:pt x="1860" y="635"/>
                  </a:lnTo>
                  <a:lnTo>
                    <a:pt x="1905" y="544"/>
                  </a:lnTo>
                  <a:lnTo>
                    <a:pt x="2042" y="544"/>
                  </a:lnTo>
                  <a:lnTo>
                    <a:pt x="2042" y="635"/>
                  </a:lnTo>
                  <a:lnTo>
                    <a:pt x="2132" y="589"/>
                  </a:lnTo>
                  <a:lnTo>
                    <a:pt x="2178" y="589"/>
                  </a:lnTo>
                  <a:lnTo>
                    <a:pt x="2223" y="363"/>
                  </a:lnTo>
                  <a:lnTo>
                    <a:pt x="2178" y="272"/>
                  </a:lnTo>
                  <a:lnTo>
                    <a:pt x="2087" y="272"/>
                  </a:lnTo>
                  <a:lnTo>
                    <a:pt x="2042" y="181"/>
                  </a:lnTo>
                  <a:lnTo>
                    <a:pt x="1679" y="136"/>
                  </a:lnTo>
                  <a:lnTo>
                    <a:pt x="1633" y="136"/>
                  </a:lnTo>
                  <a:lnTo>
                    <a:pt x="1543" y="45"/>
                  </a:lnTo>
                  <a:lnTo>
                    <a:pt x="1452" y="45"/>
                  </a:lnTo>
                  <a:lnTo>
                    <a:pt x="1361" y="0"/>
                  </a:lnTo>
                  <a:lnTo>
                    <a:pt x="1270" y="0"/>
                  </a:lnTo>
                  <a:lnTo>
                    <a:pt x="1180" y="91"/>
                  </a:lnTo>
                  <a:lnTo>
                    <a:pt x="908" y="45"/>
                  </a:lnTo>
                  <a:lnTo>
                    <a:pt x="908" y="91"/>
                  </a:lnTo>
                  <a:close/>
                </a:path>
              </a:pathLst>
            </a:custGeom>
            <a:solidFill>
              <a:srgbClr val="FF0000"/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3600" tIns="183600" rIns="183600" bIns="183600"/>
            <a:lstStyle/>
            <a:p>
              <a:endParaRPr lang="de-DE"/>
            </a:p>
          </p:txBody>
        </p:sp>
        <p:sp>
          <p:nvSpPr>
            <p:cNvPr id="59" name="Freeform 162"/>
            <p:cNvSpPr>
              <a:spLocks/>
            </p:cNvSpPr>
            <p:nvPr/>
          </p:nvSpPr>
          <p:spPr bwMode="auto">
            <a:xfrm>
              <a:off x="3039" y="18268"/>
              <a:ext cx="817" cy="375"/>
            </a:xfrm>
            <a:custGeom>
              <a:avLst/>
              <a:gdLst>
                <a:gd name="T0" fmla="*/ 0 w 1678"/>
                <a:gd name="T1" fmla="*/ 0 h 771"/>
                <a:gd name="T2" fmla="*/ 0 w 1678"/>
                <a:gd name="T3" fmla="*/ 0 h 771"/>
                <a:gd name="T4" fmla="*/ 0 w 1678"/>
                <a:gd name="T5" fmla="*/ 0 h 771"/>
                <a:gd name="T6" fmla="*/ 0 w 1678"/>
                <a:gd name="T7" fmla="*/ 0 h 771"/>
                <a:gd name="T8" fmla="*/ 0 w 1678"/>
                <a:gd name="T9" fmla="*/ 0 h 771"/>
                <a:gd name="T10" fmla="*/ 0 w 1678"/>
                <a:gd name="T11" fmla="*/ 0 h 771"/>
                <a:gd name="T12" fmla="*/ 0 w 1678"/>
                <a:gd name="T13" fmla="*/ 0 h 771"/>
                <a:gd name="T14" fmla="*/ 0 w 1678"/>
                <a:gd name="T15" fmla="*/ 0 h 771"/>
                <a:gd name="T16" fmla="*/ 0 w 1678"/>
                <a:gd name="T17" fmla="*/ 0 h 771"/>
                <a:gd name="T18" fmla="*/ 0 w 1678"/>
                <a:gd name="T19" fmla="*/ 0 h 771"/>
                <a:gd name="T20" fmla="*/ 0 w 1678"/>
                <a:gd name="T21" fmla="*/ 0 h 771"/>
                <a:gd name="T22" fmla="*/ 0 w 1678"/>
                <a:gd name="T23" fmla="*/ 0 h 771"/>
                <a:gd name="T24" fmla="*/ 0 w 1678"/>
                <a:gd name="T25" fmla="*/ 0 h 771"/>
                <a:gd name="T26" fmla="*/ 0 w 1678"/>
                <a:gd name="T27" fmla="*/ 0 h 771"/>
                <a:gd name="T28" fmla="*/ 0 w 1678"/>
                <a:gd name="T29" fmla="*/ 0 h 771"/>
                <a:gd name="T30" fmla="*/ 0 w 1678"/>
                <a:gd name="T31" fmla="*/ 0 h 771"/>
                <a:gd name="T32" fmla="*/ 0 w 1678"/>
                <a:gd name="T33" fmla="*/ 0 h 771"/>
                <a:gd name="T34" fmla="*/ 0 w 1678"/>
                <a:gd name="T35" fmla="*/ 0 h 771"/>
                <a:gd name="T36" fmla="*/ 0 w 1678"/>
                <a:gd name="T37" fmla="*/ 0 h 771"/>
                <a:gd name="T38" fmla="*/ 0 w 1678"/>
                <a:gd name="T39" fmla="*/ 0 h 771"/>
                <a:gd name="T40" fmla="*/ 0 w 1678"/>
                <a:gd name="T41" fmla="*/ 0 h 771"/>
                <a:gd name="T42" fmla="*/ 0 w 1678"/>
                <a:gd name="T43" fmla="*/ 0 h 771"/>
                <a:gd name="T44" fmla="*/ 0 w 1678"/>
                <a:gd name="T45" fmla="*/ 0 h 771"/>
                <a:gd name="T46" fmla="*/ 0 w 1678"/>
                <a:gd name="T47" fmla="*/ 0 h 771"/>
                <a:gd name="T48" fmla="*/ 0 w 1678"/>
                <a:gd name="T49" fmla="*/ 0 h 771"/>
                <a:gd name="T50" fmla="*/ 0 w 1678"/>
                <a:gd name="T51" fmla="*/ 0 h 771"/>
                <a:gd name="T52" fmla="*/ 0 w 1678"/>
                <a:gd name="T53" fmla="*/ 0 h 771"/>
                <a:gd name="T54" fmla="*/ 0 w 1678"/>
                <a:gd name="T55" fmla="*/ 0 h 771"/>
                <a:gd name="T56" fmla="*/ 0 w 1678"/>
                <a:gd name="T57" fmla="*/ 0 h 771"/>
                <a:gd name="T58" fmla="*/ 0 w 1678"/>
                <a:gd name="T59" fmla="*/ 0 h 771"/>
                <a:gd name="T60" fmla="*/ 0 w 1678"/>
                <a:gd name="T61" fmla="*/ 0 h 771"/>
                <a:gd name="T62" fmla="*/ 0 w 1678"/>
                <a:gd name="T63" fmla="*/ 0 h 771"/>
                <a:gd name="T64" fmla="*/ 0 w 1678"/>
                <a:gd name="T65" fmla="*/ 0 h 771"/>
                <a:gd name="T66" fmla="*/ 0 w 1678"/>
                <a:gd name="T67" fmla="*/ 0 h 771"/>
                <a:gd name="T68" fmla="*/ 0 w 1678"/>
                <a:gd name="T69" fmla="*/ 0 h 7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78" h="771">
                  <a:moveTo>
                    <a:pt x="318" y="91"/>
                  </a:moveTo>
                  <a:lnTo>
                    <a:pt x="227" y="181"/>
                  </a:lnTo>
                  <a:lnTo>
                    <a:pt x="136" y="227"/>
                  </a:lnTo>
                  <a:lnTo>
                    <a:pt x="0" y="317"/>
                  </a:lnTo>
                  <a:lnTo>
                    <a:pt x="91" y="453"/>
                  </a:lnTo>
                  <a:lnTo>
                    <a:pt x="91" y="544"/>
                  </a:lnTo>
                  <a:lnTo>
                    <a:pt x="136" y="589"/>
                  </a:lnTo>
                  <a:lnTo>
                    <a:pt x="182" y="726"/>
                  </a:lnTo>
                  <a:lnTo>
                    <a:pt x="227" y="771"/>
                  </a:lnTo>
                  <a:lnTo>
                    <a:pt x="363" y="726"/>
                  </a:lnTo>
                  <a:lnTo>
                    <a:pt x="454" y="680"/>
                  </a:lnTo>
                  <a:lnTo>
                    <a:pt x="817" y="726"/>
                  </a:lnTo>
                  <a:lnTo>
                    <a:pt x="862" y="771"/>
                  </a:lnTo>
                  <a:lnTo>
                    <a:pt x="953" y="726"/>
                  </a:lnTo>
                  <a:lnTo>
                    <a:pt x="1089" y="635"/>
                  </a:lnTo>
                  <a:lnTo>
                    <a:pt x="1043" y="589"/>
                  </a:lnTo>
                  <a:lnTo>
                    <a:pt x="1134" y="589"/>
                  </a:lnTo>
                  <a:lnTo>
                    <a:pt x="1270" y="680"/>
                  </a:lnTo>
                  <a:lnTo>
                    <a:pt x="1270" y="726"/>
                  </a:lnTo>
                  <a:lnTo>
                    <a:pt x="1361" y="726"/>
                  </a:lnTo>
                  <a:lnTo>
                    <a:pt x="1361" y="680"/>
                  </a:lnTo>
                  <a:lnTo>
                    <a:pt x="1542" y="589"/>
                  </a:lnTo>
                  <a:lnTo>
                    <a:pt x="1633" y="499"/>
                  </a:lnTo>
                  <a:lnTo>
                    <a:pt x="1678" y="363"/>
                  </a:lnTo>
                  <a:lnTo>
                    <a:pt x="1633" y="227"/>
                  </a:lnTo>
                  <a:lnTo>
                    <a:pt x="1497" y="136"/>
                  </a:lnTo>
                  <a:lnTo>
                    <a:pt x="1316" y="91"/>
                  </a:lnTo>
                  <a:lnTo>
                    <a:pt x="1225" y="0"/>
                  </a:lnTo>
                  <a:lnTo>
                    <a:pt x="862" y="0"/>
                  </a:lnTo>
                  <a:lnTo>
                    <a:pt x="771" y="91"/>
                  </a:lnTo>
                  <a:lnTo>
                    <a:pt x="590" y="181"/>
                  </a:lnTo>
                  <a:lnTo>
                    <a:pt x="544" y="181"/>
                  </a:lnTo>
                  <a:lnTo>
                    <a:pt x="499" y="91"/>
                  </a:lnTo>
                  <a:lnTo>
                    <a:pt x="454" y="45"/>
                  </a:lnTo>
                  <a:lnTo>
                    <a:pt x="318" y="91"/>
                  </a:lnTo>
                  <a:close/>
                </a:path>
              </a:pathLst>
            </a:custGeom>
            <a:solidFill>
              <a:srgbClr val="339966">
                <a:alpha val="58823"/>
              </a:srgbClr>
            </a:solidFill>
            <a:ln w="158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3600" tIns="183600" rIns="183600" bIns="183600"/>
            <a:lstStyle/>
            <a:p>
              <a:endParaRPr lang="de-DE"/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7272734" y="5446770"/>
            <a:ext cx="98620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Object </a:t>
            </a:r>
          </a:p>
          <a:p>
            <a:r>
              <a:rPr lang="en-US" sz="1400">
                <a:solidFill>
                  <a:srgbClr val="A50021"/>
                </a:solidFill>
                <a:latin typeface="Times New Roman" pitchFamily="18" charset="0"/>
              </a:rPr>
              <a:t>Comparison</a:t>
            </a:r>
            <a:endParaRPr lang="en-GB" sz="14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61" name="Freeform 167"/>
          <p:cNvSpPr>
            <a:spLocks/>
          </p:cNvSpPr>
          <p:nvPr/>
        </p:nvSpPr>
        <p:spPr bwMode="auto">
          <a:xfrm>
            <a:off x="6516568" y="5246688"/>
            <a:ext cx="432288" cy="195262"/>
          </a:xfrm>
          <a:custGeom>
            <a:avLst/>
            <a:gdLst>
              <a:gd name="T0" fmla="*/ 2147483647 w 1678"/>
              <a:gd name="T1" fmla="*/ 2147483647 h 771"/>
              <a:gd name="T2" fmla="*/ 2147483647 w 1678"/>
              <a:gd name="T3" fmla="*/ 2147483647 h 771"/>
              <a:gd name="T4" fmla="*/ 2147483647 w 1678"/>
              <a:gd name="T5" fmla="*/ 2147483647 h 771"/>
              <a:gd name="T6" fmla="*/ 0 w 1678"/>
              <a:gd name="T7" fmla="*/ 2147483647 h 771"/>
              <a:gd name="T8" fmla="*/ 2147483647 w 1678"/>
              <a:gd name="T9" fmla="*/ 2147483647 h 771"/>
              <a:gd name="T10" fmla="*/ 2147483647 w 1678"/>
              <a:gd name="T11" fmla="*/ 2147483647 h 771"/>
              <a:gd name="T12" fmla="*/ 2147483647 w 1678"/>
              <a:gd name="T13" fmla="*/ 2147483647 h 771"/>
              <a:gd name="T14" fmla="*/ 2147483647 w 1678"/>
              <a:gd name="T15" fmla="*/ 2147483647 h 771"/>
              <a:gd name="T16" fmla="*/ 2147483647 w 1678"/>
              <a:gd name="T17" fmla="*/ 2147483647 h 771"/>
              <a:gd name="T18" fmla="*/ 2147483647 w 1678"/>
              <a:gd name="T19" fmla="*/ 2147483647 h 771"/>
              <a:gd name="T20" fmla="*/ 2147483647 w 1678"/>
              <a:gd name="T21" fmla="*/ 2147483647 h 771"/>
              <a:gd name="T22" fmla="*/ 2147483647 w 1678"/>
              <a:gd name="T23" fmla="*/ 2147483647 h 771"/>
              <a:gd name="T24" fmla="*/ 2147483647 w 1678"/>
              <a:gd name="T25" fmla="*/ 2147483647 h 771"/>
              <a:gd name="T26" fmla="*/ 2147483647 w 1678"/>
              <a:gd name="T27" fmla="*/ 2147483647 h 771"/>
              <a:gd name="T28" fmla="*/ 2147483647 w 1678"/>
              <a:gd name="T29" fmla="*/ 2147483647 h 771"/>
              <a:gd name="T30" fmla="*/ 2147483647 w 1678"/>
              <a:gd name="T31" fmla="*/ 2147483647 h 771"/>
              <a:gd name="T32" fmla="*/ 2147483647 w 1678"/>
              <a:gd name="T33" fmla="*/ 2147483647 h 771"/>
              <a:gd name="T34" fmla="*/ 2147483647 w 1678"/>
              <a:gd name="T35" fmla="*/ 2147483647 h 771"/>
              <a:gd name="T36" fmla="*/ 2147483647 w 1678"/>
              <a:gd name="T37" fmla="*/ 2147483647 h 771"/>
              <a:gd name="T38" fmla="*/ 2147483647 w 1678"/>
              <a:gd name="T39" fmla="*/ 2147483647 h 771"/>
              <a:gd name="T40" fmla="*/ 2147483647 w 1678"/>
              <a:gd name="T41" fmla="*/ 2147483647 h 771"/>
              <a:gd name="T42" fmla="*/ 2147483647 w 1678"/>
              <a:gd name="T43" fmla="*/ 2147483647 h 771"/>
              <a:gd name="T44" fmla="*/ 2147483647 w 1678"/>
              <a:gd name="T45" fmla="*/ 2147483647 h 771"/>
              <a:gd name="T46" fmla="*/ 2147483647 w 1678"/>
              <a:gd name="T47" fmla="*/ 2147483647 h 771"/>
              <a:gd name="T48" fmla="*/ 2147483647 w 1678"/>
              <a:gd name="T49" fmla="*/ 2147483647 h 771"/>
              <a:gd name="T50" fmla="*/ 2147483647 w 1678"/>
              <a:gd name="T51" fmla="*/ 2147483647 h 771"/>
              <a:gd name="T52" fmla="*/ 2147483647 w 1678"/>
              <a:gd name="T53" fmla="*/ 2147483647 h 771"/>
              <a:gd name="T54" fmla="*/ 2147483647 w 1678"/>
              <a:gd name="T55" fmla="*/ 0 h 771"/>
              <a:gd name="T56" fmla="*/ 2147483647 w 1678"/>
              <a:gd name="T57" fmla="*/ 0 h 771"/>
              <a:gd name="T58" fmla="*/ 2147483647 w 1678"/>
              <a:gd name="T59" fmla="*/ 2147483647 h 771"/>
              <a:gd name="T60" fmla="*/ 2147483647 w 1678"/>
              <a:gd name="T61" fmla="*/ 2147483647 h 771"/>
              <a:gd name="T62" fmla="*/ 2147483647 w 1678"/>
              <a:gd name="T63" fmla="*/ 2147483647 h 771"/>
              <a:gd name="T64" fmla="*/ 2147483647 w 1678"/>
              <a:gd name="T65" fmla="*/ 2147483647 h 771"/>
              <a:gd name="T66" fmla="*/ 2147483647 w 1678"/>
              <a:gd name="T67" fmla="*/ 2147483647 h 771"/>
              <a:gd name="T68" fmla="*/ 2147483647 w 1678"/>
              <a:gd name="T69" fmla="*/ 2147483647 h 77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78" h="771">
                <a:moveTo>
                  <a:pt x="318" y="91"/>
                </a:moveTo>
                <a:lnTo>
                  <a:pt x="227" y="181"/>
                </a:lnTo>
                <a:lnTo>
                  <a:pt x="136" y="227"/>
                </a:lnTo>
                <a:lnTo>
                  <a:pt x="0" y="317"/>
                </a:lnTo>
                <a:lnTo>
                  <a:pt x="91" y="453"/>
                </a:lnTo>
                <a:lnTo>
                  <a:pt x="91" y="544"/>
                </a:lnTo>
                <a:lnTo>
                  <a:pt x="136" y="589"/>
                </a:lnTo>
                <a:lnTo>
                  <a:pt x="182" y="726"/>
                </a:lnTo>
                <a:lnTo>
                  <a:pt x="227" y="771"/>
                </a:lnTo>
                <a:lnTo>
                  <a:pt x="363" y="726"/>
                </a:lnTo>
                <a:lnTo>
                  <a:pt x="454" y="680"/>
                </a:lnTo>
                <a:lnTo>
                  <a:pt x="817" y="726"/>
                </a:lnTo>
                <a:lnTo>
                  <a:pt x="862" y="771"/>
                </a:lnTo>
                <a:lnTo>
                  <a:pt x="953" y="726"/>
                </a:lnTo>
                <a:lnTo>
                  <a:pt x="1089" y="635"/>
                </a:lnTo>
                <a:lnTo>
                  <a:pt x="1043" y="589"/>
                </a:lnTo>
                <a:lnTo>
                  <a:pt x="1134" y="589"/>
                </a:lnTo>
                <a:lnTo>
                  <a:pt x="1270" y="680"/>
                </a:lnTo>
                <a:lnTo>
                  <a:pt x="1270" y="726"/>
                </a:lnTo>
                <a:lnTo>
                  <a:pt x="1361" y="726"/>
                </a:lnTo>
                <a:lnTo>
                  <a:pt x="1361" y="680"/>
                </a:lnTo>
                <a:lnTo>
                  <a:pt x="1542" y="589"/>
                </a:lnTo>
                <a:lnTo>
                  <a:pt x="1633" y="499"/>
                </a:lnTo>
                <a:lnTo>
                  <a:pt x="1678" y="363"/>
                </a:lnTo>
                <a:lnTo>
                  <a:pt x="1633" y="227"/>
                </a:lnTo>
                <a:lnTo>
                  <a:pt x="1497" y="136"/>
                </a:lnTo>
                <a:lnTo>
                  <a:pt x="1316" y="91"/>
                </a:lnTo>
                <a:lnTo>
                  <a:pt x="1225" y="0"/>
                </a:lnTo>
                <a:lnTo>
                  <a:pt x="862" y="0"/>
                </a:lnTo>
                <a:lnTo>
                  <a:pt x="771" y="91"/>
                </a:lnTo>
                <a:lnTo>
                  <a:pt x="590" y="181"/>
                </a:lnTo>
                <a:lnTo>
                  <a:pt x="544" y="181"/>
                </a:lnTo>
                <a:lnTo>
                  <a:pt x="499" y="91"/>
                </a:lnTo>
                <a:lnTo>
                  <a:pt x="454" y="45"/>
                </a:lnTo>
                <a:lnTo>
                  <a:pt x="318" y="91"/>
                </a:lnTo>
                <a:close/>
              </a:path>
            </a:pathLst>
          </a:custGeom>
          <a:solidFill>
            <a:srgbClr val="339966">
              <a:alpha val="58823"/>
            </a:srgbClr>
          </a:solidFill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3600" tIns="183600" rIns="183600" bIns="183600"/>
          <a:lstStyle/>
          <a:p>
            <a:endParaRPr lang="de-DE"/>
          </a:p>
        </p:txBody>
      </p:sp>
      <p:sp>
        <p:nvSpPr>
          <p:cNvPr id="62" name="Line 168"/>
          <p:cNvSpPr>
            <a:spLocks noChangeShapeType="1"/>
          </p:cNvSpPr>
          <p:nvPr/>
        </p:nvSpPr>
        <p:spPr bwMode="auto">
          <a:xfrm flipV="1">
            <a:off x="6948857" y="5049838"/>
            <a:ext cx="487974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3" name="Picture 144" descr="WxFUSION_LOGO_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1" y="2744845"/>
            <a:ext cx="2161442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49" descr="TdoT_CbWIMSObject_plo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4"/>
          <a:stretch>
            <a:fillRect/>
          </a:stretch>
        </p:blipFill>
        <p:spPr bwMode="auto">
          <a:xfrm>
            <a:off x="6362704" y="3017838"/>
            <a:ext cx="77958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AutoShape 150"/>
          <p:cNvSpPr>
            <a:spLocks noChangeArrowheads="1"/>
          </p:cNvSpPr>
          <p:nvPr/>
        </p:nvSpPr>
        <p:spPr bwMode="auto">
          <a:xfrm>
            <a:off x="2329964" y="3306763"/>
            <a:ext cx="577362" cy="322262"/>
          </a:xfrm>
          <a:prstGeom prst="rightArrow">
            <a:avLst>
              <a:gd name="adj1" fmla="val 50000"/>
              <a:gd name="adj2" fmla="val 44793"/>
            </a:avLst>
          </a:prstGeom>
          <a:solidFill>
            <a:srgbClr val="66CC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AutoShape 154"/>
          <p:cNvSpPr>
            <a:spLocks noChangeArrowheads="1"/>
          </p:cNvSpPr>
          <p:nvPr/>
        </p:nvSpPr>
        <p:spPr bwMode="auto">
          <a:xfrm>
            <a:off x="5569929" y="3306763"/>
            <a:ext cx="577362" cy="322262"/>
          </a:xfrm>
          <a:prstGeom prst="rightArrow">
            <a:avLst>
              <a:gd name="adj1" fmla="val 50000"/>
              <a:gd name="adj2" fmla="val 44793"/>
            </a:avLst>
          </a:prstGeom>
          <a:solidFill>
            <a:srgbClr val="66CCFF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AutoShape 180"/>
          <p:cNvSpPr>
            <a:spLocks noChangeArrowheads="1"/>
          </p:cNvSpPr>
          <p:nvPr/>
        </p:nvSpPr>
        <p:spPr bwMode="auto">
          <a:xfrm>
            <a:off x="710718" y="3054358"/>
            <a:ext cx="1512277" cy="828675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Text Box 181"/>
          <p:cNvSpPr txBox="1">
            <a:spLocks noChangeArrowheads="1"/>
          </p:cNvSpPr>
          <p:nvPr/>
        </p:nvSpPr>
        <p:spPr bwMode="auto">
          <a:xfrm>
            <a:off x="848485" y="3057529"/>
            <a:ext cx="123971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Arial" pitchFamily="34" charset="0"/>
              </a:rPr>
              <a:t>weather object 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  <a:latin typeface="Arial" pitchFamily="34" charset="0"/>
              </a:rPr>
              <a:t>specification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  <a:latin typeface="Arial" pitchFamily="34" charset="0"/>
              </a:rPr>
              <a:t>oriented at user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  <a:latin typeface="Arial" pitchFamily="34" charset="0"/>
              </a:rPr>
              <a:t>requirements</a:t>
            </a: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AutoShape 182"/>
          <p:cNvSpPr>
            <a:spLocks noChangeArrowheads="1"/>
          </p:cNvSpPr>
          <p:nvPr/>
        </p:nvSpPr>
        <p:spPr bwMode="auto">
          <a:xfrm>
            <a:off x="6220587" y="3017838"/>
            <a:ext cx="1654419" cy="900112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" name="Text Box 183"/>
          <p:cNvSpPr txBox="1">
            <a:spLocks noChangeArrowheads="1"/>
          </p:cNvSpPr>
          <p:nvPr/>
        </p:nvSpPr>
        <p:spPr bwMode="auto">
          <a:xfrm>
            <a:off x="7071946" y="3057529"/>
            <a:ext cx="88509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/>
            <a:r>
              <a:rPr lang="de-DE" sz="1200">
                <a:solidFill>
                  <a:srgbClr val="000000"/>
                </a:solidFill>
                <a:latin typeface="Arial" pitchFamily="34" charset="0"/>
              </a:rPr>
              <a:t>Initiation</a:t>
            </a:r>
          </a:p>
          <a:p>
            <a:pPr eaLnBrk="1" hangingPunct="1"/>
            <a:r>
              <a:rPr lang="de-DE" sz="1200">
                <a:solidFill>
                  <a:srgbClr val="000000"/>
                </a:solidFill>
                <a:latin typeface="Arial" pitchFamily="34" charset="0"/>
              </a:rPr>
              <a:t>Track</a:t>
            </a:r>
          </a:p>
          <a:p>
            <a:pPr eaLnBrk="1" hangingPunct="1"/>
            <a:r>
              <a:rPr lang="de-DE" sz="1200">
                <a:solidFill>
                  <a:srgbClr val="000000"/>
                </a:solidFill>
                <a:latin typeface="Arial" pitchFamily="34" charset="0"/>
              </a:rPr>
              <a:t>Nowcast</a:t>
            </a:r>
          </a:p>
          <a:p>
            <a:pPr eaLnBrk="1" hangingPunct="1"/>
            <a:r>
              <a:rPr lang="de-DE" sz="1200">
                <a:solidFill>
                  <a:srgbClr val="000000"/>
                </a:solidFill>
                <a:latin typeface="Arial" pitchFamily="34" charset="0"/>
              </a:rPr>
              <a:t>Forecast</a:t>
            </a:r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>
            <a:off x="1692522" y="2492432"/>
            <a:ext cx="9847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3102219" y="2417820"/>
            <a:ext cx="379534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4255477" y="2317807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 flipV="1">
            <a:off x="2815004" y="3897316"/>
            <a:ext cx="461596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5" name="Picture 185" descr="squal_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21974" r="17580" b="17580"/>
          <a:stretch>
            <a:fillRect/>
          </a:stretch>
        </p:blipFill>
        <p:spPr bwMode="auto">
          <a:xfrm>
            <a:off x="4535373" y="4810182"/>
            <a:ext cx="9730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feld 2"/>
          <p:cNvSpPr txBox="1">
            <a:spLocks noChangeArrowheads="1"/>
          </p:cNvSpPr>
          <p:nvPr/>
        </p:nvSpPr>
        <p:spPr bwMode="auto">
          <a:xfrm>
            <a:off x="971582" y="2492375"/>
            <a:ext cx="7464351" cy="236988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/>
            <a:r>
              <a:rPr lang="de-DE" sz="2400" dirty="0" err="1">
                <a:solidFill>
                  <a:schemeClr val="bg1"/>
                </a:solidFill>
                <a:latin typeface="Arial" pitchFamily="34" charset="0"/>
              </a:rPr>
              <a:t>Combination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</a:rPr>
              <a:t> of </a:t>
            </a:r>
            <a:r>
              <a:rPr lang="de-DE" sz="2400" dirty="0" err="1">
                <a:solidFill>
                  <a:schemeClr val="bg1"/>
                </a:solidFill>
                <a:latin typeface="Arial" pitchFamily="34" charset="0"/>
              </a:rPr>
              <a:t>data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itchFamily="34" charset="0"/>
              </a:rPr>
              <a:t>sources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itchFamily="34" charset="0"/>
              </a:rPr>
              <a:t>through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400" b="1" i="1" dirty="0" err="1">
                <a:solidFill>
                  <a:schemeClr val="bg1"/>
                </a:solidFill>
                <a:latin typeface="Arial" pitchFamily="34" charset="0"/>
              </a:rPr>
              <a:t>fuzzy</a:t>
            </a:r>
            <a:r>
              <a:rPr 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400" b="1" i="1" dirty="0" err="1">
                <a:solidFill>
                  <a:schemeClr val="bg1"/>
                </a:solidFill>
                <a:latin typeface="Arial" pitchFamily="34" charset="0"/>
              </a:rPr>
              <a:t>logic</a:t>
            </a:r>
            <a:r>
              <a:rPr lang="de-DE" sz="2400" b="1" i="1" dirty="0">
                <a:solidFill>
                  <a:schemeClr val="bg1"/>
                </a:solidFill>
                <a:latin typeface="Arial" pitchFamily="34" charset="0"/>
              </a:rPr>
              <a:t>:</a:t>
            </a:r>
          </a:p>
          <a:p>
            <a:pPr eaLnBrk="1" hangingPunct="1"/>
            <a:endParaRPr lang="de-DE" sz="2400" b="1" i="1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Decision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finding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technique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allowing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for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parameter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ranges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/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instead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of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fixed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thresholds</a:t>
            </a:r>
            <a:endParaRPr lang="de-DE" sz="20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endParaRPr lang="de-DE" sz="20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Takes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into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account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the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meteorological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experience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concepts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/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as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well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as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local</a:t>
            </a:r>
            <a:r>
              <a:rPr lang="de-DE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</a:rPr>
              <a:t>effects</a:t>
            </a:r>
            <a:endParaRPr lang="de-DE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2678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1515_nurWol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" y="990600"/>
            <a:ext cx="5789682" cy="57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515_cbt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" y="990600"/>
            <a:ext cx="5789682" cy="57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515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" y="990600"/>
            <a:ext cx="5788869" cy="578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838200"/>
          </a:xfrm>
        </p:spPr>
        <p:txBody>
          <a:bodyPr/>
          <a:lstStyle/>
          <a:p>
            <a:pPr eaLnBrk="1" hangingPunct="1"/>
            <a:r>
              <a:rPr lang="de-DE" dirty="0" err="1" smtClean="0"/>
              <a:t>Cb</a:t>
            </a:r>
            <a:r>
              <a:rPr lang="de-DE" dirty="0" smtClean="0"/>
              <a:t>-TRAM </a:t>
            </a:r>
            <a:r>
              <a:rPr lang="de-DE" dirty="0" smtClean="0">
                <a:solidFill>
                  <a:schemeClr val="tx1"/>
                </a:solidFill>
              </a:rPr>
              <a:t>-</a:t>
            </a:r>
            <a:r>
              <a:rPr lang="de-DE" dirty="0" smtClean="0"/>
              <a:t> </a:t>
            </a:r>
            <a:r>
              <a:rPr lang="de-DE" u="sng" dirty="0" err="1" smtClean="0"/>
              <a:t>C</a:t>
            </a:r>
            <a:r>
              <a:rPr lang="de-DE" b="0" dirty="0" err="1" smtClean="0">
                <a:solidFill>
                  <a:schemeClr val="tx1"/>
                </a:solidFill>
              </a:rPr>
              <a:t>umulonim</a:t>
            </a:r>
            <a:r>
              <a:rPr lang="de-DE" u="sng" dirty="0" err="1" smtClean="0"/>
              <a:t>b</a:t>
            </a:r>
            <a:r>
              <a:rPr lang="de-DE" b="0" dirty="0" err="1" smtClean="0">
                <a:solidFill>
                  <a:schemeClr val="tx1"/>
                </a:solidFill>
              </a:rPr>
              <a:t>us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u="sng" dirty="0" err="1" smtClean="0"/>
              <a:t>TR</a:t>
            </a:r>
            <a:r>
              <a:rPr lang="de-DE" b="0" dirty="0" err="1" smtClean="0">
                <a:solidFill>
                  <a:schemeClr val="tx1"/>
                </a:solidFill>
              </a:rPr>
              <a:t>acking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u="sng" dirty="0" err="1" smtClean="0"/>
              <a:t>A</a:t>
            </a:r>
            <a:r>
              <a:rPr lang="de-DE" b="0" dirty="0" err="1" smtClean="0">
                <a:solidFill>
                  <a:schemeClr val="tx1"/>
                </a:solidFill>
              </a:rPr>
              <a:t>nd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u="sng" dirty="0" smtClean="0"/>
              <a:t>M</a:t>
            </a:r>
            <a:r>
              <a:rPr lang="de-DE" b="0" dirty="0" smtClean="0">
                <a:solidFill>
                  <a:schemeClr val="tx1"/>
                </a:solidFill>
              </a:rPr>
              <a:t>onitoring 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mtClean="0">
                <a:solidFill>
                  <a:srgbClr val="686868"/>
                </a:solidFill>
              </a:rPr>
              <a:t>&gt; EMS &amp; ECAM 2013 &gt; Dennis Stich &gt; September 2013</a:t>
            </a:r>
            <a:endParaRPr lang="de-DE">
              <a:solidFill>
                <a:srgbClr val="686868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867400" y="1052513"/>
            <a:ext cx="3276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25000"/>
              </a:spcBef>
              <a:buSzPct val="90000"/>
            </a:pPr>
            <a:r>
              <a:rPr lang="en-US" u="sng" dirty="0" smtClean="0"/>
              <a:t>Used MSG (</a:t>
            </a:r>
            <a:r>
              <a:rPr lang="en-US" u="sng" dirty="0" err="1" smtClean="0"/>
              <a:t>rapidscan</a:t>
            </a:r>
            <a:r>
              <a:rPr lang="en-US" u="sng" dirty="0" smtClean="0"/>
              <a:t>) data:</a:t>
            </a:r>
          </a:p>
          <a:p>
            <a:pPr>
              <a:spcBef>
                <a:spcPct val="25000"/>
              </a:spcBef>
              <a:buSzPct val="90000"/>
            </a:pPr>
            <a:r>
              <a:rPr lang="en-US" dirty="0" smtClean="0"/>
              <a:t> WV 6.2 		IR 10.8</a:t>
            </a:r>
          </a:p>
          <a:p>
            <a:pPr>
              <a:spcBef>
                <a:spcPct val="25000"/>
              </a:spcBef>
              <a:buSzPct val="90000"/>
            </a:pPr>
            <a:r>
              <a:rPr lang="en-US" dirty="0" smtClean="0"/>
              <a:t> IR 12.0		HRV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0152" y="2132856"/>
            <a:ext cx="3273424" cy="46474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u="sng" dirty="0" smtClean="0"/>
              <a:t>Detection stages: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E700"/>
                </a:solidFill>
              </a:rPr>
              <a:t>1: Convection Initiation (CI)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 smtClean="0"/>
              <a:t>development in HRV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IR 10.8 cooling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8D00"/>
                </a:solidFill>
              </a:rPr>
              <a:t>2: Rapid development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 smtClean="0"/>
              <a:t>WV 6.2 rapid cooling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(&gt; 1K/15min)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3: Mature storms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 smtClean="0"/>
              <a:t>T 6.2 - T 10.8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HRV texture</a:t>
            </a:r>
          </a:p>
          <a:p>
            <a:pPr eaLnBrk="1" hangingPunct="1">
              <a:lnSpc>
                <a:spcPct val="100000"/>
              </a:lnSpc>
            </a:pPr>
            <a:endParaRPr lang="en-US" sz="1200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100000"/>
              </a:lnSpc>
            </a:pPr>
            <a:endParaRPr lang="en-US" sz="1200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Extrapolation up to 60 min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600" dirty="0" smtClean="0"/>
              <a:t>(here 30 minute </a:t>
            </a:r>
            <a:r>
              <a:rPr lang="en-US" sz="1600" dirty="0" err="1" smtClean="0"/>
              <a:t>nowcast</a:t>
            </a:r>
            <a:r>
              <a:rPr lang="en-US" sz="1600" dirty="0" smtClean="0"/>
              <a:t> plotted)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1600" b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400" dirty="0" smtClean="0"/>
              <a:t>Description: Zinner et al., 2008,09 &amp; 13</a:t>
            </a:r>
            <a:endParaRPr lang="en-US" sz="1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40152" y="2132856"/>
            <a:ext cx="3276600" cy="46466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u="sng" dirty="0" smtClean="0"/>
              <a:t>Detection stages: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E700"/>
                </a:solidFill>
              </a:rPr>
              <a:t>1: Convection Initiation (CI)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/>
              <a:t>development in HRV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IR 10.8 cooling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8D00"/>
                </a:solidFill>
              </a:rPr>
              <a:t>2: Rapid development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/>
              <a:t>WV 6.2 rapid cooling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(&gt; 1K/15min)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3: Mature storms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/>
              <a:t>T 6.2 - T 10.8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   HRV texture</a:t>
            </a:r>
          </a:p>
          <a:p>
            <a:pPr eaLnBrk="1" hangingPunct="1">
              <a:lnSpc>
                <a:spcPct val="100000"/>
              </a:lnSpc>
            </a:pPr>
            <a:endParaRPr lang="en-US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D60093"/>
                </a:solidFill>
              </a:rPr>
              <a:t>Lightning (LINET)</a:t>
            </a:r>
          </a:p>
          <a:p>
            <a:pPr eaLnBrk="1" hangingPunct="1">
              <a:lnSpc>
                <a:spcPct val="100000"/>
              </a:lnSpc>
            </a:pPr>
            <a:endParaRPr lang="en-US" sz="1200" dirty="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dirty="0" smtClean="0"/>
              <a:t>Extrapolation up to 60 min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600" dirty="0" smtClean="0"/>
              <a:t>(here 30 minute </a:t>
            </a:r>
            <a:r>
              <a:rPr lang="en-US" sz="1600" dirty="0" err="1" smtClean="0"/>
              <a:t>nowcast</a:t>
            </a:r>
            <a:r>
              <a:rPr lang="en-US" sz="1600" dirty="0" smtClean="0"/>
              <a:t> plotted)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1600" b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400" dirty="0" smtClean="0"/>
              <a:t>Description: Zinner et al., 2008,09 &amp; 13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2188" cy="738187"/>
          </a:xfrm>
        </p:spPr>
        <p:txBody>
          <a:bodyPr/>
          <a:lstStyle/>
          <a:p>
            <a:r>
              <a:rPr lang="en-US" dirty="0" smtClean="0"/>
              <a:t>CI </a:t>
            </a:r>
            <a:r>
              <a:rPr lang="en-US" dirty="0" err="1" smtClean="0"/>
              <a:t>postprocessing</a:t>
            </a:r>
            <a:r>
              <a:rPr lang="en-US" dirty="0" smtClean="0"/>
              <a:t> with additional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82377"/>
            <a:ext cx="7345114" cy="502694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 smtClean="0"/>
              <a:t>LINET data &amp; ingredients describing moisture</a:t>
            </a:r>
            <a:r>
              <a:rPr lang="en-US" sz="2000" dirty="0"/>
              <a:t>, instability, </a:t>
            </a:r>
            <a:r>
              <a:rPr lang="en-US" sz="2000" dirty="0" smtClean="0"/>
              <a:t>and lift:</a:t>
            </a: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/>
              <a:t>equivalent potential temperature </a:t>
            </a:r>
            <a:r>
              <a:rPr lang="en-US" sz="2000" b="1" dirty="0" err="1" smtClean="0"/>
              <a:t>θ</a:t>
            </a:r>
            <a:r>
              <a:rPr lang="en-US" sz="2000" b="1" baseline="-25000" dirty="0" err="1" smtClean="0"/>
              <a:t>e</a:t>
            </a:r>
            <a:endParaRPr lang="en-US" sz="2000" b="1" dirty="0" smtClean="0"/>
          </a:p>
          <a:p>
            <a:pPr marL="0" indent="0" eaLnBrk="1" hangingPunct="1">
              <a:buNone/>
              <a:defRPr/>
            </a:pPr>
            <a:r>
              <a:rPr lang="en-US" sz="2000" b="1" dirty="0" smtClean="0"/>
              <a:t>KO-Index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vertical motion </a:t>
            </a:r>
            <a:r>
              <a:rPr lang="el-GR" sz="2000" b="1" dirty="0" smtClean="0"/>
              <a:t>ω</a:t>
            </a:r>
            <a:r>
              <a:rPr lang="en-US" sz="2000" b="1" dirty="0" smtClean="0"/>
              <a:t> </a:t>
            </a:r>
            <a:r>
              <a:rPr lang="en-US" sz="2000" b="1" dirty="0"/>
              <a:t>in 500 </a:t>
            </a:r>
            <a:r>
              <a:rPr lang="en-US" sz="2000" b="1" dirty="0" err="1"/>
              <a:t>hPA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Generation of a </a:t>
            </a:r>
            <a:r>
              <a:rPr lang="en-US" sz="2000" b="1" dirty="0"/>
              <a:t>CI forcing </a:t>
            </a:r>
            <a:r>
              <a:rPr lang="en-US" sz="2000" dirty="0" smtClean="0"/>
              <a:t>value for each CI detection with 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fuzzy logic</a:t>
            </a:r>
          </a:p>
          <a:p>
            <a:pPr marL="0" indent="0" eaLnBrk="1" hangingPunct="1">
              <a:buNone/>
              <a:defRPr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CI forcing values </a:t>
            </a:r>
            <a:r>
              <a:rPr lang="en-US" sz="2000" dirty="0"/>
              <a:t>can be translated into a statistical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probability </a:t>
            </a:r>
            <a:r>
              <a:rPr lang="en-US" sz="2000" b="1" dirty="0"/>
              <a:t>of further </a:t>
            </a:r>
            <a:r>
              <a:rPr lang="en-US" sz="2000" b="1" dirty="0" smtClean="0"/>
              <a:t>development</a:t>
            </a: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Lowest probabilities can be </a:t>
            </a:r>
            <a:r>
              <a:rPr lang="en-US" sz="2000" dirty="0" smtClean="0"/>
              <a:t>filtered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/>
              <a:t>The</a:t>
            </a:r>
            <a:r>
              <a:rPr lang="en-US" sz="2000" b="1" i="1" dirty="0"/>
              <a:t> </a:t>
            </a:r>
            <a:r>
              <a:rPr lang="en-US" sz="2000" b="1" dirty="0"/>
              <a:t>probability of further development </a:t>
            </a:r>
            <a:r>
              <a:rPr lang="en-US" sz="2000" dirty="0"/>
              <a:t>is an additional information which can be treated as a kind of confidence level assigned to the CI detection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  <p:sp>
        <p:nvSpPr>
          <p:cNvPr id="1024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mtClean="0">
                <a:solidFill>
                  <a:srgbClr val="686868"/>
                </a:solidFill>
              </a:rPr>
              <a:t>&gt; EMS &amp; ECAM 2013 &gt; Dennis Stich &gt; September 2013</a:t>
            </a:r>
            <a:endParaRPr lang="en-US">
              <a:solidFill>
                <a:srgbClr val="686868"/>
              </a:solidFill>
            </a:endParaRPr>
          </a:p>
        </p:txBody>
      </p:sp>
      <p:pic>
        <p:nvPicPr>
          <p:cNvPr id="1024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30" y="2132856"/>
            <a:ext cx="1238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655" y="3356992"/>
            <a:ext cx="12668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96" y="188640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0" descr="Logo_allein_50mm_CMYK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76942"/>
            <a:ext cx="1008112" cy="12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30" y="1081387"/>
            <a:ext cx="6208834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71601" y="260649"/>
            <a:ext cx="5762506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 err="1" smtClean="0">
                <a:solidFill>
                  <a:srgbClr val="686868"/>
                </a:solidFill>
              </a:rPr>
              <a:t>Cb</a:t>
            </a:r>
            <a:r>
              <a:rPr lang="en-GB" b="1" kern="0" dirty="0" smtClean="0">
                <a:solidFill>
                  <a:srgbClr val="686868"/>
                </a:solidFill>
              </a:rPr>
              <a:t>-TRAM: area of application</a:t>
            </a:r>
          </a:p>
        </p:txBody>
      </p:sp>
      <p:pic>
        <p:nvPicPr>
          <p:cNvPr id="4" name="Picture 5" descr="1515_cbt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23" y="764704"/>
            <a:ext cx="378069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B-TRAM_SA_large_20101023_14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54" y="1412776"/>
            <a:ext cx="4154366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66" y="2276872"/>
            <a:ext cx="40576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07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39553" y="404664"/>
            <a:ext cx="823614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rgbClr val="686868"/>
                </a:solidFill>
                <a:ea typeface="ヒラギノ角ゴ Pro W3" charset="-128"/>
              </a:rPr>
              <a:t>Rad-TRAM - </a:t>
            </a:r>
            <a:r>
              <a:rPr lang="de-DE" b="1" dirty="0" smtClean="0">
                <a:solidFill>
                  <a:srgbClr val="686868"/>
                </a:solidFill>
                <a:ea typeface="ヒラギノ角ゴ Pro W3" charset="-128"/>
              </a:rPr>
              <a:t>Radar </a:t>
            </a:r>
            <a:r>
              <a:rPr lang="de-DE" b="1" dirty="0">
                <a:solidFill>
                  <a:srgbClr val="686868"/>
                </a:solidFill>
                <a:ea typeface="ヒラギノ角ゴ Pro W3" charset="-128"/>
              </a:rPr>
              <a:t>Tracking </a:t>
            </a:r>
            <a:r>
              <a:rPr lang="de-DE" b="1" dirty="0" err="1">
                <a:solidFill>
                  <a:srgbClr val="686868"/>
                </a:solidFill>
                <a:ea typeface="ヒラギノ角ゴ Pro W3" charset="-128"/>
              </a:rPr>
              <a:t>and</a:t>
            </a:r>
            <a:r>
              <a:rPr lang="de-DE" b="1" dirty="0">
                <a:solidFill>
                  <a:srgbClr val="686868"/>
                </a:solidFill>
                <a:ea typeface="ヒラギノ角ゴ Pro W3" charset="-128"/>
              </a:rPr>
              <a:t> Monitoring</a:t>
            </a:r>
          </a:p>
          <a:p>
            <a:pPr algn="ctr" eaLnBrk="1" hangingPunct="1"/>
            <a:endParaRPr lang="en-GB" dirty="0">
              <a:solidFill>
                <a:srgbClr val="686868"/>
              </a:solidFill>
              <a:ea typeface="ヒラギノ角ゴ Pro W3" charset="-128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8" y="980728"/>
            <a:ext cx="44291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43117" y="2556193"/>
            <a:ext cx="20072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smtClean="0">
                <a:ea typeface="ヒラギノ角ゴ Pro W3" charset="-128"/>
              </a:rPr>
              <a:t>Black </a:t>
            </a:r>
            <a:r>
              <a:rPr lang="de-DE" sz="2000" dirty="0" err="1">
                <a:ea typeface="ヒラギノ角ゴ Pro W3" charset="-128"/>
              </a:rPr>
              <a:t>contours</a:t>
            </a:r>
            <a:r>
              <a:rPr lang="de-DE" sz="2000" dirty="0">
                <a:ea typeface="ヒラギノ角ゴ Pro W3" charset="-128"/>
              </a:rPr>
              <a:t>: </a:t>
            </a:r>
          </a:p>
          <a:p>
            <a:pPr eaLnBrk="1" hangingPunct="1"/>
            <a:r>
              <a:rPr lang="de-DE" sz="2000" dirty="0" err="1">
                <a:ea typeface="ヒラギノ角ゴ Pro W3" charset="-128"/>
              </a:rPr>
              <a:t>areas</a:t>
            </a:r>
            <a:r>
              <a:rPr lang="de-DE" sz="2000" dirty="0">
                <a:ea typeface="ヒラギノ角ゴ Pro W3" charset="-128"/>
              </a:rPr>
              <a:t> &gt; 37 </a:t>
            </a:r>
            <a:r>
              <a:rPr lang="de-DE" sz="2000" dirty="0" err="1">
                <a:ea typeface="ヒラギノ角ゴ Pro W3" charset="-128"/>
              </a:rPr>
              <a:t>dBZ</a:t>
            </a:r>
            <a:endParaRPr lang="de-DE" sz="2000" dirty="0">
              <a:ea typeface="ヒラギノ角ゴ Pro W3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6684" y="3492297"/>
            <a:ext cx="26923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 smtClean="0">
                <a:ea typeface="ヒラギノ角ゴ Pro W3" charset="-128"/>
              </a:rPr>
              <a:t>Dotted</a:t>
            </a:r>
            <a:r>
              <a:rPr lang="de-DE" sz="2000" dirty="0" smtClean="0">
                <a:ea typeface="ヒラギノ角ゴ Pro W3" charset="-128"/>
              </a:rPr>
              <a:t> </a:t>
            </a:r>
            <a:r>
              <a:rPr lang="de-DE" sz="2000" dirty="0" err="1" smtClean="0">
                <a:ea typeface="ヒラギノ角ゴ Pro W3" charset="-128"/>
              </a:rPr>
              <a:t>contours</a:t>
            </a:r>
            <a:r>
              <a:rPr lang="de-DE" sz="2000" dirty="0">
                <a:ea typeface="ヒラギノ角ゴ Pro W3" charset="-128"/>
              </a:rPr>
              <a:t>: </a:t>
            </a:r>
          </a:p>
          <a:p>
            <a:pPr eaLnBrk="1" hangingPunct="1"/>
            <a:r>
              <a:rPr lang="de-DE" sz="2000" dirty="0">
                <a:ea typeface="ヒラギノ角ゴ Pro W3" charset="-128"/>
              </a:rPr>
              <a:t>60 min nowcast        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20072" y="4397350"/>
            <a:ext cx="31646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>
                <a:ea typeface="ヒラギノ角ゴ Pro W3" charset="-128"/>
              </a:rPr>
              <a:t>Tracking </a:t>
            </a:r>
            <a:r>
              <a:rPr lang="de-DE" sz="2000" dirty="0" err="1">
                <a:ea typeface="ヒラギノ角ゴ Pro W3" charset="-128"/>
              </a:rPr>
              <a:t>and</a:t>
            </a:r>
            <a:r>
              <a:rPr lang="de-DE" sz="2000" dirty="0">
                <a:ea typeface="ヒラギノ角ゴ Pro W3" charset="-128"/>
              </a:rPr>
              <a:t> </a:t>
            </a:r>
            <a:r>
              <a:rPr lang="de-DE" sz="2000" dirty="0" err="1">
                <a:ea typeface="ヒラギノ角ゴ Pro W3" charset="-128"/>
              </a:rPr>
              <a:t>nowcasting</a:t>
            </a:r>
            <a:r>
              <a:rPr lang="de-DE" sz="2000" dirty="0">
                <a:ea typeface="ヒラギノ角ゴ Pro W3" charset="-128"/>
              </a:rPr>
              <a:t> </a:t>
            </a:r>
          </a:p>
          <a:p>
            <a:pPr eaLnBrk="1" hangingPunct="1"/>
            <a:r>
              <a:rPr lang="de-DE" sz="2000" dirty="0" err="1">
                <a:ea typeface="ヒラギノ角ゴ Pro W3" charset="-128"/>
              </a:rPr>
              <a:t>based</a:t>
            </a:r>
            <a:r>
              <a:rPr lang="de-DE" sz="2000" dirty="0">
                <a:ea typeface="ヒラギノ角ゴ Pro W3" charset="-128"/>
              </a:rPr>
              <a:t> on pyramidal</a:t>
            </a:r>
          </a:p>
          <a:p>
            <a:pPr eaLnBrk="1" hangingPunct="1"/>
            <a:r>
              <a:rPr lang="de-DE" sz="2000" dirty="0" err="1">
                <a:ea typeface="ヒラギノ角ゴ Pro W3" charset="-128"/>
              </a:rPr>
              <a:t>matching</a:t>
            </a:r>
            <a:r>
              <a:rPr lang="de-DE" sz="2000" dirty="0">
                <a:ea typeface="ヒラギノ角ゴ Pro W3" charset="-128"/>
              </a:rPr>
              <a:t> </a:t>
            </a:r>
            <a:r>
              <a:rPr lang="de-DE" sz="2000" dirty="0" err="1">
                <a:ea typeface="ヒラギノ角ゴ Pro W3" charset="-128"/>
              </a:rPr>
              <a:t>like</a:t>
            </a:r>
            <a:r>
              <a:rPr lang="de-DE" sz="2000" dirty="0">
                <a:ea typeface="ヒラギノ角ゴ Pro W3" charset="-128"/>
              </a:rPr>
              <a:t> in </a:t>
            </a:r>
            <a:r>
              <a:rPr lang="de-DE" sz="2000" dirty="0" err="1">
                <a:ea typeface="ヒラギノ角ゴ Pro W3" charset="-128"/>
              </a:rPr>
              <a:t>Cb</a:t>
            </a:r>
            <a:r>
              <a:rPr lang="de-DE" sz="2000" dirty="0">
                <a:ea typeface="ヒラギノ角ゴ Pro W3" charset="-128"/>
              </a:rPr>
              <a:t>-TRAM</a:t>
            </a:r>
          </a:p>
        </p:txBody>
      </p:sp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5220072" y="5661248"/>
            <a:ext cx="318728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/>
              <a:t>A</a:t>
            </a:r>
            <a:r>
              <a:rPr lang="de-DE" sz="2000" dirty="0" err="1" smtClean="0"/>
              <a:t>vailable</a:t>
            </a:r>
            <a:r>
              <a:rPr lang="de-DE" sz="2000" dirty="0" smtClean="0"/>
              <a:t> </a:t>
            </a:r>
            <a:r>
              <a:rPr lang="de-DE" sz="2000" dirty="0" err="1"/>
              <a:t>every</a:t>
            </a:r>
            <a:r>
              <a:rPr lang="de-DE" sz="2000" dirty="0"/>
              <a:t> 5th </a:t>
            </a:r>
            <a:r>
              <a:rPr lang="de-DE" sz="2000" dirty="0" err="1" smtClean="0"/>
              <a:t>minute</a:t>
            </a:r>
            <a:endParaRPr lang="de-DE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20072" y="1476073"/>
            <a:ext cx="3260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dirty="0" err="1" smtClean="0">
                <a:ea typeface="ヒラギノ角ゴ Pro W3" charset="-128"/>
              </a:rPr>
              <a:t>Based</a:t>
            </a:r>
            <a:r>
              <a:rPr lang="de-DE" sz="2000" dirty="0" smtClean="0">
                <a:ea typeface="ヒラギノ角ゴ Pro W3" charset="-128"/>
              </a:rPr>
              <a:t> on DWD </a:t>
            </a:r>
            <a:r>
              <a:rPr lang="de-DE" sz="2000" dirty="0" err="1" smtClean="0">
                <a:ea typeface="ヒラギノ角ゴ Pro W3" charset="-128"/>
              </a:rPr>
              <a:t>radar</a:t>
            </a:r>
            <a:r>
              <a:rPr lang="de-DE" sz="2000" dirty="0" smtClean="0">
                <a:ea typeface="ヒラギノ角ゴ Pro W3" charset="-128"/>
              </a:rPr>
              <a:t> </a:t>
            </a:r>
            <a:r>
              <a:rPr lang="de-DE" sz="2000" dirty="0" err="1" smtClean="0">
                <a:ea typeface="ヒラギノ角ゴ Pro W3" charset="-128"/>
              </a:rPr>
              <a:t>data</a:t>
            </a:r>
            <a:r>
              <a:rPr lang="de-DE" sz="2000" dirty="0" smtClean="0">
                <a:ea typeface="ヒラギノ角ゴ Pro W3" charset="-128"/>
              </a:rPr>
              <a:t>:</a:t>
            </a:r>
          </a:p>
          <a:p>
            <a:pPr eaLnBrk="1" hangingPunct="1"/>
            <a:r>
              <a:rPr lang="de-DE" sz="2000" dirty="0" smtClean="0">
                <a:ea typeface="ヒラギノ角ゴ Pro W3" charset="-128"/>
              </a:rPr>
              <a:t>RX </a:t>
            </a:r>
            <a:r>
              <a:rPr lang="de-DE" sz="2000" dirty="0" err="1" smtClean="0">
                <a:ea typeface="ヒラギノ角ゴ Pro W3" charset="-128"/>
              </a:rPr>
              <a:t>and</a:t>
            </a:r>
            <a:r>
              <a:rPr lang="de-DE" sz="2000" dirty="0" smtClean="0">
                <a:ea typeface="ヒラギノ角ゴ Pro W3" charset="-128"/>
              </a:rPr>
              <a:t> EURADCOM</a:t>
            </a:r>
            <a:endParaRPr lang="de-DE" sz="2000" dirty="0">
              <a:ea typeface="ヒラギノ角ゴ Pro W3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EMS &amp; ECAM 2013 &gt; Dennis Stich &gt; September 2013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CF239396-6D87-48F5-981F-B100A093548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3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3"/>
          <p:cNvSpPr txBox="1">
            <a:spLocks noChangeArrowheads="1"/>
          </p:cNvSpPr>
          <p:nvPr/>
        </p:nvSpPr>
        <p:spPr bwMode="auto">
          <a:xfrm>
            <a:off x="4860032" y="6146720"/>
            <a:ext cx="4283968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000" b="1" dirty="0" smtClean="0">
              <a:cs typeface="Arial" charset="0"/>
            </a:endParaRPr>
          </a:p>
          <a:p>
            <a:pPr algn="ctr" eaLnBrk="1" hangingPunct="1"/>
            <a:r>
              <a:rPr lang="de-DE" altLang="de-DE" sz="1800" b="1" dirty="0" smtClean="0">
                <a:cs typeface="Arial" charset="0"/>
              </a:rPr>
              <a:t>Rad-TRAM EURADCOM </a:t>
            </a:r>
            <a:r>
              <a:rPr lang="de-DE" altLang="de-DE" sz="1800" b="1" dirty="0" err="1" smtClean="0">
                <a:cs typeface="Arial" charset="0"/>
              </a:rPr>
              <a:t>for</a:t>
            </a:r>
            <a:r>
              <a:rPr lang="de-DE" altLang="de-DE" sz="1800" b="1" dirty="0" smtClean="0">
                <a:cs typeface="Arial" charset="0"/>
              </a:rPr>
              <a:t> </a:t>
            </a:r>
            <a:r>
              <a:rPr lang="de-DE" sz="1800" b="1" dirty="0"/>
              <a:t>FABEC</a:t>
            </a:r>
            <a:r>
              <a:rPr lang="de-DE" sz="1800" dirty="0"/>
              <a:t> </a:t>
            </a:r>
            <a:endParaRPr lang="de-DE" sz="1800" dirty="0" smtClean="0"/>
          </a:p>
          <a:p>
            <a:pPr algn="ctr" eaLnBrk="1" hangingPunct="1"/>
            <a:r>
              <a:rPr lang="de-DE" sz="1400" dirty="0" smtClean="0"/>
              <a:t>(</a:t>
            </a:r>
            <a:r>
              <a:rPr lang="de-DE" sz="1400" dirty="0" err="1" smtClean="0"/>
              <a:t>Functional</a:t>
            </a:r>
            <a:r>
              <a:rPr lang="de-DE" sz="1400" dirty="0" smtClean="0"/>
              <a:t> </a:t>
            </a:r>
            <a:r>
              <a:rPr lang="de-DE" sz="1400" dirty="0" err="1" smtClean="0"/>
              <a:t>Airspace</a:t>
            </a:r>
            <a:r>
              <a:rPr lang="de-DE" sz="1400" dirty="0" smtClean="0"/>
              <a:t> Block European Central)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260648"/>
            <a:ext cx="5112568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kern="0" dirty="0" smtClean="0">
                <a:solidFill>
                  <a:srgbClr val="686868"/>
                </a:solidFill>
              </a:rPr>
              <a:t>Rad-TRAM: area of application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21" y="668043"/>
            <a:ext cx="5039138" cy="4978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410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600" smtClean="0">
                <a:solidFill>
                  <a:schemeClr val="bg1"/>
                </a:solidFill>
              </a:rPr>
              <a:t>&gt; EMS &amp; ECAM 2013 &gt; Dennis Stich &gt; September 2013</a:t>
            </a:r>
            <a:endParaRPr lang="de-DE" altLang="de-DE" sz="600" smtClean="0">
              <a:solidFill>
                <a:schemeClr val="bg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www.DLR.de  •  Chart </a:t>
            </a:r>
            <a:fld id="{CF239396-6D87-48F5-981F-B100A093548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20354"/>
            <a:ext cx="4370791" cy="5244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" y="1196752"/>
            <a:ext cx="4744179" cy="563608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860032" y="6208276"/>
            <a:ext cx="4283968" cy="677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000" b="1" dirty="0" smtClean="0">
              <a:cs typeface="Arial" charset="0"/>
            </a:endParaRPr>
          </a:p>
          <a:p>
            <a:pPr algn="ctr" eaLnBrk="1" hangingPunct="1"/>
            <a:r>
              <a:rPr lang="de-DE" altLang="de-DE" sz="1800" b="1" dirty="0" smtClean="0">
                <a:cs typeface="Arial" charset="0"/>
              </a:rPr>
              <a:t>Rad-TRAM RX </a:t>
            </a:r>
            <a:r>
              <a:rPr lang="de-DE" altLang="de-DE" sz="1800" b="1" dirty="0" err="1" smtClean="0">
                <a:cs typeface="Arial" charset="0"/>
              </a:rPr>
              <a:t>for</a:t>
            </a:r>
            <a:r>
              <a:rPr lang="de-DE" altLang="de-DE" sz="1800" b="1" dirty="0" smtClean="0">
                <a:cs typeface="Arial" charset="0"/>
              </a:rPr>
              <a:t> Germany</a:t>
            </a:r>
          </a:p>
          <a:p>
            <a:pPr algn="ctr" eaLnBrk="1" hangingPunct="1"/>
            <a:endParaRPr lang="de-DE" altLang="de-DE" sz="1000" b="1" dirty="0">
              <a:cs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860032" y="6208276"/>
            <a:ext cx="4283967" cy="677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000" b="1" dirty="0" smtClean="0">
              <a:cs typeface="Arial" charset="0"/>
            </a:endParaRPr>
          </a:p>
          <a:p>
            <a:pPr algn="ctr" eaLnBrk="1" hangingPunct="1"/>
            <a:r>
              <a:rPr lang="de-DE" altLang="de-DE" sz="1800" b="1" dirty="0" smtClean="0">
                <a:cs typeface="Arial" charset="0"/>
              </a:rPr>
              <a:t>Rad-TRAM EURADCOM </a:t>
            </a:r>
            <a:r>
              <a:rPr lang="de-DE" altLang="de-DE" sz="1800" b="1" dirty="0" err="1" smtClean="0">
                <a:cs typeface="Arial" charset="0"/>
              </a:rPr>
              <a:t>for</a:t>
            </a:r>
            <a:r>
              <a:rPr lang="de-DE" altLang="de-DE" sz="1800" b="1" dirty="0" smtClean="0">
                <a:cs typeface="Arial" charset="0"/>
              </a:rPr>
              <a:t> TMA MUC</a:t>
            </a:r>
          </a:p>
          <a:p>
            <a:pPr algn="ctr" eaLnBrk="1" hangingPunct="1"/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3501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38213"/>
            <a:ext cx="7729612" cy="738187"/>
          </a:xfrm>
        </p:spPr>
        <p:txBody>
          <a:bodyPr/>
          <a:lstStyle/>
          <a:p>
            <a:r>
              <a:rPr lang="de-DE" dirty="0" err="1" smtClean="0"/>
              <a:t>Automated</a:t>
            </a:r>
            <a:r>
              <a:rPr lang="de-DE" dirty="0"/>
              <a:t> </a:t>
            </a:r>
            <a:r>
              <a:rPr lang="de-DE" dirty="0" err="1" smtClean="0"/>
              <a:t>thunderstorm</a:t>
            </a:r>
            <a:r>
              <a:rPr lang="de-DE" dirty="0" smtClean="0"/>
              <a:t> </a:t>
            </a:r>
            <a:r>
              <a:rPr lang="de-DE" dirty="0" err="1" smtClean="0"/>
              <a:t>warnings</a:t>
            </a:r>
            <a:r>
              <a:rPr lang="de-DE" dirty="0" smtClean="0"/>
              <a:t> (</a:t>
            </a:r>
            <a:r>
              <a:rPr lang="de-DE" dirty="0" err="1" smtClean="0"/>
              <a:t>AutoAlert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1"/>
          </p:nvPr>
        </p:nvSpPr>
        <p:spPr>
          <a:xfrm>
            <a:off x="487855" y="1556792"/>
            <a:ext cx="7900569" cy="468052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Aims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Raise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situational</a:t>
            </a:r>
            <a:r>
              <a:rPr lang="de-DE" sz="2000" dirty="0" smtClean="0"/>
              <a:t> </a:t>
            </a:r>
            <a:r>
              <a:rPr lang="de-DE" sz="2000" dirty="0" err="1" smtClean="0"/>
              <a:t>awareness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Presentation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same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  <a:r>
              <a:rPr lang="de-DE" sz="2000" dirty="0"/>
              <a:t> </a:t>
            </a:r>
            <a:r>
              <a:rPr lang="de-DE" sz="2000" dirty="0" smtClean="0"/>
              <a:t>  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situation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all </a:t>
            </a:r>
            <a:r>
              <a:rPr lang="de-DE" sz="2000" dirty="0" err="1" smtClean="0"/>
              <a:t>stakeholders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an </a:t>
            </a:r>
            <a:r>
              <a:rPr lang="de-DE" sz="2000" dirty="0" err="1" smtClean="0"/>
              <a:t>airport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CDM</a:t>
            </a:r>
          </a:p>
          <a:p>
            <a:pPr marL="0" indent="0">
              <a:buNone/>
            </a:pPr>
            <a:endParaRPr lang="de-DE" sz="2000" dirty="0"/>
          </a:p>
          <a:p>
            <a:pPr marL="0" indent="0" eaLnBrk="1" hangingPunct="1">
              <a:buNone/>
            </a:pPr>
            <a:r>
              <a:rPr lang="de-DE" sz="2000" dirty="0" err="1" smtClean="0"/>
              <a:t>Automated</a:t>
            </a:r>
            <a:r>
              <a:rPr lang="de-DE" sz="2000" dirty="0" smtClean="0"/>
              <a:t> generation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attachment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</a:t>
            </a:r>
          </a:p>
          <a:p>
            <a:pPr marL="0" indent="0" eaLnBrk="1" hangingPunct="1">
              <a:buNone/>
            </a:pPr>
            <a:r>
              <a:rPr lang="de-DE" sz="2000" dirty="0" smtClean="0"/>
              <a:t>Rad-TRAM-image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/>
              <a:t>TMA – </a:t>
            </a:r>
            <a:r>
              <a:rPr lang="de-DE" sz="2000" dirty="0" smtClean="0"/>
              <a:t>24/7 </a:t>
            </a:r>
            <a:r>
              <a:rPr lang="de-DE" sz="2000" dirty="0" err="1" smtClean="0"/>
              <a:t>availability</a:t>
            </a:r>
            <a:endParaRPr lang="de-DE" sz="2000" dirty="0"/>
          </a:p>
          <a:p>
            <a:pPr eaLnBrk="1" hangingPunct="1"/>
            <a:endParaRPr lang="de-DE" sz="2000" dirty="0"/>
          </a:p>
          <a:p>
            <a:pPr marL="0" indent="0" eaLnBrk="1" hangingPunct="1">
              <a:buNone/>
            </a:pPr>
            <a:r>
              <a:rPr lang="de-DE" sz="2000" dirty="0" smtClean="0"/>
              <a:t>~ 120 </a:t>
            </a:r>
            <a:r>
              <a:rPr lang="de-DE" sz="2000" dirty="0" err="1" smtClean="0"/>
              <a:t>users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Airport </a:t>
            </a:r>
            <a:r>
              <a:rPr lang="de-DE" sz="2000" dirty="0"/>
              <a:t>MUC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</a:p>
          <a:p>
            <a:pPr marL="0" indent="0" eaLnBrk="1" hangingPunct="1">
              <a:buNone/>
            </a:pPr>
            <a:r>
              <a:rPr lang="de-DE" sz="2000" dirty="0" smtClean="0"/>
              <a:t>DFS</a:t>
            </a:r>
            <a:r>
              <a:rPr lang="de-DE" sz="2000" dirty="0"/>
              <a:t>, FMG, Lufthansa, DWD, </a:t>
            </a:r>
            <a:r>
              <a:rPr lang="de-DE" sz="2000" dirty="0" err="1"/>
              <a:t>TUIfly</a:t>
            </a:r>
            <a:r>
              <a:rPr lang="de-DE" sz="2000" dirty="0"/>
              <a:t>, </a:t>
            </a:r>
            <a:r>
              <a:rPr lang="de-DE" sz="2000" dirty="0" err="1"/>
              <a:t>AirBerlin</a:t>
            </a:r>
            <a:r>
              <a:rPr lang="de-DE" sz="2000" dirty="0"/>
              <a:t>, All Nippon Airways…</a:t>
            </a:r>
          </a:p>
          <a:p>
            <a:pPr eaLnBrk="1" hangingPunct="1"/>
            <a:endParaRPr lang="de-DE" sz="2000" dirty="0"/>
          </a:p>
          <a:p>
            <a:pPr marL="0" indent="0" eaLnBrk="1" hangingPunct="1">
              <a:buNone/>
            </a:pPr>
            <a:r>
              <a:rPr lang="de-DE" sz="2000" dirty="0" err="1" smtClean="0"/>
              <a:t>Applicable</a:t>
            </a:r>
            <a:r>
              <a:rPr lang="de-DE" sz="2000" dirty="0" smtClean="0"/>
              <a:t> not 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MUC</a:t>
            </a:r>
            <a:r>
              <a:rPr lang="de-DE" sz="2000" dirty="0"/>
              <a:t>, </a:t>
            </a:r>
            <a:r>
              <a:rPr lang="de-DE" sz="2000" dirty="0" smtClean="0"/>
              <a:t>but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airport</a:t>
            </a:r>
            <a:r>
              <a:rPr lang="de-DE" sz="2000" dirty="0" smtClean="0"/>
              <a:t> </a:t>
            </a: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/>
              <a:t>Rad-TRAM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lightning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Chart </a:t>
            </a:r>
            <a:fld id="{E5F29C87-3BEF-469E-B908-7BE31E7207C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&gt; EMS &amp; ECAM 2013 &gt; Dennis Stich &gt; September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2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Bildschirmpräsentation (4:3)</PresentationFormat>
  <Paragraphs>255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Standarddesign</vt:lpstr>
      <vt:lpstr>Thunderstorm nowcasting, short-range forecasting, and warning for aviation </vt:lpstr>
      <vt:lpstr>PowerPoint-Präsentation</vt:lpstr>
      <vt:lpstr>PowerPoint-Präsentation</vt:lpstr>
      <vt:lpstr>Cb-TRAM - Cumulonimbus TRacking And Monitoring </vt:lpstr>
      <vt:lpstr>CI postprocessing with additional data</vt:lpstr>
      <vt:lpstr>PowerPoint-Präsentation</vt:lpstr>
      <vt:lpstr>PowerPoint-Präsentation</vt:lpstr>
      <vt:lpstr>PowerPoint-Präsentation</vt:lpstr>
      <vt:lpstr>Automated thunderstorm warnings (AutoAlert)</vt:lpstr>
      <vt:lpstr>AutoAlert example with additional information interactively edited (in red)</vt:lpstr>
      <vt:lpstr>PowerPoint-Präsentation</vt:lpstr>
      <vt:lpstr>Short-range limited area NWP (COSMO-MUC)</vt:lpstr>
      <vt:lpstr>Experience in the framework of Wetter &amp; Fliegen</vt:lpstr>
      <vt:lpstr>PowerPoint-Präsentation</vt:lpstr>
    </vt:vector>
  </TitlesOfParts>
  <Company>T-Systems SfR (im Auftrag des DLR)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DLR-Präsentation im 4:3 Format (Englisch)</dc:title>
  <dc:subject>DLR CD-Vorlagen</dc:subject>
  <dc:creator>Stich, Dennis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Stich, Dennis</cp:lastModifiedBy>
  <cp:revision>399</cp:revision>
  <cp:lastPrinted>2004-02-03T08:35:42Z</cp:lastPrinted>
  <dcterms:created xsi:type="dcterms:W3CDTF">2003-10-01T09:44:24Z</dcterms:created>
  <dcterms:modified xsi:type="dcterms:W3CDTF">2013-09-25T14:55:02Z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