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0"/>
  </p:notesMasterIdLst>
  <p:handoutMasterIdLst>
    <p:handoutMasterId r:id="rId11"/>
  </p:handoutMasterIdLst>
  <p:sldIdLst>
    <p:sldId id="366" r:id="rId2"/>
    <p:sldId id="387" r:id="rId3"/>
    <p:sldId id="393" r:id="rId4"/>
    <p:sldId id="394" r:id="rId5"/>
    <p:sldId id="392" r:id="rId6"/>
    <p:sldId id="395" r:id="rId7"/>
    <p:sldId id="396" r:id="rId8"/>
    <p:sldId id="386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3" autoAdjust="0"/>
    <p:restoredTop sz="84050" autoAdjust="0"/>
  </p:normalViewPr>
  <p:slideViewPr>
    <p:cSldViewPr showGuides="1">
      <p:cViewPr varScale="1">
        <p:scale>
          <a:sx n="65" d="100"/>
          <a:sy n="6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6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3ADA589-7C89-42D1-B6AD-25FF49C55F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51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96C6E7-79F6-4CF0-A352-8A7DAFFC7F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90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B92DF3-3D83-4D49-A076-99B293B11335}" type="slidenum">
              <a:rPr lang="de-DE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de-DE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40902-2692-41EF-9A62-8B49CC06C3CF}" type="slidenum">
              <a:rPr lang="de-DE"/>
              <a:pPr/>
              <a:t>6</a:t>
            </a:fld>
            <a:endParaRPr lang="de-DE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CDC09-C1F2-4D8E-9001-381FABFA1CAB}" type="slidenum">
              <a:rPr lang="de-DE"/>
              <a:pPr/>
              <a:t>7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F138A-E921-42E4-8AB6-0BDC1F18F5BF}" type="slidenum">
              <a:rPr lang="de-DE"/>
              <a:pPr/>
              <a:t>8</a:t>
            </a:fld>
            <a:endParaRPr lang="de-DE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931549"/>
            <a:ext cx="5487013" cy="352597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E19ADC32-8BA4-452D-8D92-8E4AF5BC6D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506621A-C0A4-4A0C-B85C-C8F5CD15F7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72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8403CA8D-A942-4B99-8FFB-5DE4FC6456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04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DAF37945-9962-4CB1-B478-66BDA73302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7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AD18FC4C-D580-4D31-B635-268EFBEDCC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32472557-09D5-4963-8EC6-B344159E9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9675" y="-98425"/>
            <a:ext cx="747712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2425700"/>
            <a:ext cx="4038600" cy="17732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4351338"/>
            <a:ext cx="4038600" cy="1774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2425700"/>
            <a:ext cx="4038600" cy="37004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ts val="2600"/>
              </a:lnSpc>
              <a:buFontTx/>
              <a:buChar char="-"/>
              <a:defRPr/>
            </a:pPr>
            <a:endParaRPr lang="en-GB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4252-E328-4174-B962-91FC00143F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4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09DA2C-D1AA-4678-94DE-F8D6A473C1E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37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>
                <a:latin typeface="Arial" charset="0"/>
              </a:rPr>
              <a:t>www.DLR.de  •  Chart </a:t>
            </a:r>
            <a:fld id="{52917C3B-CD55-4701-84F9-F08C458EA711}" type="slidenum">
              <a:rPr lang="de-DE">
                <a:latin typeface="Arial" charset="0"/>
              </a:rPr>
              <a:pPr>
                <a:defRPr/>
              </a:pPr>
              <a:t>‹Nr.›</a:t>
            </a:fld>
            <a:endParaRPr lang="de-DE">
              <a:latin typeface="Arial" charset="0"/>
            </a:endParaRP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Arial" charset="0"/>
              </a:rPr>
              <a:t>SolarPACES Roadmap top Solar Fuels Workshop &gt; 23 April 2013</a:t>
            </a:r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8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sattler@dl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nvironmentalleader.com/2013/01/29/ford-nissan-daimler-enter-the-fuel-cell-fr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h-ju.eu/" TargetMode="Externa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2132856"/>
            <a:ext cx="7342188" cy="741362"/>
          </a:xfrm>
        </p:spPr>
        <p:txBody>
          <a:bodyPr/>
          <a:lstStyle/>
          <a:p>
            <a:pPr eaLnBrk="1" hangingPunct="1"/>
            <a:r>
              <a:rPr lang="en-US" dirty="0" smtClean="0"/>
              <a:t>HYDROGEN now?</a:t>
            </a:r>
            <a:endParaRPr lang="de-DE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293096"/>
            <a:ext cx="7342188" cy="371475"/>
          </a:xfrm>
        </p:spPr>
        <p:txBody>
          <a:bodyPr/>
          <a:lstStyle/>
          <a:p>
            <a:pPr eaLnBrk="1" hangingPunct="1"/>
            <a:r>
              <a:rPr lang="de-DE" sz="2000" dirty="0" smtClean="0"/>
              <a:t>Dr. Christian Sattler</a:t>
            </a:r>
          </a:p>
          <a:p>
            <a:pPr eaLnBrk="1" hangingPunct="1"/>
            <a:r>
              <a:rPr lang="de-DE" sz="2000" dirty="0" smtClean="0">
                <a:hlinkClick r:id="rId3"/>
              </a:rPr>
              <a:t>Christian.sattler@dlr.de</a:t>
            </a:r>
            <a:endParaRPr lang="de-DE" sz="2000" dirty="0" smtClean="0"/>
          </a:p>
          <a:p>
            <a:pPr eaLnBrk="1" hangingPunct="1"/>
            <a:endParaRPr lang="de-DE" sz="2000" u="sng" dirty="0" smtClean="0"/>
          </a:p>
          <a:p>
            <a:pPr eaLnBrk="1" hangingPunct="1"/>
            <a:endParaRPr lang="de-DE" sz="2000" u="sng" dirty="0" smtClean="0"/>
          </a:p>
        </p:txBody>
      </p:sp>
      <p:pic>
        <p:nvPicPr>
          <p:cNvPr id="6" name="Picture 15" descr="solarpaces-logoti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7"/>
            <a:ext cx="2649819" cy="10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SolarPACES</a:t>
            </a:r>
            <a:r>
              <a:rPr lang="en-US" dirty="0" smtClean="0"/>
              <a:t> Roadmap top Solar Fuels Workshop &gt; 23 April 2013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www.DLR.de  •  Chart </a:t>
            </a:r>
            <a:fld id="{E19ADC32-8BA4-452D-8D92-8E4AF5BC6D76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6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Hydrogen – </a:t>
            </a:r>
            <a:r>
              <a:rPr lang="de-DE" dirty="0" err="1" smtClean="0"/>
              <a:t>Present</a:t>
            </a:r>
            <a:r>
              <a:rPr lang="de-DE" dirty="0" smtClean="0"/>
              <a:t> Situation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7893496" cy="3992562"/>
          </a:xfrm>
        </p:spPr>
        <p:txBody>
          <a:bodyPr/>
          <a:lstStyle/>
          <a:p>
            <a:r>
              <a:rPr lang="de-DE" sz="2000" dirty="0" smtClean="0"/>
              <a:t>Hydrogen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mass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</a:t>
            </a:r>
            <a:r>
              <a:rPr lang="de-DE" sz="2000" dirty="0" smtClean="0"/>
              <a:t> in </a:t>
            </a:r>
            <a:r>
              <a:rPr lang="de-DE" sz="2000" dirty="0" err="1" smtClean="0"/>
              <a:t>industry</a:t>
            </a:r>
            <a:r>
              <a:rPr lang="de-DE" sz="2000" dirty="0" smtClean="0"/>
              <a:t> </a:t>
            </a:r>
            <a:r>
              <a:rPr lang="de-DE" sz="2000" dirty="0" err="1" smtClean="0"/>
              <a:t>mainly</a:t>
            </a:r>
            <a:r>
              <a:rPr lang="de-DE" sz="2000" dirty="0" smtClean="0"/>
              <a:t> </a:t>
            </a:r>
            <a:r>
              <a:rPr lang="de-DE" sz="2000" dirty="0" err="1" smtClean="0"/>
              <a:t>produced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onsite</a:t>
            </a:r>
            <a:r>
              <a:rPr lang="de-DE" sz="2000" dirty="0" smtClean="0"/>
              <a:t> and </a:t>
            </a:r>
            <a:r>
              <a:rPr lang="de-DE" sz="2000" dirty="0" err="1" smtClean="0"/>
              <a:t>mainly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fuel</a:t>
            </a:r>
            <a:r>
              <a:rPr lang="de-DE" sz="2000" dirty="0" smtClean="0"/>
              <a:t> and </a:t>
            </a:r>
            <a:r>
              <a:rPr lang="de-DE" sz="2000" dirty="0" err="1" smtClean="0"/>
              <a:t>fertilizer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endParaRPr lang="de-DE" sz="2000" dirty="0" smtClean="0"/>
          </a:p>
          <a:p>
            <a:r>
              <a:rPr lang="de-DE" sz="2000" dirty="0" smtClean="0"/>
              <a:t>Hydrogen </a:t>
            </a:r>
            <a:r>
              <a:rPr lang="de-DE" sz="2000" dirty="0" err="1" smtClean="0"/>
              <a:t>becomes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and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r>
              <a:rPr lang="de-DE" sz="2000" dirty="0" smtClean="0"/>
              <a:t> </a:t>
            </a:r>
            <a:r>
              <a:rPr lang="de-DE" sz="2000" dirty="0" err="1" smtClean="0"/>
              <a:t>because</a:t>
            </a:r>
            <a:r>
              <a:rPr lang="de-DE" sz="2000" dirty="0" smtClean="0"/>
              <a:t>:</a:t>
            </a:r>
          </a:p>
          <a:p>
            <a:pPr lvl="1"/>
            <a:r>
              <a:rPr lang="de-DE" sz="2000" dirty="0" err="1" smtClean="0"/>
              <a:t>Growing</a:t>
            </a:r>
            <a:r>
              <a:rPr lang="de-DE" sz="2000" dirty="0" smtClean="0"/>
              <a:t> </a:t>
            </a:r>
            <a:r>
              <a:rPr lang="de-DE" sz="2000" dirty="0" err="1" smtClean="0"/>
              <a:t>demand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fuels</a:t>
            </a:r>
            <a:r>
              <a:rPr lang="de-DE" sz="2000" dirty="0" smtClean="0"/>
              <a:t> and </a:t>
            </a:r>
            <a:r>
              <a:rPr lang="de-DE" sz="2000" dirty="0" err="1" smtClean="0"/>
              <a:t>fertilizers</a:t>
            </a:r>
            <a:endParaRPr lang="de-DE" sz="2000" dirty="0" smtClean="0"/>
          </a:p>
          <a:p>
            <a:pPr lvl="1"/>
            <a:r>
              <a:rPr lang="de-DE" sz="2000" dirty="0" err="1" smtClean="0"/>
              <a:t>raw</a:t>
            </a:r>
            <a:r>
              <a:rPr lang="de-DE" sz="2000" dirty="0" smtClean="0"/>
              <a:t> </a:t>
            </a:r>
            <a:r>
              <a:rPr lang="de-DE" sz="2000" dirty="0" err="1" smtClean="0"/>
              <a:t>materials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even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processed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useful</a:t>
            </a:r>
            <a:r>
              <a:rPr lang="de-DE" sz="2000" dirty="0" smtClean="0"/>
              <a:t> </a:t>
            </a:r>
            <a:r>
              <a:rPr lang="de-DE" sz="2000" dirty="0" err="1" smtClean="0"/>
              <a:t>fuels</a:t>
            </a:r>
            <a:r>
              <a:rPr lang="de-DE" sz="2000" dirty="0" smtClean="0"/>
              <a:t> e.g.:</a:t>
            </a:r>
          </a:p>
          <a:p>
            <a:pPr lvl="2"/>
            <a:r>
              <a:rPr lang="de-DE" sz="2000" dirty="0" smtClean="0"/>
              <a:t>Heavy </a:t>
            </a:r>
            <a:r>
              <a:rPr lang="de-DE" sz="2000" dirty="0" err="1" smtClean="0"/>
              <a:t>crudes</a:t>
            </a:r>
            <a:endParaRPr lang="de-DE" sz="2000" dirty="0" smtClean="0"/>
          </a:p>
          <a:p>
            <a:pPr lvl="2"/>
            <a:r>
              <a:rPr lang="de-DE" sz="2000" dirty="0" err="1" smtClean="0"/>
              <a:t>Oil</a:t>
            </a:r>
            <a:r>
              <a:rPr lang="de-DE" sz="2000" dirty="0" smtClean="0"/>
              <a:t> </a:t>
            </a:r>
            <a:r>
              <a:rPr lang="de-DE" sz="2000" dirty="0" err="1" smtClean="0"/>
              <a:t>sands</a:t>
            </a:r>
            <a:endParaRPr lang="de-DE" sz="2000" dirty="0" smtClean="0"/>
          </a:p>
          <a:p>
            <a:pPr lvl="2"/>
            <a:r>
              <a:rPr lang="de-DE" sz="2000" dirty="0" err="1" smtClean="0"/>
              <a:t>Biomass</a:t>
            </a:r>
            <a:endParaRPr lang="de-DE" sz="2000" dirty="0" smtClean="0"/>
          </a:p>
          <a:p>
            <a:pPr lvl="2"/>
            <a:r>
              <a:rPr lang="de-DE" sz="2000" dirty="0" smtClean="0"/>
              <a:t>CO</a:t>
            </a:r>
            <a:r>
              <a:rPr lang="de-DE" sz="2000" baseline="-25000" dirty="0" smtClean="0"/>
              <a:t>2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efficient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renewable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especially</a:t>
            </a:r>
            <a:r>
              <a:rPr lang="de-DE" sz="2000" dirty="0" smtClean="0"/>
              <a:t> wind – large </a:t>
            </a:r>
            <a:r>
              <a:rPr lang="de-DE" sz="2000" dirty="0" err="1" smtClean="0"/>
              <a:t>utility</a:t>
            </a:r>
            <a:r>
              <a:rPr lang="de-DE" sz="2000" dirty="0" smtClean="0"/>
              <a:t> </a:t>
            </a:r>
            <a:r>
              <a:rPr lang="de-DE" sz="2000" dirty="0" err="1" smtClean="0"/>
              <a:t>companies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E.on</a:t>
            </a:r>
            <a:r>
              <a:rPr lang="de-DE" sz="2000" dirty="0" smtClean="0"/>
              <a:t> and Vattenfall </a:t>
            </a:r>
            <a:r>
              <a:rPr lang="de-DE" sz="2000" dirty="0" err="1" smtClean="0"/>
              <a:t>step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Transportation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developping</a:t>
            </a:r>
            <a:r>
              <a:rPr lang="de-DE" sz="2000" dirty="0" smtClean="0"/>
              <a:t> in </a:t>
            </a:r>
            <a:r>
              <a:rPr lang="de-DE" sz="2000" dirty="0" err="1" smtClean="0"/>
              <a:t>niche</a:t>
            </a:r>
            <a:r>
              <a:rPr lang="de-DE" sz="2000" dirty="0" smtClean="0"/>
              <a:t> </a:t>
            </a:r>
            <a:r>
              <a:rPr lang="de-DE" sz="2000" dirty="0" err="1" smtClean="0"/>
              <a:t>markets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fork</a:t>
            </a:r>
            <a:r>
              <a:rPr lang="de-DE" sz="2000" dirty="0" smtClean="0"/>
              <a:t>-lifts</a:t>
            </a:r>
          </a:p>
          <a:p>
            <a:r>
              <a:rPr lang="de-DE" sz="2000" dirty="0" smtClean="0"/>
              <a:t>Car </a:t>
            </a:r>
            <a:r>
              <a:rPr lang="de-DE" sz="2000" dirty="0" err="1" smtClean="0"/>
              <a:t>manufacturers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anouncing</a:t>
            </a:r>
            <a:r>
              <a:rPr lang="de-DE" sz="2000" dirty="0" smtClean="0"/>
              <a:t> </a:t>
            </a:r>
            <a:r>
              <a:rPr lang="de-DE" sz="2000" dirty="0" err="1" smtClean="0"/>
              <a:t>market</a:t>
            </a:r>
            <a:r>
              <a:rPr lang="de-DE" sz="2000" dirty="0" smtClean="0"/>
              <a:t> </a:t>
            </a:r>
            <a:r>
              <a:rPr lang="de-DE" sz="2000" dirty="0" err="1" smtClean="0"/>
              <a:t>introduction</a:t>
            </a:r>
            <a:endParaRPr lang="de-DE" sz="2000" dirty="0" smtClean="0"/>
          </a:p>
          <a:p>
            <a:r>
              <a:rPr lang="de-DE" sz="2000" dirty="0" smtClean="0"/>
              <a:t>Infrastructure </a:t>
            </a:r>
            <a:r>
              <a:rPr lang="de-DE" sz="2000" dirty="0" err="1" smtClean="0"/>
              <a:t>develops</a:t>
            </a:r>
            <a:r>
              <a:rPr lang="de-DE" sz="2000" dirty="0" smtClean="0"/>
              <a:t> </a:t>
            </a:r>
            <a:r>
              <a:rPr lang="de-DE" sz="2000" dirty="0" err="1" smtClean="0"/>
              <a:t>especially</a:t>
            </a:r>
            <a:r>
              <a:rPr lang="de-DE" sz="2000" dirty="0" smtClean="0"/>
              <a:t> in Europe (Germany, </a:t>
            </a:r>
            <a:r>
              <a:rPr lang="de-DE" sz="2000" dirty="0" err="1" smtClean="0"/>
              <a:t>Scandinavia</a:t>
            </a:r>
            <a:r>
              <a:rPr lang="de-DE" sz="2000" dirty="0" smtClean="0"/>
              <a:t>), </a:t>
            </a:r>
            <a:r>
              <a:rPr lang="de-DE" sz="2000" dirty="0" err="1" smtClean="0"/>
              <a:t>Asia</a:t>
            </a:r>
            <a:r>
              <a:rPr lang="de-DE" sz="2000" dirty="0" smtClean="0"/>
              <a:t> (Japan, Korea), USA (</a:t>
            </a:r>
            <a:r>
              <a:rPr lang="de-DE" sz="2000" dirty="0" err="1" smtClean="0"/>
              <a:t>California</a:t>
            </a:r>
            <a:r>
              <a:rPr lang="de-DE" sz="2000" dirty="0" smtClean="0"/>
              <a:t>, South Carolina)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Hydrogen </a:t>
            </a:r>
            <a:r>
              <a:rPr lang="de-DE" dirty="0" err="1" smtClean="0"/>
              <a:t>for</a:t>
            </a:r>
            <a:r>
              <a:rPr lang="de-DE" dirty="0" smtClean="0"/>
              <a:t> Mobile </a:t>
            </a:r>
            <a:r>
              <a:rPr lang="de-DE" dirty="0" err="1" smtClean="0"/>
              <a:t>Applications</a:t>
            </a:r>
            <a:r>
              <a:rPr lang="de-DE" dirty="0" smtClean="0"/>
              <a:t> - Hyundai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1" y="1556792"/>
            <a:ext cx="4437111" cy="39925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In early 2012, a Hyundai ix35 Fuel Cell set a range record for hydrogen cars by driving from Oslo to Monaco using only existing fuelling </a:t>
            </a:r>
            <a:r>
              <a:rPr lang="en-US" dirty="0" smtClean="0"/>
              <a:t>stations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Production </a:t>
            </a:r>
            <a:r>
              <a:rPr lang="en-US" dirty="0"/>
              <a:t>of the Hyundai ix35 Fuel Cell began </a:t>
            </a:r>
            <a:r>
              <a:rPr lang="en-US" dirty="0" smtClean="0"/>
              <a:t>in </a:t>
            </a:r>
            <a:r>
              <a:rPr lang="en-US" dirty="0"/>
              <a:t>January 2013, making Hyundai the first automaker to begin commercial production of a hydrogen-powered vehicle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Hyundai </a:t>
            </a:r>
            <a:r>
              <a:rPr lang="en-US" dirty="0"/>
              <a:t>plans to manufacture 1.000 units of the hydrogen-powered ix35 Fuel Cell vehicles by 2015, </a:t>
            </a:r>
            <a:r>
              <a:rPr lang="en-US" dirty="0" smtClean="0"/>
              <a:t>targeted </a:t>
            </a:r>
            <a:r>
              <a:rPr lang="en-US" dirty="0"/>
              <a:t>predominantly at public sector and private fleets, with limited mass production of 10.000 units beyond 2015.</a:t>
            </a:r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  <p:pic>
        <p:nvPicPr>
          <p:cNvPr id="2050" name="Picture 2" descr="ww_globalnews_01_large_20130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737307"/>
            <a:ext cx="3425971" cy="22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zerorally.com/we-made-it-arrived-in-mona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88" y="1576558"/>
            <a:ext cx="3433626" cy="21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Toyota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4221088" cy="3992562"/>
          </a:xfrm>
        </p:spPr>
        <p:txBody>
          <a:bodyPr/>
          <a:lstStyle/>
          <a:p>
            <a:r>
              <a:rPr lang="en-US" dirty="0"/>
              <a:t>Successful startup: -30° Celsius</a:t>
            </a:r>
          </a:p>
          <a:p>
            <a:r>
              <a:rPr lang="en-US" dirty="0"/>
              <a:t>Extended cruising range: 830km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JC08 mode) without </a:t>
            </a:r>
            <a:r>
              <a:rPr lang="en-US" dirty="0" smtClean="0"/>
              <a:t>refueling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sedan-type </a:t>
            </a:r>
            <a:r>
              <a:rPr lang="en-US" dirty="0"/>
              <a:t>next-generation fuel-cell concept </a:t>
            </a:r>
            <a:r>
              <a:rPr lang="en-US" dirty="0" smtClean="0"/>
              <a:t>is </a:t>
            </a:r>
            <a:r>
              <a:rPr lang="en-US" dirty="0"/>
              <a:t>planned for launch in about 2015.</a:t>
            </a:r>
          </a:p>
          <a:p>
            <a:endParaRPr lang="en-US" dirty="0" smtClean="0"/>
          </a:p>
          <a:p>
            <a:r>
              <a:rPr lang="en-US" dirty="0" smtClean="0"/>
              <a:t>Toyota </a:t>
            </a:r>
            <a:r>
              <a:rPr lang="en-US" dirty="0"/>
              <a:t>says it will be among the first manufacturers to bring hydrogen-powered vehicles to the European market in 2015. The company has also said it will start selling </a:t>
            </a:r>
            <a:r>
              <a:rPr lang="en-US" dirty="0">
                <a:hlinkClick r:id="rId2"/>
              </a:rPr>
              <a:t>fuel cell vehicles in the US</a:t>
            </a:r>
            <a:r>
              <a:rPr lang="en-US" dirty="0"/>
              <a:t> in 2015, first in California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524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toyota-global.com/innovation/environmental_technology/fuelcell_vehicle/images/fuelcell_vehicle_img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5242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information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www.fch-ju.eu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3506621A-C0A4-4A0C-B85C-C8F5CD15F72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SolarPACES Roadmap top Solar Fuels Workshop &gt; 23 April 2013</a:t>
            </a:r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76467"/>
              </p:ext>
            </p:extLst>
          </p:nvPr>
        </p:nvGraphicFramePr>
        <p:xfrm>
          <a:off x="1691680" y="1412776"/>
          <a:ext cx="3177090" cy="44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5667122" imgH="8019915" progId="AcroExch.Document.7">
                  <p:embed/>
                </p:oleObj>
              </mc:Choice>
              <mc:Fallback>
                <p:oleObj name="Acrobat Document" r:id="rId4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1412776"/>
                        <a:ext cx="3177090" cy="44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602"/>
              </p:ext>
            </p:extLst>
          </p:nvPr>
        </p:nvGraphicFramePr>
        <p:xfrm>
          <a:off x="5580112" y="1412776"/>
          <a:ext cx="3177090" cy="44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6" imgW="5667122" imgH="8019915" progId="AcroExch.Document.7">
                  <p:embed/>
                </p:oleObj>
              </mc:Choice>
              <mc:Fallback>
                <p:oleObj name="Acrobat Document" r:id="rId6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0112" y="1412776"/>
                        <a:ext cx="3177090" cy="44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323850" y="1484313"/>
            <a:ext cx="8569325" cy="4319587"/>
          </a:xfrm>
          <a:prstGeom prst="rect">
            <a:avLst/>
          </a:prstGeom>
          <a:gradFill rotWithShape="1">
            <a:gsLst>
              <a:gs pos="0">
                <a:srgbClr val="00CC00">
                  <a:alpha val="50000"/>
                </a:srgbClr>
              </a:gs>
              <a:gs pos="50000">
                <a:srgbClr val="00CC00">
                  <a:gamma/>
                  <a:tint val="21176"/>
                  <a:invGamma/>
                </a:srgbClr>
              </a:gs>
              <a:gs pos="100000">
                <a:srgbClr val="00CC00">
                  <a:alpha val="50000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323850" y="549275"/>
            <a:ext cx="7092950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Massive High </a:t>
            </a:r>
            <a:r>
              <a:rPr 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</a:t>
            </a:r>
            <a:r>
              <a:rPr lang="fr-FR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Global R&amp;D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Roadmap</a:t>
            </a: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10000"/>
              </a:spcBef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INNOHYP-CA  EU FP6 Project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continued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the IEA HIA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Task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25 (CSIRO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was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partner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both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exercises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 flipV="1">
            <a:off x="7235825" y="3860800"/>
            <a:ext cx="288925" cy="215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 flipV="1">
            <a:off x="4067175" y="3933825"/>
            <a:ext cx="288925" cy="215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 flipV="1">
            <a:off x="5076825" y="3933825"/>
            <a:ext cx="215900" cy="215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 flipV="1">
            <a:off x="6588125" y="3860800"/>
            <a:ext cx="288925" cy="288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5292725" y="3933825"/>
            <a:ext cx="0" cy="2159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Rectangle 9"/>
          <p:cNvSpPr>
            <a:spLocks noChangeArrowheads="1"/>
          </p:cNvSpPr>
          <p:nvPr/>
        </p:nvSpPr>
        <p:spPr bwMode="auto">
          <a:xfrm>
            <a:off x="611188" y="4076700"/>
            <a:ext cx="7993062" cy="1873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323850" y="5805488"/>
            <a:ext cx="8569325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Three groups of processes depending on deployment maturity and market opportunities</a:t>
            </a:r>
          </a:p>
        </p:txBody>
      </p:sp>
      <p:pic>
        <p:nvPicPr>
          <p:cNvPr id="30721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137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0" y="549275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b="1">
                <a:solidFill>
                  <a:srgbClr val="454545"/>
                </a:solidFill>
              </a:rPr>
              <a:t>The cross-cutting actions Roadmap</a:t>
            </a:r>
          </a:p>
        </p:txBody>
      </p:sp>
    </p:spTree>
    <p:extLst>
      <p:ext uri="{BB962C8B-B14F-4D97-AF65-F5344CB8AC3E}">
        <p14:creationId xmlns:p14="http://schemas.microsoft.com/office/powerpoint/2010/main" val="3992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 descr="SkalET_MirrorObjectsDSC_0560_r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82431" cy="6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2700338" y="5635625"/>
            <a:ext cx="4249881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Thank </a:t>
            </a:r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you very much for your attention!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2374900" y="122238"/>
            <a:ext cx="5399088" cy="122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noProof="1" smtClean="0"/>
              <a:t>SolarPACES Roadmap top Solar Fuels Workshop &gt; 23 April 2013</a:t>
            </a:r>
            <a:endParaRPr lang="en-GB" noProof="1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www.DLR.de  •  Chart </a:t>
            </a:r>
            <a:fld id="{32472557-09D5-4963-8EC6-B344159E914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5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Bildschirmpräsentation (4:3)</PresentationFormat>
  <Paragraphs>50</Paragraphs>
  <Slides>8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1_Standarddesign</vt:lpstr>
      <vt:lpstr>Acrobat Document</vt:lpstr>
      <vt:lpstr>HYDROGEN now?</vt:lpstr>
      <vt:lpstr>Hydrogen – Present Situation</vt:lpstr>
      <vt:lpstr>Hydrogen for Mobile Applications - Hyundai</vt:lpstr>
      <vt:lpstr>Toyota</vt:lpstr>
      <vt:lpstr>More information: www.fch-ju.eu </vt:lpstr>
      <vt:lpstr>PowerPoint-Präsentation</vt:lpstr>
      <vt:lpstr>PowerPoint-Präsentation</vt:lpstr>
      <vt:lpstr>PowerPoint-Präsentation</vt:lpstr>
    </vt:vector>
  </TitlesOfParts>
  <Company>im Auftrag des 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(Deutsch)</dc:title>
  <dc:subject>DLR CD-Vorlagen</dc:subject>
  <dc:creator>Ludwig Mayerhofer, T-Systems SfR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Sattler, Christian</cp:lastModifiedBy>
  <cp:revision>399</cp:revision>
  <cp:lastPrinted>2004-02-03T08:35:42Z</cp:lastPrinted>
  <dcterms:created xsi:type="dcterms:W3CDTF">2003-10-01T09:44:24Z</dcterms:created>
  <dcterms:modified xsi:type="dcterms:W3CDTF">2013-04-23T00:21:31Z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