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16"/>
  </p:notesMasterIdLst>
  <p:handoutMasterIdLst>
    <p:handoutMasterId r:id="rId17"/>
  </p:handoutMasterIdLst>
  <p:sldIdLst>
    <p:sldId id="285" r:id="rId3"/>
    <p:sldId id="286" r:id="rId4"/>
    <p:sldId id="287" r:id="rId5"/>
    <p:sldId id="289" r:id="rId6"/>
    <p:sldId id="290" r:id="rId7"/>
    <p:sldId id="291" r:id="rId8"/>
    <p:sldId id="297" r:id="rId9"/>
    <p:sldId id="298" r:id="rId10"/>
    <p:sldId id="303" r:id="rId11"/>
    <p:sldId id="302" r:id="rId12"/>
    <p:sldId id="301" r:id="rId13"/>
    <p:sldId id="300" r:id="rId14"/>
    <p:sldId id="304" r:id="rId15"/>
  </p:sldIdLst>
  <p:sldSz cx="12195175" cy="6859588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DDDD"/>
    <a:srgbClr val="464646"/>
    <a:srgbClr val="B1B1B0"/>
    <a:srgbClr val="7B7B7B"/>
    <a:srgbClr val="EAB818"/>
    <a:srgbClr val="0075BB"/>
    <a:srgbClr val="819459"/>
    <a:srgbClr val="B33F3D"/>
    <a:srgbClr val="6868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202B0CA-FC54-4496-8BCA-5EF66A818D29}" styleName="Dunkle Formatvorlag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660B408-B3CF-4A94-85FC-2B1E0A45F4A2}" styleName="Dunkle Formatvorlage 2 - Akzent 1/Akz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4" d="100"/>
          <a:sy n="94" d="100"/>
        </p:scale>
        <p:origin x="-96" y="-828"/>
      </p:cViewPr>
      <p:guideLst>
        <p:guide orient="horz" pos="2161"/>
        <p:guide pos="3842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8" d="100"/>
          <a:sy n="68" d="100"/>
        </p:scale>
        <p:origin x="-2772" y="-9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713E336-B9DE-42B8-85F3-C95082B931CE}" type="doc">
      <dgm:prSet loTypeId="urn:microsoft.com/office/officeart/2005/8/layout/radial6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de-DE"/>
        </a:p>
      </dgm:t>
    </dgm:pt>
    <dgm:pt modelId="{C9E5CAED-9DAA-4EF4-8A91-9250DE8A612B}">
      <dgm:prSet phldrT="[Text]"/>
      <dgm:spPr>
        <a:solidFill>
          <a:srgbClr val="7B7B7B"/>
        </a:solidFill>
      </dgm:spPr>
      <dgm:t>
        <a:bodyPr/>
        <a:lstStyle/>
        <a:p>
          <a:r>
            <a:rPr lang="de-DE" dirty="0" smtClean="0">
              <a:latin typeface="Arial" panose="020B0604020202020204" pitchFamily="34" charset="0"/>
              <a:cs typeface="Arial" panose="020B0604020202020204" pitchFamily="34" charset="0"/>
            </a:rPr>
            <a:t>Chemicals</a:t>
          </a:r>
          <a:endParaRPr lang="de-DE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31676D1-A74D-452E-BEC5-615BC7825937}" type="parTrans" cxnId="{C3ABBFC6-3504-40F3-A3D4-45DE09E46673}">
      <dgm:prSet/>
      <dgm:spPr/>
      <dgm:t>
        <a:bodyPr/>
        <a:lstStyle/>
        <a:p>
          <a:endParaRPr lang="de-DE"/>
        </a:p>
      </dgm:t>
    </dgm:pt>
    <dgm:pt modelId="{04412A0B-82EC-4F59-B841-976C57C1FA35}" type="sibTrans" cxnId="{C3ABBFC6-3504-40F3-A3D4-45DE09E46673}">
      <dgm:prSet/>
      <dgm:spPr/>
      <dgm:t>
        <a:bodyPr/>
        <a:lstStyle/>
        <a:p>
          <a:endParaRPr lang="de-DE"/>
        </a:p>
      </dgm:t>
    </dgm:pt>
    <dgm:pt modelId="{75CE8C6D-815F-459E-A5FC-4A6097C1E3E8}">
      <dgm:prSet phldrT="[Text]"/>
      <dgm:spPr>
        <a:solidFill>
          <a:srgbClr val="B33F3D"/>
        </a:solidFill>
      </dgm:spPr>
      <dgm:t>
        <a:bodyPr/>
        <a:lstStyle/>
        <a:p>
          <a:r>
            <a:rPr lang="de-DE" dirty="0" err="1" smtClean="0">
              <a:latin typeface="Arial" panose="020B0604020202020204" pitchFamily="34" charset="0"/>
              <a:cs typeface="Arial" panose="020B0604020202020204" pitchFamily="34" charset="0"/>
            </a:rPr>
            <a:t>Fuels</a:t>
          </a:r>
          <a:endParaRPr lang="de-DE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1946F49-1491-49EF-BA9B-1F88E31A50CD}" type="parTrans" cxnId="{26D1252B-1BF0-4C8C-8A65-E88DC442653A}">
      <dgm:prSet/>
      <dgm:spPr/>
      <dgm:t>
        <a:bodyPr/>
        <a:lstStyle/>
        <a:p>
          <a:endParaRPr lang="de-DE"/>
        </a:p>
      </dgm:t>
    </dgm:pt>
    <dgm:pt modelId="{6EE6156F-BEFB-4A99-A431-74B2D044DCB1}" type="sibTrans" cxnId="{26D1252B-1BF0-4C8C-8A65-E88DC442653A}">
      <dgm:prSet/>
      <dgm:spPr>
        <a:solidFill>
          <a:srgbClr val="B33F3D"/>
        </a:solidFill>
      </dgm:spPr>
      <dgm:t>
        <a:bodyPr/>
        <a:lstStyle/>
        <a:p>
          <a:endParaRPr lang="de-DE"/>
        </a:p>
      </dgm:t>
    </dgm:pt>
    <dgm:pt modelId="{6846E1E3-3E54-496B-AD45-5F006475403E}">
      <dgm:prSet phldrT="[Text]"/>
      <dgm:spPr>
        <a:solidFill>
          <a:srgbClr val="819459"/>
        </a:solidFill>
      </dgm:spPr>
      <dgm:t>
        <a:bodyPr/>
        <a:lstStyle/>
        <a:p>
          <a:r>
            <a:rPr lang="de-DE" dirty="0" err="1" smtClean="0">
              <a:latin typeface="Arial" panose="020B0604020202020204" pitchFamily="34" charset="0"/>
              <a:cs typeface="Arial" panose="020B0604020202020204" pitchFamily="34" charset="0"/>
            </a:rPr>
            <a:t>Lubricants</a:t>
          </a:r>
          <a:endParaRPr lang="de-DE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9429E75-DA40-4767-843B-F8944D4FAB4A}" type="parTrans" cxnId="{44416241-2839-4BAD-A449-F9228387F162}">
      <dgm:prSet/>
      <dgm:spPr/>
      <dgm:t>
        <a:bodyPr/>
        <a:lstStyle/>
        <a:p>
          <a:endParaRPr lang="de-DE"/>
        </a:p>
      </dgm:t>
    </dgm:pt>
    <dgm:pt modelId="{29AFA6E3-BEA1-4371-BE65-AE16D97FB8D3}" type="sibTrans" cxnId="{44416241-2839-4BAD-A449-F9228387F162}">
      <dgm:prSet/>
      <dgm:spPr>
        <a:solidFill>
          <a:srgbClr val="819459"/>
        </a:solidFill>
      </dgm:spPr>
      <dgm:t>
        <a:bodyPr/>
        <a:lstStyle/>
        <a:p>
          <a:endParaRPr lang="de-DE"/>
        </a:p>
      </dgm:t>
    </dgm:pt>
    <dgm:pt modelId="{BE02AAA8-5B5D-4A1D-8AF8-8CC8E424CD44}">
      <dgm:prSet phldrT="[Text]"/>
      <dgm:spPr>
        <a:solidFill>
          <a:srgbClr val="0075BB"/>
        </a:solidFill>
      </dgm:spPr>
      <dgm:t>
        <a:bodyPr/>
        <a:lstStyle/>
        <a:p>
          <a:r>
            <a:rPr lang="de-DE" dirty="0" err="1" smtClean="0">
              <a:latin typeface="Arial" panose="020B0604020202020204" pitchFamily="34" charset="0"/>
              <a:cs typeface="Arial" panose="020B0604020202020204" pitchFamily="34" charset="0"/>
            </a:rPr>
            <a:t>Pesticides</a:t>
          </a:r>
          <a:endParaRPr lang="de-DE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06ED687-12C0-4D10-8F9B-A99E1F6BF72A}" type="parTrans" cxnId="{8C7CBE12-FBBB-417E-9C15-9A40B500AA18}">
      <dgm:prSet/>
      <dgm:spPr/>
      <dgm:t>
        <a:bodyPr/>
        <a:lstStyle/>
        <a:p>
          <a:endParaRPr lang="de-DE"/>
        </a:p>
      </dgm:t>
    </dgm:pt>
    <dgm:pt modelId="{12A30D9A-31D8-4CE4-A181-D3F24CA3257D}" type="sibTrans" cxnId="{8C7CBE12-FBBB-417E-9C15-9A40B500AA18}">
      <dgm:prSet/>
      <dgm:spPr>
        <a:solidFill>
          <a:srgbClr val="0075BB"/>
        </a:solidFill>
      </dgm:spPr>
      <dgm:t>
        <a:bodyPr/>
        <a:lstStyle/>
        <a:p>
          <a:endParaRPr lang="de-DE"/>
        </a:p>
      </dgm:t>
    </dgm:pt>
    <dgm:pt modelId="{49DA7EC7-0680-4342-BB89-06B9FA2CC19F}">
      <dgm:prSet phldrT="[Text]"/>
      <dgm:spPr>
        <a:solidFill>
          <a:srgbClr val="EAB818"/>
        </a:solidFill>
      </dgm:spPr>
      <dgm:t>
        <a:bodyPr/>
        <a:lstStyle/>
        <a:p>
          <a:r>
            <a:rPr lang="de-DE" dirty="0" err="1" smtClean="0">
              <a:latin typeface="Arial" panose="020B0604020202020204" pitchFamily="34" charset="0"/>
              <a:cs typeface="Arial" panose="020B0604020202020204" pitchFamily="34" charset="0"/>
            </a:rPr>
            <a:t>Solvents</a:t>
          </a:r>
          <a:endParaRPr lang="de-DE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95E0240-6640-4DB0-933A-63C574EF1CB5}" type="parTrans" cxnId="{0DE8B06F-EE1F-4073-B9E9-1E2316403908}">
      <dgm:prSet/>
      <dgm:spPr/>
      <dgm:t>
        <a:bodyPr/>
        <a:lstStyle/>
        <a:p>
          <a:endParaRPr lang="de-DE"/>
        </a:p>
      </dgm:t>
    </dgm:pt>
    <dgm:pt modelId="{55440CCC-283C-4D90-8150-8E18DD77879E}" type="sibTrans" cxnId="{0DE8B06F-EE1F-4073-B9E9-1E2316403908}">
      <dgm:prSet/>
      <dgm:spPr>
        <a:solidFill>
          <a:srgbClr val="EAB818"/>
        </a:solidFill>
      </dgm:spPr>
      <dgm:t>
        <a:bodyPr/>
        <a:lstStyle/>
        <a:p>
          <a:endParaRPr lang="de-DE"/>
        </a:p>
      </dgm:t>
    </dgm:pt>
    <dgm:pt modelId="{3F94E6B6-1E7D-43D7-A82F-606E89028A81}">
      <dgm:prSet/>
      <dgm:spPr/>
      <dgm:t>
        <a:bodyPr/>
        <a:lstStyle/>
        <a:p>
          <a:endParaRPr lang="de-DE"/>
        </a:p>
      </dgm:t>
    </dgm:pt>
    <dgm:pt modelId="{083229AF-EBD1-4EE9-8222-DF61CF28C8F6}" type="parTrans" cxnId="{12D3E657-F057-430F-83A9-D01A5481865D}">
      <dgm:prSet/>
      <dgm:spPr/>
      <dgm:t>
        <a:bodyPr/>
        <a:lstStyle/>
        <a:p>
          <a:endParaRPr lang="de-DE"/>
        </a:p>
      </dgm:t>
    </dgm:pt>
    <dgm:pt modelId="{775167DD-4847-425C-B147-BA0FD5441056}" type="sibTrans" cxnId="{12D3E657-F057-430F-83A9-D01A5481865D}">
      <dgm:prSet/>
      <dgm:spPr/>
      <dgm:t>
        <a:bodyPr/>
        <a:lstStyle/>
        <a:p>
          <a:endParaRPr lang="de-DE"/>
        </a:p>
      </dgm:t>
    </dgm:pt>
    <dgm:pt modelId="{75E12E86-1813-4557-9A9E-2AD1A6F7726D}" type="pres">
      <dgm:prSet presAssocID="{6713E336-B9DE-42B8-85F3-C95082B931CE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36E31589-5459-469A-AB77-707CC8E2870F}" type="pres">
      <dgm:prSet presAssocID="{C9E5CAED-9DAA-4EF4-8A91-9250DE8A612B}" presName="centerShape" presStyleLbl="node0" presStyleIdx="0" presStyleCnt="1" custScaleX="137925" custScaleY="137925"/>
      <dgm:spPr/>
      <dgm:t>
        <a:bodyPr/>
        <a:lstStyle/>
        <a:p>
          <a:endParaRPr lang="de-DE"/>
        </a:p>
      </dgm:t>
    </dgm:pt>
    <dgm:pt modelId="{C4A2338A-EFFF-4959-B760-F5C5C19CCE38}" type="pres">
      <dgm:prSet presAssocID="{75CE8C6D-815F-459E-A5FC-4A6097C1E3E8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52ED9698-9976-4ABB-8033-A18D3DC208E5}" type="pres">
      <dgm:prSet presAssocID="{75CE8C6D-815F-459E-A5FC-4A6097C1E3E8}" presName="dummy" presStyleCnt="0"/>
      <dgm:spPr/>
    </dgm:pt>
    <dgm:pt modelId="{ADC72BF1-12DE-4921-BC8C-874BA198CEB9}" type="pres">
      <dgm:prSet presAssocID="{6EE6156F-BEFB-4A99-A431-74B2D044DCB1}" presName="sibTrans" presStyleLbl="sibTrans2D1" presStyleIdx="0" presStyleCnt="4"/>
      <dgm:spPr/>
      <dgm:t>
        <a:bodyPr/>
        <a:lstStyle/>
        <a:p>
          <a:endParaRPr lang="de-DE"/>
        </a:p>
      </dgm:t>
    </dgm:pt>
    <dgm:pt modelId="{6B4FCDD1-2F67-4856-828D-738C711218B2}" type="pres">
      <dgm:prSet presAssocID="{6846E1E3-3E54-496B-AD45-5F006475403E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89F14D2E-01CE-48C4-A447-ADE07B5B5FC3}" type="pres">
      <dgm:prSet presAssocID="{6846E1E3-3E54-496B-AD45-5F006475403E}" presName="dummy" presStyleCnt="0"/>
      <dgm:spPr/>
    </dgm:pt>
    <dgm:pt modelId="{A9B51316-B62D-4B30-9138-58F9D46E127B}" type="pres">
      <dgm:prSet presAssocID="{29AFA6E3-BEA1-4371-BE65-AE16D97FB8D3}" presName="sibTrans" presStyleLbl="sibTrans2D1" presStyleIdx="1" presStyleCnt="4"/>
      <dgm:spPr/>
      <dgm:t>
        <a:bodyPr/>
        <a:lstStyle/>
        <a:p>
          <a:endParaRPr lang="de-DE"/>
        </a:p>
      </dgm:t>
    </dgm:pt>
    <dgm:pt modelId="{A8524AB1-D916-45D4-96A7-3519F8A381D4}" type="pres">
      <dgm:prSet presAssocID="{BE02AAA8-5B5D-4A1D-8AF8-8CC8E424CD44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328ACCD9-A58F-4FBD-88B8-417FB554C7BD}" type="pres">
      <dgm:prSet presAssocID="{BE02AAA8-5B5D-4A1D-8AF8-8CC8E424CD44}" presName="dummy" presStyleCnt="0"/>
      <dgm:spPr/>
    </dgm:pt>
    <dgm:pt modelId="{B3DC8C30-C9B7-4E2B-9A5C-4A929745560A}" type="pres">
      <dgm:prSet presAssocID="{12A30D9A-31D8-4CE4-A181-D3F24CA3257D}" presName="sibTrans" presStyleLbl="sibTrans2D1" presStyleIdx="2" presStyleCnt="4"/>
      <dgm:spPr/>
      <dgm:t>
        <a:bodyPr/>
        <a:lstStyle/>
        <a:p>
          <a:endParaRPr lang="de-DE"/>
        </a:p>
      </dgm:t>
    </dgm:pt>
    <dgm:pt modelId="{2E4399C4-493B-478A-8319-FEA9FC3D1FEF}" type="pres">
      <dgm:prSet presAssocID="{49DA7EC7-0680-4342-BB89-06B9FA2CC19F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4918F79A-D3D3-42CF-88D0-C4EA51B5B994}" type="pres">
      <dgm:prSet presAssocID="{49DA7EC7-0680-4342-BB89-06B9FA2CC19F}" presName="dummy" presStyleCnt="0"/>
      <dgm:spPr/>
    </dgm:pt>
    <dgm:pt modelId="{F55C2D76-3F1C-4B30-9506-BB8C2234CB60}" type="pres">
      <dgm:prSet presAssocID="{55440CCC-283C-4D90-8150-8E18DD77879E}" presName="sibTrans" presStyleLbl="sibTrans2D1" presStyleIdx="3" presStyleCnt="4"/>
      <dgm:spPr/>
      <dgm:t>
        <a:bodyPr/>
        <a:lstStyle/>
        <a:p>
          <a:endParaRPr lang="de-DE"/>
        </a:p>
      </dgm:t>
    </dgm:pt>
  </dgm:ptLst>
  <dgm:cxnLst>
    <dgm:cxn modelId="{8C7CBE12-FBBB-417E-9C15-9A40B500AA18}" srcId="{C9E5CAED-9DAA-4EF4-8A91-9250DE8A612B}" destId="{BE02AAA8-5B5D-4A1D-8AF8-8CC8E424CD44}" srcOrd="2" destOrd="0" parTransId="{A06ED687-12C0-4D10-8F9B-A99E1F6BF72A}" sibTransId="{12A30D9A-31D8-4CE4-A181-D3F24CA3257D}"/>
    <dgm:cxn modelId="{DB3E9DE9-2A84-4C30-8D16-5237A1E37173}" type="presOf" srcId="{BE02AAA8-5B5D-4A1D-8AF8-8CC8E424CD44}" destId="{A8524AB1-D916-45D4-96A7-3519F8A381D4}" srcOrd="0" destOrd="0" presId="urn:microsoft.com/office/officeart/2005/8/layout/radial6"/>
    <dgm:cxn modelId="{4EEEF14A-1524-4D12-9212-030C1E476C16}" type="presOf" srcId="{29AFA6E3-BEA1-4371-BE65-AE16D97FB8D3}" destId="{A9B51316-B62D-4B30-9138-58F9D46E127B}" srcOrd="0" destOrd="0" presId="urn:microsoft.com/office/officeart/2005/8/layout/radial6"/>
    <dgm:cxn modelId="{465F041B-1C06-4D74-8D31-7221742D4B16}" type="presOf" srcId="{6846E1E3-3E54-496B-AD45-5F006475403E}" destId="{6B4FCDD1-2F67-4856-828D-738C711218B2}" srcOrd="0" destOrd="0" presId="urn:microsoft.com/office/officeart/2005/8/layout/radial6"/>
    <dgm:cxn modelId="{292FA78D-180E-48D9-AE42-E3ECF093EE24}" type="presOf" srcId="{49DA7EC7-0680-4342-BB89-06B9FA2CC19F}" destId="{2E4399C4-493B-478A-8319-FEA9FC3D1FEF}" srcOrd="0" destOrd="0" presId="urn:microsoft.com/office/officeart/2005/8/layout/radial6"/>
    <dgm:cxn modelId="{60CBD3B1-FECB-4638-8790-05BCE34DA6AA}" type="presOf" srcId="{55440CCC-283C-4D90-8150-8E18DD77879E}" destId="{F55C2D76-3F1C-4B30-9506-BB8C2234CB60}" srcOrd="0" destOrd="0" presId="urn:microsoft.com/office/officeart/2005/8/layout/radial6"/>
    <dgm:cxn modelId="{44416241-2839-4BAD-A449-F9228387F162}" srcId="{C9E5CAED-9DAA-4EF4-8A91-9250DE8A612B}" destId="{6846E1E3-3E54-496B-AD45-5F006475403E}" srcOrd="1" destOrd="0" parTransId="{29429E75-DA40-4767-843B-F8944D4FAB4A}" sibTransId="{29AFA6E3-BEA1-4371-BE65-AE16D97FB8D3}"/>
    <dgm:cxn modelId="{C3ABBFC6-3504-40F3-A3D4-45DE09E46673}" srcId="{6713E336-B9DE-42B8-85F3-C95082B931CE}" destId="{C9E5CAED-9DAA-4EF4-8A91-9250DE8A612B}" srcOrd="0" destOrd="0" parTransId="{131676D1-A74D-452E-BEC5-615BC7825937}" sibTransId="{04412A0B-82EC-4F59-B841-976C57C1FA35}"/>
    <dgm:cxn modelId="{B745B56A-E918-478D-8001-5556AF0DD889}" type="presOf" srcId="{75CE8C6D-815F-459E-A5FC-4A6097C1E3E8}" destId="{C4A2338A-EFFF-4959-B760-F5C5C19CCE38}" srcOrd="0" destOrd="0" presId="urn:microsoft.com/office/officeart/2005/8/layout/radial6"/>
    <dgm:cxn modelId="{BC7012A8-9028-4800-979C-4BF0943CBE09}" type="presOf" srcId="{6713E336-B9DE-42B8-85F3-C95082B931CE}" destId="{75E12E86-1813-4557-9A9E-2AD1A6F7726D}" srcOrd="0" destOrd="0" presId="urn:microsoft.com/office/officeart/2005/8/layout/radial6"/>
    <dgm:cxn modelId="{0DE8B06F-EE1F-4073-B9E9-1E2316403908}" srcId="{C9E5CAED-9DAA-4EF4-8A91-9250DE8A612B}" destId="{49DA7EC7-0680-4342-BB89-06B9FA2CC19F}" srcOrd="3" destOrd="0" parTransId="{095E0240-6640-4DB0-933A-63C574EF1CB5}" sibTransId="{55440CCC-283C-4D90-8150-8E18DD77879E}"/>
    <dgm:cxn modelId="{12D3E657-F057-430F-83A9-D01A5481865D}" srcId="{6713E336-B9DE-42B8-85F3-C95082B931CE}" destId="{3F94E6B6-1E7D-43D7-A82F-606E89028A81}" srcOrd="1" destOrd="0" parTransId="{083229AF-EBD1-4EE9-8222-DF61CF28C8F6}" sibTransId="{775167DD-4847-425C-B147-BA0FD5441056}"/>
    <dgm:cxn modelId="{26D1252B-1BF0-4C8C-8A65-E88DC442653A}" srcId="{C9E5CAED-9DAA-4EF4-8A91-9250DE8A612B}" destId="{75CE8C6D-815F-459E-A5FC-4A6097C1E3E8}" srcOrd="0" destOrd="0" parTransId="{91946F49-1491-49EF-BA9B-1F88E31A50CD}" sibTransId="{6EE6156F-BEFB-4A99-A431-74B2D044DCB1}"/>
    <dgm:cxn modelId="{0B18BE10-3929-4F7C-899A-7592A2473A57}" type="presOf" srcId="{C9E5CAED-9DAA-4EF4-8A91-9250DE8A612B}" destId="{36E31589-5459-469A-AB77-707CC8E2870F}" srcOrd="0" destOrd="0" presId="urn:microsoft.com/office/officeart/2005/8/layout/radial6"/>
    <dgm:cxn modelId="{AAF301A4-15C3-40EF-83E4-FFDA39D775F8}" type="presOf" srcId="{12A30D9A-31D8-4CE4-A181-D3F24CA3257D}" destId="{B3DC8C30-C9B7-4E2B-9A5C-4A929745560A}" srcOrd="0" destOrd="0" presId="urn:microsoft.com/office/officeart/2005/8/layout/radial6"/>
    <dgm:cxn modelId="{E6B54A8A-F2AC-42E8-8D8A-6BCE3A6C4A3C}" type="presOf" srcId="{6EE6156F-BEFB-4A99-A431-74B2D044DCB1}" destId="{ADC72BF1-12DE-4921-BC8C-874BA198CEB9}" srcOrd="0" destOrd="0" presId="urn:microsoft.com/office/officeart/2005/8/layout/radial6"/>
    <dgm:cxn modelId="{937BDF0D-2435-4EF9-B801-6865352AB70D}" type="presParOf" srcId="{75E12E86-1813-4557-9A9E-2AD1A6F7726D}" destId="{36E31589-5459-469A-AB77-707CC8E2870F}" srcOrd="0" destOrd="0" presId="urn:microsoft.com/office/officeart/2005/8/layout/radial6"/>
    <dgm:cxn modelId="{46EEF98A-5960-43C9-9770-4C393D3B4FA7}" type="presParOf" srcId="{75E12E86-1813-4557-9A9E-2AD1A6F7726D}" destId="{C4A2338A-EFFF-4959-B760-F5C5C19CCE38}" srcOrd="1" destOrd="0" presId="urn:microsoft.com/office/officeart/2005/8/layout/radial6"/>
    <dgm:cxn modelId="{1BEE3755-C127-48EC-861B-072104FB434D}" type="presParOf" srcId="{75E12E86-1813-4557-9A9E-2AD1A6F7726D}" destId="{52ED9698-9976-4ABB-8033-A18D3DC208E5}" srcOrd="2" destOrd="0" presId="urn:microsoft.com/office/officeart/2005/8/layout/radial6"/>
    <dgm:cxn modelId="{D7454B8B-BBDE-4EB6-A529-42EC4B1E4622}" type="presParOf" srcId="{75E12E86-1813-4557-9A9E-2AD1A6F7726D}" destId="{ADC72BF1-12DE-4921-BC8C-874BA198CEB9}" srcOrd="3" destOrd="0" presId="urn:microsoft.com/office/officeart/2005/8/layout/radial6"/>
    <dgm:cxn modelId="{2AECC5F1-84B1-454C-A5B3-87068CDA2083}" type="presParOf" srcId="{75E12E86-1813-4557-9A9E-2AD1A6F7726D}" destId="{6B4FCDD1-2F67-4856-828D-738C711218B2}" srcOrd="4" destOrd="0" presId="urn:microsoft.com/office/officeart/2005/8/layout/radial6"/>
    <dgm:cxn modelId="{EFB85347-698E-497D-AF96-1F7D53F4E689}" type="presParOf" srcId="{75E12E86-1813-4557-9A9E-2AD1A6F7726D}" destId="{89F14D2E-01CE-48C4-A447-ADE07B5B5FC3}" srcOrd="5" destOrd="0" presId="urn:microsoft.com/office/officeart/2005/8/layout/radial6"/>
    <dgm:cxn modelId="{8323114A-A1A8-4759-98E8-460C9E3A58B3}" type="presParOf" srcId="{75E12E86-1813-4557-9A9E-2AD1A6F7726D}" destId="{A9B51316-B62D-4B30-9138-58F9D46E127B}" srcOrd="6" destOrd="0" presId="urn:microsoft.com/office/officeart/2005/8/layout/radial6"/>
    <dgm:cxn modelId="{9F8FB16B-F189-4BB8-811E-0447FF419F32}" type="presParOf" srcId="{75E12E86-1813-4557-9A9E-2AD1A6F7726D}" destId="{A8524AB1-D916-45D4-96A7-3519F8A381D4}" srcOrd="7" destOrd="0" presId="urn:microsoft.com/office/officeart/2005/8/layout/radial6"/>
    <dgm:cxn modelId="{6F9DBE5C-314A-4C24-AA21-8E3B0B57E75B}" type="presParOf" srcId="{75E12E86-1813-4557-9A9E-2AD1A6F7726D}" destId="{328ACCD9-A58F-4FBD-88B8-417FB554C7BD}" srcOrd="8" destOrd="0" presId="urn:microsoft.com/office/officeart/2005/8/layout/radial6"/>
    <dgm:cxn modelId="{E3D2EF82-E1B0-4B1E-909E-F6772FEA9F50}" type="presParOf" srcId="{75E12E86-1813-4557-9A9E-2AD1A6F7726D}" destId="{B3DC8C30-C9B7-4E2B-9A5C-4A929745560A}" srcOrd="9" destOrd="0" presId="urn:microsoft.com/office/officeart/2005/8/layout/radial6"/>
    <dgm:cxn modelId="{6A7CAFD9-AFC4-475C-94DD-85FDE73E13A3}" type="presParOf" srcId="{75E12E86-1813-4557-9A9E-2AD1A6F7726D}" destId="{2E4399C4-493B-478A-8319-FEA9FC3D1FEF}" srcOrd="10" destOrd="0" presId="urn:microsoft.com/office/officeart/2005/8/layout/radial6"/>
    <dgm:cxn modelId="{8BAFCAC1-FCE8-450A-BDBA-66995BE2A48D}" type="presParOf" srcId="{75E12E86-1813-4557-9A9E-2AD1A6F7726D}" destId="{4918F79A-D3D3-42CF-88D0-C4EA51B5B994}" srcOrd="11" destOrd="0" presId="urn:microsoft.com/office/officeart/2005/8/layout/radial6"/>
    <dgm:cxn modelId="{C30C43D3-504C-465B-AFDB-A4F26F4183D2}" type="presParOf" srcId="{75E12E86-1813-4557-9A9E-2AD1A6F7726D}" destId="{F55C2D76-3F1C-4B30-9506-BB8C2234CB60}" srcOrd="12" destOrd="0" presId="urn:microsoft.com/office/officeart/2005/8/layout/radial6"/>
  </dgm:cxnLst>
  <dgm:bg>
    <a:noFill/>
  </dgm:bg>
  <dgm:whole>
    <a:ln>
      <a:solidFill>
        <a:schemeClr val="lt1">
          <a:hueOff val="0"/>
          <a:satOff val="0"/>
          <a:lumOff val="0"/>
        </a:schemeClr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5C2D76-3F1C-4B30-9506-BB8C2234CB60}">
      <dsp:nvSpPr>
        <dsp:cNvPr id="0" name=""/>
        <dsp:cNvSpPr/>
      </dsp:nvSpPr>
      <dsp:spPr>
        <a:xfrm>
          <a:off x="958871" y="569393"/>
          <a:ext cx="3803500" cy="3803500"/>
        </a:xfrm>
        <a:prstGeom prst="blockArc">
          <a:avLst>
            <a:gd name="adj1" fmla="val 10800000"/>
            <a:gd name="adj2" fmla="val 16200000"/>
            <a:gd name="adj3" fmla="val 4635"/>
          </a:avLst>
        </a:prstGeom>
        <a:solidFill>
          <a:srgbClr val="EAB818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DC8C30-C9B7-4E2B-9A5C-4A929745560A}">
      <dsp:nvSpPr>
        <dsp:cNvPr id="0" name=""/>
        <dsp:cNvSpPr/>
      </dsp:nvSpPr>
      <dsp:spPr>
        <a:xfrm>
          <a:off x="958871" y="569393"/>
          <a:ext cx="3803500" cy="3803500"/>
        </a:xfrm>
        <a:prstGeom prst="blockArc">
          <a:avLst>
            <a:gd name="adj1" fmla="val 5400000"/>
            <a:gd name="adj2" fmla="val 10800000"/>
            <a:gd name="adj3" fmla="val 4635"/>
          </a:avLst>
        </a:prstGeom>
        <a:solidFill>
          <a:srgbClr val="0075BB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B51316-B62D-4B30-9138-58F9D46E127B}">
      <dsp:nvSpPr>
        <dsp:cNvPr id="0" name=""/>
        <dsp:cNvSpPr/>
      </dsp:nvSpPr>
      <dsp:spPr>
        <a:xfrm>
          <a:off x="958871" y="569393"/>
          <a:ext cx="3803500" cy="3803500"/>
        </a:xfrm>
        <a:prstGeom prst="blockArc">
          <a:avLst>
            <a:gd name="adj1" fmla="val 0"/>
            <a:gd name="adj2" fmla="val 5400000"/>
            <a:gd name="adj3" fmla="val 4635"/>
          </a:avLst>
        </a:prstGeom>
        <a:solidFill>
          <a:srgbClr val="819459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C72BF1-12DE-4921-BC8C-874BA198CEB9}">
      <dsp:nvSpPr>
        <dsp:cNvPr id="0" name=""/>
        <dsp:cNvSpPr/>
      </dsp:nvSpPr>
      <dsp:spPr>
        <a:xfrm>
          <a:off x="958871" y="569393"/>
          <a:ext cx="3803500" cy="3803500"/>
        </a:xfrm>
        <a:prstGeom prst="blockArc">
          <a:avLst>
            <a:gd name="adj1" fmla="val 16200000"/>
            <a:gd name="adj2" fmla="val 0"/>
            <a:gd name="adj3" fmla="val 4635"/>
          </a:avLst>
        </a:prstGeom>
        <a:solidFill>
          <a:srgbClr val="B33F3D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E31589-5459-469A-AB77-707CC8E2870F}">
      <dsp:nvSpPr>
        <dsp:cNvPr id="0" name=""/>
        <dsp:cNvSpPr/>
      </dsp:nvSpPr>
      <dsp:spPr>
        <a:xfrm>
          <a:off x="1654620" y="1265142"/>
          <a:ext cx="2412002" cy="2412002"/>
        </a:xfrm>
        <a:prstGeom prst="ellipse">
          <a:avLst/>
        </a:prstGeom>
        <a:solidFill>
          <a:srgbClr val="7B7B7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700" kern="1200" dirty="0" smtClean="0">
              <a:latin typeface="Arial" panose="020B0604020202020204" pitchFamily="34" charset="0"/>
              <a:cs typeface="Arial" panose="020B0604020202020204" pitchFamily="34" charset="0"/>
            </a:rPr>
            <a:t>Chemicals</a:t>
          </a:r>
          <a:endParaRPr lang="de-DE" sz="27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007850" y="1618372"/>
        <a:ext cx="1705542" cy="1705542"/>
      </dsp:txXfrm>
    </dsp:sp>
    <dsp:sp modelId="{C4A2338A-EFFF-4959-B760-F5C5C19CCE38}">
      <dsp:nvSpPr>
        <dsp:cNvPr id="0" name=""/>
        <dsp:cNvSpPr/>
      </dsp:nvSpPr>
      <dsp:spPr>
        <a:xfrm>
          <a:off x="2248549" y="1389"/>
          <a:ext cx="1224144" cy="1224144"/>
        </a:xfrm>
        <a:prstGeom prst="ellipse">
          <a:avLst/>
        </a:prstGeom>
        <a:solidFill>
          <a:srgbClr val="B33F3D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Fuels</a:t>
          </a:r>
          <a:endParaRPr lang="de-DE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427821" y="180661"/>
        <a:ext cx="865600" cy="865600"/>
      </dsp:txXfrm>
    </dsp:sp>
    <dsp:sp modelId="{6B4FCDD1-2F67-4856-828D-738C711218B2}">
      <dsp:nvSpPr>
        <dsp:cNvPr id="0" name=""/>
        <dsp:cNvSpPr/>
      </dsp:nvSpPr>
      <dsp:spPr>
        <a:xfrm>
          <a:off x="4106230" y="1859071"/>
          <a:ext cx="1224144" cy="1224144"/>
        </a:xfrm>
        <a:prstGeom prst="ellipse">
          <a:avLst/>
        </a:prstGeom>
        <a:solidFill>
          <a:srgbClr val="81945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Lubricants</a:t>
          </a:r>
          <a:endParaRPr lang="de-DE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285502" y="2038343"/>
        <a:ext cx="865600" cy="865600"/>
      </dsp:txXfrm>
    </dsp:sp>
    <dsp:sp modelId="{A8524AB1-D916-45D4-96A7-3519F8A381D4}">
      <dsp:nvSpPr>
        <dsp:cNvPr id="0" name=""/>
        <dsp:cNvSpPr/>
      </dsp:nvSpPr>
      <dsp:spPr>
        <a:xfrm>
          <a:off x="2248549" y="3716752"/>
          <a:ext cx="1224144" cy="1224144"/>
        </a:xfrm>
        <a:prstGeom prst="ellipse">
          <a:avLst/>
        </a:prstGeom>
        <a:solidFill>
          <a:srgbClr val="0075B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Pesticides</a:t>
          </a:r>
          <a:endParaRPr lang="de-DE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427821" y="3896024"/>
        <a:ext cx="865600" cy="865600"/>
      </dsp:txXfrm>
    </dsp:sp>
    <dsp:sp modelId="{2E4399C4-493B-478A-8319-FEA9FC3D1FEF}">
      <dsp:nvSpPr>
        <dsp:cNvPr id="0" name=""/>
        <dsp:cNvSpPr/>
      </dsp:nvSpPr>
      <dsp:spPr>
        <a:xfrm>
          <a:off x="390867" y="1859071"/>
          <a:ext cx="1224144" cy="1224144"/>
        </a:xfrm>
        <a:prstGeom prst="ellipse">
          <a:avLst/>
        </a:prstGeom>
        <a:solidFill>
          <a:srgbClr val="EAB81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Solvents</a:t>
          </a:r>
          <a:endParaRPr lang="de-DE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70139" y="2038343"/>
        <a:ext cx="865600" cy="8656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836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CAD8F6-FF7C-447F-A91D-4FA7CFC9C0C5}" type="datetimeFigureOut">
              <a:rPr lang="en-GB" smtClean="0"/>
              <a:t>21/06/2018</a:t>
            </a:fld>
            <a:endParaRPr lang="en-GB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8009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836" y="9428009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B7EE11-88F6-4E42-B196-8CF9EA9FE22F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73914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45B75E70-762A-4375-AA7C-DE9BB7CC9339}" type="datetimeFigureOut">
              <a:rPr lang="de-DE" smtClean="0"/>
              <a:pPr/>
              <a:t>21.06.2018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DF1895BC-06EC-475A-97CA-BF53472F2E03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368375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psf\Host\Users\cd\Desktop\Startbild_16zu9-E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8825" cy="685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4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878399" y="1573200"/>
            <a:ext cx="10864800" cy="741600"/>
          </a:xfrm>
        </p:spPr>
        <p:txBody>
          <a:bodyPr/>
          <a:lstStyle>
            <a:lvl1pPr>
              <a:tabLst>
                <a:tab pos="2038350" algn="l"/>
              </a:tabLst>
              <a:defRPr b="1"/>
            </a:lvl1pPr>
          </a:lstStyle>
          <a:p>
            <a:pPr lvl="0"/>
            <a:r>
              <a:rPr lang="en-GB" noProof="0" dirty="0" smtClean="0"/>
              <a:t>Click here to insert lecture title</a:t>
            </a:r>
            <a:endParaRPr lang="de-DE" noProof="0" dirty="0" smtClean="0"/>
          </a:p>
        </p:txBody>
      </p:sp>
      <p:sp>
        <p:nvSpPr>
          <p:cNvPr id="16" name="Rectangle 37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878399" y="2430000"/>
            <a:ext cx="10864800" cy="1152000"/>
          </a:xfrm>
        </p:spPr>
        <p:txBody>
          <a:bodyPr/>
          <a:lstStyle>
            <a:lvl1pPr marL="0" indent="0">
              <a:buFontTx/>
              <a:buNone/>
              <a:defRPr sz="2400" baseline="0">
                <a:solidFill>
                  <a:srgbClr val="686868"/>
                </a:solidFill>
              </a:defRPr>
            </a:lvl1pPr>
          </a:lstStyle>
          <a:p>
            <a:pPr lvl="0"/>
            <a:r>
              <a:rPr lang="en-GB" noProof="0" dirty="0" smtClean="0"/>
              <a:t>Click here to insert lecture subtitle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&gt; CAC2018 &gt; M. Kraus • DOCS &gt; June 26, 2018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DLR.de  •  Chart </a:t>
            </a:r>
            <a:fld id="{A5AC3FBE-A647-41C9-A8C3-4435ED4FC895}" type="slidenum">
              <a:rPr lang="en-GB" noProof="0" smtClean="0"/>
              <a:pPr>
                <a:defRPr/>
              </a:pPr>
              <a:t>‹Nr.›</a:t>
            </a:fld>
            <a:endParaRPr lang="en-GB" noProof="0" dirty="0"/>
          </a:p>
        </p:txBody>
      </p:sp>
      <p:pic>
        <p:nvPicPr>
          <p:cNvPr id="8" name="Picture 46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930" y="5598000"/>
            <a:ext cx="1080000" cy="956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28537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 smtClean="0"/>
              <a:t>Click here to insert chart title</a:t>
            </a:r>
            <a:endParaRPr lang="en-GB" dirty="0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486000" y="1591200"/>
            <a:ext cx="11221200" cy="4338000"/>
          </a:xfrm>
        </p:spPr>
        <p:txBody>
          <a:bodyPr/>
          <a:lstStyle/>
          <a:p>
            <a:pPr lvl="0"/>
            <a:r>
              <a:rPr lang="en-GB" noProof="0" dirty="0" smtClean="0"/>
              <a:t>Click here to insert text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&gt; CAC2018 &gt; M. Kraus • DOCS &gt; June 26, 2018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DLR.de  •  Chart </a:t>
            </a:r>
            <a:fld id="{A5AC3FBE-A647-41C9-A8C3-4435ED4FC895}" type="slidenum">
              <a:rPr lang="en-GB" noProof="0" smtClean="0"/>
              <a:pPr>
                <a:defRPr/>
              </a:pPr>
              <a:t>‹Nr.›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3915023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 smtClean="0"/>
              <a:t>Click here to insert chart title</a:t>
            </a:r>
            <a:endParaRPr lang="en-GB" dirty="0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486000" y="1591200"/>
            <a:ext cx="5482800" cy="4338000"/>
          </a:xfrm>
        </p:spPr>
        <p:txBody>
          <a:bodyPr/>
          <a:lstStyle/>
          <a:p>
            <a:pPr lvl="0"/>
            <a:r>
              <a:rPr lang="en-GB" noProof="0" dirty="0" smtClean="0"/>
              <a:t>Click here to insert text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13" hasCustomPrompt="1"/>
          </p:nvPr>
        </p:nvSpPr>
        <p:spPr>
          <a:xfrm>
            <a:off x="6224400" y="1591200"/>
            <a:ext cx="5482800" cy="4338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itchFamily="34" charset="0"/>
              <a:buNone/>
              <a:tabLst/>
              <a:defRPr/>
            </a:lvl1pPr>
          </a:lstStyle>
          <a:p>
            <a:r>
              <a:rPr lang="en-GB" noProof="0" dirty="0" smtClean="0"/>
              <a:t>Click onto symbol to insert picture</a:t>
            </a:r>
          </a:p>
          <a:p>
            <a:endParaRPr lang="en-GB" noProof="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&gt; Lecture &gt; Author  •  Document &gt; Date</a:t>
            </a:r>
            <a:endParaRPr lang="en-GB" noProof="0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DLR.de  •  Chart </a:t>
            </a:r>
            <a:fld id="{A5AC3FBE-A647-41C9-A8C3-4435ED4FC895}" type="slidenum">
              <a:rPr lang="en-GB" noProof="0" smtClean="0"/>
              <a:pPr>
                <a:defRPr/>
              </a:pPr>
              <a:t>‹Nr.›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7006789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n Inhalt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 smtClean="0"/>
              <a:t>Click here to insert chart title</a:t>
            </a:r>
            <a:endParaRPr lang="en-GB" dirty="0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486000" y="1591200"/>
            <a:ext cx="5482800" cy="4338000"/>
          </a:xfrm>
        </p:spPr>
        <p:txBody>
          <a:bodyPr/>
          <a:lstStyle/>
          <a:p>
            <a:pPr lvl="0"/>
            <a:r>
              <a:rPr lang="en-GB" noProof="0" dirty="0" smtClean="0"/>
              <a:t>Click here to insert text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&gt; Lecture &gt; Author  •  Document &gt; Date</a:t>
            </a:r>
            <a:endParaRPr lang="en-GB" noProof="0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DLR.de  •  Chart </a:t>
            </a:r>
            <a:fld id="{A5AC3FBE-A647-41C9-A8C3-4435ED4FC895}" type="slidenum">
              <a:rPr lang="en-GB" noProof="0" smtClean="0"/>
              <a:pPr>
                <a:defRPr/>
              </a:pPr>
              <a:t>‹Nr.›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9936201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 smtClean="0"/>
              <a:t>Click here to insert chart title</a:t>
            </a:r>
            <a:endParaRPr lang="en-GB" dirty="0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486000" y="1591200"/>
            <a:ext cx="5482800" cy="4338000"/>
          </a:xfrm>
        </p:spPr>
        <p:txBody>
          <a:bodyPr/>
          <a:lstStyle/>
          <a:p>
            <a:pPr lvl="0"/>
            <a:r>
              <a:rPr lang="en-GB" noProof="0" dirty="0" smtClean="0"/>
              <a:t>Click here to insert text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&gt; Lecture &gt; Author  •  Document &gt; Date</a:t>
            </a:r>
            <a:endParaRPr lang="en-GB" noProof="0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DLR.de  •  Chart </a:t>
            </a:r>
            <a:fld id="{A5AC3FBE-A647-41C9-A8C3-4435ED4FC895}" type="slidenum">
              <a:rPr lang="en-GB" noProof="0" smtClean="0"/>
              <a:pPr>
                <a:defRPr/>
              </a:pPr>
              <a:t>‹Nr.›</a:t>
            </a:fld>
            <a:endParaRPr lang="en-GB" noProof="0" dirty="0"/>
          </a:p>
        </p:txBody>
      </p:sp>
      <p:sp>
        <p:nvSpPr>
          <p:cNvPr id="6" name="Textplatzhalter 10"/>
          <p:cNvSpPr>
            <a:spLocks noGrp="1"/>
          </p:cNvSpPr>
          <p:nvPr>
            <p:ph type="body" sz="quarter" idx="16" hasCustomPrompt="1"/>
          </p:nvPr>
        </p:nvSpPr>
        <p:spPr>
          <a:xfrm>
            <a:off x="6224400" y="1591200"/>
            <a:ext cx="5482800" cy="4338000"/>
          </a:xfrm>
        </p:spPr>
        <p:txBody>
          <a:bodyPr/>
          <a:lstStyle/>
          <a:p>
            <a:pPr lvl="0"/>
            <a:r>
              <a:rPr lang="en-GB" noProof="0" dirty="0" smtClean="0"/>
              <a:t>Click here to insert text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0517930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1"/>
          <p:cNvSpPr>
            <a:spLocks noGrp="1"/>
          </p:cNvSpPr>
          <p:nvPr>
            <p:ph type="body" idx="11" hasCustomPrompt="1"/>
          </p:nvPr>
        </p:nvSpPr>
        <p:spPr>
          <a:xfrm>
            <a:off x="485999" y="1591200"/>
            <a:ext cx="5482800" cy="334800"/>
          </a:xfrm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pPr lvl="0"/>
            <a:r>
              <a:rPr lang="en-GB" noProof="0" dirty="0" smtClean="0"/>
              <a:t>Click here to insert header line</a:t>
            </a:r>
          </a:p>
        </p:txBody>
      </p:sp>
      <p:sp>
        <p:nvSpPr>
          <p:cNvPr id="12" name="Textplatzhalter 2"/>
          <p:cNvSpPr>
            <a:spLocks noGrp="1"/>
          </p:cNvSpPr>
          <p:nvPr>
            <p:ph type="body" sz="quarter" idx="12" hasCustomPrompt="1"/>
          </p:nvPr>
        </p:nvSpPr>
        <p:spPr>
          <a:xfrm>
            <a:off x="6224399" y="1591200"/>
            <a:ext cx="5482800" cy="334800"/>
          </a:xfrm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pPr lvl="0"/>
            <a:r>
              <a:rPr lang="en-GB" noProof="0" dirty="0" smtClean="0"/>
              <a:t>Click here to insert header line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 smtClean="0"/>
              <a:t>Click here to insert chart title</a:t>
            </a:r>
            <a:endParaRPr lang="en-GB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 hasCustomPrompt="1"/>
          </p:nvPr>
        </p:nvSpPr>
        <p:spPr>
          <a:xfrm>
            <a:off x="486000" y="2141999"/>
            <a:ext cx="5482800" cy="3787200"/>
          </a:xfrm>
        </p:spPr>
        <p:txBody>
          <a:bodyPr/>
          <a:lstStyle/>
          <a:p>
            <a:pPr lvl="0"/>
            <a:r>
              <a:rPr lang="en-GB" noProof="0" dirty="0" smtClean="0"/>
              <a:t>Click here to insert text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11" name="Textplatzhalter 6"/>
          <p:cNvSpPr>
            <a:spLocks noGrp="1"/>
          </p:cNvSpPr>
          <p:nvPr>
            <p:ph type="body" sz="quarter" idx="16" hasCustomPrompt="1"/>
          </p:nvPr>
        </p:nvSpPr>
        <p:spPr>
          <a:xfrm>
            <a:off x="6224400" y="2142000"/>
            <a:ext cx="5482800" cy="3787200"/>
          </a:xfrm>
        </p:spPr>
        <p:txBody>
          <a:bodyPr/>
          <a:lstStyle/>
          <a:p>
            <a:pPr lvl="0"/>
            <a:r>
              <a:rPr lang="en-GB" noProof="0" dirty="0" smtClean="0"/>
              <a:t>Click here to insert text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&gt; Lecture &gt; Author  •  Document &gt; Date</a:t>
            </a:r>
            <a:endParaRPr lang="en-GB" noProof="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DLR.de  •  Chart </a:t>
            </a:r>
            <a:fld id="{A5AC3FBE-A647-41C9-A8C3-4435ED4FC895}" type="slidenum">
              <a:rPr lang="en-GB" noProof="0" smtClean="0"/>
              <a:pPr>
                <a:defRPr/>
              </a:pPr>
              <a:t>‹Nr.›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5384776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 smtClean="0"/>
              <a:t>Click here to insert chart title</a:t>
            </a:r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&gt; Lecture &gt; Author  •  Document &gt; Date</a:t>
            </a:r>
            <a:endParaRPr lang="en-GB" noProof="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DLR.de  •  Chart </a:t>
            </a:r>
            <a:fld id="{A5AC3FBE-A647-41C9-A8C3-4435ED4FC895}" type="slidenum">
              <a:rPr lang="en-GB" noProof="0" smtClean="0"/>
              <a:pPr>
                <a:defRPr/>
              </a:pPr>
              <a:t>‹Nr.›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0193871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&gt; Lecture &gt; Author  •  Document &gt; Date</a:t>
            </a:r>
            <a:endParaRPr lang="en-GB" noProof="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DLR.de  •  Chart </a:t>
            </a:r>
            <a:fld id="{A5AC3FBE-A647-41C9-A8C3-4435ED4FC895}" type="slidenum">
              <a:rPr lang="en-GB" noProof="0" smtClean="0"/>
              <a:pPr>
                <a:defRPr/>
              </a:pPr>
              <a:t>‹Nr.›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517683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er ohne Hinter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&gt; Lecture &gt; Author  •  Document &gt; Date</a:t>
            </a:r>
            <a:endParaRPr lang="en-GB" noProof="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DLR.de  •  Chart </a:t>
            </a:r>
            <a:fld id="{A5AC3FBE-A647-41C9-A8C3-4435ED4FC895}" type="slidenum">
              <a:rPr lang="en-GB" noProof="0" smtClean="0"/>
              <a:pPr>
                <a:defRPr/>
              </a:pPr>
              <a:t>‹Nr.›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7228442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10" descr="Folie-03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587"/>
          <a:stretch>
            <a:fillRect/>
          </a:stretch>
        </p:blipFill>
        <p:spPr bwMode="auto">
          <a:xfrm>
            <a:off x="1588" y="6143625"/>
            <a:ext cx="1218565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85999" y="648000"/>
            <a:ext cx="11221200" cy="73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smtClean="0"/>
              <a:t>Click here to insert chart title</a:t>
            </a:r>
            <a:endParaRPr lang="de-DE" noProof="0" dirty="0" smtClean="0"/>
          </a:p>
        </p:txBody>
      </p:sp>
      <p:sp>
        <p:nvSpPr>
          <p:cNvPr id="1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85999" y="1591200"/>
            <a:ext cx="11221200" cy="433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smtClean="0"/>
              <a:t>Master text format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11" name="Rectangle 5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529999" y="126000"/>
            <a:ext cx="10177200" cy="1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None/>
              <a:defRPr sz="800">
                <a:solidFill>
                  <a:srgbClr val="686868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dirty="0" smtClean="0"/>
              <a:t>&gt; CAC2018 &gt; M. Kraus • DOCS &gt; June 26, 2018</a:t>
            </a:r>
            <a:endParaRPr lang="en-GB" dirty="0"/>
          </a:p>
        </p:txBody>
      </p:sp>
      <p:sp>
        <p:nvSpPr>
          <p:cNvPr id="12" name="Rectangle 5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86000" y="126000"/>
            <a:ext cx="1044000" cy="1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None/>
              <a:defRPr lang="de-DE" sz="800" kern="1200">
                <a:solidFill>
                  <a:srgbClr val="686868"/>
                </a:solidFill>
                <a:latin typeface="Arial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r>
              <a:rPr lang="en-GB" noProof="0" dirty="0" smtClean="0"/>
              <a:t>DLR.de  •  Chart </a:t>
            </a:r>
            <a:fld id="{A5AC3FBE-A647-41C9-A8C3-4435ED4FC895}" type="slidenum">
              <a:rPr lang="en-GB" noProof="0" smtClean="0"/>
              <a:pPr>
                <a:defRPr/>
              </a:pPr>
              <a:t>‹Nr.›</a:t>
            </a:fld>
            <a:endParaRPr lang="en-GB" noProof="0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2"/>
          </p:nvPr>
        </p:nvSpPr>
        <p:spPr>
          <a:xfrm>
            <a:off x="609600" y="6357938"/>
            <a:ext cx="28463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8DF5DE-FF2E-4990-AB89-C5FF183086D8}" type="datetimeFigureOut">
              <a:rPr lang="de-DE" smtClean="0"/>
              <a:t>21.06.2018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18367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9" r:id="rId3"/>
    <p:sldLayoutId id="2147483661" r:id="rId4"/>
    <p:sldLayoutId id="2147483662" r:id="rId5"/>
    <p:sldLayoutId id="2147483658" r:id="rId6"/>
    <p:sldLayoutId id="2147483655" r:id="rId7"/>
    <p:sldLayoutId id="2147483656" r:id="rId8"/>
    <p:sldLayoutId id="2147483660" r:id="rId9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rgbClr val="686868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180000" indent="-180000" algn="l" defTabSz="914400" rtl="0" eaLnBrk="1" latinLnBrk="0" hangingPunct="1">
        <a:spcBef>
          <a:spcPts val="300"/>
        </a:spcBef>
        <a:spcAft>
          <a:spcPts val="0"/>
        </a:spcAft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626400" indent="-180000" algn="l" defTabSz="914400" rtl="0" eaLnBrk="1" latinLnBrk="0" hangingPunct="1">
        <a:spcBef>
          <a:spcPts val="0"/>
        </a:spcBef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076400" indent="-180000" algn="l" defTabSz="914400" rtl="0" eaLnBrk="1" latinLnBrk="0" hangingPunct="1">
        <a:spcBef>
          <a:spcPts val="0"/>
        </a:spcBef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522800" indent="-180000" algn="l" defTabSz="914400" rtl="0" eaLnBrk="1" latinLnBrk="0" hangingPunct="1">
        <a:spcBef>
          <a:spcPts val="0"/>
        </a:spcBef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969200" indent="-180000" algn="l" defTabSz="914400" rtl="0" eaLnBrk="1" latinLnBrk="0" hangingPunct="1">
        <a:spcBef>
          <a:spcPts val="0"/>
        </a:spcBef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png"/><Relationship Id="rId9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0" dirty="0"/>
              <a:t>ONLINE DISCRIMINATION OF CHEMICAL SUBSTANCES</a:t>
            </a:r>
            <a:br>
              <a:rPr lang="en-US" b="0" dirty="0"/>
            </a:br>
            <a:r>
              <a:rPr lang="en-US" b="0" dirty="0"/>
              <a:t>USING STANDOFF </a:t>
            </a:r>
            <a:r>
              <a:rPr lang="en-US" b="0" dirty="0" smtClean="0"/>
              <a:t>LASER INDUCED </a:t>
            </a:r>
            <a:r>
              <a:rPr lang="en-US" b="0" dirty="0"/>
              <a:t>FLUORESCENCE SIGNALS</a:t>
            </a:r>
            <a:endParaRPr lang="de-DE" dirty="0"/>
          </a:p>
        </p:txBody>
      </p:sp>
      <p:sp>
        <p:nvSpPr>
          <p:cNvPr id="7" name="Untertitel 6"/>
          <p:cNvSpPr>
            <a:spLocks noGrp="1"/>
          </p:cNvSpPr>
          <p:nvPr>
            <p:ph type="subTitle" idx="1"/>
          </p:nvPr>
        </p:nvSpPr>
        <p:spPr>
          <a:xfrm>
            <a:off x="913011" y="2349674"/>
            <a:ext cx="10864800" cy="3024208"/>
          </a:xfrm>
        </p:spPr>
        <p:txBody>
          <a:bodyPr/>
          <a:lstStyle/>
          <a:p>
            <a:pPr algn="r"/>
            <a:r>
              <a:rPr lang="de-DE" sz="2000" dirty="0" smtClean="0"/>
              <a:t>XVII CHEMOMETRICS IN ANALYTICAL CHEMISTRY</a:t>
            </a:r>
          </a:p>
          <a:p>
            <a:pPr algn="r"/>
            <a:r>
              <a:rPr lang="de-DE" sz="2000" dirty="0" smtClean="0"/>
              <a:t>2018, Halifax, Canada</a:t>
            </a:r>
          </a:p>
          <a:p>
            <a:endParaRPr lang="de-DE" sz="2000" dirty="0" smtClean="0"/>
          </a:p>
          <a:p>
            <a:r>
              <a:rPr lang="de-DE" sz="1600" u="sng" dirty="0" smtClean="0"/>
              <a:t>Marian Kraus</a:t>
            </a:r>
            <a:r>
              <a:rPr lang="de-DE" sz="1600" dirty="0" smtClean="0"/>
              <a:t>, </a:t>
            </a:r>
            <a:r>
              <a:rPr lang="de-DE" sz="1600" dirty="0"/>
              <a:t>Florian </a:t>
            </a:r>
            <a:r>
              <a:rPr lang="de-DE" sz="1600" dirty="0" smtClean="0"/>
              <a:t>Gebert, </a:t>
            </a:r>
            <a:r>
              <a:rPr lang="de-DE" sz="1600" dirty="0"/>
              <a:t>Carsten </a:t>
            </a:r>
            <a:r>
              <a:rPr lang="de-DE" sz="1600" dirty="0" smtClean="0"/>
              <a:t>Pargmann,</a:t>
            </a:r>
          </a:p>
          <a:p>
            <a:r>
              <a:rPr lang="de-DE" sz="1600" dirty="0" smtClean="0"/>
              <a:t>Arne Walter </a:t>
            </a:r>
            <a:r>
              <a:rPr lang="de-DE" sz="1600" dirty="0" err="1" smtClean="0"/>
              <a:t>and</a:t>
            </a:r>
            <a:r>
              <a:rPr lang="de-DE" sz="1600" dirty="0" smtClean="0"/>
              <a:t> </a:t>
            </a:r>
            <a:r>
              <a:rPr lang="de-DE" sz="1600" dirty="0"/>
              <a:t>Frank </a:t>
            </a:r>
            <a:r>
              <a:rPr lang="de-DE" sz="1600" dirty="0" smtClean="0"/>
              <a:t>Duschek</a:t>
            </a:r>
          </a:p>
          <a:p>
            <a:endParaRPr lang="de-DE" sz="1600" dirty="0" smtClean="0"/>
          </a:p>
          <a:p>
            <a:r>
              <a:rPr lang="de-DE" sz="1600" dirty="0" smtClean="0"/>
              <a:t>German </a:t>
            </a:r>
            <a:r>
              <a:rPr lang="de-DE" sz="1600" dirty="0"/>
              <a:t>Aerospace Center (DLR)</a:t>
            </a:r>
          </a:p>
          <a:p>
            <a:r>
              <a:rPr lang="de-DE" sz="1600" dirty="0"/>
              <a:t>Institute </a:t>
            </a:r>
            <a:r>
              <a:rPr lang="de-DE" sz="1600" dirty="0" err="1"/>
              <a:t>of</a:t>
            </a:r>
            <a:r>
              <a:rPr lang="de-DE" sz="1600" dirty="0"/>
              <a:t> Technical </a:t>
            </a:r>
            <a:r>
              <a:rPr lang="de-DE" sz="1600" dirty="0" err="1"/>
              <a:t>Physics</a:t>
            </a:r>
            <a:endParaRPr lang="de-DE" sz="1600" dirty="0"/>
          </a:p>
          <a:p>
            <a:r>
              <a:rPr lang="de-DE" sz="1600" dirty="0" smtClean="0"/>
              <a:t>Lampoldshausen</a:t>
            </a:r>
            <a:r>
              <a:rPr lang="de-DE" sz="1600" dirty="0"/>
              <a:t>, </a:t>
            </a:r>
            <a:r>
              <a:rPr lang="de-DE" sz="1600" dirty="0" smtClean="0"/>
              <a:t>Germany</a:t>
            </a:r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239660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el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8435646"/>
              </p:ext>
            </p:extLst>
          </p:nvPr>
        </p:nvGraphicFramePr>
        <p:xfrm>
          <a:off x="264939" y="1197547"/>
          <a:ext cx="11665297" cy="2243185"/>
        </p:xfrm>
        <a:graphic>
          <a:graphicData uri="http://schemas.openxmlformats.org/drawingml/2006/table">
            <a:tbl>
              <a:tblPr firstRow="1" firstCol="1" bandRow="1">
                <a:tableStyleId>{5202B0CA-FC54-4496-8BCA-5EF66A818D29}</a:tableStyleId>
              </a:tblPr>
              <a:tblGrid>
                <a:gridCol w="1368152"/>
                <a:gridCol w="3168352"/>
                <a:gridCol w="3576398"/>
                <a:gridCol w="3552395"/>
              </a:tblGrid>
              <a:tr h="559063">
                <a:tc>
                  <a:txBody>
                    <a:bodyPr/>
                    <a:lstStyle/>
                    <a:p>
                      <a:pPr algn="ctr"/>
                      <a:r>
                        <a:rPr lang="de-DE" sz="1800" dirty="0" smtClean="0">
                          <a:solidFill>
                            <a:srgbClr val="46464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Details</a:t>
                      </a:r>
                      <a:endParaRPr lang="de-DE" sz="1800" dirty="0">
                        <a:solidFill>
                          <a:srgbClr val="464646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 err="1" smtClean="0">
                          <a:solidFill>
                            <a:srgbClr val="46464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Decision</a:t>
                      </a:r>
                      <a:r>
                        <a:rPr lang="de-DE" sz="1800" dirty="0" smtClean="0">
                          <a:solidFill>
                            <a:srgbClr val="46464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800" dirty="0" err="1" smtClean="0">
                          <a:solidFill>
                            <a:srgbClr val="46464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Tree</a:t>
                      </a:r>
                      <a:r>
                        <a:rPr lang="de-DE" sz="1800" dirty="0" smtClean="0">
                          <a:solidFill>
                            <a:srgbClr val="46464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800" dirty="0" err="1" smtClean="0">
                          <a:solidFill>
                            <a:srgbClr val="46464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C5.0</a:t>
                      </a:r>
                      <a:endParaRPr lang="de-DE" sz="1800" dirty="0">
                        <a:solidFill>
                          <a:srgbClr val="464646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 smtClean="0">
                          <a:solidFill>
                            <a:srgbClr val="46464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Support Vector Machine</a:t>
                      </a:r>
                      <a:endParaRPr lang="de-DE" sz="1800" dirty="0">
                        <a:solidFill>
                          <a:srgbClr val="464646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 err="1" smtClean="0">
                          <a:solidFill>
                            <a:srgbClr val="46464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Neural</a:t>
                      </a:r>
                      <a:r>
                        <a:rPr lang="de-DE" sz="1800" dirty="0" smtClean="0">
                          <a:solidFill>
                            <a:srgbClr val="46464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Network</a:t>
                      </a:r>
                      <a:endParaRPr lang="de-DE" sz="1800" dirty="0">
                        <a:solidFill>
                          <a:srgbClr val="464646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DDDDDD"/>
                    </a:solidFill>
                  </a:tcPr>
                </a:tc>
              </a:tr>
              <a:tr h="323901">
                <a:tc>
                  <a:txBody>
                    <a:bodyPr/>
                    <a:lstStyle/>
                    <a:p>
                      <a:pPr algn="ctr"/>
                      <a:r>
                        <a:rPr lang="de-DE" sz="1400" smtClean="0">
                          <a:solidFill>
                            <a:srgbClr val="46464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</a:t>
                      </a:r>
                      <a:r>
                        <a:rPr lang="de-DE" sz="1400" baseline="0" smtClean="0">
                          <a:solidFill>
                            <a:srgbClr val="46464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</a:t>
                      </a:r>
                      <a:r>
                        <a:rPr lang="de-DE" sz="1400" smtClean="0">
                          <a:solidFill>
                            <a:srgbClr val="46464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ackages</a:t>
                      </a:r>
                      <a:endParaRPr lang="de-DE" sz="1400" dirty="0">
                        <a:solidFill>
                          <a:srgbClr val="464646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Tx/>
                        <a:buChar char="-"/>
                      </a:pPr>
                      <a:r>
                        <a:rPr lang="de-DE" sz="1400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C50</a:t>
                      </a:r>
                      <a:r>
                        <a:rPr lang="de-DE" sz="14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de-DE" sz="1400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plyr</a:t>
                      </a:r>
                      <a:endParaRPr lang="de-DE" sz="1400" dirty="0" smtClean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B1B1B0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Tx/>
                        <a:buChar char="-"/>
                      </a:pPr>
                      <a:r>
                        <a:rPr lang="de-DE" sz="140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kernlab</a:t>
                      </a:r>
                    </a:p>
                  </a:txBody>
                  <a:tcPr anchor="ctr">
                    <a:solidFill>
                      <a:srgbClr val="B1B1B0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Tx/>
                        <a:buChar char="-"/>
                      </a:pPr>
                      <a:r>
                        <a:rPr lang="de-DE" sz="14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nnet</a:t>
                      </a:r>
                    </a:p>
                  </a:txBody>
                  <a:tcPr anchor="ctr">
                    <a:solidFill>
                      <a:srgbClr val="B1B1B0"/>
                    </a:solidFill>
                  </a:tcPr>
                </a:tc>
              </a:tr>
              <a:tr h="323901"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err="1" smtClean="0">
                          <a:solidFill>
                            <a:srgbClr val="46464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resampling</a:t>
                      </a:r>
                      <a:endParaRPr lang="de-DE" sz="1400" dirty="0">
                        <a:solidFill>
                          <a:srgbClr val="464646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Tx/>
                        <a:buChar char="-"/>
                      </a:pPr>
                      <a:r>
                        <a:rPr lang="de-DE" sz="1400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bootstrap</a:t>
                      </a:r>
                      <a:endParaRPr lang="de-DE" sz="1400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7B7B7B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Tx/>
                        <a:buChar char="-"/>
                      </a:pPr>
                      <a:r>
                        <a:rPr lang="de-DE" sz="1400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bootstrap</a:t>
                      </a:r>
                      <a:endParaRPr lang="de-DE" sz="1400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7B7B7B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Tx/>
                        <a:buChar char="-"/>
                      </a:pPr>
                      <a:r>
                        <a:rPr lang="de-DE" sz="1400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bootstrap</a:t>
                      </a:r>
                      <a:endParaRPr lang="de-DE" sz="1400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7B7B7B"/>
                    </a:solidFill>
                  </a:tcPr>
                </a:tc>
              </a:tr>
              <a:tr h="513088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de-DE" sz="1400" kern="1200" dirty="0" err="1" smtClean="0">
                          <a:solidFill>
                            <a:srgbClr val="464646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feature</a:t>
                      </a:r>
                      <a:r>
                        <a:rPr lang="de-DE" sz="1400" kern="1200" dirty="0" smtClean="0">
                          <a:solidFill>
                            <a:srgbClr val="464646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400" kern="1200" dirty="0" err="1" smtClean="0">
                          <a:solidFill>
                            <a:srgbClr val="464646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selection</a:t>
                      </a:r>
                      <a:endParaRPr lang="de-DE" sz="1400" kern="1200" dirty="0">
                        <a:solidFill>
                          <a:srgbClr val="464646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 defTabSz="914400" rtl="0" eaLnBrk="1" latinLnBrk="0" hangingPunct="1">
                        <a:buFontTx/>
                        <a:buChar char="-"/>
                      </a:pPr>
                      <a:r>
                        <a:rPr lang="de-DE" sz="1400" kern="1200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no</a:t>
                      </a:r>
                      <a:endParaRPr lang="de-DE" sz="1400" kern="1200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B1B1B0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 defTabSz="914400" rtl="0" eaLnBrk="1" latinLnBrk="0" hangingPunct="1">
                        <a:buFontTx/>
                        <a:buChar char="-"/>
                      </a:pPr>
                      <a:r>
                        <a:rPr lang="de-DE" sz="1400" kern="1200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no</a:t>
                      </a:r>
                      <a:endParaRPr lang="de-DE" sz="1400" kern="1200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B1B1B0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 defTabSz="914400" rtl="0" eaLnBrk="1" latinLnBrk="0" hangingPunct="1">
                        <a:buFontTx/>
                        <a:buChar char="-"/>
                      </a:pPr>
                      <a:r>
                        <a:rPr lang="de-DE" sz="1400" kern="1200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PCA</a:t>
                      </a:r>
                      <a:endParaRPr lang="de-DE" sz="1400" kern="1200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B1B1B0"/>
                    </a:solidFill>
                  </a:tcPr>
                </a:tc>
              </a:tr>
              <a:tr h="513088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de-DE" sz="1400" kern="1200" dirty="0" err="1" smtClean="0">
                          <a:solidFill>
                            <a:srgbClr val="464646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parameters</a:t>
                      </a:r>
                      <a:endParaRPr lang="de-DE" sz="1400" kern="1200" dirty="0">
                        <a:solidFill>
                          <a:srgbClr val="464646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 defTabSz="914400" rtl="0" eaLnBrk="1" latinLnBrk="0" hangingPunct="1">
                        <a:buFontTx/>
                        <a:buChar char="-"/>
                      </a:pPr>
                      <a:r>
                        <a:rPr lang="de-DE" sz="1400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25 </a:t>
                      </a:r>
                      <a:r>
                        <a:rPr lang="de-DE" sz="1400" kern="1200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trees</a:t>
                      </a:r>
                      <a:endParaRPr lang="de-DE" sz="1400" kern="1200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7B7B7B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 defTabSz="914400" rtl="0" eaLnBrk="1" latinLnBrk="0" hangingPunct="1">
                        <a:buFontTx/>
                        <a:buChar char="-"/>
                      </a:pPr>
                      <a:r>
                        <a:rPr lang="de-DE" sz="1400" kern="1200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kernel</a:t>
                      </a:r>
                      <a:r>
                        <a:rPr lang="de-DE" sz="1400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: radial </a:t>
                      </a:r>
                      <a:r>
                        <a:rPr lang="de-DE" sz="1400" kern="1200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basis</a:t>
                      </a:r>
                      <a:r>
                        <a:rPr lang="de-DE" sz="1400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400" kern="1200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function</a:t>
                      </a:r>
                      <a:endParaRPr lang="de-DE" sz="1400" kern="1200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7B7B7B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 defTabSz="914400" rtl="0" eaLnBrk="1" latinLnBrk="0" hangingPunct="1">
                        <a:buFontTx/>
                        <a:buChar char="-"/>
                      </a:pPr>
                      <a:r>
                        <a:rPr lang="de-DE" sz="1400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 </a:t>
                      </a:r>
                      <a:r>
                        <a:rPr lang="de-DE" sz="1400" kern="1200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layer</a:t>
                      </a:r>
                      <a:r>
                        <a:rPr lang="de-DE" sz="1400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400" kern="1200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with</a:t>
                      </a:r>
                      <a:r>
                        <a:rPr lang="de-DE" sz="1400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12 </a:t>
                      </a:r>
                      <a:r>
                        <a:rPr lang="de-DE" sz="1400" kern="1200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hidden</a:t>
                      </a:r>
                      <a:r>
                        <a:rPr lang="de-DE" sz="1400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400" kern="1200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units</a:t>
                      </a:r>
                      <a:endParaRPr lang="de-DE" sz="1400" kern="1200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285750" indent="-285750" algn="l" defTabSz="914400" rtl="0" eaLnBrk="1" latinLnBrk="0" hangingPunct="1">
                        <a:buFontTx/>
                        <a:buChar char="-"/>
                      </a:pPr>
                      <a:r>
                        <a:rPr lang="de-DE" sz="1400" kern="1200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activation</a:t>
                      </a:r>
                      <a:r>
                        <a:rPr lang="de-DE" sz="1400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400" kern="1200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function</a:t>
                      </a:r>
                      <a:r>
                        <a:rPr lang="de-DE" sz="1400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: </a:t>
                      </a:r>
                      <a:r>
                        <a:rPr lang="de-DE" sz="1400" kern="1200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sigmoid</a:t>
                      </a:r>
                      <a:endParaRPr lang="de-DE" sz="1400" kern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7B7B7B"/>
                    </a:solidFill>
                  </a:tcPr>
                </a:tc>
              </a:tr>
            </a:tbl>
          </a:graphicData>
        </a:graphic>
      </p:graphicFrame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Algorithms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&gt; CAC2018 &gt; M. Kraus • DOCS &gt; June 26, 2018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DLR.de  •  Chart </a:t>
            </a:r>
            <a:fld id="{A5AC3FBE-A647-41C9-A8C3-4435ED4FC895}" type="slidenum">
              <a:rPr lang="en-GB" noProof="0" smtClean="0"/>
              <a:pPr>
                <a:defRPr/>
              </a:pPr>
              <a:t>10</a:t>
            </a:fld>
            <a:endParaRPr lang="en-GB" noProof="0" dirty="0"/>
          </a:p>
        </p:txBody>
      </p:sp>
      <p:grpSp>
        <p:nvGrpSpPr>
          <p:cNvPr id="10" name="Gruppieren 9"/>
          <p:cNvGrpSpPr/>
          <p:nvPr/>
        </p:nvGrpSpPr>
        <p:grpSpPr>
          <a:xfrm>
            <a:off x="228625" y="3472122"/>
            <a:ext cx="11919434" cy="2651648"/>
            <a:chOff x="228625" y="3472122"/>
            <a:chExt cx="11919434" cy="2651648"/>
          </a:xfrm>
        </p:grpSpPr>
        <p:pic>
          <p:nvPicPr>
            <p:cNvPr id="6" name="Picture 6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28625" y="3813654"/>
              <a:ext cx="4140756" cy="2070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7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046265" y="3573810"/>
              <a:ext cx="5101794" cy="25499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8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513411" y="3472122"/>
              <a:ext cx="3312368" cy="26516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480514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el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0205754"/>
              </p:ext>
            </p:extLst>
          </p:nvPr>
        </p:nvGraphicFramePr>
        <p:xfrm>
          <a:off x="264939" y="1197547"/>
          <a:ext cx="11665297" cy="2233043"/>
        </p:xfrm>
        <a:graphic>
          <a:graphicData uri="http://schemas.openxmlformats.org/drawingml/2006/table">
            <a:tbl>
              <a:tblPr firstRow="1" firstCol="1" bandRow="1">
                <a:tableStyleId>{5202B0CA-FC54-4496-8BCA-5EF66A818D29}</a:tableStyleId>
              </a:tblPr>
              <a:tblGrid>
                <a:gridCol w="1368152"/>
                <a:gridCol w="3168352"/>
                <a:gridCol w="3576398"/>
                <a:gridCol w="3552395"/>
              </a:tblGrid>
              <a:tr h="573043">
                <a:tc>
                  <a:txBody>
                    <a:bodyPr/>
                    <a:lstStyle/>
                    <a:p>
                      <a:pPr algn="ctr"/>
                      <a:r>
                        <a:rPr lang="de-DE" sz="1800" dirty="0" err="1" smtClean="0">
                          <a:solidFill>
                            <a:srgbClr val="46464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Results</a:t>
                      </a:r>
                      <a:endParaRPr lang="de-DE" sz="1800" dirty="0">
                        <a:solidFill>
                          <a:srgbClr val="464646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 err="1" smtClean="0">
                          <a:solidFill>
                            <a:srgbClr val="46464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Decision</a:t>
                      </a:r>
                      <a:r>
                        <a:rPr lang="de-DE" sz="1800" dirty="0" smtClean="0">
                          <a:solidFill>
                            <a:srgbClr val="46464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800" dirty="0" err="1" smtClean="0">
                          <a:solidFill>
                            <a:srgbClr val="46464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Tree</a:t>
                      </a:r>
                      <a:r>
                        <a:rPr lang="de-DE" sz="1800" dirty="0" smtClean="0">
                          <a:solidFill>
                            <a:srgbClr val="46464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800" dirty="0" err="1" smtClean="0">
                          <a:solidFill>
                            <a:srgbClr val="46464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C5.0</a:t>
                      </a:r>
                      <a:endParaRPr lang="de-DE" sz="1800" dirty="0">
                        <a:solidFill>
                          <a:srgbClr val="464646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 smtClean="0">
                          <a:solidFill>
                            <a:srgbClr val="46464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Support Vector Machine</a:t>
                      </a:r>
                      <a:endParaRPr lang="de-DE" sz="1800" dirty="0">
                        <a:solidFill>
                          <a:srgbClr val="464646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 err="1" smtClean="0">
                          <a:solidFill>
                            <a:srgbClr val="46464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Neural</a:t>
                      </a:r>
                      <a:r>
                        <a:rPr lang="de-DE" sz="1800" dirty="0" smtClean="0">
                          <a:solidFill>
                            <a:srgbClr val="46464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Network</a:t>
                      </a:r>
                      <a:endParaRPr lang="de-DE" sz="1800" dirty="0">
                        <a:solidFill>
                          <a:srgbClr val="464646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DDDDDD"/>
                    </a:solidFill>
                  </a:tcPr>
                </a:tc>
              </a:tr>
              <a:tr h="332000"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err="1" smtClean="0">
                          <a:solidFill>
                            <a:srgbClr val="46464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modeling</a:t>
                      </a:r>
                      <a:endParaRPr lang="de-DE" sz="1400" dirty="0">
                        <a:solidFill>
                          <a:srgbClr val="464646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de-DE" sz="14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min</a:t>
                      </a:r>
                    </a:p>
                  </a:txBody>
                  <a:tcPr anchor="ctr">
                    <a:solidFill>
                      <a:srgbClr val="B1B1B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min</a:t>
                      </a:r>
                      <a:endParaRPr lang="de-DE" sz="1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B1B1B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min</a:t>
                      </a:r>
                      <a:endParaRPr lang="de-DE" sz="1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B1B1B0"/>
                    </a:solidFill>
                  </a:tcPr>
                </a:tc>
              </a:tr>
              <a:tr h="332000"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err="1" smtClean="0">
                          <a:solidFill>
                            <a:srgbClr val="46464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errors</a:t>
                      </a:r>
                      <a:endParaRPr lang="de-DE" sz="1400" dirty="0">
                        <a:solidFill>
                          <a:srgbClr val="464646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de-DE" sz="14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 (max. 3</a:t>
                      </a:r>
                      <a:r>
                        <a:rPr lang="de-DE" sz="1400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per 100 </a:t>
                      </a:r>
                      <a:r>
                        <a:rPr lang="de-DE" sz="1400" baseline="0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spectra</a:t>
                      </a:r>
                      <a:r>
                        <a:rPr lang="de-DE" sz="1400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anchor="ctr">
                    <a:solidFill>
                      <a:srgbClr val="7B7B7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 (max. 4 per 100 </a:t>
                      </a:r>
                      <a:r>
                        <a:rPr lang="de-DE" sz="1400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spectra</a:t>
                      </a:r>
                      <a:r>
                        <a:rPr lang="de-DE" sz="14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de-DE" sz="1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7B7B7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 (max. 3 per 100 </a:t>
                      </a:r>
                      <a:r>
                        <a:rPr lang="de-DE" sz="1400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spectra</a:t>
                      </a:r>
                      <a:r>
                        <a:rPr lang="de-DE" sz="14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de-DE" sz="1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7B7B7B"/>
                    </a:solidFill>
                  </a:tcPr>
                </a:tc>
              </a:tr>
              <a:tr h="332000"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err="1" smtClean="0">
                          <a:solidFill>
                            <a:srgbClr val="46464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accuracy</a:t>
                      </a:r>
                      <a:endParaRPr lang="de-DE" sz="1400" dirty="0">
                        <a:solidFill>
                          <a:srgbClr val="464646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99.16 %</a:t>
                      </a:r>
                    </a:p>
                  </a:txBody>
                  <a:tcPr anchor="ctr">
                    <a:solidFill>
                      <a:srgbClr val="B1B1B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98.76 %</a:t>
                      </a:r>
                      <a:endParaRPr lang="de-DE" sz="1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B1B1B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99.32</a:t>
                      </a:r>
                      <a:endParaRPr lang="de-DE" sz="1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B1B1B0"/>
                    </a:solidFill>
                  </a:tcPr>
                </a:tc>
              </a:tr>
              <a:tr h="332000"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>
                          <a:solidFill>
                            <a:srgbClr val="46464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Kappa</a:t>
                      </a:r>
                      <a:endParaRPr lang="de-DE" sz="1400" dirty="0">
                        <a:solidFill>
                          <a:srgbClr val="464646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0.9912</a:t>
                      </a:r>
                      <a:endParaRPr lang="de-DE" sz="1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7B7B7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0.9869</a:t>
                      </a:r>
                      <a:endParaRPr lang="de-DE" sz="1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7B7B7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0.9928</a:t>
                      </a:r>
                      <a:endParaRPr lang="de-DE" sz="1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7B7B7B"/>
                    </a:solidFill>
                  </a:tcPr>
                </a:tc>
              </a:tr>
              <a:tr h="332000"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err="1" smtClean="0">
                          <a:solidFill>
                            <a:srgbClr val="46464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execution</a:t>
                      </a:r>
                      <a:endParaRPr lang="de-DE" sz="1400" dirty="0">
                        <a:solidFill>
                          <a:srgbClr val="464646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 10 sec</a:t>
                      </a:r>
                      <a:endParaRPr lang="de-DE" sz="1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B1B1B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 10 sec</a:t>
                      </a:r>
                      <a:endParaRPr lang="de-DE" sz="1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B1B1B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 10 sec</a:t>
                      </a:r>
                    </a:p>
                  </a:txBody>
                  <a:tcPr anchor="ctr">
                    <a:solidFill>
                      <a:srgbClr val="B1B1B0"/>
                    </a:solidFill>
                  </a:tcPr>
                </a:tc>
              </a:tr>
            </a:tbl>
          </a:graphicData>
        </a:graphic>
      </p:graphicFrame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Algorithms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&gt; CAC2018 &gt; M. Kraus • DOCS &gt; June 26, 2018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DLR.de  •  Chart </a:t>
            </a:r>
            <a:fld id="{A5AC3FBE-A647-41C9-A8C3-4435ED4FC895}" type="slidenum">
              <a:rPr lang="en-GB" noProof="0" smtClean="0"/>
              <a:pPr>
                <a:defRPr/>
              </a:pPr>
              <a:t>11</a:t>
            </a:fld>
            <a:endParaRPr lang="en-GB" noProof="0" dirty="0"/>
          </a:p>
        </p:txBody>
      </p:sp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2">
            <a:lum brigh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9075" y="3501802"/>
            <a:ext cx="10495232" cy="273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7359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Future </a:t>
            </a:r>
            <a:r>
              <a:rPr lang="de-DE" dirty="0" err="1"/>
              <a:t>tasks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 dirty="0" err="1"/>
              <a:t>outdoor</a:t>
            </a:r>
            <a:r>
              <a:rPr lang="de-DE" dirty="0"/>
              <a:t> </a:t>
            </a:r>
            <a:r>
              <a:rPr lang="de-DE" dirty="0" err="1" smtClean="0"/>
              <a:t>measurements</a:t>
            </a:r>
            <a:endParaRPr lang="de-DE" dirty="0" smtClean="0"/>
          </a:p>
          <a:p>
            <a:r>
              <a:rPr lang="de-DE" dirty="0" err="1" smtClean="0"/>
              <a:t>distances</a:t>
            </a:r>
            <a:r>
              <a:rPr lang="de-DE" dirty="0" smtClean="0"/>
              <a:t> </a:t>
            </a:r>
            <a:r>
              <a:rPr lang="de-DE" dirty="0" err="1" smtClean="0"/>
              <a:t>up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120 m on </a:t>
            </a:r>
            <a:r>
              <a:rPr lang="de-DE" dirty="0" err="1" smtClean="0"/>
              <a:t>our</a:t>
            </a:r>
            <a:r>
              <a:rPr lang="de-DE" dirty="0" smtClean="0"/>
              <a:t> </a:t>
            </a:r>
            <a:r>
              <a:rPr lang="de-DE" dirty="0" err="1" smtClean="0"/>
              <a:t>test</a:t>
            </a:r>
            <a:r>
              <a:rPr lang="de-DE" dirty="0" smtClean="0"/>
              <a:t> </a:t>
            </a:r>
            <a:r>
              <a:rPr lang="de-DE" dirty="0" err="1" smtClean="0"/>
              <a:t>range</a:t>
            </a:r>
            <a:endParaRPr lang="de-DE" dirty="0"/>
          </a:p>
          <a:p>
            <a:r>
              <a:rPr lang="de-DE" dirty="0" err="1" smtClean="0"/>
              <a:t>model</a:t>
            </a:r>
            <a:r>
              <a:rPr lang="de-DE" dirty="0" smtClean="0"/>
              <a:t> </a:t>
            </a:r>
            <a:r>
              <a:rPr lang="de-DE" dirty="0" err="1" smtClean="0"/>
              <a:t>evaluation</a:t>
            </a:r>
            <a:r>
              <a:rPr lang="de-DE" dirty="0" smtClean="0"/>
              <a:t> on </a:t>
            </a:r>
            <a:r>
              <a:rPr lang="de-DE" dirty="0" err="1" smtClean="0"/>
              <a:t>new</a:t>
            </a:r>
            <a:r>
              <a:rPr lang="de-DE" dirty="0" smtClean="0"/>
              <a:t> </a:t>
            </a:r>
            <a:r>
              <a:rPr lang="de-DE" dirty="0" err="1" smtClean="0"/>
              <a:t>data</a:t>
            </a:r>
            <a:endParaRPr lang="de-DE" dirty="0" smtClean="0"/>
          </a:p>
          <a:p>
            <a:r>
              <a:rPr lang="de-DE" dirty="0" err="1" smtClean="0"/>
              <a:t>other</a:t>
            </a:r>
            <a:r>
              <a:rPr lang="de-DE" dirty="0" smtClean="0"/>
              <a:t> </a:t>
            </a:r>
            <a:r>
              <a:rPr lang="de-DE" dirty="0" err="1" smtClean="0"/>
              <a:t>algorithms</a:t>
            </a:r>
            <a:endParaRPr lang="de-DE" dirty="0"/>
          </a:p>
          <a:p>
            <a:r>
              <a:rPr lang="de-DE" dirty="0" smtClean="0"/>
              <a:t>different </a:t>
            </a:r>
            <a:r>
              <a:rPr lang="de-DE" dirty="0" err="1" smtClean="0"/>
              <a:t>concentrations</a:t>
            </a:r>
            <a:endParaRPr lang="de-DE" dirty="0"/>
          </a:p>
          <a:p>
            <a:r>
              <a:rPr lang="de-DE" dirty="0" err="1" smtClean="0"/>
              <a:t>mixtures</a:t>
            </a:r>
            <a:endParaRPr lang="de-DE" dirty="0" smtClean="0"/>
          </a:p>
          <a:p>
            <a:r>
              <a:rPr lang="de-DE" dirty="0" smtClean="0"/>
              <a:t>mobile design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&gt; CAC2018 &gt; M. Kraus • DOCS &gt; June 26, 2018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DLR.de  •  Chart </a:t>
            </a:r>
            <a:fld id="{A5AC3FBE-A647-41C9-A8C3-4435ED4FC895}" type="slidenum">
              <a:rPr lang="en-GB" noProof="0" smtClean="0"/>
              <a:pPr>
                <a:defRPr/>
              </a:pPr>
              <a:t>12</a:t>
            </a:fld>
            <a:endParaRPr lang="en-GB" noProof="0" dirty="0"/>
          </a:p>
        </p:txBody>
      </p:sp>
      <p:pic>
        <p:nvPicPr>
          <p:cNvPr id="6" name="Picture 3" descr="H:\Eigene Dateien\_JM\Oeffentlichkeitsarbeit\ITP_Bilder\TP_APW\FSS\Wasserturm-Panorama_2_c_DLR_APW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8" t="10725" r="12743" b="357"/>
          <a:stretch/>
        </p:blipFill>
        <p:spPr bwMode="auto">
          <a:xfrm>
            <a:off x="5098683" y="1103567"/>
            <a:ext cx="6543520" cy="4702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5573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Thanks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audience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2"/>
          </p:nvPr>
        </p:nvSpPr>
        <p:spPr>
          <a:xfrm>
            <a:off x="485999" y="1591200"/>
            <a:ext cx="5971628" cy="4338000"/>
          </a:xfrm>
        </p:spPr>
        <p:txBody>
          <a:bodyPr/>
          <a:lstStyle/>
          <a:p>
            <a:pPr marL="0" indent="0">
              <a:buNone/>
            </a:pPr>
            <a:r>
              <a:rPr lang="de-DE" b="1" dirty="0" smtClean="0"/>
              <a:t>More </a:t>
            </a:r>
            <a:r>
              <a:rPr lang="de-DE" b="1" dirty="0" err="1" smtClean="0"/>
              <a:t>details</a:t>
            </a:r>
            <a:r>
              <a:rPr lang="de-DE" b="1" dirty="0" smtClean="0"/>
              <a:t>:</a:t>
            </a:r>
          </a:p>
          <a:p>
            <a:r>
              <a:rPr lang="de-DE" i="1" dirty="0" smtClean="0"/>
              <a:t>Gebert F. et al., </a:t>
            </a:r>
            <a:r>
              <a:rPr lang="de-DE" i="1" dirty="0" err="1" smtClean="0"/>
              <a:t>Novel</a:t>
            </a:r>
            <a:r>
              <a:rPr lang="de-DE" i="1" dirty="0" smtClean="0"/>
              <a:t> </a:t>
            </a:r>
            <a:r>
              <a:rPr lang="de-DE" i="1" dirty="0" err="1" smtClean="0"/>
              <a:t>standoff</a:t>
            </a:r>
            <a:r>
              <a:rPr lang="de-DE" i="1" dirty="0" smtClean="0"/>
              <a:t> </a:t>
            </a:r>
            <a:r>
              <a:rPr lang="de-DE" i="1" dirty="0" err="1"/>
              <a:t>detection</a:t>
            </a:r>
            <a:r>
              <a:rPr lang="de-DE" i="1" dirty="0"/>
              <a:t> </a:t>
            </a:r>
            <a:r>
              <a:rPr lang="de-DE" i="1" dirty="0" err="1"/>
              <a:t>system</a:t>
            </a:r>
            <a:r>
              <a:rPr lang="de-DE" i="1" dirty="0"/>
              <a:t> </a:t>
            </a:r>
            <a:r>
              <a:rPr lang="de-DE" i="1" dirty="0" smtClean="0"/>
              <a:t>          </a:t>
            </a:r>
            <a:r>
              <a:rPr lang="de-DE" i="1" dirty="0" err="1" smtClean="0"/>
              <a:t>for</a:t>
            </a:r>
            <a:r>
              <a:rPr lang="de-DE" i="1" dirty="0" smtClean="0"/>
              <a:t> </a:t>
            </a:r>
            <a:r>
              <a:rPr lang="de-DE" i="1" dirty="0" err="1" smtClean="0"/>
              <a:t>the</a:t>
            </a:r>
            <a:r>
              <a:rPr lang="de-DE" i="1" dirty="0" smtClean="0"/>
              <a:t> </a:t>
            </a:r>
            <a:r>
              <a:rPr lang="de-DE" i="1" dirty="0" err="1"/>
              <a:t>classifcation</a:t>
            </a:r>
            <a:r>
              <a:rPr lang="de-DE" i="1" dirty="0"/>
              <a:t> </a:t>
            </a:r>
            <a:r>
              <a:rPr lang="de-DE" i="1" dirty="0" err="1"/>
              <a:t>of</a:t>
            </a:r>
            <a:r>
              <a:rPr lang="de-DE" i="1" dirty="0"/>
              <a:t> </a:t>
            </a:r>
            <a:r>
              <a:rPr lang="de-DE" i="1" dirty="0" err="1"/>
              <a:t>chemical</a:t>
            </a:r>
            <a:r>
              <a:rPr lang="de-DE" i="1" dirty="0"/>
              <a:t> </a:t>
            </a:r>
            <a:r>
              <a:rPr lang="de-DE" i="1" dirty="0" err="1"/>
              <a:t>and</a:t>
            </a:r>
            <a:r>
              <a:rPr lang="de-DE" i="1" dirty="0"/>
              <a:t> </a:t>
            </a:r>
            <a:r>
              <a:rPr lang="de-DE" i="1" dirty="0" err="1" smtClean="0"/>
              <a:t>biological</a:t>
            </a:r>
            <a:r>
              <a:rPr lang="de-DE" i="1" dirty="0" smtClean="0"/>
              <a:t> </a:t>
            </a:r>
            <a:r>
              <a:rPr lang="de-DE" i="1" dirty="0" smtClean="0"/>
              <a:t> </a:t>
            </a:r>
            <a:r>
              <a:rPr lang="de-DE" i="1" dirty="0" err="1" smtClean="0"/>
              <a:t>hazardous</a:t>
            </a:r>
            <a:r>
              <a:rPr lang="de-DE" i="1" dirty="0" smtClean="0"/>
              <a:t> </a:t>
            </a:r>
            <a:r>
              <a:rPr lang="de-DE" i="1" dirty="0" err="1"/>
              <a:t>substances</a:t>
            </a:r>
            <a:r>
              <a:rPr lang="de-DE" i="1" dirty="0"/>
              <a:t> </a:t>
            </a:r>
            <a:r>
              <a:rPr lang="de-DE" i="1" dirty="0" err="1"/>
              <a:t>combining</a:t>
            </a:r>
            <a:r>
              <a:rPr lang="de-DE" i="1" dirty="0"/>
              <a:t> temporal </a:t>
            </a:r>
            <a:r>
              <a:rPr lang="de-DE" i="1" dirty="0" err="1"/>
              <a:t>and</a:t>
            </a:r>
            <a:r>
              <a:rPr lang="de-DE" i="1" dirty="0"/>
              <a:t> </a:t>
            </a:r>
            <a:r>
              <a:rPr lang="de-DE" i="1" dirty="0" smtClean="0"/>
              <a:t>   </a:t>
            </a:r>
            <a:r>
              <a:rPr lang="de-DE" i="1" dirty="0" err="1" smtClean="0"/>
              <a:t>spectral</a:t>
            </a:r>
            <a:r>
              <a:rPr lang="de-DE" i="1" dirty="0" smtClean="0"/>
              <a:t> </a:t>
            </a:r>
            <a:r>
              <a:rPr lang="de-DE" i="1" dirty="0" err="1"/>
              <a:t>laser</a:t>
            </a:r>
            <a:r>
              <a:rPr lang="de-DE" i="1" dirty="0"/>
              <a:t> </a:t>
            </a:r>
            <a:r>
              <a:rPr lang="de-DE" i="1" dirty="0" err="1" smtClean="0"/>
              <a:t>induced</a:t>
            </a:r>
            <a:r>
              <a:rPr lang="de-DE" i="1" dirty="0"/>
              <a:t> </a:t>
            </a:r>
            <a:r>
              <a:rPr lang="de-DE" i="1" dirty="0" err="1" smtClean="0"/>
              <a:t>ﬂuorescence</a:t>
            </a:r>
            <a:r>
              <a:rPr lang="de-DE" i="1" dirty="0" smtClean="0"/>
              <a:t> </a:t>
            </a:r>
            <a:r>
              <a:rPr lang="de-DE" i="1" dirty="0" err="1" smtClean="0"/>
              <a:t>techniques</a:t>
            </a:r>
            <a:r>
              <a:rPr lang="de-DE" i="1" dirty="0" smtClean="0"/>
              <a:t>.</a:t>
            </a:r>
            <a:r>
              <a:rPr lang="de-DE" i="1" dirty="0" smtClean="0"/>
              <a:t> </a:t>
            </a:r>
            <a:r>
              <a:rPr lang="de-DE" i="1" dirty="0" smtClean="0"/>
              <a:t>                             </a:t>
            </a:r>
            <a:r>
              <a:rPr lang="de-DE" i="1" dirty="0" err="1" smtClean="0"/>
              <a:t>SICC2017</a:t>
            </a:r>
            <a:r>
              <a:rPr lang="de-DE" i="1" dirty="0"/>
              <a:t>, </a:t>
            </a:r>
            <a:r>
              <a:rPr lang="de-DE" i="1" dirty="0" err="1" smtClean="0"/>
              <a:t>Rome</a:t>
            </a:r>
            <a:r>
              <a:rPr lang="de-DE" i="1" dirty="0"/>
              <a:t>, </a:t>
            </a:r>
            <a:r>
              <a:rPr lang="de-DE" i="1" dirty="0" err="1" smtClean="0"/>
              <a:t>Italy</a:t>
            </a:r>
            <a:r>
              <a:rPr lang="de-DE" i="1" dirty="0" smtClean="0"/>
              <a:t> (2018).</a:t>
            </a:r>
            <a:endParaRPr lang="de-DE" i="1" dirty="0"/>
          </a:p>
          <a:p>
            <a:endParaRPr lang="de-DE" i="1" dirty="0" smtClean="0"/>
          </a:p>
          <a:p>
            <a:r>
              <a:rPr lang="de-DE" i="1" dirty="0" smtClean="0"/>
              <a:t>Kraus M. et al., </a:t>
            </a:r>
            <a:r>
              <a:rPr lang="de-DE" i="1" dirty="0" err="1" smtClean="0"/>
              <a:t>Comparison</a:t>
            </a:r>
            <a:r>
              <a:rPr lang="de-DE" i="1" dirty="0" smtClean="0"/>
              <a:t> </a:t>
            </a:r>
            <a:r>
              <a:rPr lang="de-DE" i="1" dirty="0" err="1"/>
              <a:t>of</a:t>
            </a:r>
            <a:r>
              <a:rPr lang="de-DE" i="1" dirty="0"/>
              <a:t> </a:t>
            </a:r>
            <a:r>
              <a:rPr lang="de-DE" i="1" dirty="0" err="1"/>
              <a:t>Classifcation</a:t>
            </a:r>
            <a:r>
              <a:rPr lang="de-DE" i="1" dirty="0"/>
              <a:t> </a:t>
            </a:r>
            <a:r>
              <a:rPr lang="de-DE" i="1" dirty="0" err="1"/>
              <a:t>methods</a:t>
            </a:r>
            <a:r>
              <a:rPr lang="de-DE" i="1" dirty="0"/>
              <a:t> </a:t>
            </a:r>
            <a:r>
              <a:rPr lang="de-DE" i="1" dirty="0" smtClean="0"/>
              <a:t>  </a:t>
            </a:r>
            <a:r>
              <a:rPr lang="de-DE" i="1" dirty="0" err="1" smtClean="0"/>
              <a:t>for</a:t>
            </a:r>
            <a:r>
              <a:rPr lang="de-DE" i="1" dirty="0" smtClean="0"/>
              <a:t> </a:t>
            </a:r>
            <a:r>
              <a:rPr lang="de-DE" i="1" dirty="0" err="1"/>
              <a:t>Spectral</a:t>
            </a:r>
            <a:r>
              <a:rPr lang="de-DE" i="1" dirty="0"/>
              <a:t> Data </a:t>
            </a:r>
            <a:r>
              <a:rPr lang="de-DE" i="1" dirty="0" err="1"/>
              <a:t>of</a:t>
            </a:r>
            <a:r>
              <a:rPr lang="de-DE" i="1" dirty="0"/>
              <a:t> Laser </a:t>
            </a:r>
            <a:r>
              <a:rPr lang="de-DE" i="1" dirty="0" err="1" smtClean="0"/>
              <a:t>Induced</a:t>
            </a:r>
            <a:r>
              <a:rPr lang="de-DE" i="1" dirty="0" smtClean="0"/>
              <a:t> </a:t>
            </a:r>
            <a:r>
              <a:rPr lang="de-DE" i="1" dirty="0" err="1" smtClean="0"/>
              <a:t>Fluorescence</a:t>
            </a:r>
            <a:r>
              <a:rPr lang="de-DE" i="1" dirty="0"/>
              <a:t>. </a:t>
            </a:r>
            <a:r>
              <a:rPr lang="de-DE" i="1" dirty="0" smtClean="0"/>
              <a:t>         </a:t>
            </a:r>
            <a:r>
              <a:rPr lang="de-DE" i="1" dirty="0" err="1" smtClean="0"/>
              <a:t>SICC2017</a:t>
            </a:r>
            <a:r>
              <a:rPr lang="de-DE" i="1" dirty="0"/>
              <a:t>, </a:t>
            </a:r>
            <a:r>
              <a:rPr lang="de-DE" i="1" dirty="0" err="1"/>
              <a:t>Rome</a:t>
            </a:r>
            <a:r>
              <a:rPr lang="de-DE" i="1" dirty="0"/>
              <a:t>, </a:t>
            </a:r>
            <a:r>
              <a:rPr lang="de-DE" i="1" dirty="0" err="1" smtClean="0"/>
              <a:t>Italy</a:t>
            </a:r>
            <a:r>
              <a:rPr lang="de-DE" i="1" dirty="0" smtClean="0"/>
              <a:t> (2018). </a:t>
            </a:r>
          </a:p>
          <a:p>
            <a:endParaRPr lang="de-DE" i="1" dirty="0" smtClean="0"/>
          </a:p>
          <a:p>
            <a:r>
              <a:rPr lang="de-DE" i="1" dirty="0" smtClean="0"/>
              <a:t>Duschek F. et al., </a:t>
            </a:r>
            <a:r>
              <a:rPr lang="de-DE" i="1" dirty="0" err="1" smtClean="0"/>
              <a:t>Standoff</a:t>
            </a:r>
            <a:r>
              <a:rPr lang="de-DE" i="1" dirty="0" smtClean="0"/>
              <a:t> </a:t>
            </a:r>
            <a:r>
              <a:rPr lang="de-DE" i="1" dirty="0"/>
              <a:t>Detection </a:t>
            </a:r>
            <a:r>
              <a:rPr lang="de-DE" i="1" dirty="0" err="1"/>
              <a:t>and</a:t>
            </a:r>
            <a:r>
              <a:rPr lang="de-DE" i="1" dirty="0"/>
              <a:t> </a:t>
            </a:r>
            <a:r>
              <a:rPr lang="de-DE" i="1" dirty="0" err="1"/>
              <a:t>Classifcation</a:t>
            </a:r>
            <a:r>
              <a:rPr lang="de-DE" i="1" dirty="0"/>
              <a:t> </a:t>
            </a:r>
            <a:r>
              <a:rPr lang="de-DE" i="1" dirty="0" smtClean="0"/>
              <a:t> </a:t>
            </a:r>
            <a:r>
              <a:rPr lang="de-DE" i="1" dirty="0" err="1" smtClean="0"/>
              <a:t>of</a:t>
            </a:r>
            <a:r>
              <a:rPr lang="de-DE" i="1" dirty="0" smtClean="0"/>
              <a:t> </a:t>
            </a:r>
            <a:r>
              <a:rPr lang="de-DE" i="1" dirty="0" err="1"/>
              <a:t>Bacteria</a:t>
            </a:r>
            <a:r>
              <a:rPr lang="de-DE" i="1" dirty="0"/>
              <a:t> </a:t>
            </a:r>
            <a:r>
              <a:rPr lang="de-DE" i="1" dirty="0" err="1"/>
              <a:t>by</a:t>
            </a:r>
            <a:r>
              <a:rPr lang="de-DE" i="1" dirty="0"/>
              <a:t> </a:t>
            </a:r>
            <a:r>
              <a:rPr lang="de-DE" i="1" dirty="0" err="1"/>
              <a:t>Multispectral</a:t>
            </a:r>
            <a:r>
              <a:rPr lang="de-DE" i="1" dirty="0"/>
              <a:t> </a:t>
            </a:r>
            <a:r>
              <a:rPr lang="de-DE" i="1" dirty="0" smtClean="0"/>
              <a:t>Laser </a:t>
            </a:r>
            <a:r>
              <a:rPr lang="de-DE" i="1" dirty="0" err="1" smtClean="0"/>
              <a:t>Induced</a:t>
            </a:r>
            <a:r>
              <a:rPr lang="de-DE" i="1" dirty="0" smtClean="0"/>
              <a:t> </a:t>
            </a:r>
            <a:r>
              <a:rPr lang="de-DE" i="1" dirty="0" err="1" smtClean="0"/>
              <a:t>Fluorescence</a:t>
            </a:r>
            <a:r>
              <a:rPr lang="de-DE" i="1" dirty="0"/>
              <a:t>. </a:t>
            </a:r>
            <a:r>
              <a:rPr lang="de-DE" i="1" dirty="0" err="1"/>
              <a:t>Advanced</a:t>
            </a:r>
            <a:r>
              <a:rPr lang="de-DE" i="1" dirty="0"/>
              <a:t> Optical Technologies </a:t>
            </a:r>
            <a:r>
              <a:rPr lang="de-DE" i="1" dirty="0" smtClean="0"/>
              <a:t>6</a:t>
            </a:r>
            <a:r>
              <a:rPr lang="de-DE" i="1" dirty="0"/>
              <a:t>: </a:t>
            </a:r>
            <a:r>
              <a:rPr lang="de-DE" i="1" dirty="0" smtClean="0"/>
              <a:t>75-83 </a:t>
            </a:r>
            <a:r>
              <a:rPr lang="de-DE" i="1" dirty="0"/>
              <a:t>(2017)</a:t>
            </a:r>
            <a:r>
              <a:rPr lang="de-DE" i="1" dirty="0" smtClean="0"/>
              <a:t>.</a:t>
            </a:r>
            <a:r>
              <a:rPr lang="de-DE" dirty="0" smtClean="0"/>
              <a:t> </a:t>
            </a:r>
            <a:r>
              <a:rPr lang="de-DE" dirty="0"/>
              <a:t/>
            </a:r>
            <a:br>
              <a:rPr lang="de-DE" dirty="0"/>
            </a:b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&gt; CAC2018 &gt; M. Kraus • DOCS &gt; June 26, 2018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DLR.de  •  Chart </a:t>
            </a:r>
            <a:fld id="{A5AC3FBE-A647-41C9-A8C3-4435ED4FC895}" type="slidenum">
              <a:rPr lang="en-GB" noProof="0" smtClean="0"/>
              <a:pPr>
                <a:defRPr/>
              </a:pPr>
              <a:t>13</a:t>
            </a:fld>
            <a:endParaRPr lang="en-GB" noProof="0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73651" y="1629594"/>
            <a:ext cx="5184576" cy="2333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7232" y="5302002"/>
            <a:ext cx="2970995" cy="1054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3212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German Aerospace Center (DLR)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0" indent="0">
              <a:lnSpc>
                <a:spcPts val="2400"/>
              </a:lnSpc>
              <a:spcBef>
                <a:spcPts val="0"/>
              </a:spcBef>
              <a:buNone/>
            </a:pPr>
            <a:r>
              <a:rPr lang="pt-BR" sz="2400" dirty="0" smtClean="0"/>
              <a:t>RESEARCH AREAS</a:t>
            </a:r>
          </a:p>
          <a:p>
            <a:pPr marL="0" indent="0">
              <a:lnSpc>
                <a:spcPts val="2400"/>
              </a:lnSpc>
              <a:spcBef>
                <a:spcPts val="0"/>
              </a:spcBef>
              <a:buNone/>
            </a:pPr>
            <a:endParaRPr lang="pt-BR" sz="2400" dirty="0"/>
          </a:p>
          <a:p>
            <a:pPr marL="0" indent="0">
              <a:spcBef>
                <a:spcPts val="0"/>
              </a:spcBef>
              <a:buNone/>
            </a:pPr>
            <a:r>
              <a:rPr lang="pt-BR" sz="2400" dirty="0" smtClean="0"/>
              <a:t>	e </a:t>
            </a:r>
            <a:r>
              <a:rPr lang="pt-BR" sz="2400" dirty="0"/>
              <a:t>n e r g </a:t>
            </a:r>
            <a:r>
              <a:rPr lang="pt-BR" sz="2400" dirty="0" smtClean="0"/>
              <a:t>y</a:t>
            </a:r>
            <a:endParaRPr lang="pt-BR" sz="2400" dirty="0"/>
          </a:p>
          <a:p>
            <a:pPr marL="0" indent="0">
              <a:lnSpc>
                <a:spcPts val="2400"/>
              </a:lnSpc>
              <a:spcBef>
                <a:spcPts val="0"/>
              </a:spcBef>
              <a:buNone/>
            </a:pPr>
            <a:endParaRPr lang="pt-BR" sz="2400" dirty="0" smtClean="0"/>
          </a:p>
          <a:p>
            <a:pPr marL="0" indent="0">
              <a:lnSpc>
                <a:spcPts val="2400"/>
              </a:lnSpc>
              <a:spcBef>
                <a:spcPts val="0"/>
              </a:spcBef>
              <a:buNone/>
            </a:pPr>
            <a:r>
              <a:rPr lang="pt-BR" sz="2400" dirty="0" smtClean="0"/>
              <a:t>t </a:t>
            </a:r>
            <a:r>
              <a:rPr lang="pt-BR" sz="2400" dirty="0"/>
              <a:t>r a n s p o r </a:t>
            </a:r>
            <a:r>
              <a:rPr lang="pt-BR" sz="2400" dirty="0" smtClean="0"/>
              <a:t>t</a:t>
            </a:r>
            <a:endParaRPr lang="pt-BR" sz="2400" dirty="0"/>
          </a:p>
          <a:p>
            <a:pPr marL="0" indent="0">
              <a:lnSpc>
                <a:spcPts val="2400"/>
              </a:lnSpc>
              <a:spcBef>
                <a:spcPts val="0"/>
              </a:spcBef>
              <a:buNone/>
            </a:pPr>
            <a:endParaRPr lang="pt-BR" sz="2400" dirty="0" smtClean="0"/>
          </a:p>
          <a:p>
            <a:pPr marL="0" indent="0">
              <a:lnSpc>
                <a:spcPts val="2400"/>
              </a:lnSpc>
              <a:spcBef>
                <a:spcPts val="0"/>
              </a:spcBef>
              <a:buNone/>
            </a:pPr>
            <a:r>
              <a:rPr lang="pt-BR" sz="2400" dirty="0" smtClean="0"/>
              <a:t>	s </a:t>
            </a:r>
            <a:r>
              <a:rPr lang="pt-BR" sz="2400" dirty="0"/>
              <a:t>p a c </a:t>
            </a:r>
            <a:r>
              <a:rPr lang="pt-BR" sz="2400" dirty="0" smtClean="0"/>
              <a:t>e</a:t>
            </a:r>
            <a:endParaRPr lang="pt-BR" sz="2400" dirty="0"/>
          </a:p>
          <a:p>
            <a:pPr marL="0" indent="0">
              <a:lnSpc>
                <a:spcPts val="2400"/>
              </a:lnSpc>
              <a:spcBef>
                <a:spcPts val="0"/>
              </a:spcBef>
              <a:buNone/>
            </a:pPr>
            <a:endParaRPr lang="pt-BR" sz="2400" dirty="0" smtClean="0"/>
          </a:p>
          <a:p>
            <a:pPr marL="0" indent="0">
              <a:lnSpc>
                <a:spcPts val="2400"/>
              </a:lnSpc>
              <a:spcBef>
                <a:spcPts val="0"/>
              </a:spcBef>
              <a:buNone/>
            </a:pPr>
            <a:r>
              <a:rPr lang="pt-BR" sz="2400" dirty="0" smtClean="0"/>
              <a:t>a e r o n a u t i c s</a:t>
            </a:r>
          </a:p>
          <a:p>
            <a:pPr marL="0" indent="0">
              <a:lnSpc>
                <a:spcPts val="2400"/>
              </a:lnSpc>
              <a:spcBef>
                <a:spcPts val="0"/>
              </a:spcBef>
              <a:buNone/>
            </a:pPr>
            <a:endParaRPr lang="pt-BR" sz="2400" dirty="0" smtClean="0"/>
          </a:p>
          <a:p>
            <a:pPr marL="0" indent="0">
              <a:lnSpc>
                <a:spcPts val="2400"/>
              </a:lnSpc>
              <a:spcBef>
                <a:spcPts val="0"/>
              </a:spcBef>
              <a:buNone/>
            </a:pPr>
            <a:r>
              <a:rPr lang="pt-BR" sz="2400" dirty="0" smtClean="0"/>
              <a:t>	s </a:t>
            </a:r>
            <a:r>
              <a:rPr lang="pt-BR" sz="2400" dirty="0"/>
              <a:t>e c u r i t </a:t>
            </a:r>
            <a:r>
              <a:rPr lang="pt-BR" sz="2400" dirty="0" smtClean="0"/>
              <a:t>y</a:t>
            </a:r>
            <a:endParaRPr lang="pt-BR" sz="2400" dirty="0"/>
          </a:p>
          <a:p>
            <a:pPr marL="0" indent="0">
              <a:lnSpc>
                <a:spcPts val="2400"/>
              </a:lnSpc>
              <a:spcBef>
                <a:spcPts val="0"/>
              </a:spcBef>
              <a:buNone/>
            </a:pPr>
            <a:endParaRPr lang="pt-BR" sz="2400" dirty="0" smtClean="0"/>
          </a:p>
          <a:p>
            <a:pPr marL="0" indent="0">
              <a:lnSpc>
                <a:spcPts val="2400"/>
              </a:lnSpc>
              <a:spcBef>
                <a:spcPts val="0"/>
              </a:spcBef>
              <a:buNone/>
            </a:pPr>
            <a:r>
              <a:rPr lang="pt-BR" sz="2400" dirty="0" smtClean="0"/>
              <a:t>d i g i t i z a t i o n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&gt; CAC2018 &gt; M. Kraus • DOCS &gt; June 26, 2018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DLR.de  •  Chart </a:t>
            </a:r>
            <a:fld id="{A5AC3FBE-A647-41C9-A8C3-4435ED4FC895}" type="slidenum">
              <a:rPr lang="en-GB" noProof="0" smtClean="0"/>
              <a:pPr>
                <a:defRPr/>
              </a:pPr>
              <a:t>2</a:t>
            </a:fld>
            <a:endParaRPr lang="en-GB" noProof="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6342" y="1390054"/>
            <a:ext cx="6829797" cy="4704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0938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nodeType="afterEffect">
                                  <p:stCondLst>
                                    <p:cond delay="700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Security </a:t>
            </a:r>
            <a:r>
              <a:rPr lang="de-DE" dirty="0" err="1" smtClean="0"/>
              <a:t>risk</a:t>
            </a:r>
            <a:r>
              <a:rPr lang="de-DE" dirty="0" smtClean="0"/>
              <a:t> </a:t>
            </a:r>
            <a:r>
              <a:rPr lang="de-DE" dirty="0" err="1" smtClean="0"/>
              <a:t>scenarios</a:t>
            </a:r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&gt; CAC2018 &gt; M. Kraus • DOCS &gt; June 26, 2018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DLR.de  •  Chart </a:t>
            </a:r>
            <a:fld id="{A5AC3FBE-A647-41C9-A8C3-4435ED4FC895}" type="slidenum">
              <a:rPr lang="en-GB" noProof="0" smtClean="0"/>
              <a:pPr>
                <a:defRPr/>
              </a:pPr>
              <a:t>3</a:t>
            </a:fld>
            <a:endParaRPr lang="en-GB" noProof="0" dirty="0"/>
          </a:p>
        </p:txBody>
      </p:sp>
      <p:sp>
        <p:nvSpPr>
          <p:cNvPr id="6" name="Abgerundetes Rechteck 5"/>
          <p:cNvSpPr/>
          <p:nvPr/>
        </p:nvSpPr>
        <p:spPr>
          <a:xfrm>
            <a:off x="1984395" y="1341562"/>
            <a:ext cx="8208912" cy="646986"/>
          </a:xfrm>
          <a:prstGeom prst="roundRect">
            <a:avLst/>
          </a:prstGeom>
          <a:solidFill>
            <a:srgbClr val="0075BB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de-DE" sz="16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Fast </a:t>
            </a:r>
            <a:r>
              <a:rPr lang="de-DE" sz="1600" b="1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detection</a:t>
            </a:r>
            <a:r>
              <a:rPr lang="de-DE" sz="16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600" b="1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and</a:t>
            </a:r>
            <a:r>
              <a:rPr lang="de-DE" sz="16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600" b="1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early</a:t>
            </a:r>
            <a:r>
              <a:rPr lang="de-DE" sz="16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600" b="1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identification</a:t>
            </a:r>
            <a:r>
              <a:rPr lang="de-DE" sz="16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600" b="1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of</a:t>
            </a:r>
            <a:r>
              <a:rPr lang="de-DE" sz="16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600" b="1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hazardous</a:t>
            </a:r>
            <a:r>
              <a:rPr lang="de-DE" sz="16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600" b="1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substances</a:t>
            </a:r>
            <a:r>
              <a:rPr lang="de-DE" sz="16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endParaRPr lang="de-DE" sz="1600" b="1" dirty="0" smtClean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de-DE" sz="1600" b="1" dirty="0" err="1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with</a:t>
            </a:r>
            <a:r>
              <a:rPr lang="de-DE" sz="16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600" b="1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low</a:t>
            </a:r>
            <a:r>
              <a:rPr lang="de-DE" sz="16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600" b="1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risk</a:t>
            </a:r>
            <a:r>
              <a:rPr lang="de-DE" sz="16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600" b="1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for</a:t>
            </a:r>
            <a:r>
              <a:rPr lang="de-DE" sz="16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600" b="1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people</a:t>
            </a:r>
            <a:r>
              <a:rPr lang="de-DE" sz="16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600" b="1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and</a:t>
            </a:r>
            <a:r>
              <a:rPr lang="de-DE" sz="16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600" b="1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low</a:t>
            </a:r>
            <a:r>
              <a:rPr lang="de-DE" sz="16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600" b="1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false</a:t>
            </a:r>
            <a:r>
              <a:rPr lang="de-DE" sz="16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600" b="1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alarm</a:t>
            </a:r>
            <a:r>
              <a:rPr lang="de-DE" sz="16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600" b="1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rates</a:t>
            </a:r>
            <a:r>
              <a:rPr lang="de-DE" sz="16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600" b="1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are</a:t>
            </a:r>
            <a:r>
              <a:rPr lang="de-DE" sz="16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essential!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93650" y="4471189"/>
            <a:ext cx="1888961" cy="1439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haus_ai\Pictures\Privat\Privat\imag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930" y="4470960"/>
            <a:ext cx="1941781" cy="1439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feld 8"/>
          <p:cNvSpPr txBox="1"/>
          <p:nvPr/>
        </p:nvSpPr>
        <p:spPr>
          <a:xfrm>
            <a:off x="2740960" y="5893516"/>
            <a:ext cx="394339" cy="9233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e-DE" sz="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www.tsn.ca</a:t>
            </a:r>
            <a:endParaRPr lang="de-DE" sz="6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4454432" y="5913309"/>
            <a:ext cx="779059" cy="9233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e-DE" sz="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www.sueddeutsche.de</a:t>
            </a:r>
          </a:p>
        </p:txBody>
      </p:sp>
      <p:pic>
        <p:nvPicPr>
          <p:cNvPr id="11" name="Picture 4" descr="C:\Users\haus_ai\Pictures\Privat\Privat\Unbenannt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4783" y="2709030"/>
            <a:ext cx="1934050" cy="143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 descr="C:\Users\haus_ai\Pictures\Privat\Privat\flughafen_stgt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3131" y="2709030"/>
            <a:ext cx="1890000" cy="143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feld 12"/>
          <p:cNvSpPr txBox="1"/>
          <p:nvPr/>
        </p:nvSpPr>
        <p:spPr>
          <a:xfrm>
            <a:off x="2209155" y="4147305"/>
            <a:ext cx="1485984" cy="9233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e-DE" sz="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www.deutschkollegstuttgart.wordpress.com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4651982" y="4147305"/>
            <a:ext cx="365485" cy="9233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e-DE" sz="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www.br.de</a:t>
            </a:r>
          </a:p>
        </p:txBody>
      </p:sp>
      <p:pic>
        <p:nvPicPr>
          <p:cNvPr id="15" name="Picture 6" descr="C:\Users\haus_ai\Pictures\Privat\Privat\Unbenannt2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6500" y="4470960"/>
            <a:ext cx="2015777" cy="1439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feld 15"/>
          <p:cNvSpPr txBox="1"/>
          <p:nvPr/>
        </p:nvSpPr>
        <p:spPr>
          <a:xfrm>
            <a:off x="7007256" y="5921855"/>
            <a:ext cx="543418" cy="9233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e-DE" sz="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www.spiegel.de</a:t>
            </a:r>
          </a:p>
        </p:txBody>
      </p:sp>
      <p:pic>
        <p:nvPicPr>
          <p:cNvPr id="17" name="Picture 7" descr="C:\Users\haus_ai\Pictures\Privat\Privat\Unbenannt3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1634" y="4470960"/>
            <a:ext cx="1843775" cy="1439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feld 17"/>
          <p:cNvSpPr txBox="1"/>
          <p:nvPr/>
        </p:nvSpPr>
        <p:spPr>
          <a:xfrm>
            <a:off x="8951472" y="5921855"/>
            <a:ext cx="593111" cy="9233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e-DE" sz="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www.ghadry.com</a:t>
            </a:r>
          </a:p>
        </p:txBody>
      </p:sp>
      <p:pic>
        <p:nvPicPr>
          <p:cNvPr id="19" name="Picture 8" descr="C:\Users\haus_ai\Pictures\Privat\Privat\Unbenannt4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6054" y="2709030"/>
            <a:ext cx="2015777" cy="1436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feld 19"/>
          <p:cNvSpPr txBox="1"/>
          <p:nvPr/>
        </p:nvSpPr>
        <p:spPr>
          <a:xfrm>
            <a:off x="6719224" y="4147305"/>
            <a:ext cx="1171796" cy="9233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e-DE" sz="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www.abschnitt-mitte.blogspot.com</a:t>
            </a:r>
          </a:p>
        </p:txBody>
      </p:sp>
      <p:pic>
        <p:nvPicPr>
          <p:cNvPr id="21" name="Picture 9" descr="C:\Users\haus_ai\Pictures\Privat\Privat\bp-ein-jahr-deepwaterexplosion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1633" y="2709030"/>
            <a:ext cx="1843775" cy="1436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feld 21"/>
          <p:cNvSpPr txBox="1"/>
          <p:nvPr/>
        </p:nvSpPr>
        <p:spPr>
          <a:xfrm>
            <a:off x="8892493" y="4147305"/>
            <a:ext cx="779059" cy="9233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e-DE" sz="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www.sueddeutsche.de</a:t>
            </a:r>
          </a:p>
        </p:txBody>
      </p:sp>
      <p:sp>
        <p:nvSpPr>
          <p:cNvPr id="23" name="Textfeld 22"/>
          <p:cNvSpPr txBox="1"/>
          <p:nvPr/>
        </p:nvSpPr>
        <p:spPr>
          <a:xfrm>
            <a:off x="3145259" y="2349674"/>
            <a:ext cx="1590179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e-DE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intended</a:t>
            </a:r>
            <a:r>
              <a:rPr lang="de-DE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output</a:t>
            </a:r>
            <a:endParaRPr lang="de-DE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feld 23"/>
          <p:cNvSpPr txBox="1"/>
          <p:nvPr/>
        </p:nvSpPr>
        <p:spPr>
          <a:xfrm>
            <a:off x="7511312" y="2349674"/>
            <a:ext cx="1744067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e-DE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accidental</a:t>
            </a:r>
            <a:r>
              <a:rPr lang="de-DE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output</a:t>
            </a:r>
            <a:endParaRPr lang="de-DE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7405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CBE detection techniques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&gt; CAC2018 &gt; M. Kraus • DOCS &gt; June 26, 2018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GB" noProof="0" dirty="0" smtClean="0"/>
              <a:t>DLR.de  •  Chart </a:t>
            </a:r>
            <a:fld id="{A5AC3FBE-A647-41C9-A8C3-4435ED4FC895}" type="slidenum">
              <a:rPr lang="en-GB" noProof="0" smtClean="0"/>
              <a:pPr>
                <a:defRPr/>
              </a:pPr>
              <a:t>4</a:t>
            </a:fld>
            <a:endParaRPr lang="en-GB" noProof="0" dirty="0"/>
          </a:p>
        </p:txBody>
      </p:sp>
      <p:sp>
        <p:nvSpPr>
          <p:cNvPr id="6" name="Ellipse 5"/>
          <p:cNvSpPr/>
          <p:nvPr/>
        </p:nvSpPr>
        <p:spPr>
          <a:xfrm>
            <a:off x="7808994" y="2348880"/>
            <a:ext cx="720080" cy="720080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28000">
                <a:schemeClr val="accent1">
                  <a:tint val="44500"/>
                  <a:satMod val="160000"/>
                </a:schemeClr>
              </a:gs>
              <a:gs pos="89584">
                <a:schemeClr val="bg1"/>
              </a:gs>
              <a:gs pos="99583">
                <a:schemeClr val="bg1"/>
              </a:gs>
              <a:gs pos="7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Ellipse 6"/>
          <p:cNvSpPr/>
          <p:nvPr/>
        </p:nvSpPr>
        <p:spPr>
          <a:xfrm>
            <a:off x="2480402" y="2276872"/>
            <a:ext cx="720080" cy="720080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28000">
                <a:schemeClr val="accent1">
                  <a:tint val="44500"/>
                  <a:satMod val="160000"/>
                </a:schemeClr>
              </a:gs>
              <a:gs pos="89584">
                <a:schemeClr val="bg1"/>
              </a:gs>
              <a:gs pos="99583">
                <a:schemeClr val="bg1"/>
              </a:gs>
              <a:gs pos="7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Ellipse 7"/>
          <p:cNvSpPr/>
          <p:nvPr/>
        </p:nvSpPr>
        <p:spPr>
          <a:xfrm>
            <a:off x="7875214" y="4023810"/>
            <a:ext cx="720080" cy="720080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28000">
                <a:schemeClr val="accent1">
                  <a:tint val="44500"/>
                  <a:satMod val="160000"/>
                </a:schemeClr>
              </a:gs>
              <a:gs pos="89584">
                <a:schemeClr val="bg1"/>
              </a:gs>
              <a:gs pos="99583">
                <a:schemeClr val="bg1"/>
              </a:gs>
              <a:gs pos="7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Ellipse 8"/>
          <p:cNvSpPr/>
          <p:nvPr/>
        </p:nvSpPr>
        <p:spPr>
          <a:xfrm>
            <a:off x="7592970" y="4653252"/>
            <a:ext cx="720080" cy="720080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28000">
                <a:schemeClr val="accent1">
                  <a:tint val="44500"/>
                  <a:satMod val="160000"/>
                </a:schemeClr>
              </a:gs>
              <a:gs pos="89584">
                <a:schemeClr val="bg1"/>
              </a:gs>
              <a:gs pos="99583">
                <a:schemeClr val="bg1"/>
              </a:gs>
              <a:gs pos="7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Ellipse 9"/>
          <p:cNvSpPr/>
          <p:nvPr/>
        </p:nvSpPr>
        <p:spPr>
          <a:xfrm>
            <a:off x="4538208" y="3068960"/>
            <a:ext cx="720080" cy="720080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28000">
                <a:schemeClr val="accent1">
                  <a:tint val="44500"/>
                  <a:satMod val="160000"/>
                </a:schemeClr>
              </a:gs>
              <a:gs pos="89584">
                <a:schemeClr val="bg1"/>
              </a:gs>
              <a:gs pos="99583">
                <a:schemeClr val="bg1"/>
              </a:gs>
              <a:gs pos="7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1" name="Gerade Verbindung mit Pfeil 10"/>
          <p:cNvCxnSpPr/>
          <p:nvPr/>
        </p:nvCxnSpPr>
        <p:spPr>
          <a:xfrm flipV="1">
            <a:off x="2264378" y="2060848"/>
            <a:ext cx="0" cy="324036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mit Pfeil 11"/>
          <p:cNvCxnSpPr/>
          <p:nvPr/>
        </p:nvCxnSpPr>
        <p:spPr>
          <a:xfrm>
            <a:off x="2266207" y="5301208"/>
            <a:ext cx="6622907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feld 12"/>
          <p:cNvSpPr txBox="1"/>
          <p:nvPr/>
        </p:nvSpPr>
        <p:spPr>
          <a:xfrm rot="16200000">
            <a:off x="1451456" y="3441806"/>
            <a:ext cx="1038746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e-DE" dirty="0" err="1" smtClean="0">
                <a:latin typeface="Arial" pitchFamily="34" charset="0"/>
                <a:cs typeface="Arial" pitchFamily="34" charset="0"/>
              </a:rPr>
              <a:t>Sensitivity</a:t>
            </a:r>
            <a:endParaRPr lang="de-DE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Ellipse 13"/>
          <p:cNvSpPr/>
          <p:nvPr/>
        </p:nvSpPr>
        <p:spPr>
          <a:xfrm>
            <a:off x="7226821" y="3955186"/>
            <a:ext cx="720080" cy="720080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28000">
                <a:schemeClr val="accent1">
                  <a:tint val="44500"/>
                  <a:satMod val="160000"/>
                </a:schemeClr>
              </a:gs>
              <a:gs pos="89584">
                <a:schemeClr val="bg1"/>
              </a:gs>
              <a:gs pos="99583">
                <a:schemeClr val="bg1"/>
              </a:gs>
              <a:gs pos="7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5019815" y="5517232"/>
            <a:ext cx="1038746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e-DE" dirty="0" err="1" smtClean="0">
                <a:latin typeface="Arial" pitchFamily="34" charset="0"/>
                <a:cs typeface="Arial" pitchFamily="34" charset="0"/>
              </a:rPr>
              <a:t>Selectivity</a:t>
            </a:r>
            <a:endParaRPr lang="de-DE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6995989" y="4176726"/>
            <a:ext cx="230832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e-DE" dirty="0" smtClean="0">
                <a:latin typeface="Arial" pitchFamily="34" charset="0"/>
                <a:cs typeface="Arial" pitchFamily="34" charset="0"/>
              </a:rPr>
              <a:t>IR</a:t>
            </a:r>
          </a:p>
        </p:txBody>
      </p:sp>
      <p:sp>
        <p:nvSpPr>
          <p:cNvPr id="17" name="Ellipse 16"/>
          <p:cNvSpPr/>
          <p:nvPr/>
        </p:nvSpPr>
        <p:spPr>
          <a:xfrm>
            <a:off x="2481189" y="3681028"/>
            <a:ext cx="720080" cy="720080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28000">
                <a:schemeClr val="accent1">
                  <a:tint val="44500"/>
                  <a:satMod val="160000"/>
                </a:schemeClr>
              </a:gs>
              <a:gs pos="89584">
                <a:schemeClr val="bg1"/>
              </a:gs>
              <a:gs pos="99583">
                <a:schemeClr val="bg1"/>
              </a:gs>
              <a:gs pos="7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8595294" y="4245350"/>
            <a:ext cx="743793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e-DE" dirty="0" smtClean="0">
                <a:latin typeface="Arial" pitchFamily="34" charset="0"/>
                <a:cs typeface="Arial" pitchFamily="34" charset="0"/>
              </a:rPr>
              <a:t>Raman</a:t>
            </a:r>
          </a:p>
        </p:txBody>
      </p:sp>
      <p:sp>
        <p:nvSpPr>
          <p:cNvPr id="19" name="Textfeld 18"/>
          <p:cNvSpPr txBox="1"/>
          <p:nvPr/>
        </p:nvSpPr>
        <p:spPr>
          <a:xfrm>
            <a:off x="2674516" y="2996952"/>
            <a:ext cx="33342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e-DE" dirty="0" smtClean="0">
                <a:latin typeface="Arial" pitchFamily="34" charset="0"/>
                <a:cs typeface="Arial" pitchFamily="34" charset="0"/>
              </a:rPr>
              <a:t>LIF</a:t>
            </a:r>
          </a:p>
        </p:txBody>
      </p:sp>
      <p:sp>
        <p:nvSpPr>
          <p:cNvPr id="20" name="Textfeld 19"/>
          <p:cNvSpPr txBox="1"/>
          <p:nvPr/>
        </p:nvSpPr>
        <p:spPr>
          <a:xfrm>
            <a:off x="4462231" y="3789040"/>
            <a:ext cx="872034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e-DE" dirty="0" err="1" smtClean="0">
                <a:latin typeface="Arial" pitchFamily="34" charset="0"/>
                <a:cs typeface="Arial" pitchFamily="34" charset="0"/>
              </a:rPr>
              <a:t>Biochips</a:t>
            </a:r>
            <a:endParaRPr lang="de-DE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Ellipse 20"/>
          <p:cNvSpPr/>
          <p:nvPr/>
        </p:nvSpPr>
        <p:spPr>
          <a:xfrm>
            <a:off x="5309258" y="2276872"/>
            <a:ext cx="720080" cy="720080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28000">
                <a:schemeClr val="accent1">
                  <a:tint val="44500"/>
                  <a:satMod val="160000"/>
                </a:schemeClr>
              </a:gs>
              <a:gs pos="89584">
                <a:schemeClr val="bg1"/>
              </a:gs>
              <a:gs pos="99583">
                <a:schemeClr val="bg1"/>
              </a:gs>
              <a:gs pos="7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feld 21"/>
          <p:cNvSpPr txBox="1"/>
          <p:nvPr/>
        </p:nvSpPr>
        <p:spPr>
          <a:xfrm>
            <a:off x="2481189" y="4398267"/>
            <a:ext cx="138499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e-DE" dirty="0" err="1" smtClean="0">
                <a:latin typeface="Arial" pitchFamily="34" charset="0"/>
                <a:cs typeface="Arial" pitchFamily="34" charset="0"/>
              </a:rPr>
              <a:t>Fluorescence</a:t>
            </a:r>
            <a:endParaRPr lang="de-DE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feld 22"/>
          <p:cNvSpPr txBox="1"/>
          <p:nvPr/>
        </p:nvSpPr>
        <p:spPr>
          <a:xfrm>
            <a:off x="8313050" y="4874792"/>
            <a:ext cx="52578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e-DE" dirty="0" smtClean="0">
                <a:latin typeface="Arial" pitchFamily="34" charset="0"/>
                <a:cs typeface="Arial" pitchFamily="34" charset="0"/>
              </a:rPr>
              <a:t>NMR</a:t>
            </a:r>
          </a:p>
        </p:txBody>
      </p:sp>
      <p:sp>
        <p:nvSpPr>
          <p:cNvPr id="24" name="Textfeld 23"/>
          <p:cNvSpPr txBox="1"/>
          <p:nvPr/>
        </p:nvSpPr>
        <p:spPr>
          <a:xfrm>
            <a:off x="7784313" y="3068960"/>
            <a:ext cx="769441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e-DE" dirty="0" smtClean="0">
                <a:latin typeface="Arial" pitchFamily="34" charset="0"/>
                <a:cs typeface="Arial" pitchFamily="34" charset="0"/>
              </a:rPr>
              <a:t>GC-MS</a:t>
            </a:r>
          </a:p>
        </p:txBody>
      </p:sp>
      <p:sp>
        <p:nvSpPr>
          <p:cNvPr id="25" name="Textfeld 24"/>
          <p:cNvSpPr txBox="1"/>
          <p:nvPr/>
        </p:nvSpPr>
        <p:spPr>
          <a:xfrm>
            <a:off x="5355910" y="2997746"/>
            <a:ext cx="62677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e-DE" dirty="0" smtClean="0">
                <a:latin typeface="Arial" pitchFamily="34" charset="0"/>
                <a:cs typeface="Arial" pitchFamily="34" charset="0"/>
              </a:rPr>
              <a:t>„LIF+“</a:t>
            </a:r>
          </a:p>
        </p:txBody>
      </p:sp>
      <p:sp>
        <p:nvSpPr>
          <p:cNvPr id="26" name="Pfeil nach rechts 25"/>
          <p:cNvSpPr/>
          <p:nvPr/>
        </p:nvSpPr>
        <p:spPr>
          <a:xfrm>
            <a:off x="6151775" y="2511359"/>
            <a:ext cx="433083" cy="251105"/>
          </a:xfrm>
          <a:prstGeom prst="rightArrow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Pfeil nach rechts 26"/>
          <p:cNvSpPr/>
          <p:nvPr/>
        </p:nvSpPr>
        <p:spPr>
          <a:xfrm>
            <a:off x="3423215" y="2511358"/>
            <a:ext cx="433083" cy="251105"/>
          </a:xfrm>
          <a:prstGeom prst="rightArrow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Pfeil nach rechts 27"/>
          <p:cNvSpPr/>
          <p:nvPr/>
        </p:nvSpPr>
        <p:spPr>
          <a:xfrm>
            <a:off x="4004974" y="2519864"/>
            <a:ext cx="433083" cy="251105"/>
          </a:xfrm>
          <a:prstGeom prst="rightArrow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Pfeil nach rechts 28"/>
          <p:cNvSpPr/>
          <p:nvPr/>
        </p:nvSpPr>
        <p:spPr>
          <a:xfrm>
            <a:off x="4586732" y="2519864"/>
            <a:ext cx="433083" cy="251105"/>
          </a:xfrm>
          <a:prstGeom prst="rightArrow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feld 29"/>
          <p:cNvSpPr txBox="1"/>
          <p:nvPr/>
        </p:nvSpPr>
        <p:spPr>
          <a:xfrm>
            <a:off x="7048965" y="1781764"/>
            <a:ext cx="2201666" cy="49510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lIns="108000" tIns="108000" rIns="108000" bIns="108000" rtlCol="0">
            <a:spAutoFit/>
          </a:bodyPr>
          <a:lstStyle/>
          <a:p>
            <a:r>
              <a:rPr lang="de-DE" dirty="0" err="1" smtClean="0">
                <a:latin typeface="Arial" pitchFamily="34" charset="0"/>
                <a:cs typeface="Arial" pitchFamily="34" charset="0"/>
              </a:rPr>
              <a:t>Standoff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>
                <a:latin typeface="Arial" pitchFamily="34" charset="0"/>
                <a:cs typeface="Arial" pitchFamily="34" charset="0"/>
              </a:rPr>
              <a:t>d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etection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?</a:t>
            </a:r>
          </a:p>
        </p:txBody>
      </p:sp>
      <p:pic>
        <p:nvPicPr>
          <p:cNvPr id="31" name="Inhaltsplatzhalter 10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7667" y="1513359"/>
            <a:ext cx="3411824" cy="227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160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20" grpId="0"/>
      <p:bldP spid="21" grpId="0" animBg="1"/>
      <p:bldP spid="23" grpId="0"/>
      <p:bldP spid="24" grpId="0"/>
      <p:bldP spid="25" grpId="0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Laser </a:t>
            </a:r>
            <a:r>
              <a:rPr lang="de-DE" dirty="0" err="1" smtClean="0"/>
              <a:t>induced</a:t>
            </a:r>
            <a:r>
              <a:rPr lang="de-DE" dirty="0" smtClean="0"/>
              <a:t> </a:t>
            </a:r>
            <a:r>
              <a:rPr lang="de-DE" dirty="0" err="1" smtClean="0"/>
              <a:t>fluorescence</a:t>
            </a:r>
            <a:r>
              <a:rPr lang="de-DE" dirty="0" smtClean="0"/>
              <a:t> (LIF)</a:t>
            </a:r>
            <a:endParaRPr lang="de-DE" dirty="0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2"/>
          </p:nvPr>
        </p:nvSpPr>
        <p:spPr>
          <a:xfrm>
            <a:off x="486000" y="1591200"/>
            <a:ext cx="3523355" cy="2366856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Setup features:</a:t>
            </a:r>
          </a:p>
          <a:p>
            <a:pPr marL="285701" indent="-285701"/>
            <a:r>
              <a:rPr lang="en-US" dirty="0"/>
              <a:t>32 spectral channels +  </a:t>
            </a:r>
            <a:r>
              <a:rPr lang="en-US" dirty="0" smtClean="0"/>
              <a:t>         up </a:t>
            </a:r>
            <a:r>
              <a:rPr lang="en-US" dirty="0"/>
              <a:t>to 4 temporal channels</a:t>
            </a:r>
          </a:p>
          <a:p>
            <a:pPr marL="285701" indent="-285701"/>
            <a:r>
              <a:rPr lang="en-US" dirty="0"/>
              <a:t>100 Hz data </a:t>
            </a:r>
            <a:r>
              <a:rPr lang="en-US" dirty="0" smtClean="0"/>
              <a:t>acquisition rate (complete </a:t>
            </a:r>
            <a:r>
              <a:rPr lang="en-US" dirty="0"/>
              <a:t>spectral and temporal dataset excited by laser pulses with two different excitation </a:t>
            </a:r>
            <a:r>
              <a:rPr lang="en-US" dirty="0" smtClean="0"/>
              <a:t>wavelengths)</a:t>
            </a: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&gt; CAC2018 &gt; M. Kraus • DOCS &gt; June 26, 2018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DLR.de  •  Chart </a:t>
            </a:r>
            <a:fld id="{A5AC3FBE-A647-41C9-A8C3-4435ED4FC895}" type="slidenum">
              <a:rPr lang="en-GB" noProof="0" smtClean="0"/>
              <a:pPr>
                <a:defRPr/>
              </a:pPr>
              <a:t>5</a:t>
            </a:fld>
            <a:endParaRPr lang="en-GB" noProof="0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7427" y="2133650"/>
            <a:ext cx="6911341" cy="4032449"/>
          </a:xfrm>
          <a:prstGeom prst="rect">
            <a:avLst/>
          </a:prstGeom>
        </p:spPr>
      </p:pic>
      <p:pic>
        <p:nvPicPr>
          <p:cNvPr id="8" name="Inhaltsplatzhalter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987" y="3980067"/>
            <a:ext cx="3168352" cy="2114023"/>
          </a:xfrm>
          <a:prstGeom prst="rect">
            <a:avLst/>
          </a:prstGeom>
        </p:spPr>
      </p:pic>
      <p:sp>
        <p:nvSpPr>
          <p:cNvPr id="2" name="Textfeld 1"/>
          <p:cNvSpPr txBox="1"/>
          <p:nvPr/>
        </p:nvSpPr>
        <p:spPr>
          <a:xfrm>
            <a:off x="7177707" y="1341562"/>
            <a:ext cx="4770010" cy="5078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100" i="1" dirty="0" smtClean="0">
                <a:latin typeface="Arial" pitchFamily="34" charset="0"/>
                <a:cs typeface="Arial" pitchFamily="34" charset="0"/>
              </a:rPr>
              <a:t>Gebert F</a:t>
            </a:r>
            <a:r>
              <a:rPr lang="de-DE" sz="1100" i="1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de-DE" sz="1100" i="1" dirty="0" smtClean="0">
                <a:latin typeface="Arial" pitchFamily="34" charset="0"/>
                <a:cs typeface="Arial" pitchFamily="34" charset="0"/>
              </a:rPr>
              <a:t>et al., </a:t>
            </a:r>
            <a:r>
              <a:rPr lang="en-US" sz="1100" i="1" dirty="0" smtClean="0">
                <a:latin typeface="Arial" pitchFamily="34" charset="0"/>
                <a:cs typeface="Arial" pitchFamily="34" charset="0"/>
              </a:rPr>
              <a:t>Novel standoff </a:t>
            </a:r>
            <a:r>
              <a:rPr lang="en-US" sz="1100" i="1" dirty="0">
                <a:latin typeface="Arial" pitchFamily="34" charset="0"/>
                <a:cs typeface="Arial" pitchFamily="34" charset="0"/>
              </a:rPr>
              <a:t>detection system for the </a:t>
            </a:r>
            <a:r>
              <a:rPr lang="en-US" sz="1100" i="1" dirty="0" smtClean="0">
                <a:latin typeface="Arial" pitchFamily="34" charset="0"/>
                <a:cs typeface="Arial" pitchFamily="34" charset="0"/>
              </a:rPr>
              <a:t>classification </a:t>
            </a:r>
            <a:r>
              <a:rPr lang="en-US" sz="1100" i="1" dirty="0">
                <a:latin typeface="Arial" pitchFamily="34" charset="0"/>
                <a:cs typeface="Arial" pitchFamily="34" charset="0"/>
              </a:rPr>
              <a:t>of chemical and </a:t>
            </a:r>
            <a:r>
              <a:rPr lang="en-US" sz="1100" i="1" dirty="0" smtClean="0">
                <a:latin typeface="Arial" pitchFamily="34" charset="0"/>
                <a:cs typeface="Arial" pitchFamily="34" charset="0"/>
              </a:rPr>
              <a:t>biological hazardous </a:t>
            </a:r>
            <a:r>
              <a:rPr lang="en-US" sz="1100" i="1" dirty="0">
                <a:latin typeface="Arial" pitchFamily="34" charset="0"/>
                <a:cs typeface="Arial" pitchFamily="34" charset="0"/>
              </a:rPr>
              <a:t>substances combining temporal and spectral laser induced ﬂuorescence </a:t>
            </a:r>
            <a:r>
              <a:rPr lang="en-US" sz="1100" i="1" dirty="0" smtClean="0">
                <a:latin typeface="Arial" pitchFamily="34" charset="0"/>
                <a:cs typeface="Arial" pitchFamily="34" charset="0"/>
              </a:rPr>
              <a:t>techniques, SICC 2017, Rome, Italy</a:t>
            </a:r>
            <a:endParaRPr lang="de-DE" sz="1100" i="1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613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Substances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&gt; CAC2018 &gt; M. Kraus • DOCS &gt; June 26, 2018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DLR.de  •  Chart </a:t>
            </a:r>
            <a:fld id="{A5AC3FBE-A647-41C9-A8C3-4435ED4FC895}" type="slidenum">
              <a:rPr lang="en-GB" noProof="0" smtClean="0"/>
              <a:pPr>
                <a:defRPr/>
              </a:pPr>
              <a:t>6</a:t>
            </a:fld>
            <a:endParaRPr lang="en-GB" noProof="0" dirty="0"/>
          </a:p>
        </p:txBody>
      </p:sp>
      <p:graphicFrame>
        <p:nvGraphicFramePr>
          <p:cNvPr id="6" name="Diagramm 5"/>
          <p:cNvGraphicFramePr/>
          <p:nvPr>
            <p:extLst>
              <p:ext uri="{D42A27DB-BD31-4B8C-83A1-F6EECF244321}">
                <p14:modId xmlns:p14="http://schemas.microsoft.com/office/powerpoint/2010/main" val="4144414563"/>
              </p:ext>
            </p:extLst>
          </p:nvPr>
        </p:nvGraphicFramePr>
        <p:xfrm>
          <a:off x="5881563" y="1125538"/>
          <a:ext cx="5721243" cy="49422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9" name="Tabel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9428672"/>
              </p:ext>
            </p:extLst>
          </p:nvPr>
        </p:nvGraphicFramePr>
        <p:xfrm>
          <a:off x="550902" y="1701602"/>
          <a:ext cx="5546204" cy="3493911"/>
        </p:xfrm>
        <a:graphic>
          <a:graphicData uri="http://schemas.openxmlformats.org/drawingml/2006/table">
            <a:tbl>
              <a:tblPr firstRow="1" firstCol="1" bandRow="1">
                <a:tableStyleId>{0660B408-B3CF-4A94-85FC-2B1E0A45F4A2}</a:tableStyleId>
              </a:tblPr>
              <a:tblGrid>
                <a:gridCol w="920223"/>
                <a:gridCol w="1269068"/>
                <a:gridCol w="1532504"/>
                <a:gridCol w="1824409"/>
              </a:tblGrid>
              <a:tr h="3762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Fuel</a:t>
                      </a:r>
                      <a:endParaRPr lang="de-DE" sz="18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B33F3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b="1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Lubricant</a:t>
                      </a:r>
                      <a:endParaRPr lang="de-DE" sz="18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8194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b="1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Pesticide</a:t>
                      </a:r>
                      <a:endParaRPr lang="de-DE" sz="18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0075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8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Solvent</a:t>
                      </a:r>
                      <a:endParaRPr lang="de-DE" sz="18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EAB818"/>
                    </a:solidFill>
                  </a:tcPr>
                </a:tc>
              </a:tr>
              <a:tr h="3225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Diesel</a:t>
                      </a:r>
                      <a:endParaRPr lang="de-DE" sz="1400" b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Anderol555</a:t>
                      </a:r>
                      <a:endParaRPr lang="de-DE" sz="1400" b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Imidacloprid</a:t>
                      </a:r>
                      <a:r>
                        <a:rPr lang="de-DE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(w)</a:t>
                      </a:r>
                      <a:endParaRPr lang="de-DE" sz="1400" b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Benzaldehyd</a:t>
                      </a:r>
                      <a:endParaRPr lang="de-DE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225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Jet </a:t>
                      </a:r>
                      <a:r>
                        <a:rPr lang="de-DE" sz="1400" b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fuel</a:t>
                      </a:r>
                      <a:endParaRPr lang="de-DE" sz="1400" b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Motor </a:t>
                      </a:r>
                      <a:r>
                        <a:rPr lang="de-DE" sz="1400" b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oil</a:t>
                      </a:r>
                      <a:endParaRPr lang="de-DE" sz="1400" b="0" dirty="0" smtClean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Isoproturon(d)</a:t>
                      </a:r>
                      <a:endParaRPr lang="de-DE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Cyclopentan</a:t>
                      </a:r>
                      <a:endParaRPr lang="de-DE" sz="1400" b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225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Kerosene</a:t>
                      </a:r>
                      <a:endParaRPr lang="de-DE" sz="1400" b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400" b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Malathion</a:t>
                      </a:r>
                      <a:r>
                        <a:rPr lang="de-DE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(w)</a:t>
                      </a:r>
                      <a:endParaRPr lang="de-DE" sz="1400" b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Ethyl </a:t>
                      </a:r>
                      <a:r>
                        <a:rPr lang="de-DE" sz="1400" b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acetate</a:t>
                      </a:r>
                      <a:endParaRPr lang="de-DE" sz="1400" b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225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Paraffin</a:t>
                      </a:r>
                      <a:endParaRPr lang="de-DE" sz="1400" b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400" b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Oxyfluorfen</a:t>
                      </a:r>
                      <a:r>
                        <a:rPr lang="de-DE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(d)</a:t>
                      </a:r>
                      <a:endParaRPr lang="de-DE" sz="1400" b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Isopropyl</a:t>
                      </a:r>
                      <a:r>
                        <a:rPr lang="de-DE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400" b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alcohol</a:t>
                      </a:r>
                      <a:endParaRPr lang="de-DE" sz="1400" b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225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de-DE" sz="1400" b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400" b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Permethrin(d)</a:t>
                      </a:r>
                      <a:endParaRPr lang="de-DE" sz="1400" b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Losin100</a:t>
                      </a:r>
                      <a:endParaRPr lang="de-DE" sz="1400" b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225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de-DE" sz="1400" b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400" b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Terbuthylazine</a:t>
                      </a:r>
                      <a:r>
                        <a:rPr lang="de-DE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(d)</a:t>
                      </a:r>
                      <a:endParaRPr lang="de-DE" sz="1400" b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p-Xylol</a:t>
                      </a:r>
                      <a:endParaRPr lang="de-DE" sz="1400" b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225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de-DE" sz="1400" b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de-DE" sz="1400" b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Piperine(w)</a:t>
                      </a:r>
                      <a:endParaRPr lang="de-DE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Turpentine</a:t>
                      </a:r>
                      <a:r>
                        <a:rPr lang="de-DE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400" b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substitute</a:t>
                      </a:r>
                      <a:endParaRPr lang="de-DE" sz="1400" b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225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de-DE" sz="1400" b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de-DE" sz="1400" b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de-DE" sz="1400" b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 marL="68580" marR="68580" marT="0" marB="0" anchor="ctr"/>
                </a:tc>
              </a:tr>
              <a:tr h="268762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000" b="0" i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268762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b="0" i="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pure liquid </a:t>
                      </a:r>
                      <a:r>
                        <a:rPr lang="de-DE" sz="1200" b="0" i="0" dirty="0" err="1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substances</a:t>
                      </a:r>
                      <a:r>
                        <a:rPr lang="de-DE" sz="1200" b="0" i="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, </a:t>
                      </a:r>
                      <a:r>
                        <a:rPr lang="de-DE" sz="1200" b="0" i="0" dirty="0" err="1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pesticides</a:t>
                      </a:r>
                      <a:r>
                        <a:rPr lang="de-DE" sz="1200" b="0" i="0" baseline="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200" b="0" i="0" baseline="0" dirty="0" err="1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dissolved</a:t>
                      </a:r>
                      <a:r>
                        <a:rPr lang="de-DE" sz="1200" b="0" i="0" baseline="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in </a:t>
                      </a:r>
                      <a:r>
                        <a:rPr lang="de-DE" sz="1200" b="0" i="0" baseline="0" dirty="0" err="1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water</a:t>
                      </a:r>
                      <a:r>
                        <a:rPr lang="de-DE" sz="1200" b="0" i="0" baseline="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(w) or </a:t>
                      </a:r>
                      <a:r>
                        <a:rPr lang="de-DE" sz="1200" b="0" i="0" baseline="0" dirty="0" err="1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diethyl</a:t>
                      </a:r>
                      <a:r>
                        <a:rPr lang="de-DE" sz="1200" b="0" i="0" baseline="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200" b="0" i="0" baseline="0" dirty="0" err="1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ether</a:t>
                      </a:r>
                      <a:r>
                        <a:rPr lang="de-DE" sz="1200" b="0" i="0" baseline="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(d)</a:t>
                      </a:r>
                      <a:endParaRPr lang="de-DE" sz="1200" b="0" i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47353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2"/>
          </p:nvPr>
        </p:nvSpPr>
        <p:spPr>
          <a:xfrm>
            <a:off x="486000" y="1591200"/>
            <a:ext cx="11221200" cy="4718914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Raw data:</a:t>
            </a:r>
          </a:p>
          <a:p>
            <a:r>
              <a:rPr lang="en-US" dirty="0"/>
              <a:t>2 x 32 </a:t>
            </a:r>
            <a:r>
              <a:rPr lang="en-US" dirty="0" smtClean="0"/>
              <a:t>channels per spectrum</a:t>
            </a:r>
            <a:endParaRPr lang="en-US" dirty="0"/>
          </a:p>
          <a:p>
            <a:r>
              <a:rPr lang="en-US" dirty="0"/>
              <a:t>100 spectra per measurement</a:t>
            </a:r>
          </a:p>
          <a:p>
            <a:r>
              <a:rPr lang="en-US" dirty="0"/>
              <a:t>5 measurements per substance</a:t>
            </a:r>
          </a:p>
          <a:p>
            <a:r>
              <a:rPr lang="en-US" dirty="0"/>
              <a:t>20 substances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Preprocess:</a:t>
            </a:r>
          </a:p>
          <a:p>
            <a:r>
              <a:rPr lang="en-US" dirty="0"/>
              <a:t>elimination of </a:t>
            </a:r>
            <a:r>
              <a:rPr lang="en-US" dirty="0" smtClean="0"/>
              <a:t>21 channels</a:t>
            </a:r>
          </a:p>
          <a:p>
            <a:pPr lvl="1">
              <a:buFont typeface="Symbol" panose="05050102010706020507" pitchFamily="18" charset="2"/>
              <a:buChar char="-"/>
            </a:pPr>
            <a:r>
              <a:rPr lang="en-US" dirty="0" smtClean="0"/>
              <a:t>beyond excitation wavelengths (2+8)</a:t>
            </a:r>
          </a:p>
          <a:p>
            <a:pPr lvl="1">
              <a:buFont typeface="Symbol" panose="05050102010706020507" pitchFamily="18" charset="2"/>
              <a:buChar char="-"/>
            </a:pPr>
            <a:r>
              <a:rPr lang="en-US" dirty="0" smtClean="0"/>
              <a:t>in </a:t>
            </a:r>
            <a:r>
              <a:rPr lang="en-US" dirty="0"/>
              <a:t>Raman </a:t>
            </a:r>
            <a:r>
              <a:rPr lang="en-US" dirty="0" smtClean="0"/>
              <a:t>range (2+4)</a:t>
            </a:r>
            <a:endParaRPr lang="en-US" dirty="0"/>
          </a:p>
          <a:p>
            <a:pPr lvl="1">
              <a:buFont typeface="Symbol" panose="05050102010706020507" pitchFamily="18" charset="2"/>
              <a:buChar char="-"/>
            </a:pPr>
            <a:r>
              <a:rPr lang="en-US" dirty="0"/>
              <a:t>at notch </a:t>
            </a:r>
            <a:r>
              <a:rPr lang="en-US" dirty="0" smtClean="0"/>
              <a:t>filter (1)</a:t>
            </a:r>
            <a:endParaRPr lang="en-US" dirty="0"/>
          </a:p>
          <a:p>
            <a:pPr lvl="1">
              <a:buFont typeface="Symbol" panose="05050102010706020507" pitchFamily="18" charset="2"/>
              <a:buChar char="-"/>
            </a:pPr>
            <a:r>
              <a:rPr lang="en-US" dirty="0" smtClean="0"/>
              <a:t>around 532 nm (2+2)</a:t>
            </a:r>
          </a:p>
          <a:p>
            <a:r>
              <a:rPr lang="en-US" dirty="0" smtClean="0"/>
              <a:t>scaling </a:t>
            </a:r>
            <a:r>
              <a:rPr lang="en-US" dirty="0"/>
              <a:t>from 0 to 1</a:t>
            </a:r>
          </a:p>
          <a:p>
            <a:endParaRPr lang="en-US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400" b="1" dirty="0" smtClean="0"/>
              <a:t> 10000 </a:t>
            </a:r>
            <a:r>
              <a:rPr lang="en-US" sz="2400" b="1" dirty="0"/>
              <a:t>spectra with </a:t>
            </a:r>
            <a:r>
              <a:rPr lang="en-US" sz="2400" b="1" dirty="0" smtClean="0"/>
              <a:t>43 features </a:t>
            </a:r>
            <a:r>
              <a:rPr lang="en-US" sz="2400" b="1" dirty="0"/>
              <a:t>for classification </a:t>
            </a:r>
            <a:r>
              <a:rPr lang="en-US" sz="2400" b="1" dirty="0" smtClean="0"/>
              <a:t>procedure</a:t>
            </a:r>
            <a:endParaRPr lang="en-US" sz="24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05787" y="1272034"/>
            <a:ext cx="5758872" cy="431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Data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&gt; CAC2018 &gt; M. Kraus • DOCS &gt; June 26, 2018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DLR.de  •  Chart </a:t>
            </a:r>
            <a:fld id="{A5AC3FBE-A647-41C9-A8C3-4435ED4FC895}" type="slidenum">
              <a:rPr lang="en-GB" noProof="0" smtClean="0"/>
              <a:pPr>
                <a:defRPr/>
              </a:pPr>
              <a:t>7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218362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s://3qeqpr26caki16dnhd19sv6by6v-wpengine.netdna-ssl.com/wp-content/uploads/2014/09/Caret-package-in-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5339" y="2090577"/>
            <a:ext cx="1656048" cy="447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platzhalter 2"/>
          <p:cNvSpPr>
            <a:spLocks noGrp="1"/>
          </p:cNvSpPr>
          <p:nvPr>
            <p:ph type="body" sz="quarter" idx="12"/>
          </p:nvPr>
        </p:nvSpPr>
        <p:spPr>
          <a:xfrm>
            <a:off x="486000" y="1591200"/>
            <a:ext cx="4387451" cy="4718914"/>
          </a:xfrm>
        </p:spPr>
        <p:txBody>
          <a:bodyPr/>
          <a:lstStyle/>
          <a:p>
            <a:r>
              <a:rPr lang="en-US" dirty="0"/>
              <a:t>Software</a:t>
            </a:r>
          </a:p>
          <a:p>
            <a:pPr lvl="1">
              <a:buFont typeface="Symbol" panose="05050102010706020507" pitchFamily="18" charset="2"/>
              <a:buChar char="-"/>
            </a:pPr>
            <a:r>
              <a:rPr lang="en-US" dirty="0"/>
              <a:t>R, </a:t>
            </a:r>
            <a:r>
              <a:rPr lang="en-US" dirty="0" err="1"/>
              <a:t>RStudio</a:t>
            </a:r>
            <a:endParaRPr lang="en-US" dirty="0"/>
          </a:p>
          <a:p>
            <a:pPr lvl="1">
              <a:buFont typeface="Symbol" panose="05050102010706020507" pitchFamily="18" charset="2"/>
              <a:buChar char="-"/>
            </a:pPr>
            <a:r>
              <a:rPr lang="en-US" dirty="0"/>
              <a:t>package: caret</a:t>
            </a:r>
          </a:p>
          <a:p>
            <a:endParaRPr lang="en-US" dirty="0" smtClean="0"/>
          </a:p>
          <a:p>
            <a:r>
              <a:rPr lang="en-US" dirty="0" smtClean="0"/>
              <a:t>10000 </a:t>
            </a:r>
            <a:r>
              <a:rPr lang="en-US" dirty="0"/>
              <a:t>spectra with </a:t>
            </a:r>
            <a:r>
              <a:rPr lang="en-US" dirty="0" smtClean="0"/>
              <a:t>43 </a:t>
            </a:r>
            <a:r>
              <a:rPr lang="en-US" dirty="0"/>
              <a:t>features for classification </a:t>
            </a:r>
            <a:r>
              <a:rPr lang="en-US" dirty="0" smtClean="0"/>
              <a:t>procedure</a:t>
            </a:r>
          </a:p>
          <a:p>
            <a:endParaRPr lang="en-US" dirty="0" smtClean="0"/>
          </a:p>
          <a:p>
            <a:r>
              <a:rPr lang="en-US" dirty="0" smtClean="0"/>
              <a:t>Split </a:t>
            </a:r>
            <a:r>
              <a:rPr lang="en-US" dirty="0"/>
              <a:t>data in two </a:t>
            </a:r>
            <a:r>
              <a:rPr lang="en-US" dirty="0" smtClean="0"/>
              <a:t>sets:</a:t>
            </a:r>
          </a:p>
          <a:p>
            <a:pPr lvl="1">
              <a:buFont typeface="Symbol" panose="05050102010706020507" pitchFamily="18" charset="2"/>
              <a:buChar char="-"/>
            </a:pPr>
            <a:r>
              <a:rPr lang="en-US" dirty="0" smtClean="0"/>
              <a:t>75 % to </a:t>
            </a:r>
            <a:r>
              <a:rPr lang="en-US" dirty="0"/>
              <a:t>train the algorithms</a:t>
            </a:r>
          </a:p>
          <a:p>
            <a:pPr lvl="1">
              <a:buFont typeface="Symbol" panose="05050102010706020507" pitchFamily="18" charset="2"/>
              <a:buChar char="-"/>
            </a:pPr>
            <a:r>
              <a:rPr lang="en-US" dirty="0" smtClean="0"/>
              <a:t>25 % to test the classification models</a:t>
            </a:r>
          </a:p>
          <a:p>
            <a:endParaRPr lang="en-US" dirty="0" smtClean="0"/>
          </a:p>
          <a:p>
            <a:r>
              <a:rPr lang="en-US" dirty="0" smtClean="0"/>
              <a:t>Resampling</a:t>
            </a:r>
          </a:p>
          <a:p>
            <a:pPr lvl="1">
              <a:buFont typeface="Symbol" panose="05050102010706020507" pitchFamily="18" charset="2"/>
              <a:buChar char="-"/>
            </a:pPr>
            <a:r>
              <a:rPr lang="en-US" dirty="0" smtClean="0"/>
              <a:t>Bootstrapping</a:t>
            </a:r>
          </a:p>
          <a:p>
            <a:pPr lvl="1">
              <a:buFont typeface="Symbol" panose="05050102010706020507" pitchFamily="18" charset="2"/>
              <a:buChar char="-"/>
            </a:pPr>
            <a:r>
              <a:rPr lang="en-US" dirty="0" smtClean="0"/>
              <a:t>Cross-validation</a:t>
            </a:r>
            <a:endParaRPr lang="en-US" dirty="0"/>
          </a:p>
          <a:p>
            <a:pPr marL="446400" lvl="1" indent="0">
              <a:buNone/>
            </a:pP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05788" y="1272034"/>
            <a:ext cx="5758871" cy="431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Classification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&gt; CAC2018 &gt; M. Kraus • DOCS &gt; June 26, 2018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DLR.de  •  Chart </a:t>
            </a:r>
            <a:fld id="{A5AC3FBE-A647-41C9-A8C3-4435ED4FC895}" type="slidenum">
              <a:rPr lang="en-GB" noProof="0" smtClean="0"/>
              <a:pPr>
                <a:defRPr/>
              </a:pPr>
              <a:t>8</a:t>
            </a:fld>
            <a:endParaRPr lang="en-GB" noProof="0" dirty="0"/>
          </a:p>
        </p:txBody>
      </p:sp>
      <p:pic>
        <p:nvPicPr>
          <p:cNvPr id="4097" name="Picture 1" descr="C:\Users\krau_m1\Pictures\r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5086" y="837506"/>
            <a:ext cx="1162050" cy="904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krau_m1\Pictures\RStudio_Logo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5259" y="1485578"/>
            <a:ext cx="2361704" cy="828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3963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Algorithms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&gt; CAC2018 &gt; M. Kraus • DOCS &gt; June 26, 2018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DLR.de  •  Chart </a:t>
            </a:r>
            <a:fld id="{A5AC3FBE-A647-41C9-A8C3-4435ED4FC895}" type="slidenum">
              <a:rPr lang="en-GB" noProof="0" smtClean="0"/>
              <a:pPr>
                <a:defRPr/>
              </a:pPr>
              <a:t>9</a:t>
            </a:fld>
            <a:endParaRPr lang="en-GB" noProof="0" dirty="0"/>
          </a:p>
        </p:txBody>
      </p:sp>
      <p:graphicFrame>
        <p:nvGraphicFramePr>
          <p:cNvPr id="6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9507926"/>
              </p:ext>
            </p:extLst>
          </p:nvPr>
        </p:nvGraphicFramePr>
        <p:xfrm>
          <a:off x="264939" y="1197546"/>
          <a:ext cx="11665297" cy="2247295"/>
        </p:xfrm>
        <a:graphic>
          <a:graphicData uri="http://schemas.openxmlformats.org/drawingml/2006/table">
            <a:tbl>
              <a:tblPr firstRow="1" firstCol="1" bandRow="1">
                <a:tableStyleId>{5202B0CA-FC54-4496-8BCA-5EF66A818D29}</a:tableStyleId>
              </a:tblPr>
              <a:tblGrid>
                <a:gridCol w="1368152"/>
                <a:gridCol w="3168352"/>
                <a:gridCol w="3576398"/>
                <a:gridCol w="3552395"/>
              </a:tblGrid>
              <a:tr h="553588">
                <a:tc>
                  <a:txBody>
                    <a:bodyPr/>
                    <a:lstStyle/>
                    <a:p>
                      <a:pPr algn="ctr"/>
                      <a:r>
                        <a:rPr lang="de-DE" sz="1800" dirty="0" err="1" smtClean="0">
                          <a:solidFill>
                            <a:srgbClr val="46464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Specs</a:t>
                      </a:r>
                      <a:endParaRPr lang="de-DE" sz="1800" dirty="0">
                        <a:solidFill>
                          <a:srgbClr val="464646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 err="1" smtClean="0">
                          <a:solidFill>
                            <a:srgbClr val="46464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Decision</a:t>
                      </a:r>
                      <a:r>
                        <a:rPr lang="de-DE" sz="1800" dirty="0" smtClean="0">
                          <a:solidFill>
                            <a:srgbClr val="46464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800" dirty="0" err="1" smtClean="0">
                          <a:solidFill>
                            <a:srgbClr val="46464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Tree</a:t>
                      </a:r>
                      <a:r>
                        <a:rPr lang="de-DE" sz="1800" dirty="0" smtClean="0">
                          <a:solidFill>
                            <a:srgbClr val="46464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800" dirty="0" err="1" smtClean="0">
                          <a:solidFill>
                            <a:srgbClr val="46464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C5.0</a:t>
                      </a:r>
                      <a:endParaRPr lang="de-DE" sz="1800" dirty="0">
                        <a:solidFill>
                          <a:srgbClr val="464646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 smtClean="0">
                          <a:solidFill>
                            <a:srgbClr val="46464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Support Vector Machine</a:t>
                      </a:r>
                      <a:endParaRPr lang="de-DE" sz="1800" dirty="0">
                        <a:solidFill>
                          <a:srgbClr val="464646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 err="1" smtClean="0">
                          <a:solidFill>
                            <a:srgbClr val="46464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Neural</a:t>
                      </a:r>
                      <a:r>
                        <a:rPr lang="de-DE" sz="1800" dirty="0" smtClean="0">
                          <a:solidFill>
                            <a:srgbClr val="46464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Network</a:t>
                      </a:r>
                      <a:endParaRPr lang="de-DE" sz="1800" dirty="0">
                        <a:solidFill>
                          <a:srgbClr val="464646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DDDDDD"/>
                    </a:solidFill>
                  </a:tcPr>
                </a:tc>
              </a:tr>
              <a:tr h="320729"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err="1" smtClean="0">
                          <a:solidFill>
                            <a:srgbClr val="46464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classification</a:t>
                      </a:r>
                      <a:endParaRPr lang="de-DE" sz="1400" dirty="0" smtClean="0">
                        <a:solidFill>
                          <a:srgbClr val="464646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Tx/>
                        <a:buChar char="-"/>
                      </a:pPr>
                      <a:r>
                        <a:rPr lang="de-DE" sz="1400" i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linear</a:t>
                      </a:r>
                    </a:p>
                  </a:txBody>
                  <a:tcPr anchor="ctr">
                    <a:solidFill>
                      <a:srgbClr val="B1B1B0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Tx/>
                        <a:buChar char="-"/>
                      </a:pPr>
                      <a:r>
                        <a:rPr lang="de-DE" sz="1400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nonlinear</a:t>
                      </a:r>
                      <a:endParaRPr lang="de-DE" sz="1400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B1B1B0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Tx/>
                        <a:buChar char="-"/>
                      </a:pPr>
                      <a:r>
                        <a:rPr lang="de-DE" sz="1400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nonlinear</a:t>
                      </a:r>
                      <a:endParaRPr lang="de-DE" sz="1400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B1B1B0"/>
                    </a:solidFill>
                  </a:tcPr>
                </a:tc>
              </a:tr>
              <a:tr h="320729"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err="1" smtClean="0">
                          <a:solidFill>
                            <a:srgbClr val="46464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computation</a:t>
                      </a:r>
                      <a:endParaRPr lang="de-DE" sz="1400" dirty="0">
                        <a:solidFill>
                          <a:srgbClr val="464646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Tx/>
                        <a:buChar char="-"/>
                      </a:pPr>
                      <a:r>
                        <a:rPr lang="de-DE" sz="1400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numerical</a:t>
                      </a:r>
                      <a:endParaRPr lang="de-DE" sz="1400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7B7B7B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Tx/>
                        <a:buChar char="-"/>
                      </a:pPr>
                      <a:r>
                        <a:rPr lang="de-DE" sz="1400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analytical</a:t>
                      </a:r>
                      <a:endParaRPr lang="de-DE" sz="1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7B7B7B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Tx/>
                        <a:buChar char="-"/>
                      </a:pPr>
                      <a:r>
                        <a:rPr lang="de-DE" sz="1400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numerical</a:t>
                      </a:r>
                      <a:endParaRPr lang="de-DE" sz="1400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7B7B7B"/>
                    </a:solidFill>
                  </a:tcPr>
                </a:tc>
              </a:tr>
              <a:tr h="717266"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err="1" smtClean="0">
                          <a:solidFill>
                            <a:srgbClr val="46464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principle</a:t>
                      </a:r>
                      <a:endParaRPr lang="de-DE" sz="1400" dirty="0">
                        <a:solidFill>
                          <a:srgbClr val="464646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de-DE" sz="1400" i="1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if</a:t>
                      </a:r>
                      <a:r>
                        <a:rPr lang="de-DE" sz="1400" i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... </a:t>
                      </a:r>
                      <a:r>
                        <a:rPr lang="de-DE" sz="1400" i="1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then</a:t>
                      </a:r>
                      <a:r>
                        <a:rPr lang="de-DE" sz="14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400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statements</a:t>
                      </a:r>
                      <a:endParaRPr lang="de-DE" sz="1400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lang="de-DE" sz="1400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B1B1B0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Tx/>
                        <a:buChar char="-"/>
                      </a:pPr>
                      <a:r>
                        <a:rPr lang="de-DE" sz="1400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transformation</a:t>
                      </a:r>
                      <a:r>
                        <a:rPr lang="de-DE" sz="14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400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with</a:t>
                      </a:r>
                      <a:r>
                        <a:rPr lang="de-DE" sz="14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400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kernel</a:t>
                      </a:r>
                      <a:r>
                        <a:rPr lang="de-DE" sz="14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400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function</a:t>
                      </a:r>
                      <a:endParaRPr lang="de-DE" sz="1400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indent="-285750" algn="l">
                        <a:buFontTx/>
                        <a:buChar char="-"/>
                      </a:pPr>
                      <a:r>
                        <a:rPr lang="de-DE" sz="14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linear </a:t>
                      </a:r>
                      <a:r>
                        <a:rPr lang="de-DE" sz="1400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separation</a:t>
                      </a:r>
                      <a:r>
                        <a:rPr lang="de-DE" sz="14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in </a:t>
                      </a:r>
                      <a:r>
                        <a:rPr lang="de-DE" sz="1400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hyperspace</a:t>
                      </a:r>
                      <a:endParaRPr lang="de-DE" sz="1400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B1B1B0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de-DE" sz="1400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combination</a:t>
                      </a:r>
                      <a:r>
                        <a:rPr lang="de-DE" sz="14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400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of</a:t>
                      </a:r>
                      <a:r>
                        <a:rPr lang="de-DE" sz="14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400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input</a:t>
                      </a:r>
                      <a:r>
                        <a:rPr lang="de-DE" sz="1400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400" baseline="0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and</a:t>
                      </a:r>
                      <a:r>
                        <a:rPr lang="de-DE" sz="14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400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hidden</a:t>
                      </a:r>
                      <a:r>
                        <a:rPr lang="de-DE" sz="14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400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units</a:t>
                      </a:r>
                      <a:endParaRPr lang="de-DE" sz="1400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de-DE" sz="1400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backpropagation</a:t>
                      </a:r>
                      <a:endParaRPr lang="de-DE" sz="1400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de-DE" sz="1400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converging</a:t>
                      </a:r>
                      <a:r>
                        <a:rPr lang="de-DE" sz="14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400" baseline="0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weights</a:t>
                      </a:r>
                      <a:endParaRPr lang="de-DE" sz="1400" baseline="0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B1B1B0"/>
                    </a:solidFill>
                  </a:tcPr>
                </a:tc>
              </a:tr>
              <a:tr h="32072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err="1" smtClean="0">
                          <a:solidFill>
                            <a:srgbClr val="46464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</a:t>
                      </a:r>
                      <a:r>
                        <a:rPr lang="de-DE" sz="1400" dirty="0" smtClean="0">
                          <a:solidFill>
                            <a:srgbClr val="46464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400" dirty="0" err="1" smtClean="0">
                          <a:solidFill>
                            <a:srgbClr val="46464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overfitting</a:t>
                      </a:r>
                      <a:endParaRPr lang="de-DE" sz="1400" dirty="0" smtClean="0">
                        <a:solidFill>
                          <a:srgbClr val="464646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de-DE" sz="14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global </a:t>
                      </a:r>
                      <a:r>
                        <a:rPr lang="de-DE" sz="1400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pruning</a:t>
                      </a:r>
                      <a:endParaRPr lang="de-DE" sz="1400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7B7B7B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Tx/>
                        <a:buChar char="-"/>
                      </a:pPr>
                      <a:r>
                        <a:rPr lang="de-DE" sz="14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smooth </a:t>
                      </a:r>
                      <a:r>
                        <a:rPr lang="de-DE" sz="1400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borders</a:t>
                      </a:r>
                      <a:endParaRPr lang="de-DE" sz="1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7B7B7B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Tx/>
                        <a:buChar char="-"/>
                      </a:pPr>
                      <a:r>
                        <a:rPr lang="de-DE" sz="1400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averaging</a:t>
                      </a:r>
                      <a:r>
                        <a:rPr lang="de-DE" sz="14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400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and</a:t>
                      </a:r>
                      <a:r>
                        <a:rPr lang="de-DE" sz="14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400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early</a:t>
                      </a:r>
                      <a:r>
                        <a:rPr lang="de-DE" sz="14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400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stopping</a:t>
                      </a:r>
                      <a:endParaRPr lang="de-DE" sz="1400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7B7B7B"/>
                    </a:solidFill>
                  </a:tcPr>
                </a:tc>
              </a:tr>
            </a:tbl>
          </a:graphicData>
        </a:graphic>
      </p:graphicFrame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8625" y="3813654"/>
            <a:ext cx="4140756" cy="2070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46265" y="3573810"/>
            <a:ext cx="5101794" cy="2549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13411" y="3472122"/>
            <a:ext cx="3312368" cy="2651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086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LR-Präsentation 16:9 Englisch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9525">
          <a:solidFill>
            <a:schemeClr val="tx1"/>
          </a:solidFill>
        </a:ln>
      </a:spPr>
      <a:bodyPr rtlCol="0" anchor="ctr">
        <a:noAutofit/>
      </a:bodyPr>
      <a:lstStyle>
        <a:defPPr algn="ctr">
          <a:defRPr dirty="0" smtClean="0">
            <a:solidFill>
              <a:schemeClr val="tx1"/>
            </a:solidFill>
            <a:latin typeface="Arial" pitchFamily="34" charset="0"/>
            <a:cs typeface="Arial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dirty="0" smtClean="0"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tns:customPropertyEditors xmlns:tns="http://schemas.microsoft.com/office/2006/customDocumentInformationPanel">
  <tns:showOnOpen>false</tns:showOnOpen>
  <tns:defaultPropertyEditorNamespace>Standardeigenschaften</tns:defaultPropertyEditorNamespace>
</tns:customPropertyEditors>
</file>

<file path=customXml/itemProps1.xml><?xml version="1.0" encoding="utf-8"?>
<ds:datastoreItem xmlns:ds="http://schemas.openxmlformats.org/officeDocument/2006/customXml" ds:itemID="{95C61B9F-14F0-4AD9-AC81-B8624FAD5FC8}">
  <ds:schemaRefs>
    <ds:schemaRef ds:uri="http://schemas.microsoft.com/office/2006/customDocumentInformationPanel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822</Words>
  <Application>Microsoft Office PowerPoint</Application>
  <PresentationFormat>Benutzerdefiniert</PresentationFormat>
  <Paragraphs>232</Paragraphs>
  <Slides>13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14" baseType="lpstr">
      <vt:lpstr>DLR-Präsentation 16:9 Englisch</vt:lpstr>
      <vt:lpstr>ONLINE DISCRIMINATION OF CHEMICAL SUBSTANCES USING STANDOFF LASER INDUCED FLUORESCENCE SIGNALS</vt:lpstr>
      <vt:lpstr>German Aerospace Center (DLR)</vt:lpstr>
      <vt:lpstr>Security risk scenarios </vt:lpstr>
      <vt:lpstr>CBE detection techniques</vt:lpstr>
      <vt:lpstr>Laser induced fluorescence (LIF)</vt:lpstr>
      <vt:lpstr>Substances</vt:lpstr>
      <vt:lpstr>Data</vt:lpstr>
      <vt:lpstr>Classification</vt:lpstr>
      <vt:lpstr>Algorithms</vt:lpstr>
      <vt:lpstr>Algorithms</vt:lpstr>
      <vt:lpstr>Algorithms</vt:lpstr>
      <vt:lpstr>Future tasks</vt:lpstr>
      <vt:lpstr>Thanks to the audience</vt:lpstr>
    </vt:vector>
  </TitlesOfParts>
  <Company>DLR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Kraus, Marian</dc:creator>
  <cp:lastModifiedBy>Kraus, Marian</cp:lastModifiedBy>
  <cp:revision>155</cp:revision>
  <cp:lastPrinted>2018-06-20T14:17:55Z</cp:lastPrinted>
  <dcterms:created xsi:type="dcterms:W3CDTF">2012-06-19T06:51:55Z</dcterms:created>
  <dcterms:modified xsi:type="dcterms:W3CDTF">2018-06-21T14:44:38Z</dcterms:modified>
</cp:coreProperties>
</file>