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0" r:id="rId3"/>
    <p:sldId id="265" r:id="rId4"/>
    <p:sldId id="279" r:id="rId5"/>
    <p:sldId id="278" r:id="rId6"/>
    <p:sldId id="277" r:id="rId7"/>
    <p:sldId id="276" r:id="rId8"/>
    <p:sldId id="275" r:id="rId9"/>
    <p:sldId id="274" r:id="rId10"/>
    <p:sldId id="273" r:id="rId11"/>
    <p:sldId id="271" r:id="rId12"/>
    <p:sldId id="267" r:id="rId13"/>
    <p:sldId id="284" r:id="rId14"/>
    <p:sldId id="285" r:id="rId15"/>
    <p:sldId id="286" r:id="rId16"/>
    <p:sldId id="263" r:id="rId17"/>
    <p:sldId id="289" r:id="rId18"/>
    <p:sldId id="293" r:id="rId19"/>
    <p:sldId id="287" r:id="rId20"/>
    <p:sldId id="288" r:id="rId21"/>
    <p:sldId id="291" r:id="rId22"/>
    <p:sldId id="292" r:id="rId23"/>
    <p:sldId id="294" r:id="rId24"/>
  </p:sldIdLst>
  <p:sldSz cx="9144000" cy="6858000" type="screen4x3"/>
  <p:notesSz cx="6797675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0" autoAdjust="0"/>
    <p:restoredTop sz="94660"/>
  </p:normalViewPr>
  <p:slideViewPr>
    <p:cSldViewPr>
      <p:cViewPr varScale="1">
        <p:scale>
          <a:sx n="70" d="100"/>
          <a:sy n="70" d="100"/>
        </p:scale>
        <p:origin x="-125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081"/>
        <p:guide pos="211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971" cy="4958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148" y="0"/>
            <a:ext cx="2945971" cy="4958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118"/>
            <a:ext cx="2945971" cy="4958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148" y="9429118"/>
            <a:ext cx="2945971" cy="4958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1"/>
            <a:ext cx="6797675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529336" y="103581"/>
            <a:ext cx="627166" cy="2258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41173" y="103581"/>
            <a:ext cx="809247" cy="2258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7100" y="750888"/>
            <a:ext cx="4941888" cy="37084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05735" y="4715409"/>
            <a:ext cx="4984651" cy="44657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252326" y="9610806"/>
            <a:ext cx="904177" cy="193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159176" y="9610806"/>
            <a:ext cx="501111" cy="388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08092" y="9610806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09648" y="9609109"/>
            <a:ext cx="5378380" cy="169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34948" y="317531"/>
            <a:ext cx="5527780" cy="169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31390" y="750526"/>
            <a:ext cx="4534896" cy="371017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05734" y="4715409"/>
            <a:ext cx="4986207" cy="456768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75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33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71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67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10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88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16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5513" y="750888"/>
            <a:ext cx="4946650" cy="3709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5734" y="4715409"/>
            <a:ext cx="4986207" cy="456768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70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60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9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6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50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52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21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5513" y="750888"/>
            <a:ext cx="4946650" cy="3709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5734" y="4715409"/>
            <a:ext cx="4986207" cy="456768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6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22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5513" y="750888"/>
            <a:ext cx="4946650" cy="3709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5734" y="4715409"/>
            <a:ext cx="4986207" cy="456768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6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23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5513" y="750888"/>
            <a:ext cx="4946650" cy="3709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5734" y="4715409"/>
            <a:ext cx="4986207" cy="456768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6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7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21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95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6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7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38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50888"/>
            <a:ext cx="4941888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802.11-18/0924r1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2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May 2018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5643570" y="6475413"/>
            <a:ext cx="2898768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1513" cy="5408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May 2018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88" y="6475413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0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13" y="6475413"/>
            <a:ext cx="714375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0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5000628" y="357166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802.11-18/0924r1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S Gothic" charset="-128"/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Microsoft_Word_97_-_2003_Document1.doc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303451" cy="273050"/>
          </a:xfrm>
        </p:spPr>
        <p:txBody>
          <a:bodyPr/>
          <a:lstStyle/>
          <a:p>
            <a:r>
              <a:rPr lang="en-US" smtClean="0"/>
              <a:t>May 2018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en-GB" dirty="0" smtClean="0"/>
              <a:t>		Stephan Sand, German Aerospace </a:t>
            </a:r>
            <a:r>
              <a:rPr lang="en-GB" dirty="0" err="1" smtClean="0"/>
              <a:t>Center</a:t>
            </a:r>
            <a:r>
              <a:rPr lang="en-GB" dirty="0" smtClean="0"/>
              <a:t> (DLR)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/>
              <a:t>Time-variant, non-stationary </a:t>
            </a:r>
            <a:r>
              <a:rPr lang="en-US" sz="2800" dirty="0" smtClean="0"/>
              <a:t>Vehicle-to-Vehicle </a:t>
            </a:r>
            <a:r>
              <a:rPr lang="en-US" sz="2800" dirty="0"/>
              <a:t>Channel Model</a:t>
            </a:r>
            <a:endParaRPr lang="en-GB" sz="280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396875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</a:t>
            </a:r>
            <a:r>
              <a:rPr lang="en-GB" sz="2000" b="0" dirty="0" smtClean="0"/>
              <a:t>2018-05-09</a:t>
            </a:r>
            <a:endParaRPr lang="en-GB" sz="2000" b="0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994023"/>
              </p:ext>
            </p:extLst>
          </p:nvPr>
        </p:nvGraphicFramePr>
        <p:xfrm>
          <a:off x="514350" y="2282825"/>
          <a:ext cx="8115300" cy="271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Document" r:id="rId4" imgW="8252039" imgH="2769159" progId="Word.Document.8">
                  <p:embed/>
                </p:oleObj>
              </mc:Choice>
              <mc:Fallback>
                <p:oleObj name="Document" r:id="rId4" imgW="8252039" imgH="2769159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2282825"/>
                        <a:ext cx="8115300" cy="271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3400" y="1939925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Driving in Opposite Directions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Rectangle 32"/>
          <p:cNvSpPr/>
          <p:nvPr/>
        </p:nvSpPr>
        <p:spPr bwMode="auto">
          <a:xfrm>
            <a:off x="0" y="1700808"/>
            <a:ext cx="3707904" cy="3429000"/>
          </a:xfrm>
          <a:prstGeom prst="rect">
            <a:avLst/>
          </a:prstGeom>
          <a:solidFill>
            <a:srgbClr val="5C793E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571474" cy="3429000"/>
          </a:xfrm>
          <a:prstGeom prst="rect">
            <a:avLst/>
          </a:prstGeom>
        </p:spPr>
      </p:pic>
      <p:sp>
        <p:nvSpPr>
          <p:cNvPr id="9" name="Rectangle 31"/>
          <p:cNvSpPr/>
          <p:nvPr/>
        </p:nvSpPr>
        <p:spPr bwMode="auto">
          <a:xfrm>
            <a:off x="505644" y="5615176"/>
            <a:ext cx="8136904" cy="386322"/>
          </a:xfrm>
          <a:prstGeom prst="rect">
            <a:avLst/>
          </a:prstGeom>
          <a:solidFill>
            <a:srgbClr val="A7B8C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12" name="Straight Connector 13"/>
          <p:cNvCxnSpPr/>
          <p:nvPr/>
        </p:nvCxnSpPr>
        <p:spPr bwMode="auto">
          <a:xfrm>
            <a:off x="5664820" y="3195732"/>
            <a:ext cx="0" cy="1512168"/>
          </a:xfrm>
          <a:prstGeom prst="line">
            <a:avLst/>
          </a:prstGeom>
          <a:noFill/>
          <a:ln w="15875" cap="flat" cmpd="sng" algn="ctr">
            <a:solidFill>
              <a:srgbClr val="CEBC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14" name="Straight Connector 19"/>
          <p:cNvCxnSpPr/>
          <p:nvPr/>
        </p:nvCxnSpPr>
        <p:spPr bwMode="auto">
          <a:xfrm>
            <a:off x="5664820" y="2920400"/>
            <a:ext cx="0" cy="1787500"/>
          </a:xfrm>
          <a:prstGeom prst="line">
            <a:avLst/>
          </a:prstGeom>
          <a:noFill/>
          <a:ln w="15875" cap="flat" cmpd="sng" algn="ctr">
            <a:solidFill>
              <a:srgbClr val="5C793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27" y="5694804"/>
            <a:ext cx="2175604" cy="221753"/>
          </a:xfrm>
          <a:prstGeom prst="rect">
            <a:avLst/>
          </a:prstGeom>
        </p:spPr>
      </p:pic>
      <p:sp>
        <p:nvSpPr>
          <p:cNvPr id="16" name="TextBox 28"/>
          <p:cNvSpPr txBox="1"/>
          <p:nvPr/>
        </p:nvSpPr>
        <p:spPr>
          <a:xfrm>
            <a:off x="4644007" y="5251271"/>
            <a:ext cx="682167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km/h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7" name="TextBox 29"/>
          <p:cNvSpPr txBox="1"/>
          <p:nvPr/>
        </p:nvSpPr>
        <p:spPr>
          <a:xfrm>
            <a:off x="3457600" y="5251271"/>
            <a:ext cx="68703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km/h</a:t>
            </a:r>
          </a:p>
        </p:txBody>
      </p:sp>
      <p:sp>
        <p:nvSpPr>
          <p:cNvPr id="18" name="TextBox 30"/>
          <p:cNvSpPr txBox="1"/>
          <p:nvPr/>
        </p:nvSpPr>
        <p:spPr>
          <a:xfrm>
            <a:off x="4139952" y="6088752"/>
            <a:ext cx="648366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100 m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9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20" name="Straight Connector 22"/>
          <p:cNvCxnSpPr/>
          <p:nvPr/>
        </p:nvCxnSpPr>
        <p:spPr bwMode="auto">
          <a:xfrm>
            <a:off x="5661010" y="2785274"/>
            <a:ext cx="1905" cy="1931516"/>
          </a:xfrm>
          <a:prstGeom prst="line">
            <a:avLst/>
          </a:prstGeom>
          <a:noFill/>
          <a:ln w="15875" cap="flat" cmpd="sng" algn="ctr">
            <a:solidFill>
              <a:srgbClr val="0070A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6"/>
          <p:cNvCxnSpPr/>
          <p:nvPr/>
        </p:nvCxnSpPr>
        <p:spPr bwMode="auto">
          <a:xfrm flipH="1">
            <a:off x="3491880" y="6065395"/>
            <a:ext cx="1728192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Oval 33"/>
          <p:cNvSpPr/>
          <p:nvPr/>
        </p:nvSpPr>
        <p:spPr bwMode="auto">
          <a:xfrm>
            <a:off x="926644" y="2752667"/>
            <a:ext cx="2254726" cy="116736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3" name="Oval 34"/>
          <p:cNvSpPr/>
          <p:nvPr/>
        </p:nvSpPr>
        <p:spPr bwMode="auto">
          <a:xfrm>
            <a:off x="1183814" y="2950023"/>
            <a:ext cx="1758711" cy="79208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4" name="Oval 35"/>
          <p:cNvSpPr/>
          <p:nvPr/>
        </p:nvSpPr>
        <p:spPr bwMode="auto">
          <a:xfrm>
            <a:off x="1358310" y="3052511"/>
            <a:ext cx="1383431" cy="576064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5" name="Oval 36"/>
          <p:cNvSpPr/>
          <p:nvPr/>
        </p:nvSpPr>
        <p:spPr bwMode="auto">
          <a:xfrm>
            <a:off x="1553580" y="3169857"/>
            <a:ext cx="975526" cy="34467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26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6606" y="3257105"/>
            <a:ext cx="432048" cy="166583"/>
          </a:xfrm>
          <a:prstGeom prst="rect">
            <a:avLst/>
          </a:prstGeom>
        </p:spPr>
      </p:pic>
      <p:cxnSp>
        <p:nvCxnSpPr>
          <p:cNvPr id="27" name="Straight Arrow Connector 39"/>
          <p:cNvCxnSpPr/>
          <p:nvPr/>
        </p:nvCxnSpPr>
        <p:spPr bwMode="auto">
          <a:xfrm flipH="1" flipV="1">
            <a:off x="1884844" y="3336733"/>
            <a:ext cx="180020" cy="532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triangl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50" y="3257227"/>
            <a:ext cx="432048" cy="166583"/>
          </a:xfrm>
          <a:prstGeom prst="rect">
            <a:avLst/>
          </a:prstGeom>
        </p:spPr>
      </p:pic>
      <p:cxnSp>
        <p:nvCxnSpPr>
          <p:cNvPr id="29" name="Straight Arrow Connector 41"/>
          <p:cNvCxnSpPr/>
          <p:nvPr/>
        </p:nvCxnSpPr>
        <p:spPr bwMode="auto">
          <a:xfrm flipH="1" flipV="1">
            <a:off x="2040040" y="3335877"/>
            <a:ext cx="180020" cy="1613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44"/>
          <p:cNvSpPr txBox="1"/>
          <p:nvPr/>
        </p:nvSpPr>
        <p:spPr>
          <a:xfrm>
            <a:off x="2970687" y="558469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TextBox 45"/>
          <p:cNvSpPr txBox="1"/>
          <p:nvPr/>
        </p:nvSpPr>
        <p:spPr>
          <a:xfrm>
            <a:off x="5508104" y="5584696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46"/>
              <p:cNvSpPr txBox="1"/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5.2 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2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47"/>
          <p:cNvCxnSpPr/>
          <p:nvPr/>
        </p:nvCxnSpPr>
        <p:spPr bwMode="auto">
          <a:xfrm>
            <a:off x="5220072" y="5960319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48"/>
          <p:cNvCxnSpPr/>
          <p:nvPr/>
        </p:nvCxnSpPr>
        <p:spPr bwMode="auto">
          <a:xfrm>
            <a:off x="3491880" y="5960318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49"/>
          <p:cNvSpPr txBox="1"/>
          <p:nvPr/>
        </p:nvSpPr>
        <p:spPr>
          <a:xfrm>
            <a:off x="683568" y="342445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7" name="TextBox 50"/>
          <p:cNvSpPr txBox="1"/>
          <p:nvPr/>
        </p:nvSpPr>
        <p:spPr>
          <a:xfrm>
            <a:off x="3203848" y="3415034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8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6844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6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Driving in Opposite Directions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Rectangle 32"/>
          <p:cNvSpPr/>
          <p:nvPr/>
        </p:nvSpPr>
        <p:spPr bwMode="auto">
          <a:xfrm>
            <a:off x="0" y="1700808"/>
            <a:ext cx="3707904" cy="3429000"/>
          </a:xfrm>
          <a:prstGeom prst="rect">
            <a:avLst/>
          </a:prstGeom>
          <a:solidFill>
            <a:srgbClr val="5C793E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571474" cy="3429000"/>
          </a:xfrm>
          <a:prstGeom prst="rect">
            <a:avLst/>
          </a:prstGeom>
        </p:spPr>
      </p:pic>
      <p:sp>
        <p:nvSpPr>
          <p:cNvPr id="9" name="Rectangle 31"/>
          <p:cNvSpPr/>
          <p:nvPr/>
        </p:nvSpPr>
        <p:spPr bwMode="auto">
          <a:xfrm>
            <a:off x="505644" y="5615176"/>
            <a:ext cx="8136904" cy="386322"/>
          </a:xfrm>
          <a:prstGeom prst="rect">
            <a:avLst/>
          </a:prstGeom>
          <a:solidFill>
            <a:srgbClr val="A7B8C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12" name="Straight Connector 13"/>
          <p:cNvCxnSpPr/>
          <p:nvPr/>
        </p:nvCxnSpPr>
        <p:spPr bwMode="auto">
          <a:xfrm>
            <a:off x="5664820" y="3195732"/>
            <a:ext cx="0" cy="1512168"/>
          </a:xfrm>
          <a:prstGeom prst="line">
            <a:avLst/>
          </a:prstGeom>
          <a:noFill/>
          <a:ln w="15875" cap="flat" cmpd="sng" algn="ctr">
            <a:solidFill>
              <a:srgbClr val="CEBC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14" name="Straight Connector 19"/>
          <p:cNvCxnSpPr/>
          <p:nvPr/>
        </p:nvCxnSpPr>
        <p:spPr bwMode="auto">
          <a:xfrm>
            <a:off x="5664820" y="2920400"/>
            <a:ext cx="0" cy="1787500"/>
          </a:xfrm>
          <a:prstGeom prst="line">
            <a:avLst/>
          </a:prstGeom>
          <a:noFill/>
          <a:ln w="15875" cap="flat" cmpd="sng" algn="ctr">
            <a:solidFill>
              <a:srgbClr val="5C793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27" y="5694804"/>
            <a:ext cx="2175604" cy="221753"/>
          </a:xfrm>
          <a:prstGeom prst="rect">
            <a:avLst/>
          </a:prstGeom>
        </p:spPr>
      </p:pic>
      <p:sp>
        <p:nvSpPr>
          <p:cNvPr id="16" name="TextBox 28"/>
          <p:cNvSpPr txBox="1"/>
          <p:nvPr/>
        </p:nvSpPr>
        <p:spPr>
          <a:xfrm>
            <a:off x="4644007" y="5251271"/>
            <a:ext cx="682167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km/h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7" name="TextBox 29"/>
          <p:cNvSpPr txBox="1"/>
          <p:nvPr/>
        </p:nvSpPr>
        <p:spPr>
          <a:xfrm>
            <a:off x="3457600" y="5251271"/>
            <a:ext cx="68703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km/h</a:t>
            </a:r>
          </a:p>
        </p:txBody>
      </p:sp>
      <p:sp>
        <p:nvSpPr>
          <p:cNvPr id="18" name="TextBox 30"/>
          <p:cNvSpPr txBox="1"/>
          <p:nvPr/>
        </p:nvSpPr>
        <p:spPr>
          <a:xfrm>
            <a:off x="4139952" y="6088752"/>
            <a:ext cx="648366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100 m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9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20" name="Straight Connector 22"/>
          <p:cNvCxnSpPr/>
          <p:nvPr/>
        </p:nvCxnSpPr>
        <p:spPr bwMode="auto">
          <a:xfrm>
            <a:off x="5661010" y="2785274"/>
            <a:ext cx="1905" cy="1931516"/>
          </a:xfrm>
          <a:prstGeom prst="line">
            <a:avLst/>
          </a:prstGeom>
          <a:noFill/>
          <a:ln w="15875" cap="flat" cmpd="sng" algn="ctr">
            <a:solidFill>
              <a:srgbClr val="0070A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6"/>
          <p:cNvCxnSpPr/>
          <p:nvPr/>
        </p:nvCxnSpPr>
        <p:spPr bwMode="auto">
          <a:xfrm flipH="1">
            <a:off x="3491880" y="6065395"/>
            <a:ext cx="1728192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Oval 33"/>
          <p:cNvSpPr/>
          <p:nvPr/>
        </p:nvSpPr>
        <p:spPr bwMode="auto">
          <a:xfrm>
            <a:off x="926644" y="2752667"/>
            <a:ext cx="2254726" cy="116736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3" name="Oval 34"/>
          <p:cNvSpPr/>
          <p:nvPr/>
        </p:nvSpPr>
        <p:spPr bwMode="auto">
          <a:xfrm>
            <a:off x="1183814" y="2950023"/>
            <a:ext cx="1758711" cy="79208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4" name="Oval 35"/>
          <p:cNvSpPr/>
          <p:nvPr/>
        </p:nvSpPr>
        <p:spPr bwMode="auto">
          <a:xfrm>
            <a:off x="1358310" y="3052511"/>
            <a:ext cx="1383431" cy="576064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5" name="Oval 36"/>
          <p:cNvSpPr/>
          <p:nvPr/>
        </p:nvSpPr>
        <p:spPr bwMode="auto">
          <a:xfrm>
            <a:off x="1553580" y="3169857"/>
            <a:ext cx="975526" cy="34467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26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6606" y="3257105"/>
            <a:ext cx="432048" cy="166583"/>
          </a:xfrm>
          <a:prstGeom prst="rect">
            <a:avLst/>
          </a:prstGeom>
        </p:spPr>
      </p:pic>
      <p:cxnSp>
        <p:nvCxnSpPr>
          <p:cNvPr id="27" name="Straight Arrow Connector 39"/>
          <p:cNvCxnSpPr/>
          <p:nvPr/>
        </p:nvCxnSpPr>
        <p:spPr bwMode="auto">
          <a:xfrm flipH="1" flipV="1">
            <a:off x="1884844" y="3336733"/>
            <a:ext cx="180020" cy="532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triangl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50" y="3257227"/>
            <a:ext cx="432048" cy="166583"/>
          </a:xfrm>
          <a:prstGeom prst="rect">
            <a:avLst/>
          </a:prstGeom>
        </p:spPr>
      </p:pic>
      <p:cxnSp>
        <p:nvCxnSpPr>
          <p:cNvPr id="29" name="Straight Arrow Connector 41"/>
          <p:cNvCxnSpPr/>
          <p:nvPr/>
        </p:nvCxnSpPr>
        <p:spPr bwMode="auto">
          <a:xfrm flipH="1" flipV="1">
            <a:off x="2040040" y="3335877"/>
            <a:ext cx="180020" cy="1613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44"/>
          <p:cNvSpPr txBox="1"/>
          <p:nvPr/>
        </p:nvSpPr>
        <p:spPr>
          <a:xfrm>
            <a:off x="2970687" y="558469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TextBox 45"/>
          <p:cNvSpPr txBox="1"/>
          <p:nvPr/>
        </p:nvSpPr>
        <p:spPr>
          <a:xfrm>
            <a:off x="5508104" y="5584696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46"/>
              <p:cNvSpPr txBox="1"/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5.2 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2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47"/>
          <p:cNvCxnSpPr/>
          <p:nvPr/>
        </p:nvCxnSpPr>
        <p:spPr bwMode="auto">
          <a:xfrm>
            <a:off x="5220072" y="5960319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48"/>
          <p:cNvCxnSpPr/>
          <p:nvPr/>
        </p:nvCxnSpPr>
        <p:spPr bwMode="auto">
          <a:xfrm>
            <a:off x="3491880" y="5960318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Rounded Rectangle 55"/>
          <p:cNvSpPr/>
          <p:nvPr/>
        </p:nvSpPr>
        <p:spPr bwMode="auto">
          <a:xfrm>
            <a:off x="395536" y="5550788"/>
            <a:ext cx="8352928" cy="855700"/>
          </a:xfrm>
          <a:prstGeom prst="roundRect">
            <a:avLst/>
          </a:prstGeom>
          <a:solidFill>
            <a:srgbClr val="0070AC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None/>
            </a:pPr>
            <a:r>
              <a:rPr lang="en-US" sz="24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Doppler spectrum depends</a:t>
            </a:r>
          </a:p>
          <a:p>
            <a:pPr algn="ctr">
              <a:buNone/>
            </a:pPr>
            <a:r>
              <a:rPr lang="en-US" sz="24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on delay, velocity vectors, and </a:t>
            </a:r>
            <a:r>
              <a:rPr lang="en-US" sz="2400" kern="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Tx</a:t>
            </a:r>
            <a:r>
              <a:rPr lang="en-US" sz="24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-Rx distance</a:t>
            </a:r>
            <a:endParaRPr lang="en-US" sz="2400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6" name="TextBox 49"/>
          <p:cNvSpPr txBox="1"/>
          <p:nvPr/>
        </p:nvSpPr>
        <p:spPr>
          <a:xfrm>
            <a:off x="683568" y="342445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7" name="TextBox 50"/>
          <p:cNvSpPr txBox="1"/>
          <p:nvPr/>
        </p:nvSpPr>
        <p:spPr>
          <a:xfrm>
            <a:off x="3203848" y="3415034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8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6844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6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Influence of Finite Scattering </a:t>
            </a:r>
            <a:r>
              <a:rPr lang="en-US" dirty="0" smtClean="0"/>
              <a:t>Areas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06B781AF-4CCF-49B0-A572-DE54FBE5D942}" type="slidenum">
              <a:rPr lang="en-GB" smtClean="0"/>
              <a:pPr/>
              <a:t>12</a:t>
            </a:fld>
            <a:endParaRPr lang="en-GB"/>
          </a:p>
        </p:txBody>
      </p:sp>
      <p:grpSp>
        <p:nvGrpSpPr>
          <p:cNvPr id="72" name="Group 71"/>
          <p:cNvGrpSpPr/>
          <p:nvPr/>
        </p:nvGrpSpPr>
        <p:grpSpPr>
          <a:xfrm>
            <a:off x="0" y="1720800"/>
            <a:ext cx="9180512" cy="4730400"/>
            <a:chOff x="0" y="1340768"/>
            <a:chExt cx="9180512" cy="4730400"/>
          </a:xfrm>
        </p:grpSpPr>
        <p:sp>
          <p:nvSpPr>
            <p:cNvPr id="54" name="Rectangle 5"/>
            <p:cNvSpPr/>
            <p:nvPr/>
          </p:nvSpPr>
          <p:spPr bwMode="auto">
            <a:xfrm>
              <a:off x="0" y="1340768"/>
              <a:ext cx="9180512" cy="4730400"/>
            </a:xfrm>
            <a:prstGeom prst="rect">
              <a:avLst/>
            </a:prstGeom>
            <a:solidFill>
              <a:srgbClr val="5C793E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55" name="Oval 35"/>
            <p:cNvSpPr/>
            <p:nvPr/>
          </p:nvSpPr>
          <p:spPr bwMode="auto">
            <a:xfrm rot="21225191">
              <a:off x="5007337" y="2060070"/>
              <a:ext cx="4070947" cy="2101126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pic>
          <p:nvPicPr>
            <p:cNvPr id="56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7320"/>
              <a:ext cx="4572000" cy="3431960"/>
            </a:xfrm>
            <a:prstGeom prst="rect">
              <a:avLst/>
            </a:prstGeom>
          </p:spPr>
        </p:pic>
        <p:sp>
          <p:nvSpPr>
            <p:cNvPr id="57" name="TextBox 28"/>
            <p:cNvSpPr txBox="1"/>
            <p:nvPr/>
          </p:nvSpPr>
          <p:spPr>
            <a:xfrm>
              <a:off x="7469717" y="3068960"/>
              <a:ext cx="610745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90 km/h</a:t>
              </a:r>
            </a:p>
          </p:txBody>
        </p:sp>
        <p:sp>
          <p:nvSpPr>
            <p:cNvPr id="58" name="TextBox 29"/>
            <p:cNvSpPr txBox="1"/>
            <p:nvPr/>
          </p:nvSpPr>
          <p:spPr>
            <a:xfrm>
              <a:off x="5850860" y="2807543"/>
              <a:ext cx="610745" cy="3334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90 km/h</a:t>
              </a:r>
            </a:p>
          </p:txBody>
        </p:sp>
        <p:sp>
          <p:nvSpPr>
            <p:cNvPr id="59" name="TextBox 30"/>
            <p:cNvSpPr txBox="1"/>
            <p:nvPr/>
          </p:nvSpPr>
          <p:spPr>
            <a:xfrm>
              <a:off x="6724829" y="2564904"/>
              <a:ext cx="456856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100 m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60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508104" y="3211668"/>
              <a:ext cx="766300" cy="295460"/>
            </a:xfrm>
            <a:prstGeom prst="rect">
              <a:avLst/>
            </a:prstGeom>
          </p:spPr>
        </p:pic>
        <p:pic>
          <p:nvPicPr>
            <p:cNvPr id="61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572" y="2776773"/>
              <a:ext cx="766300" cy="295460"/>
            </a:xfrm>
            <a:prstGeom prst="rect">
              <a:avLst/>
            </a:prstGeom>
          </p:spPr>
        </p:pic>
        <p:cxnSp>
          <p:nvCxnSpPr>
            <p:cNvPr id="62" name="Straight Arrow Connector 33"/>
            <p:cNvCxnSpPr/>
            <p:nvPr/>
          </p:nvCxnSpPr>
          <p:spPr bwMode="auto">
            <a:xfrm flipH="1">
              <a:off x="7426532" y="2924503"/>
              <a:ext cx="36004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Arrow Connector 34"/>
            <p:cNvCxnSpPr/>
            <p:nvPr/>
          </p:nvCxnSpPr>
          <p:spPr bwMode="auto">
            <a:xfrm rot="10800000" flipH="1">
              <a:off x="6268442" y="3341752"/>
              <a:ext cx="36004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Rectangle 22"/>
            <p:cNvSpPr/>
            <p:nvPr/>
          </p:nvSpPr>
          <p:spPr bwMode="auto">
            <a:xfrm>
              <a:off x="4283968" y="1417320"/>
              <a:ext cx="361184" cy="3431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65" name="TextBox 36"/>
            <p:cNvSpPr txBox="1"/>
            <p:nvPr/>
          </p:nvSpPr>
          <p:spPr>
            <a:xfrm>
              <a:off x="5245338" y="3131546"/>
              <a:ext cx="190758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RX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66" name="TextBox 38"/>
            <p:cNvSpPr txBox="1"/>
            <p:nvPr/>
          </p:nvSpPr>
          <p:spPr>
            <a:xfrm>
              <a:off x="8658440" y="2708920"/>
              <a:ext cx="181140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X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grpSp>
          <p:nvGrpSpPr>
            <p:cNvPr id="67" name="Group 40"/>
            <p:cNvGrpSpPr/>
            <p:nvPr/>
          </p:nvGrpSpPr>
          <p:grpSpPr>
            <a:xfrm>
              <a:off x="5813533" y="2420888"/>
              <a:ext cx="2378596" cy="290502"/>
              <a:chOff x="6084168" y="3283749"/>
              <a:chExt cx="2378596" cy="290502"/>
            </a:xfrm>
          </p:grpSpPr>
          <p:cxnSp>
            <p:nvCxnSpPr>
              <p:cNvPr id="68" name="Straight Arrow Connector 41"/>
              <p:cNvCxnSpPr/>
              <p:nvPr/>
            </p:nvCxnSpPr>
            <p:spPr bwMode="auto">
              <a:xfrm flipH="1">
                <a:off x="6084168" y="3429000"/>
                <a:ext cx="237859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triangl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Connector 42"/>
              <p:cNvCxnSpPr/>
              <p:nvPr/>
            </p:nvCxnSpPr>
            <p:spPr bwMode="auto">
              <a:xfrm>
                <a:off x="6084168" y="3283749"/>
                <a:ext cx="0" cy="29050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Connector 43"/>
              <p:cNvCxnSpPr/>
              <p:nvPr/>
            </p:nvCxnSpPr>
            <p:spPr bwMode="auto">
              <a:xfrm>
                <a:off x="8462764" y="3283749"/>
                <a:ext cx="0" cy="29050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1" name="Straight Connector 45"/>
            <p:cNvCxnSpPr/>
            <p:nvPr/>
          </p:nvCxnSpPr>
          <p:spPr bwMode="auto">
            <a:xfrm>
              <a:off x="1530000" y="1666940"/>
              <a:ext cx="0" cy="2808312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73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Influence of Finite Scattering </a:t>
            </a:r>
            <a:r>
              <a:rPr lang="en-US" dirty="0" smtClean="0"/>
              <a:t>Areas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06B781AF-4CCF-49B0-A572-DE54FBE5D942}" type="slidenum">
              <a:rPr lang="en-GB" smtClean="0"/>
              <a:pPr/>
              <a:t>13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0" y="1720800"/>
            <a:ext cx="9180512" cy="4730400"/>
            <a:chOff x="0" y="1340768"/>
            <a:chExt cx="9180512" cy="4730400"/>
          </a:xfrm>
        </p:grpSpPr>
        <p:sp>
          <p:nvSpPr>
            <p:cNvPr id="48" name="Rectangle 5"/>
            <p:cNvSpPr/>
            <p:nvPr/>
          </p:nvSpPr>
          <p:spPr bwMode="auto">
            <a:xfrm>
              <a:off x="0" y="1340768"/>
              <a:ext cx="9180512" cy="4730400"/>
            </a:xfrm>
            <a:prstGeom prst="rect">
              <a:avLst/>
            </a:prstGeom>
            <a:solidFill>
              <a:srgbClr val="5C793E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49" name="Oval 35"/>
            <p:cNvSpPr/>
            <p:nvPr/>
          </p:nvSpPr>
          <p:spPr bwMode="auto">
            <a:xfrm rot="21225191">
              <a:off x="5007337" y="2060070"/>
              <a:ext cx="4070947" cy="2101126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85" name="Rectangle 6"/>
            <p:cNvSpPr/>
            <p:nvPr/>
          </p:nvSpPr>
          <p:spPr bwMode="auto">
            <a:xfrm>
              <a:off x="4572000" y="2660730"/>
              <a:ext cx="4608512" cy="914756"/>
            </a:xfrm>
            <a:prstGeom prst="rect">
              <a:avLst/>
            </a:prstGeom>
            <a:solidFill>
              <a:srgbClr val="A7B8C6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cxnSp>
          <p:nvCxnSpPr>
            <p:cNvPr id="86" name="Straight Connector 17"/>
            <p:cNvCxnSpPr/>
            <p:nvPr/>
          </p:nvCxnSpPr>
          <p:spPr bwMode="auto">
            <a:xfrm flipV="1">
              <a:off x="3707904" y="3140968"/>
              <a:ext cx="5436000" cy="311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50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7320"/>
              <a:ext cx="4572000" cy="3431960"/>
            </a:xfrm>
            <a:prstGeom prst="rect">
              <a:avLst/>
            </a:prstGeom>
          </p:spPr>
        </p:pic>
        <p:sp>
          <p:nvSpPr>
            <p:cNvPr id="51" name="TextBox 28"/>
            <p:cNvSpPr txBox="1"/>
            <p:nvPr/>
          </p:nvSpPr>
          <p:spPr>
            <a:xfrm>
              <a:off x="7469717" y="3068960"/>
              <a:ext cx="610745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90 km/h</a:t>
              </a:r>
            </a:p>
          </p:txBody>
        </p:sp>
        <p:sp>
          <p:nvSpPr>
            <p:cNvPr id="52" name="TextBox 29"/>
            <p:cNvSpPr txBox="1"/>
            <p:nvPr/>
          </p:nvSpPr>
          <p:spPr>
            <a:xfrm>
              <a:off x="5850860" y="2807543"/>
              <a:ext cx="610745" cy="3334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90 km/h</a:t>
              </a:r>
            </a:p>
          </p:txBody>
        </p:sp>
        <p:sp>
          <p:nvSpPr>
            <p:cNvPr id="53" name="TextBox 30"/>
            <p:cNvSpPr txBox="1"/>
            <p:nvPr/>
          </p:nvSpPr>
          <p:spPr>
            <a:xfrm>
              <a:off x="6724829" y="2564904"/>
              <a:ext cx="456856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100 m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7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508104" y="3211668"/>
              <a:ext cx="766300" cy="295460"/>
            </a:xfrm>
            <a:prstGeom prst="rect">
              <a:avLst/>
            </a:prstGeom>
          </p:spPr>
        </p:pic>
        <p:pic>
          <p:nvPicPr>
            <p:cNvPr id="7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572" y="2776773"/>
              <a:ext cx="766300" cy="295460"/>
            </a:xfrm>
            <a:prstGeom prst="rect">
              <a:avLst/>
            </a:prstGeom>
          </p:spPr>
        </p:pic>
        <p:cxnSp>
          <p:nvCxnSpPr>
            <p:cNvPr id="74" name="Straight Arrow Connector 33"/>
            <p:cNvCxnSpPr/>
            <p:nvPr/>
          </p:nvCxnSpPr>
          <p:spPr bwMode="auto">
            <a:xfrm flipH="1">
              <a:off x="7426532" y="2924503"/>
              <a:ext cx="36004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Arrow Connector 34"/>
            <p:cNvCxnSpPr/>
            <p:nvPr/>
          </p:nvCxnSpPr>
          <p:spPr bwMode="auto">
            <a:xfrm rot="10800000" flipH="1">
              <a:off x="6268442" y="3341752"/>
              <a:ext cx="36004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Rectangle 22"/>
            <p:cNvSpPr/>
            <p:nvPr/>
          </p:nvSpPr>
          <p:spPr bwMode="auto">
            <a:xfrm>
              <a:off x="4283968" y="1417320"/>
              <a:ext cx="361184" cy="3431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77" name="TextBox 36"/>
            <p:cNvSpPr txBox="1"/>
            <p:nvPr/>
          </p:nvSpPr>
          <p:spPr>
            <a:xfrm>
              <a:off x="5245338" y="3131546"/>
              <a:ext cx="190758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RX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78" name="TextBox 38"/>
            <p:cNvSpPr txBox="1"/>
            <p:nvPr/>
          </p:nvSpPr>
          <p:spPr>
            <a:xfrm>
              <a:off x="8658440" y="2708920"/>
              <a:ext cx="181140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X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grpSp>
          <p:nvGrpSpPr>
            <p:cNvPr id="79" name="Group 40"/>
            <p:cNvGrpSpPr/>
            <p:nvPr/>
          </p:nvGrpSpPr>
          <p:grpSpPr>
            <a:xfrm>
              <a:off x="5813533" y="2420888"/>
              <a:ext cx="2378596" cy="290502"/>
              <a:chOff x="6084168" y="3283749"/>
              <a:chExt cx="2378596" cy="290502"/>
            </a:xfrm>
          </p:grpSpPr>
          <p:cxnSp>
            <p:nvCxnSpPr>
              <p:cNvPr id="80" name="Straight Arrow Connector 41"/>
              <p:cNvCxnSpPr/>
              <p:nvPr/>
            </p:nvCxnSpPr>
            <p:spPr bwMode="auto">
              <a:xfrm flipH="1">
                <a:off x="6084168" y="3429000"/>
                <a:ext cx="237859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triangl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42"/>
              <p:cNvCxnSpPr/>
              <p:nvPr/>
            </p:nvCxnSpPr>
            <p:spPr bwMode="auto">
              <a:xfrm>
                <a:off x="6084168" y="3283749"/>
                <a:ext cx="0" cy="29050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Connector 43"/>
              <p:cNvCxnSpPr/>
              <p:nvPr/>
            </p:nvCxnSpPr>
            <p:spPr bwMode="auto">
              <a:xfrm>
                <a:off x="8462764" y="3283749"/>
                <a:ext cx="0" cy="29050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3" name="Straight Connector 45"/>
            <p:cNvCxnSpPr/>
            <p:nvPr/>
          </p:nvCxnSpPr>
          <p:spPr bwMode="auto">
            <a:xfrm>
              <a:off x="1530000" y="1666940"/>
              <a:ext cx="0" cy="2808312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4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7320"/>
              <a:ext cx="4568057" cy="3429000"/>
            </a:xfrm>
            <a:prstGeom prst="rect">
              <a:avLst/>
            </a:prstGeom>
          </p:spPr>
        </p:pic>
        <p:cxnSp>
          <p:nvCxnSpPr>
            <p:cNvPr id="87" name="Straight Connector 45"/>
            <p:cNvCxnSpPr/>
            <p:nvPr/>
          </p:nvCxnSpPr>
          <p:spPr bwMode="auto">
            <a:xfrm>
              <a:off x="1530000" y="1666800"/>
              <a:ext cx="0" cy="2808312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563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Influence of Finite Scattering </a:t>
            </a:r>
            <a:r>
              <a:rPr lang="en-US" dirty="0" smtClean="0"/>
              <a:t>Areas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06B781AF-4CCF-49B0-A572-DE54FBE5D942}" type="slidenum">
              <a:rPr lang="en-GB" smtClean="0"/>
              <a:pPr/>
              <a:t>14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0" y="1800000"/>
            <a:ext cx="9144000" cy="4654974"/>
            <a:chOff x="0" y="1417320"/>
            <a:chExt cx="9144000" cy="4654974"/>
          </a:xfrm>
        </p:grpSpPr>
        <p:sp>
          <p:nvSpPr>
            <p:cNvPr id="30" name="Rectangle 12"/>
            <p:cNvSpPr/>
            <p:nvPr/>
          </p:nvSpPr>
          <p:spPr bwMode="auto">
            <a:xfrm>
              <a:off x="3850332" y="3575486"/>
              <a:ext cx="5293668" cy="176816"/>
            </a:xfrm>
            <a:prstGeom prst="rect">
              <a:avLst/>
            </a:prstGeom>
            <a:solidFill>
              <a:srgbClr val="5C793E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31" name="Rectangle 11"/>
            <p:cNvSpPr/>
            <p:nvPr/>
          </p:nvSpPr>
          <p:spPr bwMode="auto">
            <a:xfrm>
              <a:off x="3994348" y="2485426"/>
              <a:ext cx="5149652" cy="176816"/>
            </a:xfrm>
            <a:prstGeom prst="rect">
              <a:avLst/>
            </a:prstGeom>
            <a:solidFill>
              <a:srgbClr val="5C793E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32" name="Rectangle 27"/>
            <p:cNvSpPr/>
            <p:nvPr/>
          </p:nvSpPr>
          <p:spPr bwMode="auto">
            <a:xfrm>
              <a:off x="0" y="3663894"/>
              <a:ext cx="9144000" cy="2408400"/>
            </a:xfrm>
            <a:prstGeom prst="rect">
              <a:avLst/>
            </a:prstGeom>
            <a:solidFill>
              <a:srgbClr val="5C793E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49" name="Oval 35"/>
            <p:cNvSpPr/>
            <p:nvPr/>
          </p:nvSpPr>
          <p:spPr bwMode="auto">
            <a:xfrm rot="21225191">
              <a:off x="5007337" y="2060070"/>
              <a:ext cx="4070947" cy="2101126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85" name="Rectangle 6"/>
            <p:cNvSpPr/>
            <p:nvPr/>
          </p:nvSpPr>
          <p:spPr bwMode="auto">
            <a:xfrm>
              <a:off x="4572000" y="2660730"/>
              <a:ext cx="4572000" cy="914756"/>
            </a:xfrm>
            <a:prstGeom prst="rect">
              <a:avLst/>
            </a:prstGeom>
            <a:solidFill>
              <a:srgbClr val="A7B8C6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cxnSp>
          <p:nvCxnSpPr>
            <p:cNvPr id="86" name="Straight Connector 17"/>
            <p:cNvCxnSpPr/>
            <p:nvPr/>
          </p:nvCxnSpPr>
          <p:spPr bwMode="auto">
            <a:xfrm flipV="1">
              <a:off x="3707904" y="3140968"/>
              <a:ext cx="5436000" cy="311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50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7320"/>
              <a:ext cx="4572000" cy="3431960"/>
            </a:xfrm>
            <a:prstGeom prst="rect">
              <a:avLst/>
            </a:prstGeom>
          </p:spPr>
        </p:pic>
        <p:sp>
          <p:nvSpPr>
            <p:cNvPr id="51" name="TextBox 28"/>
            <p:cNvSpPr txBox="1"/>
            <p:nvPr/>
          </p:nvSpPr>
          <p:spPr>
            <a:xfrm>
              <a:off x="7469717" y="3068960"/>
              <a:ext cx="610745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90 km/h</a:t>
              </a:r>
            </a:p>
          </p:txBody>
        </p:sp>
        <p:sp>
          <p:nvSpPr>
            <p:cNvPr id="52" name="TextBox 29"/>
            <p:cNvSpPr txBox="1"/>
            <p:nvPr/>
          </p:nvSpPr>
          <p:spPr>
            <a:xfrm>
              <a:off x="5850860" y="2807543"/>
              <a:ext cx="610745" cy="3334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90 km/h</a:t>
              </a:r>
            </a:p>
          </p:txBody>
        </p:sp>
        <p:sp>
          <p:nvSpPr>
            <p:cNvPr id="53" name="TextBox 30"/>
            <p:cNvSpPr txBox="1"/>
            <p:nvPr/>
          </p:nvSpPr>
          <p:spPr>
            <a:xfrm>
              <a:off x="6724829" y="2564904"/>
              <a:ext cx="456856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100 m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7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508104" y="3211668"/>
              <a:ext cx="766300" cy="295460"/>
            </a:xfrm>
            <a:prstGeom prst="rect">
              <a:avLst/>
            </a:prstGeom>
          </p:spPr>
        </p:pic>
        <p:pic>
          <p:nvPicPr>
            <p:cNvPr id="7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572" y="2776773"/>
              <a:ext cx="766300" cy="295460"/>
            </a:xfrm>
            <a:prstGeom prst="rect">
              <a:avLst/>
            </a:prstGeom>
          </p:spPr>
        </p:pic>
        <p:cxnSp>
          <p:nvCxnSpPr>
            <p:cNvPr id="74" name="Straight Arrow Connector 33"/>
            <p:cNvCxnSpPr/>
            <p:nvPr/>
          </p:nvCxnSpPr>
          <p:spPr bwMode="auto">
            <a:xfrm flipH="1">
              <a:off x="7426532" y="2924503"/>
              <a:ext cx="36004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Arrow Connector 34"/>
            <p:cNvCxnSpPr/>
            <p:nvPr/>
          </p:nvCxnSpPr>
          <p:spPr bwMode="auto">
            <a:xfrm rot="10800000" flipH="1">
              <a:off x="6268442" y="3341752"/>
              <a:ext cx="36004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Rectangle 22"/>
            <p:cNvSpPr/>
            <p:nvPr/>
          </p:nvSpPr>
          <p:spPr bwMode="auto">
            <a:xfrm>
              <a:off x="4283968" y="1417320"/>
              <a:ext cx="361184" cy="3431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77" name="TextBox 36"/>
            <p:cNvSpPr txBox="1"/>
            <p:nvPr/>
          </p:nvSpPr>
          <p:spPr>
            <a:xfrm>
              <a:off x="5245338" y="3131546"/>
              <a:ext cx="190758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RX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78" name="TextBox 38"/>
            <p:cNvSpPr txBox="1"/>
            <p:nvPr/>
          </p:nvSpPr>
          <p:spPr>
            <a:xfrm>
              <a:off x="8658440" y="2708920"/>
              <a:ext cx="181140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X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grpSp>
          <p:nvGrpSpPr>
            <p:cNvPr id="79" name="Group 40"/>
            <p:cNvGrpSpPr/>
            <p:nvPr/>
          </p:nvGrpSpPr>
          <p:grpSpPr>
            <a:xfrm>
              <a:off x="5813533" y="2420888"/>
              <a:ext cx="2378596" cy="290502"/>
              <a:chOff x="6084168" y="3283749"/>
              <a:chExt cx="2378596" cy="290502"/>
            </a:xfrm>
          </p:grpSpPr>
          <p:cxnSp>
            <p:nvCxnSpPr>
              <p:cNvPr id="80" name="Straight Arrow Connector 41"/>
              <p:cNvCxnSpPr/>
              <p:nvPr/>
            </p:nvCxnSpPr>
            <p:spPr bwMode="auto">
              <a:xfrm flipH="1">
                <a:off x="6084168" y="3429000"/>
                <a:ext cx="237859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triangl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42"/>
              <p:cNvCxnSpPr/>
              <p:nvPr/>
            </p:nvCxnSpPr>
            <p:spPr bwMode="auto">
              <a:xfrm>
                <a:off x="6084168" y="3283749"/>
                <a:ext cx="0" cy="29050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Connector 43"/>
              <p:cNvCxnSpPr/>
              <p:nvPr/>
            </p:nvCxnSpPr>
            <p:spPr bwMode="auto">
              <a:xfrm>
                <a:off x="8462764" y="3283749"/>
                <a:ext cx="0" cy="29050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3" name="Straight Connector 45"/>
            <p:cNvCxnSpPr/>
            <p:nvPr/>
          </p:nvCxnSpPr>
          <p:spPr bwMode="auto">
            <a:xfrm>
              <a:off x="1530000" y="1666940"/>
              <a:ext cx="0" cy="2808312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4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7320"/>
              <a:ext cx="4568057" cy="3429000"/>
            </a:xfrm>
            <a:prstGeom prst="rect">
              <a:avLst/>
            </a:prstGeom>
          </p:spPr>
        </p:pic>
        <p:pic>
          <p:nvPicPr>
            <p:cNvPr id="29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20280"/>
              <a:ext cx="4568057" cy="3429000"/>
            </a:xfrm>
            <a:prstGeom prst="rect">
              <a:avLst/>
            </a:prstGeom>
          </p:spPr>
        </p:pic>
        <p:cxnSp>
          <p:nvCxnSpPr>
            <p:cNvPr id="28" name="Straight Connector 45"/>
            <p:cNvCxnSpPr/>
            <p:nvPr/>
          </p:nvCxnSpPr>
          <p:spPr bwMode="auto">
            <a:xfrm>
              <a:off x="1530000" y="1666800"/>
              <a:ext cx="0" cy="2808312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692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Influence of Finite Scattering </a:t>
            </a:r>
            <a:r>
              <a:rPr lang="en-US" dirty="0" smtClean="0"/>
              <a:t>Areas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06B781AF-4CCF-49B0-A572-DE54FBE5D942}" type="slidenum">
              <a:rPr lang="en-GB" smtClean="0"/>
              <a:pPr/>
              <a:t>15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0" y="1800000"/>
            <a:ext cx="9144000" cy="3433040"/>
            <a:chOff x="0" y="1417320"/>
            <a:chExt cx="9144000" cy="3433040"/>
          </a:xfrm>
        </p:grpSpPr>
        <p:sp>
          <p:nvSpPr>
            <p:cNvPr id="30" name="Rectangle 12"/>
            <p:cNvSpPr/>
            <p:nvPr/>
          </p:nvSpPr>
          <p:spPr bwMode="auto">
            <a:xfrm>
              <a:off x="3850332" y="3575486"/>
              <a:ext cx="5293668" cy="176816"/>
            </a:xfrm>
            <a:prstGeom prst="rect">
              <a:avLst/>
            </a:prstGeom>
            <a:solidFill>
              <a:srgbClr val="5C793E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31" name="Rectangle 11"/>
            <p:cNvSpPr/>
            <p:nvPr/>
          </p:nvSpPr>
          <p:spPr bwMode="auto">
            <a:xfrm>
              <a:off x="3994348" y="2485426"/>
              <a:ext cx="5149652" cy="176816"/>
            </a:xfrm>
            <a:prstGeom prst="rect">
              <a:avLst/>
            </a:prstGeom>
            <a:solidFill>
              <a:srgbClr val="5C793E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49" name="Oval 35"/>
            <p:cNvSpPr/>
            <p:nvPr/>
          </p:nvSpPr>
          <p:spPr bwMode="auto">
            <a:xfrm rot="21225191">
              <a:off x="5007337" y="2060070"/>
              <a:ext cx="4070947" cy="2101126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85" name="Rectangle 6"/>
            <p:cNvSpPr/>
            <p:nvPr/>
          </p:nvSpPr>
          <p:spPr bwMode="auto">
            <a:xfrm>
              <a:off x="4572000" y="2660730"/>
              <a:ext cx="4572000" cy="914756"/>
            </a:xfrm>
            <a:prstGeom prst="rect">
              <a:avLst/>
            </a:prstGeom>
            <a:solidFill>
              <a:srgbClr val="A7B8C6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cxnSp>
          <p:nvCxnSpPr>
            <p:cNvPr id="86" name="Straight Connector 17"/>
            <p:cNvCxnSpPr/>
            <p:nvPr/>
          </p:nvCxnSpPr>
          <p:spPr bwMode="auto">
            <a:xfrm flipV="1">
              <a:off x="3707904" y="3140968"/>
              <a:ext cx="5436000" cy="311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50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7320"/>
              <a:ext cx="4572000" cy="3431960"/>
            </a:xfrm>
            <a:prstGeom prst="rect">
              <a:avLst/>
            </a:prstGeom>
          </p:spPr>
        </p:pic>
        <p:sp>
          <p:nvSpPr>
            <p:cNvPr id="51" name="TextBox 28"/>
            <p:cNvSpPr txBox="1"/>
            <p:nvPr/>
          </p:nvSpPr>
          <p:spPr>
            <a:xfrm>
              <a:off x="7469717" y="3068960"/>
              <a:ext cx="610745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90 km/h</a:t>
              </a:r>
            </a:p>
          </p:txBody>
        </p:sp>
        <p:sp>
          <p:nvSpPr>
            <p:cNvPr id="52" name="TextBox 29"/>
            <p:cNvSpPr txBox="1"/>
            <p:nvPr/>
          </p:nvSpPr>
          <p:spPr>
            <a:xfrm>
              <a:off x="5850860" y="2807543"/>
              <a:ext cx="610745" cy="3334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90 km/h</a:t>
              </a:r>
            </a:p>
          </p:txBody>
        </p:sp>
        <p:sp>
          <p:nvSpPr>
            <p:cNvPr id="53" name="TextBox 30"/>
            <p:cNvSpPr txBox="1"/>
            <p:nvPr/>
          </p:nvSpPr>
          <p:spPr>
            <a:xfrm>
              <a:off x="6724829" y="2564904"/>
              <a:ext cx="456856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100 m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7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508104" y="3211668"/>
              <a:ext cx="766300" cy="295460"/>
            </a:xfrm>
            <a:prstGeom prst="rect">
              <a:avLst/>
            </a:prstGeom>
          </p:spPr>
        </p:pic>
        <p:pic>
          <p:nvPicPr>
            <p:cNvPr id="7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572" y="2776773"/>
              <a:ext cx="766300" cy="295460"/>
            </a:xfrm>
            <a:prstGeom prst="rect">
              <a:avLst/>
            </a:prstGeom>
          </p:spPr>
        </p:pic>
        <p:cxnSp>
          <p:nvCxnSpPr>
            <p:cNvPr id="74" name="Straight Arrow Connector 33"/>
            <p:cNvCxnSpPr/>
            <p:nvPr/>
          </p:nvCxnSpPr>
          <p:spPr bwMode="auto">
            <a:xfrm flipH="1">
              <a:off x="7426532" y="2924503"/>
              <a:ext cx="36004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Arrow Connector 34"/>
            <p:cNvCxnSpPr/>
            <p:nvPr/>
          </p:nvCxnSpPr>
          <p:spPr bwMode="auto">
            <a:xfrm rot="10800000" flipH="1">
              <a:off x="6268442" y="3341752"/>
              <a:ext cx="36004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Rectangle 22"/>
            <p:cNvSpPr/>
            <p:nvPr/>
          </p:nvSpPr>
          <p:spPr bwMode="auto">
            <a:xfrm>
              <a:off x="4283968" y="1417320"/>
              <a:ext cx="361184" cy="3431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77" name="TextBox 36"/>
            <p:cNvSpPr txBox="1"/>
            <p:nvPr/>
          </p:nvSpPr>
          <p:spPr>
            <a:xfrm>
              <a:off x="5245338" y="3131546"/>
              <a:ext cx="190758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RX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78" name="TextBox 38"/>
            <p:cNvSpPr txBox="1"/>
            <p:nvPr/>
          </p:nvSpPr>
          <p:spPr>
            <a:xfrm>
              <a:off x="8658440" y="2708920"/>
              <a:ext cx="181140" cy="2974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X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grpSp>
          <p:nvGrpSpPr>
            <p:cNvPr id="79" name="Group 40"/>
            <p:cNvGrpSpPr/>
            <p:nvPr/>
          </p:nvGrpSpPr>
          <p:grpSpPr>
            <a:xfrm>
              <a:off x="5813533" y="2420888"/>
              <a:ext cx="2378596" cy="290502"/>
              <a:chOff x="6084168" y="3283749"/>
              <a:chExt cx="2378596" cy="290502"/>
            </a:xfrm>
          </p:grpSpPr>
          <p:cxnSp>
            <p:nvCxnSpPr>
              <p:cNvPr id="80" name="Straight Arrow Connector 41"/>
              <p:cNvCxnSpPr/>
              <p:nvPr/>
            </p:nvCxnSpPr>
            <p:spPr bwMode="auto">
              <a:xfrm flipH="1">
                <a:off x="6084168" y="3429000"/>
                <a:ext cx="237859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triangl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42"/>
              <p:cNvCxnSpPr/>
              <p:nvPr/>
            </p:nvCxnSpPr>
            <p:spPr bwMode="auto">
              <a:xfrm>
                <a:off x="6084168" y="3283749"/>
                <a:ext cx="0" cy="29050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Connector 43"/>
              <p:cNvCxnSpPr/>
              <p:nvPr/>
            </p:nvCxnSpPr>
            <p:spPr bwMode="auto">
              <a:xfrm>
                <a:off x="8462764" y="3283749"/>
                <a:ext cx="0" cy="29050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3" name="Straight Connector 45"/>
            <p:cNvCxnSpPr/>
            <p:nvPr/>
          </p:nvCxnSpPr>
          <p:spPr bwMode="auto">
            <a:xfrm>
              <a:off x="1530000" y="1666940"/>
              <a:ext cx="0" cy="2808312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4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7320"/>
              <a:ext cx="4568057" cy="3429000"/>
            </a:xfrm>
            <a:prstGeom prst="rect">
              <a:avLst/>
            </a:prstGeom>
          </p:spPr>
        </p:pic>
        <p:pic>
          <p:nvPicPr>
            <p:cNvPr id="29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20280"/>
              <a:ext cx="4568057" cy="3429000"/>
            </a:xfrm>
            <a:prstGeom prst="rect">
              <a:avLst/>
            </a:prstGeom>
          </p:spPr>
        </p:pic>
        <p:pic>
          <p:nvPicPr>
            <p:cNvPr id="33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8400"/>
              <a:ext cx="4572000" cy="3431960"/>
            </a:xfrm>
            <a:prstGeom prst="rect">
              <a:avLst/>
            </a:prstGeom>
          </p:spPr>
        </p:pic>
        <p:cxnSp>
          <p:nvCxnSpPr>
            <p:cNvPr id="28" name="Straight Connector 45"/>
            <p:cNvCxnSpPr/>
            <p:nvPr/>
          </p:nvCxnSpPr>
          <p:spPr bwMode="auto">
            <a:xfrm>
              <a:off x="1530000" y="1666800"/>
              <a:ext cx="0" cy="2808312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4461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90000" tIns="46800" rIns="90000" bIns="46800"/>
          <a:lstStyle/>
          <a:p>
            <a:r>
              <a:rPr lang="en-US" sz="2800" dirty="0"/>
              <a:t>V2V-Channel: </a:t>
            </a:r>
            <a:r>
              <a:rPr lang="en-US" sz="2800" dirty="0" smtClean="0"/>
              <a:t>Theoretical GSCM </a:t>
            </a:r>
            <a:r>
              <a:rPr lang="en-US" sz="2800" dirty="0"/>
              <a:t>based </a:t>
            </a:r>
            <a:r>
              <a:rPr lang="en-US" sz="2800" dirty="0" smtClean="0"/>
              <a:t>on </a:t>
            </a:r>
            <a:r>
              <a:rPr lang="en-US" sz="2800" i="1" dirty="0" err="1" smtClean="0"/>
              <a:t>Prolate</a:t>
            </a:r>
            <a:r>
              <a:rPr lang="en-US" sz="2800" i="1" dirty="0" smtClean="0"/>
              <a:t> </a:t>
            </a:r>
            <a:r>
              <a:rPr lang="en-US" sz="2800" i="1" dirty="0"/>
              <a:t>Spheroidal Coordinate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16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83568" y="5589240"/>
            <a:ext cx="8280920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[10] M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Walter, D. Shutin and A. Dammann, "</a:t>
            </a:r>
            <a:r>
              <a:rPr lang="en-US" sz="16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Algebraic Analysis of the Poles in the Doppler Spectrum for Vehicle-to-Vehicle Channels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," in </a:t>
            </a:r>
            <a:r>
              <a:rPr lang="en-US" sz="1600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IEEE Wireless Communications Letters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vol. PP, no. 99, pp. 1-1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2263" b="7763"/>
          <a:stretch/>
        </p:blipFill>
        <p:spPr bwMode="auto">
          <a:xfrm>
            <a:off x="4193292" y="1935479"/>
            <a:ext cx="4944556" cy="360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742184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Exploit symmetry of problem by using adequate coordinate </a:t>
            </a:r>
            <a:r>
              <a:rPr lang="en-US" sz="1800" b="0" dirty="0" smtClean="0"/>
              <a:t>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Separate coordinate ξ to describe constant delay resulting in ellipses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Allows a delay-dependent description of the Doppler frequency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No trigonometric functions </a:t>
            </a:r>
            <a:r>
              <a:rPr lang="en-US" sz="1800" b="0" dirty="0" smtClean="0"/>
              <a:t/>
            </a:r>
            <a:br>
              <a:rPr lang="en-US" sz="1800" b="0" dirty="0" smtClean="0"/>
            </a:br>
            <a:endParaRPr lang="en-US" sz="1800" b="0" dirty="0"/>
          </a:p>
          <a:p>
            <a:pPr marL="0" indent="0"/>
            <a:r>
              <a:rPr lang="en-US" sz="2000" dirty="0"/>
              <a:t>Algebraic analysis is possible</a:t>
            </a:r>
            <a:r>
              <a:rPr lang="en-US" sz="2000" dirty="0" smtClean="0"/>
              <a:t>!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V2V-Channel: </a:t>
            </a:r>
            <a:r>
              <a:rPr lang="en-US" sz="2800" dirty="0" smtClean="0"/>
              <a:t>Theoretical GSCM </a:t>
            </a:r>
            <a:r>
              <a:rPr lang="en-US" sz="2800" dirty="0"/>
              <a:t>based </a:t>
            </a:r>
            <a:r>
              <a:rPr lang="en-US" sz="2800" dirty="0" smtClean="0"/>
              <a:t>on </a:t>
            </a:r>
            <a:r>
              <a:rPr lang="en-US" sz="2800" i="1" dirty="0" err="1" smtClean="0"/>
              <a:t>Prolate</a:t>
            </a:r>
            <a:r>
              <a:rPr lang="en-US" sz="2800" i="1" dirty="0" smtClean="0"/>
              <a:t> </a:t>
            </a:r>
            <a:r>
              <a:rPr lang="en-US" sz="2800" i="1" dirty="0"/>
              <a:t>Spheroidal Coordinate System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1CD163DD-D5E7-41DA-95F2-71530C24F8C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pic>
        <p:nvPicPr>
          <p:cNvPr id="10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6"/>
          <a:stretch/>
        </p:blipFill>
        <p:spPr>
          <a:xfrm>
            <a:off x="5181523" y="3329548"/>
            <a:ext cx="3926981" cy="312378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873" y="1628799"/>
            <a:ext cx="2520280" cy="1866625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1" y="1981200"/>
            <a:ext cx="4606280" cy="4113213"/>
          </a:xfrm>
        </p:spPr>
        <p:txBody>
          <a:bodyPr/>
          <a:lstStyle/>
          <a:p>
            <a:pPr marL="0" indent="0"/>
            <a:r>
              <a:rPr lang="en-US" sz="2000" b="0" dirty="0"/>
              <a:t>Algebraic Analysis of Poles in the Doppler </a:t>
            </a:r>
            <a:r>
              <a:rPr lang="en-US" sz="2000" b="0" dirty="0" smtClean="0"/>
              <a:t>Spectrum:</a:t>
            </a:r>
            <a:endParaRPr lang="en-US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 smtClean="0"/>
              <a:t>Poles </a:t>
            </a:r>
            <a:r>
              <a:rPr lang="en-US" sz="2000" b="0" dirty="0"/>
              <a:t>determine the limiting frequencies of the spectrum</a:t>
            </a:r>
          </a:p>
          <a:p>
            <a:pPr marL="0" indent="0"/>
            <a:endParaRPr lang="en-US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Theorem: In V2V channels the Doppler spectrum caused by single-bounce scattering can possess up to six distinct real poles.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Polynomial of degree 6 to resolve for the spectrum poles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9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V2V-Channel: Theoretical GSCM based on </a:t>
            </a:r>
            <a:r>
              <a:rPr lang="en-US" sz="2800" i="1" dirty="0" err="1"/>
              <a:t>Prolate</a:t>
            </a:r>
            <a:r>
              <a:rPr lang="en-US" sz="2800" i="1" dirty="0"/>
              <a:t> Spheroidal Coordinate System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1CD163DD-D5E7-41DA-95F2-71530C24F8C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1" y="1981200"/>
            <a:ext cx="4606280" cy="4113213"/>
          </a:xfrm>
        </p:spPr>
        <p:txBody>
          <a:bodyPr/>
          <a:lstStyle/>
          <a:p>
            <a:pPr marL="0" indent="0"/>
            <a:r>
              <a:rPr lang="en-US" sz="2000" b="0" dirty="0"/>
              <a:t>Algebraic Analysis of Poles in the Doppler </a:t>
            </a:r>
            <a:r>
              <a:rPr lang="en-US" sz="2000" b="0" dirty="0" smtClean="0"/>
              <a:t>Spectrum:</a:t>
            </a:r>
            <a:endParaRPr lang="en-US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 smtClean="0"/>
              <a:t>Poles </a:t>
            </a:r>
            <a:r>
              <a:rPr lang="en-US" sz="2000" b="0" dirty="0"/>
              <a:t>determine the limiting frequencies of the spectrum</a:t>
            </a:r>
          </a:p>
          <a:p>
            <a:pPr marL="0" indent="0"/>
            <a:endParaRPr lang="en-US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Theorem: In V2V channels the Doppler spectrum caused by single-bounce scattering can possess up to six distinct real poles.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Polynomial of degree 6 to resolve for the spectrum poles</a:t>
            </a:r>
          </a:p>
          <a:p>
            <a:endParaRPr lang="en-US" dirty="0"/>
          </a:p>
        </p:txBody>
      </p:sp>
      <p:pic>
        <p:nvPicPr>
          <p:cNvPr id="10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313" r="75456" b="15238"/>
          <a:stretch/>
        </p:blipFill>
        <p:spPr>
          <a:xfrm>
            <a:off x="5884872" y="2097280"/>
            <a:ext cx="230064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V2V-Channel: Theoretical GSCM based on </a:t>
            </a:r>
            <a:r>
              <a:rPr lang="en-US" sz="2800" i="1" dirty="0" err="1"/>
              <a:t>Prolate</a:t>
            </a:r>
            <a:r>
              <a:rPr lang="en-US" sz="2800" i="1" dirty="0"/>
              <a:t> Spheroidal Coordinate System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5830416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More realistic compared to (over-)simplifying models </a:t>
            </a:r>
          </a:p>
          <a:p>
            <a:pPr marL="804863" lvl="1" indent="-347663" hangingPunct="0">
              <a:buFont typeface="Wingdings" pitchFamily="2" charset="2"/>
              <a:buChar char="è"/>
            </a:pPr>
            <a:r>
              <a:rPr lang="en-US" sz="2000" dirty="0" smtClean="0"/>
              <a:t>time-variant </a:t>
            </a:r>
            <a:r>
              <a:rPr lang="en-US" sz="2000" dirty="0"/>
              <a:t>(geometry-dependent) and delay-dependent Doppler spectrum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Computational efficient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sz="2000" b="0" dirty="0" smtClean="0"/>
              <a:t>Easily </a:t>
            </a:r>
            <a:r>
              <a:rPr lang="en-US" sz="2000" b="0" dirty="0"/>
              <a:t>applicable for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simulation and emulation (PHY, MAC,…)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performance evaluation </a:t>
            </a:r>
            <a:r>
              <a:rPr lang="en-US" sz="2000" b="0" dirty="0" smtClean="0"/>
              <a:t>for NGV</a:t>
            </a:r>
            <a:endParaRPr lang="en-US" sz="2000" b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1CD163DD-D5E7-41DA-95F2-71530C24F8C3}" type="slidenum">
              <a:rPr lang="en-GB" smtClean="0"/>
              <a:pPr/>
              <a:t>19</a:t>
            </a:fld>
            <a:endParaRPr lang="en-GB"/>
          </a:p>
        </p:txBody>
      </p:sp>
      <p:grpSp>
        <p:nvGrpSpPr>
          <p:cNvPr id="15" name="Gruppieren 27"/>
          <p:cNvGrpSpPr/>
          <p:nvPr/>
        </p:nvGrpSpPr>
        <p:grpSpPr>
          <a:xfrm>
            <a:off x="6398071" y="2060848"/>
            <a:ext cx="2638425" cy="1733550"/>
            <a:chOff x="2051720" y="1184767"/>
            <a:chExt cx="2638425" cy="1733550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184767"/>
              <a:ext cx="2638425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feld 29"/>
            <p:cNvSpPr txBox="1"/>
            <p:nvPr/>
          </p:nvSpPr>
          <p:spPr>
            <a:xfrm>
              <a:off x="2267744" y="1484784"/>
              <a:ext cx="84638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Usable?</a:t>
              </a:r>
            </a:p>
          </p:txBody>
        </p:sp>
      </p:grpSp>
      <p:grpSp>
        <p:nvGrpSpPr>
          <p:cNvPr id="18" name="Gruppieren 19"/>
          <p:cNvGrpSpPr/>
          <p:nvPr/>
        </p:nvGrpSpPr>
        <p:grpSpPr>
          <a:xfrm>
            <a:off x="251520" y="3789040"/>
            <a:ext cx="8604956" cy="1440160"/>
            <a:chOff x="35496" y="2384013"/>
            <a:chExt cx="8604956" cy="1440160"/>
          </a:xfrm>
        </p:grpSpPr>
        <p:sp>
          <p:nvSpPr>
            <p:cNvPr id="19" name="Rechteck 8"/>
            <p:cNvSpPr/>
            <p:nvPr/>
          </p:nvSpPr>
          <p:spPr>
            <a:xfrm>
              <a:off x="5358040" y="2780928"/>
              <a:ext cx="32824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time-variant, </a:t>
              </a:r>
              <a:r>
                <a:rPr lang="en-US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delay-dependent Doppler-pdf</a:t>
              </a:r>
              <a:endPara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hteck 10"/>
            <p:cNvSpPr/>
            <p:nvPr/>
          </p:nvSpPr>
          <p:spPr>
            <a:xfrm>
              <a:off x="2915816" y="2384013"/>
              <a:ext cx="1656184" cy="144016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Geometric-Stochastic V2V-Model</a:t>
              </a:r>
            </a:p>
          </p:txBody>
        </p:sp>
        <p:sp>
          <p:nvSpPr>
            <p:cNvPr id="21" name="Rechteck 11"/>
            <p:cNvSpPr/>
            <p:nvPr/>
          </p:nvSpPr>
          <p:spPr>
            <a:xfrm>
              <a:off x="35496" y="2633256"/>
              <a:ext cx="2088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Velocity vectors</a:t>
              </a:r>
              <a:endPara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hteck 12"/>
            <p:cNvSpPr/>
            <p:nvPr/>
          </p:nvSpPr>
          <p:spPr>
            <a:xfrm>
              <a:off x="35496" y="3203684"/>
              <a:ext cx="2088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Ego-coordinates</a:t>
              </a:r>
              <a:endPara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Gerade Verbindung mit Pfeil 14"/>
            <p:cNvCxnSpPr>
              <a:stCxn id="21" idx="3"/>
            </p:cNvCxnSpPr>
            <p:nvPr/>
          </p:nvCxnSpPr>
          <p:spPr>
            <a:xfrm>
              <a:off x="2123728" y="2817922"/>
              <a:ext cx="792088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15"/>
            <p:cNvCxnSpPr>
              <a:stCxn id="22" idx="3"/>
            </p:cNvCxnSpPr>
            <p:nvPr/>
          </p:nvCxnSpPr>
          <p:spPr>
            <a:xfrm>
              <a:off x="2123728" y="3388350"/>
              <a:ext cx="792088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18"/>
            <p:cNvCxnSpPr/>
            <p:nvPr/>
          </p:nvCxnSpPr>
          <p:spPr>
            <a:xfrm>
              <a:off x="4565952" y="3092018"/>
              <a:ext cx="7920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20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V2X Channel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0" dirty="0" smtClean="0"/>
              <a:t>Realistic and efficient channel models needed for performance evaluation of </a:t>
            </a:r>
            <a:r>
              <a:rPr lang="en-US" sz="2000" b="0" dirty="0"/>
              <a:t>N</a:t>
            </a:r>
            <a:r>
              <a:rPr lang="en-US" sz="2000" b="0" dirty="0" smtClean="0"/>
              <a:t>ext </a:t>
            </a:r>
            <a:r>
              <a:rPr lang="en-US" sz="2000" b="0" dirty="0"/>
              <a:t>G</a:t>
            </a:r>
            <a:r>
              <a:rPr lang="en-US" sz="2000" b="0" dirty="0" smtClean="0"/>
              <a:t>eneration V2X in IEEE NGV SG [1],[2]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 smtClean="0"/>
              <a:t>Small-scale fading models</a:t>
            </a:r>
          </a:p>
          <a:p>
            <a:pPr lvl="1" hangingPunct="0">
              <a:buFont typeface="Arial" panose="020B0604020202020204" pitchFamily="34" charset="0"/>
              <a:buChar char="•"/>
            </a:pPr>
            <a:r>
              <a:rPr lang="en-US" dirty="0"/>
              <a:t>Acosta-</a:t>
            </a:r>
            <a:r>
              <a:rPr lang="en-US" dirty="0" err="1"/>
              <a:t>Marum</a:t>
            </a:r>
            <a:r>
              <a:rPr lang="en-US" dirty="0"/>
              <a:t> channel </a:t>
            </a:r>
            <a:r>
              <a:rPr lang="en-US" dirty="0" smtClean="0"/>
              <a:t>model [3]</a:t>
            </a:r>
            <a:endParaRPr lang="en-US" dirty="0"/>
          </a:p>
          <a:p>
            <a:pPr lvl="1" hangingPunct="0">
              <a:buFont typeface="Arial" panose="020B0604020202020204" pitchFamily="34" charset="0"/>
              <a:buChar char="•"/>
            </a:pPr>
            <a:r>
              <a:rPr lang="en-GB" dirty="0" smtClean="0"/>
              <a:t>Channel models from the ETSI </a:t>
            </a:r>
            <a:r>
              <a:rPr lang="en-GB" dirty="0" err="1" smtClean="0"/>
              <a:t>Plugtests</a:t>
            </a:r>
            <a:r>
              <a:rPr lang="en-GB" dirty="0" smtClean="0"/>
              <a:t>™ 2013 [4],[</a:t>
            </a:r>
            <a:r>
              <a:rPr lang="en-GB" dirty="0"/>
              <a:t>5</a:t>
            </a:r>
            <a:r>
              <a:rPr lang="en-GB" dirty="0" smtClean="0"/>
              <a:t>],[</a:t>
            </a:r>
            <a:r>
              <a:rPr lang="en-GB" dirty="0"/>
              <a:t>6</a:t>
            </a:r>
            <a:r>
              <a:rPr lang="en-GB" dirty="0" smtClean="0"/>
              <a:t>]</a:t>
            </a:r>
          </a:p>
          <a:p>
            <a:pPr marL="804863" lvl="1" indent="-347663" hangingPunct="0">
              <a:buFont typeface="Wingdings" pitchFamily="2" charset="2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Stochastic </a:t>
            </a:r>
            <a:r>
              <a:rPr lang="en-US" dirty="0">
                <a:sym typeface="Wingdings" panose="05000000000000000000" pitchFamily="2" charset="2"/>
              </a:rPr>
              <a:t>channel </a:t>
            </a:r>
            <a:r>
              <a:rPr lang="en-US" dirty="0" smtClean="0">
                <a:sym typeface="Wingdings" panose="05000000000000000000" pitchFamily="2" charset="2"/>
              </a:rPr>
              <a:t>models: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Wide-sense </a:t>
            </a:r>
            <a:r>
              <a:rPr lang="en-US" dirty="0">
                <a:sym typeface="Wingdings" panose="05000000000000000000" pitchFamily="2" charset="2"/>
              </a:rPr>
              <a:t>stationary uncorrelated scattering (WSSUS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</a:p>
          <a:p>
            <a:pPr marL="457200" lvl="1" indent="0" hangingPunct="0">
              <a:spcBef>
                <a:spcPts val="600"/>
              </a:spcBef>
            </a:pPr>
            <a:r>
              <a:rPr lang="en-US" dirty="0" smtClean="0"/>
              <a:t>	Vehicular channel [6],[</a:t>
            </a:r>
            <a:r>
              <a:rPr lang="en-US" dirty="0"/>
              <a:t>7</a:t>
            </a:r>
            <a:r>
              <a:rPr lang="en-US" dirty="0" smtClean="0"/>
              <a:t>]: </a:t>
            </a:r>
            <a:br>
              <a:rPr lang="en-US" dirty="0" smtClean="0"/>
            </a:br>
            <a:r>
              <a:rPr lang="en-US" dirty="0" smtClean="0"/>
              <a:t>	Highly time-variant, correlated </a:t>
            </a:r>
            <a:r>
              <a:rPr lang="en-US" dirty="0" err="1" smtClean="0"/>
              <a:t>scatterers</a:t>
            </a:r>
            <a:endParaRPr lang="en-US" dirty="0" smtClean="0"/>
          </a:p>
          <a:p>
            <a:pPr hangingPunct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b="0" dirty="0" smtClean="0"/>
              <a:t>Geometry-based </a:t>
            </a:r>
            <a:r>
              <a:rPr lang="en-GB" sz="2000" b="0" dirty="0"/>
              <a:t>stochastic channel </a:t>
            </a:r>
            <a:r>
              <a:rPr lang="en-GB" sz="2000" b="0" dirty="0" smtClean="0"/>
              <a:t>models </a:t>
            </a:r>
            <a:r>
              <a:rPr lang="en-GB" sz="2000" b="0" dirty="0"/>
              <a:t>(</a:t>
            </a:r>
            <a:r>
              <a:rPr lang="en-GB" sz="2000" b="0" dirty="0" smtClean="0"/>
              <a:t>GSCMs)</a:t>
            </a:r>
          </a:p>
          <a:p>
            <a:pPr marL="457200" lvl="1" indent="0" hangingPunct="0">
              <a:spcBef>
                <a:spcPts val="600"/>
              </a:spcBef>
            </a:pPr>
            <a:r>
              <a:rPr lang="en-US" dirty="0" smtClean="0"/>
              <a:t>	</a:t>
            </a:r>
            <a:r>
              <a:rPr lang="en-US" dirty="0"/>
              <a:t>Computational </a:t>
            </a:r>
            <a:r>
              <a:rPr lang="en-US" dirty="0" smtClean="0"/>
              <a:t>complexity</a:t>
            </a:r>
            <a:endParaRPr lang="en-GB" sz="1600" b="0" dirty="0" smtClean="0"/>
          </a:p>
          <a:p>
            <a:pPr marL="404813" indent="-347663" hangingPunct="0">
              <a:buFont typeface="Wingdings" pitchFamily="2" charset="2"/>
              <a:buChar char="è"/>
            </a:pPr>
            <a:r>
              <a:rPr lang="en-GB" sz="2000" b="0" dirty="0"/>
              <a:t>GSCM with analytic delay-dependent Doppler spectra [7],[8],[9],[10]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r="18151"/>
          <a:stretch/>
        </p:blipFill>
        <p:spPr bwMode="auto">
          <a:xfrm>
            <a:off x="1269612" y="4581176"/>
            <a:ext cx="281331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r="18151"/>
          <a:stretch/>
        </p:blipFill>
        <p:spPr bwMode="auto">
          <a:xfrm>
            <a:off x="1268883" y="5589240"/>
            <a:ext cx="281331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73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Summing up…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Precise theoretical geometric-stochastic channel model for non-stationary vehicle-to-vehicle channels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Applicable for simulations and (enhanced) performance evaluation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Suitable software is under construction…</a:t>
            </a:r>
          </a:p>
          <a:p>
            <a:endParaRPr lang="en-US" sz="2000" b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1CD163DD-D5E7-41DA-95F2-71530C24F8C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05" y="3591669"/>
            <a:ext cx="3516975" cy="206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3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714348" y="357166"/>
            <a:ext cx="2374889" cy="273050"/>
          </a:xfrm>
        </p:spPr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>
          <a:xfrm>
            <a:off x="6215074" y="6475413"/>
            <a:ext cx="2327264" cy="180975"/>
          </a:xfrm>
        </p:spPr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21</a:t>
            </a:fld>
            <a:endParaRPr lang="en-GB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References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208463"/>
          </a:xfrm>
          <a:ln/>
        </p:spPr>
        <p:txBody>
          <a:bodyPr/>
          <a:lstStyle/>
          <a:p>
            <a:pPr lvl="0" hangingPunct="0"/>
            <a:r>
              <a:rPr lang="en-GB" sz="1800" b="0" dirty="0"/>
              <a:t>[1</a:t>
            </a:r>
            <a:r>
              <a:rPr lang="en-GB" sz="1800" b="0" dirty="0" smtClean="0"/>
              <a:t>] </a:t>
            </a:r>
            <a:r>
              <a:rPr lang="en-US" sz="1800" b="0" dirty="0" err="1"/>
              <a:t>Hongyuan</a:t>
            </a:r>
            <a:r>
              <a:rPr lang="en-US" sz="1800" b="0" dirty="0"/>
              <a:t> </a:t>
            </a:r>
            <a:r>
              <a:rPr lang="en-US" sz="1800" b="0" dirty="0" smtClean="0"/>
              <a:t>Zhang et al., </a:t>
            </a:r>
            <a:r>
              <a:rPr lang="en-US" sz="1800" b="0" dirty="0"/>
              <a:t>“802.11 For Next Generation V2X </a:t>
            </a:r>
            <a:r>
              <a:rPr lang="en-US" sz="1800" b="0" dirty="0" smtClean="0"/>
              <a:t>Communications</a:t>
            </a:r>
            <a:r>
              <a:rPr lang="en-US" sz="1800" b="0" dirty="0"/>
              <a:t>”, IEEE 802.11-18/0513r2.</a:t>
            </a:r>
          </a:p>
          <a:p>
            <a:pPr hangingPunct="0"/>
            <a:r>
              <a:rPr lang="en-US" sz="1800" b="0" dirty="0"/>
              <a:t>[2</a:t>
            </a:r>
            <a:r>
              <a:rPr lang="en-US" sz="1800" b="0" dirty="0" smtClean="0"/>
              <a:t>] </a:t>
            </a:r>
            <a:r>
              <a:rPr lang="en-US" sz="1800" b="0" dirty="0" err="1" smtClean="0"/>
              <a:t>Jianhan</a:t>
            </a:r>
            <a:r>
              <a:rPr lang="en-US" sz="1800" b="0" dirty="0" smtClean="0"/>
              <a:t> Liu and </a:t>
            </a:r>
            <a:r>
              <a:rPr lang="en-US" sz="1800" b="0" dirty="0" err="1" smtClean="0"/>
              <a:t>Hognyuan</a:t>
            </a:r>
            <a:r>
              <a:rPr lang="en-US" sz="1800" b="0" dirty="0" smtClean="0"/>
              <a:t> Zhang, “ON NGV Channel Models”, </a:t>
            </a:r>
            <a:br>
              <a:rPr lang="en-US" sz="1800" b="0" dirty="0" smtClean="0"/>
            </a:br>
            <a:r>
              <a:rPr lang="en-US" sz="1800" b="0" dirty="0" smtClean="0"/>
              <a:t>IEEE 802.11-0821r0.</a:t>
            </a:r>
            <a:endParaRPr lang="en-US" sz="1800" b="0" dirty="0"/>
          </a:p>
          <a:p>
            <a:pPr lvl="0" hangingPunct="0"/>
            <a:r>
              <a:rPr lang="en-GB" sz="1800" b="0" dirty="0" smtClean="0"/>
              <a:t>[</a:t>
            </a:r>
            <a:r>
              <a:rPr lang="en-GB" sz="1800" b="0" dirty="0"/>
              <a:t>3</a:t>
            </a:r>
            <a:r>
              <a:rPr lang="en-GB" sz="1800" b="0" dirty="0" smtClean="0"/>
              <a:t>] G</a:t>
            </a:r>
            <a:r>
              <a:rPr lang="en-GB" sz="1800" b="0" dirty="0"/>
              <a:t>. Acosta-</a:t>
            </a:r>
            <a:r>
              <a:rPr lang="en-GB" sz="1800" b="0" dirty="0" err="1"/>
              <a:t>Marum</a:t>
            </a:r>
            <a:r>
              <a:rPr lang="en-GB" sz="1800" b="0" dirty="0"/>
              <a:t> and M. A. Ingram, “Six time- and frequency- selective empirical channel models for vehicular wireless LANs,“ in </a:t>
            </a:r>
            <a:r>
              <a:rPr lang="en-GB" sz="1800" b="0" i="1" dirty="0"/>
              <a:t>IEEE Vehicular Technology Magazine</a:t>
            </a:r>
            <a:r>
              <a:rPr lang="en-GB" sz="1800" b="0" dirty="0"/>
              <a:t>, vol. 2, </a:t>
            </a:r>
            <a:r>
              <a:rPr lang="en-GB" sz="1800" b="0" dirty="0" err="1"/>
              <a:t>nr</a:t>
            </a:r>
            <a:r>
              <a:rPr lang="en-GB" sz="1800" b="0" dirty="0"/>
              <a:t>. 4, p. 4-11, December 2007.</a:t>
            </a:r>
            <a:endParaRPr lang="en-US" sz="1800" b="0" dirty="0"/>
          </a:p>
          <a:p>
            <a:pPr hangingPunct="0"/>
            <a:r>
              <a:rPr lang="en-US" sz="1800" b="0" dirty="0" smtClean="0"/>
              <a:t>[4] </a:t>
            </a:r>
            <a:r>
              <a:rPr lang="en-US" sz="1800" b="0" dirty="0"/>
              <a:t>I. Tan, W. Tang, K. </a:t>
            </a:r>
            <a:r>
              <a:rPr lang="en-US" sz="1800" b="0" dirty="0" err="1"/>
              <a:t>Labertaux</a:t>
            </a:r>
            <a:r>
              <a:rPr lang="en-US" sz="1800" b="0" dirty="0"/>
              <a:t>, and A. </a:t>
            </a:r>
            <a:r>
              <a:rPr lang="en-US" sz="1800" b="0" dirty="0" err="1"/>
              <a:t>Bahai</a:t>
            </a:r>
            <a:r>
              <a:rPr lang="en-US" sz="1800" b="0" dirty="0"/>
              <a:t>, ”Measurement and analysis of wireless channel impairments in DSRC vehicular communications,” in </a:t>
            </a:r>
            <a:r>
              <a:rPr lang="en-US" sz="1800" b="0" i="1" dirty="0"/>
              <a:t>Proc. Of International Conference on Communications (ICC ’08)</a:t>
            </a:r>
            <a:r>
              <a:rPr lang="en-US" sz="1800" b="0" dirty="0"/>
              <a:t>, Beijing, China, May 2008, pp. 4882-4888. </a:t>
            </a:r>
          </a:p>
          <a:p>
            <a:pPr lvl="0" hangingPunct="0"/>
            <a:r>
              <a:rPr lang="en-US" sz="1800" b="0" dirty="0" smtClean="0"/>
              <a:t>[5] P</a:t>
            </a:r>
            <a:r>
              <a:rPr lang="en-US" sz="1800" b="0" dirty="0"/>
              <a:t>. Alexander, D. Haley, and A. Grant, ”Cooperative intelligent transport systems: 5.9 GHz field trials,” in </a:t>
            </a:r>
            <a:r>
              <a:rPr lang="en-US" sz="1800" b="0" i="1" dirty="0"/>
              <a:t>Proceedings of the IEEE</a:t>
            </a:r>
            <a:r>
              <a:rPr lang="en-US" sz="1800" b="0" dirty="0"/>
              <a:t>, vol. 99, no. 7, pp. 1213-1235, July 2011. </a:t>
            </a:r>
          </a:p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922264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714348" y="357166"/>
            <a:ext cx="2374889" cy="273050"/>
          </a:xfrm>
        </p:spPr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>
          <a:xfrm>
            <a:off x="6215074" y="6475413"/>
            <a:ext cx="2327264" cy="180975"/>
          </a:xfrm>
        </p:spPr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22</a:t>
            </a:fld>
            <a:endParaRPr lang="en-GB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References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208463"/>
          </a:xfrm>
          <a:ln/>
        </p:spPr>
        <p:txBody>
          <a:bodyPr/>
          <a:lstStyle/>
          <a:p>
            <a:r>
              <a:rPr lang="en-US" sz="1800" b="0" dirty="0" smtClean="0"/>
              <a:t>[6] </a:t>
            </a:r>
            <a:r>
              <a:rPr lang="en-US" sz="1800" b="0" dirty="0"/>
              <a:t>L. </a:t>
            </a:r>
            <a:r>
              <a:rPr lang="en-US" sz="1800" b="0" dirty="0" err="1"/>
              <a:t>Bernado</a:t>
            </a:r>
            <a:r>
              <a:rPr lang="en-US" sz="1800" b="0" dirty="0"/>
              <a:t>, T. </a:t>
            </a:r>
            <a:r>
              <a:rPr lang="en-US" sz="1800" b="0" dirty="0" err="1"/>
              <a:t>Zemen</a:t>
            </a:r>
            <a:r>
              <a:rPr lang="en-US" sz="1800" b="0" dirty="0"/>
              <a:t>, F. </a:t>
            </a:r>
            <a:r>
              <a:rPr lang="en-US" sz="1800" b="0" dirty="0" err="1"/>
              <a:t>Tufvesson</a:t>
            </a:r>
            <a:r>
              <a:rPr lang="en-US" sz="1800" b="0" dirty="0"/>
              <a:t>, A. F. </a:t>
            </a:r>
            <a:r>
              <a:rPr lang="en-US" sz="1800" b="0" dirty="0" err="1"/>
              <a:t>Molisch</a:t>
            </a:r>
            <a:r>
              <a:rPr lang="en-US" sz="1800" b="0" dirty="0"/>
              <a:t>, and C. F. </a:t>
            </a:r>
            <a:r>
              <a:rPr lang="en-US" sz="1800" b="0" dirty="0" err="1"/>
              <a:t>Mecklenbräuker</a:t>
            </a:r>
            <a:r>
              <a:rPr lang="en-US" sz="1800" b="0" dirty="0"/>
              <a:t>, ”Delay and Doppler spreads of non-stationary vehicular channels for safety relevant scenarios,” in </a:t>
            </a:r>
            <a:r>
              <a:rPr lang="en-US" sz="1800" b="0" i="1" dirty="0"/>
              <a:t>IEEE Transactions on Vehicular Technology</a:t>
            </a:r>
            <a:r>
              <a:rPr lang="en-US" sz="1800" b="0" dirty="0"/>
              <a:t>, vol. 63, no. 1, pp. 82-93, January 2014. </a:t>
            </a:r>
          </a:p>
          <a:p>
            <a:r>
              <a:rPr lang="en-US" sz="1800" b="0" dirty="0" smtClean="0">
                <a:solidFill>
                  <a:schemeClr val="tx1"/>
                </a:solidFill>
                <a:cs typeface="Arial" panose="020B0604020202020204" pitchFamily="34" charset="0"/>
              </a:rPr>
              <a:t>[</a:t>
            </a:r>
            <a:r>
              <a:rPr lang="en-US" sz="1800" b="0" dirty="0">
                <a:solidFill>
                  <a:schemeClr val="tx1"/>
                </a:solidFill>
                <a:cs typeface="Arial" panose="020B0604020202020204" pitchFamily="34" charset="0"/>
              </a:rPr>
              <a:t>7</a:t>
            </a:r>
            <a:r>
              <a:rPr lang="en-US" sz="1800" b="0" dirty="0" smtClean="0">
                <a:solidFill>
                  <a:schemeClr val="tx1"/>
                </a:solidFill>
                <a:cs typeface="Arial" panose="020B0604020202020204" pitchFamily="34" charset="0"/>
              </a:rPr>
              <a:t>] </a:t>
            </a:r>
            <a:r>
              <a:rPr lang="en-US" sz="1800" b="0" dirty="0"/>
              <a:t>M. Walter, D. Shutin and U. C. Fiebig, "Delay-Dependent Doppler Probability Density Functions for Vehicle-to-Vehicle Scatter Channels," in IEEE Transactions on Antennas and Propagation, vol. 62, no. 4, pp. 2238-2249, April 2014.</a:t>
            </a:r>
          </a:p>
          <a:p>
            <a:r>
              <a:rPr lang="en-US" sz="1800" b="0" dirty="0" smtClean="0">
                <a:solidFill>
                  <a:schemeClr val="tx1"/>
                </a:solidFill>
                <a:cs typeface="Arial" panose="020B0604020202020204" pitchFamily="34" charset="0"/>
              </a:rPr>
              <a:t>[8] </a:t>
            </a:r>
            <a:r>
              <a:rPr lang="en-US" sz="1800" b="0" dirty="0" smtClean="0"/>
              <a:t>M</a:t>
            </a:r>
            <a:r>
              <a:rPr lang="en-US" sz="1800" b="0" dirty="0"/>
              <a:t>. Walter, D. Shutin and U. C. Fiebig, "</a:t>
            </a:r>
            <a:r>
              <a:rPr lang="en-US" sz="1800" b="0" dirty="0" err="1"/>
              <a:t>Prolate</a:t>
            </a:r>
            <a:r>
              <a:rPr lang="en-US" sz="1800" b="0" dirty="0"/>
              <a:t> Spheroidal Coordinates for Modeling Mobile-to-Mobile Channels," in IEEE Antennas and Wireless Propagation Letters, vol. 14, pp. 155-158, 2015.</a:t>
            </a:r>
          </a:p>
          <a:p>
            <a:r>
              <a:rPr lang="en-US" sz="1800" b="0" dirty="0" smtClean="0">
                <a:solidFill>
                  <a:schemeClr val="tx1"/>
                </a:solidFill>
                <a:cs typeface="Arial" panose="020B0604020202020204" pitchFamily="34" charset="0"/>
              </a:rPr>
              <a:t>[9] </a:t>
            </a:r>
            <a:r>
              <a:rPr lang="en-US" sz="1800" b="0" dirty="0"/>
              <a:t>M. Walter, D. Shutin and A. Dammann, "Time-Variant Doppler PDFs and Characteristic Functions for the Vehicle-to-Vehicle Channel," in IEEE Transactions on Vehicular Technology, vol. 66, no. 12, pp. 10748-10763, Dec. 2017</a:t>
            </a:r>
            <a:r>
              <a:rPr lang="en-US" sz="1800" b="0" dirty="0" smtClean="0"/>
              <a:t>.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637732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714348" y="357166"/>
            <a:ext cx="2374889" cy="273050"/>
          </a:xfrm>
        </p:spPr>
        <p:txBody>
          <a:bodyPr/>
          <a:lstStyle/>
          <a:p>
            <a:r>
              <a:rPr lang="en-US" smtClean="0"/>
              <a:t>May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>
          <a:xfrm>
            <a:off x="6215074" y="6475413"/>
            <a:ext cx="2327264" cy="180975"/>
          </a:xfrm>
        </p:spPr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23</a:t>
            </a:fld>
            <a:endParaRPr lang="en-GB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References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208463"/>
          </a:xfrm>
          <a:ln/>
        </p:spPr>
        <p:txBody>
          <a:bodyPr/>
          <a:lstStyle/>
          <a:p>
            <a:r>
              <a:rPr lang="en-US" sz="1800" b="0" dirty="0">
                <a:solidFill>
                  <a:schemeClr val="tx1"/>
                </a:solidFill>
                <a:cs typeface="Arial" panose="020B0604020202020204" pitchFamily="34" charset="0"/>
              </a:rPr>
              <a:t>[10] M. Walter, D. Shutin and A. Dammann, "Algebraic Analysis of the Poles in the Doppler Spectrum for Vehicle-to-Vehicle Channels," in </a:t>
            </a:r>
            <a:r>
              <a:rPr lang="en-US" sz="1800" b="0" i="1" dirty="0">
                <a:solidFill>
                  <a:schemeClr val="tx1"/>
                </a:solidFill>
                <a:cs typeface="Arial" panose="020B0604020202020204" pitchFamily="34" charset="0"/>
              </a:rPr>
              <a:t>IEEE Wireless Communications Letters</a:t>
            </a:r>
            <a:r>
              <a:rPr lang="en-US" sz="1800" b="0" dirty="0">
                <a:solidFill>
                  <a:schemeClr val="tx1"/>
                </a:solidFill>
                <a:cs typeface="Arial" panose="020B0604020202020204" pitchFamily="34" charset="0"/>
              </a:rPr>
              <a:t>, vol. PP, no. 99, pp. 1-1.</a:t>
            </a:r>
          </a:p>
        </p:txBody>
      </p:sp>
    </p:spTree>
    <p:extLst>
      <p:ext uri="{BB962C8B-B14F-4D97-AF65-F5344CB8AC3E}">
        <p14:creationId xmlns:p14="http://schemas.microsoft.com/office/powerpoint/2010/main" val="2679368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 dirty="0"/>
          </a:p>
        </p:txBody>
      </p:sp>
      <p:pic>
        <p:nvPicPr>
          <p:cNvPr id="7" name="dissert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929"/>
          <a:stretch/>
        </p:blipFill>
        <p:spPr>
          <a:xfrm>
            <a:off x="683568" y="692696"/>
            <a:ext cx="7740000" cy="56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Driving in Opposite Directions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Rectangle 32"/>
          <p:cNvSpPr/>
          <p:nvPr/>
        </p:nvSpPr>
        <p:spPr bwMode="auto">
          <a:xfrm>
            <a:off x="0" y="1700808"/>
            <a:ext cx="3707904" cy="3429000"/>
          </a:xfrm>
          <a:prstGeom prst="rect">
            <a:avLst/>
          </a:prstGeom>
          <a:solidFill>
            <a:srgbClr val="5C793E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8" name="TextBox 30"/>
          <p:cNvSpPr txBox="1"/>
          <p:nvPr/>
        </p:nvSpPr>
        <p:spPr>
          <a:xfrm>
            <a:off x="4139952" y="6088752"/>
            <a:ext cx="648366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100 m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6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6606" y="3257105"/>
            <a:ext cx="432048" cy="166583"/>
          </a:xfrm>
          <a:prstGeom prst="rect">
            <a:avLst/>
          </a:prstGeom>
        </p:spPr>
      </p:pic>
      <p:cxnSp>
        <p:nvCxnSpPr>
          <p:cNvPr id="27" name="Straight Arrow Connector 39"/>
          <p:cNvCxnSpPr/>
          <p:nvPr/>
        </p:nvCxnSpPr>
        <p:spPr bwMode="auto">
          <a:xfrm flipH="1" flipV="1">
            <a:off x="1884844" y="3336733"/>
            <a:ext cx="180020" cy="532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triangl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50" y="3257227"/>
            <a:ext cx="432048" cy="166583"/>
          </a:xfrm>
          <a:prstGeom prst="rect">
            <a:avLst/>
          </a:prstGeom>
        </p:spPr>
      </p:pic>
      <p:cxnSp>
        <p:nvCxnSpPr>
          <p:cNvPr id="29" name="Straight Arrow Connector 41"/>
          <p:cNvCxnSpPr/>
          <p:nvPr/>
        </p:nvCxnSpPr>
        <p:spPr bwMode="auto">
          <a:xfrm flipH="1" flipV="1">
            <a:off x="2040040" y="3335877"/>
            <a:ext cx="180020" cy="1613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49"/>
          <p:cNvSpPr txBox="1"/>
          <p:nvPr/>
        </p:nvSpPr>
        <p:spPr>
          <a:xfrm>
            <a:off x="683568" y="342445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7" name="TextBox 50"/>
          <p:cNvSpPr txBox="1"/>
          <p:nvPr/>
        </p:nvSpPr>
        <p:spPr>
          <a:xfrm>
            <a:off x="3203848" y="3415034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5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571474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Driving in Opposite Directions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9" name="Rectangle 31"/>
          <p:cNvSpPr/>
          <p:nvPr/>
        </p:nvSpPr>
        <p:spPr bwMode="auto">
          <a:xfrm>
            <a:off x="505644" y="5615176"/>
            <a:ext cx="8136904" cy="386322"/>
          </a:xfrm>
          <a:prstGeom prst="rect">
            <a:avLst/>
          </a:prstGeom>
          <a:solidFill>
            <a:srgbClr val="A7B8C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15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27" y="5694804"/>
            <a:ext cx="2175604" cy="221753"/>
          </a:xfrm>
          <a:prstGeom prst="rect">
            <a:avLst/>
          </a:prstGeom>
        </p:spPr>
      </p:pic>
      <p:sp>
        <p:nvSpPr>
          <p:cNvPr id="16" name="TextBox 28"/>
          <p:cNvSpPr txBox="1"/>
          <p:nvPr/>
        </p:nvSpPr>
        <p:spPr>
          <a:xfrm>
            <a:off x="4644007" y="5251271"/>
            <a:ext cx="682167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km/h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7" name="TextBox 29"/>
          <p:cNvSpPr txBox="1"/>
          <p:nvPr/>
        </p:nvSpPr>
        <p:spPr>
          <a:xfrm>
            <a:off x="3457600" y="5251271"/>
            <a:ext cx="68703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km/h</a:t>
            </a:r>
          </a:p>
        </p:txBody>
      </p:sp>
      <p:sp>
        <p:nvSpPr>
          <p:cNvPr id="18" name="TextBox 30"/>
          <p:cNvSpPr txBox="1"/>
          <p:nvPr/>
        </p:nvSpPr>
        <p:spPr>
          <a:xfrm>
            <a:off x="4139952" y="6088752"/>
            <a:ext cx="648366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100 m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cxnSp>
        <p:nvCxnSpPr>
          <p:cNvPr id="21" name="Straight Arrow Connector 26"/>
          <p:cNvCxnSpPr/>
          <p:nvPr/>
        </p:nvCxnSpPr>
        <p:spPr bwMode="auto">
          <a:xfrm flipH="1">
            <a:off x="3491880" y="6065395"/>
            <a:ext cx="1728192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6606" y="3257105"/>
            <a:ext cx="432048" cy="166583"/>
          </a:xfrm>
          <a:prstGeom prst="rect">
            <a:avLst/>
          </a:prstGeom>
        </p:spPr>
      </p:pic>
      <p:cxnSp>
        <p:nvCxnSpPr>
          <p:cNvPr id="27" name="Straight Arrow Connector 39"/>
          <p:cNvCxnSpPr/>
          <p:nvPr/>
        </p:nvCxnSpPr>
        <p:spPr bwMode="auto">
          <a:xfrm flipH="1" flipV="1">
            <a:off x="1884844" y="3336733"/>
            <a:ext cx="180020" cy="532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triangl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50" y="3257227"/>
            <a:ext cx="432048" cy="166583"/>
          </a:xfrm>
          <a:prstGeom prst="rect">
            <a:avLst/>
          </a:prstGeom>
        </p:spPr>
      </p:pic>
      <p:cxnSp>
        <p:nvCxnSpPr>
          <p:cNvPr id="29" name="Straight Arrow Connector 41"/>
          <p:cNvCxnSpPr/>
          <p:nvPr/>
        </p:nvCxnSpPr>
        <p:spPr bwMode="auto">
          <a:xfrm flipH="1" flipV="1">
            <a:off x="2040040" y="3335877"/>
            <a:ext cx="180020" cy="1613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44"/>
          <p:cNvSpPr txBox="1"/>
          <p:nvPr/>
        </p:nvSpPr>
        <p:spPr>
          <a:xfrm>
            <a:off x="2970687" y="558469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TextBox 45"/>
          <p:cNvSpPr txBox="1"/>
          <p:nvPr/>
        </p:nvSpPr>
        <p:spPr>
          <a:xfrm>
            <a:off x="5508104" y="5584696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46"/>
              <p:cNvSpPr txBox="1"/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5.2 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2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47"/>
          <p:cNvCxnSpPr/>
          <p:nvPr/>
        </p:nvCxnSpPr>
        <p:spPr bwMode="auto">
          <a:xfrm>
            <a:off x="5220072" y="5960319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48"/>
          <p:cNvCxnSpPr/>
          <p:nvPr/>
        </p:nvCxnSpPr>
        <p:spPr bwMode="auto">
          <a:xfrm>
            <a:off x="3491880" y="5960318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49"/>
          <p:cNvSpPr txBox="1"/>
          <p:nvPr/>
        </p:nvSpPr>
        <p:spPr>
          <a:xfrm>
            <a:off x="683568" y="342445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7" name="TextBox 50"/>
          <p:cNvSpPr txBox="1"/>
          <p:nvPr/>
        </p:nvSpPr>
        <p:spPr>
          <a:xfrm>
            <a:off x="3203848" y="3415034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2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Driving in Opposite Directions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Rectangle 32"/>
          <p:cNvSpPr/>
          <p:nvPr/>
        </p:nvSpPr>
        <p:spPr bwMode="auto">
          <a:xfrm>
            <a:off x="0" y="1700808"/>
            <a:ext cx="3707904" cy="3429000"/>
          </a:xfrm>
          <a:prstGeom prst="rect">
            <a:avLst/>
          </a:prstGeom>
          <a:solidFill>
            <a:srgbClr val="5C793E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571474" cy="3429000"/>
          </a:xfrm>
          <a:prstGeom prst="rect">
            <a:avLst/>
          </a:prstGeom>
        </p:spPr>
      </p:pic>
      <p:sp>
        <p:nvSpPr>
          <p:cNvPr id="9" name="Rectangle 31"/>
          <p:cNvSpPr/>
          <p:nvPr/>
        </p:nvSpPr>
        <p:spPr bwMode="auto">
          <a:xfrm>
            <a:off x="505644" y="5615176"/>
            <a:ext cx="8136904" cy="386322"/>
          </a:xfrm>
          <a:prstGeom prst="rect">
            <a:avLst/>
          </a:prstGeom>
          <a:solidFill>
            <a:srgbClr val="A7B8C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27" y="5694804"/>
            <a:ext cx="2175604" cy="221753"/>
          </a:xfrm>
          <a:prstGeom prst="rect">
            <a:avLst/>
          </a:prstGeom>
        </p:spPr>
      </p:pic>
      <p:sp>
        <p:nvSpPr>
          <p:cNvPr id="16" name="TextBox 28"/>
          <p:cNvSpPr txBox="1"/>
          <p:nvPr/>
        </p:nvSpPr>
        <p:spPr>
          <a:xfrm>
            <a:off x="4644007" y="5251271"/>
            <a:ext cx="682167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km/h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7" name="TextBox 29"/>
          <p:cNvSpPr txBox="1"/>
          <p:nvPr/>
        </p:nvSpPr>
        <p:spPr>
          <a:xfrm>
            <a:off x="3457600" y="5251271"/>
            <a:ext cx="68703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km/h</a:t>
            </a:r>
          </a:p>
        </p:txBody>
      </p:sp>
      <p:sp>
        <p:nvSpPr>
          <p:cNvPr id="18" name="TextBox 30"/>
          <p:cNvSpPr txBox="1"/>
          <p:nvPr/>
        </p:nvSpPr>
        <p:spPr>
          <a:xfrm>
            <a:off x="4139952" y="6088752"/>
            <a:ext cx="648366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100 m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cxnSp>
        <p:nvCxnSpPr>
          <p:cNvPr id="21" name="Straight Arrow Connector 26"/>
          <p:cNvCxnSpPr/>
          <p:nvPr/>
        </p:nvCxnSpPr>
        <p:spPr bwMode="auto">
          <a:xfrm flipH="1">
            <a:off x="3491880" y="6065395"/>
            <a:ext cx="1728192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Oval 36"/>
          <p:cNvSpPr/>
          <p:nvPr/>
        </p:nvSpPr>
        <p:spPr bwMode="auto">
          <a:xfrm>
            <a:off x="1553580" y="3169857"/>
            <a:ext cx="975526" cy="34467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26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6606" y="3257105"/>
            <a:ext cx="432048" cy="166583"/>
          </a:xfrm>
          <a:prstGeom prst="rect">
            <a:avLst/>
          </a:prstGeom>
        </p:spPr>
      </p:pic>
      <p:cxnSp>
        <p:nvCxnSpPr>
          <p:cNvPr id="27" name="Straight Arrow Connector 39"/>
          <p:cNvCxnSpPr/>
          <p:nvPr/>
        </p:nvCxnSpPr>
        <p:spPr bwMode="auto">
          <a:xfrm flipH="1" flipV="1">
            <a:off x="1884844" y="3336733"/>
            <a:ext cx="180020" cy="532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triangl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50" y="3257227"/>
            <a:ext cx="432048" cy="166583"/>
          </a:xfrm>
          <a:prstGeom prst="rect">
            <a:avLst/>
          </a:prstGeom>
        </p:spPr>
      </p:pic>
      <p:cxnSp>
        <p:nvCxnSpPr>
          <p:cNvPr id="29" name="Straight Arrow Connector 41"/>
          <p:cNvCxnSpPr/>
          <p:nvPr/>
        </p:nvCxnSpPr>
        <p:spPr bwMode="auto">
          <a:xfrm flipH="1" flipV="1">
            <a:off x="2040040" y="3335877"/>
            <a:ext cx="180020" cy="1613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44"/>
          <p:cNvSpPr txBox="1"/>
          <p:nvPr/>
        </p:nvSpPr>
        <p:spPr>
          <a:xfrm>
            <a:off x="2970687" y="558469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TextBox 45"/>
          <p:cNvSpPr txBox="1"/>
          <p:nvPr/>
        </p:nvSpPr>
        <p:spPr>
          <a:xfrm>
            <a:off x="5508104" y="5584696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46"/>
              <p:cNvSpPr txBox="1"/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5.2 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2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47"/>
          <p:cNvCxnSpPr/>
          <p:nvPr/>
        </p:nvCxnSpPr>
        <p:spPr bwMode="auto">
          <a:xfrm>
            <a:off x="5220072" y="5960319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48"/>
          <p:cNvCxnSpPr/>
          <p:nvPr/>
        </p:nvCxnSpPr>
        <p:spPr bwMode="auto">
          <a:xfrm>
            <a:off x="3491880" y="5960318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49"/>
          <p:cNvSpPr txBox="1"/>
          <p:nvPr/>
        </p:nvSpPr>
        <p:spPr>
          <a:xfrm>
            <a:off x="683568" y="342445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7" name="TextBox 50"/>
          <p:cNvSpPr txBox="1"/>
          <p:nvPr/>
        </p:nvSpPr>
        <p:spPr>
          <a:xfrm>
            <a:off x="3203848" y="3415034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5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Driving in Opposite Directions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Rectangle 32"/>
          <p:cNvSpPr/>
          <p:nvPr/>
        </p:nvSpPr>
        <p:spPr bwMode="auto">
          <a:xfrm>
            <a:off x="0" y="1700808"/>
            <a:ext cx="3707904" cy="3429000"/>
          </a:xfrm>
          <a:prstGeom prst="rect">
            <a:avLst/>
          </a:prstGeom>
          <a:solidFill>
            <a:srgbClr val="5C793E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571474" cy="3429000"/>
          </a:xfrm>
          <a:prstGeom prst="rect">
            <a:avLst/>
          </a:prstGeom>
        </p:spPr>
      </p:pic>
      <p:sp>
        <p:nvSpPr>
          <p:cNvPr id="9" name="Rectangle 31"/>
          <p:cNvSpPr/>
          <p:nvPr/>
        </p:nvSpPr>
        <p:spPr bwMode="auto">
          <a:xfrm>
            <a:off x="505644" y="5615176"/>
            <a:ext cx="8136904" cy="386322"/>
          </a:xfrm>
          <a:prstGeom prst="rect">
            <a:avLst/>
          </a:prstGeom>
          <a:solidFill>
            <a:srgbClr val="A7B8C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12" name="Straight Connector 13"/>
          <p:cNvCxnSpPr/>
          <p:nvPr/>
        </p:nvCxnSpPr>
        <p:spPr bwMode="auto">
          <a:xfrm>
            <a:off x="5664820" y="3195732"/>
            <a:ext cx="0" cy="1512168"/>
          </a:xfrm>
          <a:prstGeom prst="line">
            <a:avLst/>
          </a:prstGeom>
          <a:noFill/>
          <a:ln w="15875" cap="flat" cmpd="sng" algn="ctr">
            <a:solidFill>
              <a:srgbClr val="CEBC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27" y="5694804"/>
            <a:ext cx="2175604" cy="221753"/>
          </a:xfrm>
          <a:prstGeom prst="rect">
            <a:avLst/>
          </a:prstGeom>
        </p:spPr>
      </p:pic>
      <p:sp>
        <p:nvSpPr>
          <p:cNvPr id="16" name="TextBox 28"/>
          <p:cNvSpPr txBox="1"/>
          <p:nvPr/>
        </p:nvSpPr>
        <p:spPr>
          <a:xfrm>
            <a:off x="4644007" y="5251271"/>
            <a:ext cx="682167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km/h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7" name="TextBox 29"/>
          <p:cNvSpPr txBox="1"/>
          <p:nvPr/>
        </p:nvSpPr>
        <p:spPr>
          <a:xfrm>
            <a:off x="3457600" y="5251271"/>
            <a:ext cx="68703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km/h</a:t>
            </a:r>
          </a:p>
        </p:txBody>
      </p:sp>
      <p:sp>
        <p:nvSpPr>
          <p:cNvPr id="18" name="TextBox 30"/>
          <p:cNvSpPr txBox="1"/>
          <p:nvPr/>
        </p:nvSpPr>
        <p:spPr>
          <a:xfrm>
            <a:off x="4139952" y="6088752"/>
            <a:ext cx="648366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100 m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cxnSp>
        <p:nvCxnSpPr>
          <p:cNvPr id="21" name="Straight Arrow Connector 26"/>
          <p:cNvCxnSpPr/>
          <p:nvPr/>
        </p:nvCxnSpPr>
        <p:spPr bwMode="auto">
          <a:xfrm flipH="1">
            <a:off x="3491880" y="6065395"/>
            <a:ext cx="1728192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Oval 35"/>
          <p:cNvSpPr/>
          <p:nvPr/>
        </p:nvSpPr>
        <p:spPr bwMode="auto">
          <a:xfrm>
            <a:off x="1358310" y="3052511"/>
            <a:ext cx="1383431" cy="576064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5" name="Oval 36"/>
          <p:cNvSpPr/>
          <p:nvPr/>
        </p:nvSpPr>
        <p:spPr bwMode="auto">
          <a:xfrm>
            <a:off x="1553580" y="3169857"/>
            <a:ext cx="975526" cy="34467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26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6606" y="3257105"/>
            <a:ext cx="432048" cy="166583"/>
          </a:xfrm>
          <a:prstGeom prst="rect">
            <a:avLst/>
          </a:prstGeom>
        </p:spPr>
      </p:pic>
      <p:cxnSp>
        <p:nvCxnSpPr>
          <p:cNvPr id="27" name="Straight Arrow Connector 39"/>
          <p:cNvCxnSpPr/>
          <p:nvPr/>
        </p:nvCxnSpPr>
        <p:spPr bwMode="auto">
          <a:xfrm flipH="1" flipV="1">
            <a:off x="1884844" y="3336733"/>
            <a:ext cx="180020" cy="532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triangl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50" y="3257227"/>
            <a:ext cx="432048" cy="166583"/>
          </a:xfrm>
          <a:prstGeom prst="rect">
            <a:avLst/>
          </a:prstGeom>
        </p:spPr>
      </p:pic>
      <p:cxnSp>
        <p:nvCxnSpPr>
          <p:cNvPr id="29" name="Straight Arrow Connector 41"/>
          <p:cNvCxnSpPr/>
          <p:nvPr/>
        </p:nvCxnSpPr>
        <p:spPr bwMode="auto">
          <a:xfrm flipH="1" flipV="1">
            <a:off x="2040040" y="3335877"/>
            <a:ext cx="180020" cy="1613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44"/>
          <p:cNvSpPr txBox="1"/>
          <p:nvPr/>
        </p:nvSpPr>
        <p:spPr>
          <a:xfrm>
            <a:off x="2970687" y="558469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TextBox 45"/>
          <p:cNvSpPr txBox="1"/>
          <p:nvPr/>
        </p:nvSpPr>
        <p:spPr>
          <a:xfrm>
            <a:off x="5508104" y="5584696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46"/>
              <p:cNvSpPr txBox="1"/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5.2 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2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47"/>
          <p:cNvCxnSpPr/>
          <p:nvPr/>
        </p:nvCxnSpPr>
        <p:spPr bwMode="auto">
          <a:xfrm>
            <a:off x="5220072" y="5960319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48"/>
          <p:cNvCxnSpPr/>
          <p:nvPr/>
        </p:nvCxnSpPr>
        <p:spPr bwMode="auto">
          <a:xfrm>
            <a:off x="3491880" y="5960318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49"/>
          <p:cNvSpPr txBox="1"/>
          <p:nvPr/>
        </p:nvSpPr>
        <p:spPr>
          <a:xfrm>
            <a:off x="683568" y="342445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7" name="TextBox 50"/>
          <p:cNvSpPr txBox="1"/>
          <p:nvPr/>
        </p:nvSpPr>
        <p:spPr>
          <a:xfrm>
            <a:off x="3203848" y="3415034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4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Driving in Opposite Directions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Rectangle 32"/>
          <p:cNvSpPr/>
          <p:nvPr/>
        </p:nvSpPr>
        <p:spPr bwMode="auto">
          <a:xfrm>
            <a:off x="0" y="1700808"/>
            <a:ext cx="3707904" cy="3429000"/>
          </a:xfrm>
          <a:prstGeom prst="rect">
            <a:avLst/>
          </a:prstGeom>
          <a:solidFill>
            <a:srgbClr val="5C793E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571474" cy="3429000"/>
          </a:xfrm>
          <a:prstGeom prst="rect">
            <a:avLst/>
          </a:prstGeom>
        </p:spPr>
      </p:pic>
      <p:sp>
        <p:nvSpPr>
          <p:cNvPr id="9" name="Rectangle 31"/>
          <p:cNvSpPr/>
          <p:nvPr/>
        </p:nvSpPr>
        <p:spPr bwMode="auto">
          <a:xfrm>
            <a:off x="505644" y="5615176"/>
            <a:ext cx="8136904" cy="386322"/>
          </a:xfrm>
          <a:prstGeom prst="rect">
            <a:avLst/>
          </a:prstGeom>
          <a:solidFill>
            <a:srgbClr val="A7B8C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12" name="Straight Connector 13"/>
          <p:cNvCxnSpPr/>
          <p:nvPr/>
        </p:nvCxnSpPr>
        <p:spPr bwMode="auto">
          <a:xfrm>
            <a:off x="5664820" y="3195732"/>
            <a:ext cx="0" cy="1512168"/>
          </a:xfrm>
          <a:prstGeom prst="line">
            <a:avLst/>
          </a:prstGeom>
          <a:noFill/>
          <a:ln w="15875" cap="flat" cmpd="sng" algn="ctr">
            <a:solidFill>
              <a:srgbClr val="CEBC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14" name="Straight Connector 19"/>
          <p:cNvCxnSpPr/>
          <p:nvPr/>
        </p:nvCxnSpPr>
        <p:spPr bwMode="auto">
          <a:xfrm>
            <a:off x="5664820" y="2920400"/>
            <a:ext cx="0" cy="1787500"/>
          </a:xfrm>
          <a:prstGeom prst="line">
            <a:avLst/>
          </a:prstGeom>
          <a:noFill/>
          <a:ln w="15875" cap="flat" cmpd="sng" algn="ctr">
            <a:solidFill>
              <a:srgbClr val="5C793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27" y="5694804"/>
            <a:ext cx="2175604" cy="221753"/>
          </a:xfrm>
          <a:prstGeom prst="rect">
            <a:avLst/>
          </a:prstGeom>
        </p:spPr>
      </p:pic>
      <p:sp>
        <p:nvSpPr>
          <p:cNvPr id="16" name="TextBox 28"/>
          <p:cNvSpPr txBox="1"/>
          <p:nvPr/>
        </p:nvSpPr>
        <p:spPr>
          <a:xfrm>
            <a:off x="4644007" y="5251271"/>
            <a:ext cx="682167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km/h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7" name="TextBox 29"/>
          <p:cNvSpPr txBox="1"/>
          <p:nvPr/>
        </p:nvSpPr>
        <p:spPr>
          <a:xfrm>
            <a:off x="3457600" y="5251271"/>
            <a:ext cx="68703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km/h</a:t>
            </a:r>
          </a:p>
        </p:txBody>
      </p:sp>
      <p:sp>
        <p:nvSpPr>
          <p:cNvPr id="18" name="TextBox 30"/>
          <p:cNvSpPr txBox="1"/>
          <p:nvPr/>
        </p:nvSpPr>
        <p:spPr>
          <a:xfrm>
            <a:off x="4139952" y="6088752"/>
            <a:ext cx="648366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100 m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cxnSp>
        <p:nvCxnSpPr>
          <p:cNvPr id="21" name="Straight Arrow Connector 26"/>
          <p:cNvCxnSpPr/>
          <p:nvPr/>
        </p:nvCxnSpPr>
        <p:spPr bwMode="auto">
          <a:xfrm flipH="1">
            <a:off x="3491880" y="6065395"/>
            <a:ext cx="1728192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val 34"/>
          <p:cNvSpPr/>
          <p:nvPr/>
        </p:nvSpPr>
        <p:spPr bwMode="auto">
          <a:xfrm>
            <a:off x="1183814" y="2950023"/>
            <a:ext cx="1758711" cy="79208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4" name="Oval 35"/>
          <p:cNvSpPr/>
          <p:nvPr/>
        </p:nvSpPr>
        <p:spPr bwMode="auto">
          <a:xfrm>
            <a:off x="1358310" y="3052511"/>
            <a:ext cx="1383431" cy="576064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5" name="Oval 36"/>
          <p:cNvSpPr/>
          <p:nvPr/>
        </p:nvSpPr>
        <p:spPr bwMode="auto">
          <a:xfrm>
            <a:off x="1553580" y="3169857"/>
            <a:ext cx="975526" cy="34467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26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6606" y="3257105"/>
            <a:ext cx="432048" cy="166583"/>
          </a:xfrm>
          <a:prstGeom prst="rect">
            <a:avLst/>
          </a:prstGeom>
        </p:spPr>
      </p:pic>
      <p:cxnSp>
        <p:nvCxnSpPr>
          <p:cNvPr id="27" name="Straight Arrow Connector 39"/>
          <p:cNvCxnSpPr/>
          <p:nvPr/>
        </p:nvCxnSpPr>
        <p:spPr bwMode="auto">
          <a:xfrm flipH="1" flipV="1">
            <a:off x="1884844" y="3336733"/>
            <a:ext cx="180020" cy="532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triangl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50" y="3257227"/>
            <a:ext cx="432048" cy="166583"/>
          </a:xfrm>
          <a:prstGeom prst="rect">
            <a:avLst/>
          </a:prstGeom>
        </p:spPr>
      </p:pic>
      <p:cxnSp>
        <p:nvCxnSpPr>
          <p:cNvPr id="29" name="Straight Arrow Connector 41"/>
          <p:cNvCxnSpPr/>
          <p:nvPr/>
        </p:nvCxnSpPr>
        <p:spPr bwMode="auto">
          <a:xfrm flipH="1" flipV="1">
            <a:off x="2040040" y="3335877"/>
            <a:ext cx="180020" cy="1613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44"/>
          <p:cNvSpPr txBox="1"/>
          <p:nvPr/>
        </p:nvSpPr>
        <p:spPr>
          <a:xfrm>
            <a:off x="2970687" y="558469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TextBox 45"/>
          <p:cNvSpPr txBox="1"/>
          <p:nvPr/>
        </p:nvSpPr>
        <p:spPr>
          <a:xfrm>
            <a:off x="5508104" y="5584696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46"/>
              <p:cNvSpPr txBox="1"/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5.2 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2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47"/>
          <p:cNvCxnSpPr/>
          <p:nvPr/>
        </p:nvCxnSpPr>
        <p:spPr bwMode="auto">
          <a:xfrm>
            <a:off x="5220072" y="5960319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48"/>
          <p:cNvCxnSpPr/>
          <p:nvPr/>
        </p:nvCxnSpPr>
        <p:spPr bwMode="auto">
          <a:xfrm>
            <a:off x="3491880" y="5960318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49"/>
          <p:cNvSpPr txBox="1"/>
          <p:nvPr/>
        </p:nvSpPr>
        <p:spPr>
          <a:xfrm>
            <a:off x="683568" y="342445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7" name="TextBox 50"/>
          <p:cNvSpPr txBox="1"/>
          <p:nvPr/>
        </p:nvSpPr>
        <p:spPr>
          <a:xfrm>
            <a:off x="3203848" y="3415034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56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V2V-Channel: Driving in Opposite Directions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  Stephan Sand, German Aerospace Center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Rectangle 32"/>
          <p:cNvSpPr/>
          <p:nvPr/>
        </p:nvSpPr>
        <p:spPr bwMode="auto">
          <a:xfrm>
            <a:off x="0" y="1700808"/>
            <a:ext cx="3707904" cy="3429000"/>
          </a:xfrm>
          <a:prstGeom prst="rect">
            <a:avLst/>
          </a:prstGeom>
          <a:solidFill>
            <a:srgbClr val="5C793E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571474" cy="3429000"/>
          </a:xfrm>
          <a:prstGeom prst="rect">
            <a:avLst/>
          </a:prstGeom>
        </p:spPr>
      </p:pic>
      <p:sp>
        <p:nvSpPr>
          <p:cNvPr id="9" name="Rectangle 31"/>
          <p:cNvSpPr/>
          <p:nvPr/>
        </p:nvSpPr>
        <p:spPr bwMode="auto">
          <a:xfrm>
            <a:off x="505644" y="5615176"/>
            <a:ext cx="8136904" cy="386322"/>
          </a:xfrm>
          <a:prstGeom prst="rect">
            <a:avLst/>
          </a:prstGeom>
          <a:solidFill>
            <a:srgbClr val="A7B8C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12" name="Straight Connector 13"/>
          <p:cNvCxnSpPr/>
          <p:nvPr/>
        </p:nvCxnSpPr>
        <p:spPr bwMode="auto">
          <a:xfrm>
            <a:off x="5664820" y="3195732"/>
            <a:ext cx="0" cy="1512168"/>
          </a:xfrm>
          <a:prstGeom prst="line">
            <a:avLst/>
          </a:prstGeom>
          <a:noFill/>
          <a:ln w="15875" cap="flat" cmpd="sng" algn="ctr">
            <a:solidFill>
              <a:srgbClr val="CEBC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14" name="Straight Connector 19"/>
          <p:cNvCxnSpPr/>
          <p:nvPr/>
        </p:nvCxnSpPr>
        <p:spPr bwMode="auto">
          <a:xfrm>
            <a:off x="5664820" y="2920400"/>
            <a:ext cx="0" cy="1787500"/>
          </a:xfrm>
          <a:prstGeom prst="line">
            <a:avLst/>
          </a:prstGeom>
          <a:noFill/>
          <a:ln w="15875" cap="flat" cmpd="sng" algn="ctr">
            <a:solidFill>
              <a:srgbClr val="5C793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27" y="5694804"/>
            <a:ext cx="2175604" cy="221753"/>
          </a:xfrm>
          <a:prstGeom prst="rect">
            <a:avLst/>
          </a:prstGeom>
        </p:spPr>
      </p:pic>
      <p:sp>
        <p:nvSpPr>
          <p:cNvPr id="16" name="TextBox 28"/>
          <p:cNvSpPr txBox="1"/>
          <p:nvPr/>
        </p:nvSpPr>
        <p:spPr>
          <a:xfrm>
            <a:off x="4644007" y="5251271"/>
            <a:ext cx="682167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km/h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7" name="TextBox 29"/>
          <p:cNvSpPr txBox="1"/>
          <p:nvPr/>
        </p:nvSpPr>
        <p:spPr>
          <a:xfrm>
            <a:off x="3457600" y="5251271"/>
            <a:ext cx="68703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90 km/h</a:t>
            </a:r>
          </a:p>
        </p:txBody>
      </p:sp>
      <p:sp>
        <p:nvSpPr>
          <p:cNvPr id="18" name="TextBox 30"/>
          <p:cNvSpPr txBox="1"/>
          <p:nvPr/>
        </p:nvSpPr>
        <p:spPr>
          <a:xfrm>
            <a:off x="4139952" y="6088752"/>
            <a:ext cx="648366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100 m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9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746528"/>
            <a:ext cx="4531002" cy="3355848"/>
          </a:xfrm>
          <a:prstGeom prst="rect">
            <a:avLst/>
          </a:prstGeom>
        </p:spPr>
      </p:pic>
      <p:cxnSp>
        <p:nvCxnSpPr>
          <p:cNvPr id="20" name="Straight Connector 22"/>
          <p:cNvCxnSpPr/>
          <p:nvPr/>
        </p:nvCxnSpPr>
        <p:spPr bwMode="auto">
          <a:xfrm>
            <a:off x="5661010" y="2785274"/>
            <a:ext cx="1905" cy="1931516"/>
          </a:xfrm>
          <a:prstGeom prst="line">
            <a:avLst/>
          </a:prstGeom>
          <a:noFill/>
          <a:ln w="15875" cap="flat" cmpd="sng" algn="ctr">
            <a:solidFill>
              <a:srgbClr val="0070A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6"/>
          <p:cNvCxnSpPr/>
          <p:nvPr/>
        </p:nvCxnSpPr>
        <p:spPr bwMode="auto">
          <a:xfrm flipH="1">
            <a:off x="3491880" y="6065395"/>
            <a:ext cx="1728192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Oval 33"/>
          <p:cNvSpPr/>
          <p:nvPr/>
        </p:nvSpPr>
        <p:spPr bwMode="auto">
          <a:xfrm>
            <a:off x="926644" y="2752667"/>
            <a:ext cx="2254726" cy="116736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3" name="Oval 34"/>
          <p:cNvSpPr/>
          <p:nvPr/>
        </p:nvSpPr>
        <p:spPr bwMode="auto">
          <a:xfrm>
            <a:off x="1183814" y="2950023"/>
            <a:ext cx="1758711" cy="79208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4" name="Oval 35"/>
          <p:cNvSpPr/>
          <p:nvPr/>
        </p:nvSpPr>
        <p:spPr bwMode="auto">
          <a:xfrm>
            <a:off x="1358310" y="3052511"/>
            <a:ext cx="1383431" cy="576064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5" name="Oval 36"/>
          <p:cNvSpPr/>
          <p:nvPr/>
        </p:nvSpPr>
        <p:spPr bwMode="auto">
          <a:xfrm>
            <a:off x="1553580" y="3169857"/>
            <a:ext cx="975526" cy="344678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26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6606" y="3257105"/>
            <a:ext cx="432048" cy="166583"/>
          </a:xfrm>
          <a:prstGeom prst="rect">
            <a:avLst/>
          </a:prstGeom>
        </p:spPr>
      </p:pic>
      <p:cxnSp>
        <p:nvCxnSpPr>
          <p:cNvPr id="27" name="Straight Arrow Connector 39"/>
          <p:cNvCxnSpPr/>
          <p:nvPr/>
        </p:nvCxnSpPr>
        <p:spPr bwMode="auto">
          <a:xfrm flipH="1" flipV="1">
            <a:off x="1884844" y="3336733"/>
            <a:ext cx="180020" cy="532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triangl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50" y="3257227"/>
            <a:ext cx="432048" cy="166583"/>
          </a:xfrm>
          <a:prstGeom prst="rect">
            <a:avLst/>
          </a:prstGeom>
        </p:spPr>
      </p:pic>
      <p:cxnSp>
        <p:nvCxnSpPr>
          <p:cNvPr id="29" name="Straight Arrow Connector 41"/>
          <p:cNvCxnSpPr/>
          <p:nvPr/>
        </p:nvCxnSpPr>
        <p:spPr bwMode="auto">
          <a:xfrm flipH="1" flipV="1">
            <a:off x="2040040" y="3335877"/>
            <a:ext cx="180020" cy="1613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44"/>
          <p:cNvSpPr txBox="1"/>
          <p:nvPr/>
        </p:nvSpPr>
        <p:spPr>
          <a:xfrm>
            <a:off x="2970687" y="558469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TextBox 45"/>
          <p:cNvSpPr txBox="1"/>
          <p:nvPr/>
        </p:nvSpPr>
        <p:spPr>
          <a:xfrm>
            <a:off x="5508104" y="5584696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46"/>
              <p:cNvSpPr txBox="1"/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5.2 </m:t>
                      </m:r>
                      <m:r>
                        <m:rPr>
                          <m:nor/>
                        </m:rPr>
                        <a:rPr lang="en-US" sz="1400" dirty="0">
                          <a:latin typeface="Calibri" panose="020F0502020204030204" pitchFamily="34" charset="0"/>
                          <a:cs typeface="Arial" pitchFamily="34" charset="0"/>
                        </a:rPr>
                        <m:t>GHz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2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07" y="5152648"/>
                <a:ext cx="1168910" cy="42575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47"/>
          <p:cNvCxnSpPr/>
          <p:nvPr/>
        </p:nvCxnSpPr>
        <p:spPr bwMode="auto">
          <a:xfrm>
            <a:off x="5220072" y="5960319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48"/>
          <p:cNvCxnSpPr/>
          <p:nvPr/>
        </p:nvCxnSpPr>
        <p:spPr bwMode="auto">
          <a:xfrm>
            <a:off x="3491880" y="5960318"/>
            <a:ext cx="0" cy="2101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49"/>
          <p:cNvSpPr txBox="1"/>
          <p:nvPr/>
        </p:nvSpPr>
        <p:spPr>
          <a:xfrm>
            <a:off x="683568" y="3424456"/>
            <a:ext cx="190758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RX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7" name="TextBox 50"/>
          <p:cNvSpPr txBox="1"/>
          <p:nvPr/>
        </p:nvSpPr>
        <p:spPr>
          <a:xfrm>
            <a:off x="3203848" y="3415034"/>
            <a:ext cx="181140" cy="2974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X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6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02-11-Submissio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esentation1" id="{6F2D85B4-B705-4018-9CF0-E6E4BD03567D}" vid="{6A25E773-D890-44CD-BA7F-9C3E9F9CAE5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</Template>
  <TotalTime>0</TotalTime>
  <Words>1589</Words>
  <Application>Microsoft Office PowerPoint</Application>
  <PresentationFormat>On-screen Show (4:3)</PresentationFormat>
  <Paragraphs>324</Paragraphs>
  <Slides>23</Slides>
  <Notes>23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802-11-Submission</vt:lpstr>
      <vt:lpstr>Document</vt:lpstr>
      <vt:lpstr>Time-variant, non-stationary Vehicle-to-Vehicle Channel Model</vt:lpstr>
      <vt:lpstr>Introduction V2X Channel Models</vt:lpstr>
      <vt:lpstr>PowerPoint Presentation</vt:lpstr>
      <vt:lpstr>V2V-Channel: Driving in Opposite Directions</vt:lpstr>
      <vt:lpstr>V2V-Channel: Driving in Opposite Directions</vt:lpstr>
      <vt:lpstr>V2V-Channel: Driving in Opposite Directions</vt:lpstr>
      <vt:lpstr>V2V-Channel: Driving in Opposite Directions</vt:lpstr>
      <vt:lpstr>V2V-Channel: Driving in Opposite Directions</vt:lpstr>
      <vt:lpstr>V2V-Channel: Driving in Opposite Directions</vt:lpstr>
      <vt:lpstr>V2V-Channel: Driving in Opposite Directions</vt:lpstr>
      <vt:lpstr>V2V-Channel: Driving in Opposite Directions</vt:lpstr>
      <vt:lpstr>V2V-Channel: Influence of Finite Scattering Areas</vt:lpstr>
      <vt:lpstr>V2V-Channel: Influence of Finite Scattering Areas</vt:lpstr>
      <vt:lpstr>V2V-Channel: Influence of Finite Scattering Areas</vt:lpstr>
      <vt:lpstr>V2V-Channel: Influence of Finite Scattering Areas</vt:lpstr>
      <vt:lpstr>V2V-Channel: Theoretical GSCM based on Prolate Spheroidal Coordinate System</vt:lpstr>
      <vt:lpstr>V2V-Channel: Theoretical GSCM based on Prolate Spheroidal Coordinate System</vt:lpstr>
      <vt:lpstr>V2V-Channel: Theoretical GSCM based on Prolate Spheroidal Coordinate System</vt:lpstr>
      <vt:lpstr>V2V-Channel: Theoretical GSCM based on Prolate Spheroidal Coordinate System</vt:lpstr>
      <vt:lpstr>Summing up…</vt:lpstr>
      <vt:lpstr>References</vt:lpstr>
      <vt:lpstr>References</vt:lpstr>
      <vt:lpstr>References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Time-variant, non-stationary Vehicle-to-Vehicle Channel Model</dc:title>
  <dc:creator>Stephan Sand</dc:creator>
  <cp:lastModifiedBy>Sand, Stephan</cp:lastModifiedBy>
  <cp:revision>46</cp:revision>
  <cp:lastPrinted>1601-01-01T00:00:00Z</cp:lastPrinted>
  <dcterms:created xsi:type="dcterms:W3CDTF">2018-05-03T11:47:42Z</dcterms:created>
  <dcterms:modified xsi:type="dcterms:W3CDTF">2018-05-08T09:28:28Z</dcterms:modified>
</cp:coreProperties>
</file>