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84" r:id="rId3"/>
    <p:sldId id="285" r:id="rId4"/>
    <p:sldId id="286" r:id="rId5"/>
    <p:sldId id="292" r:id="rId6"/>
    <p:sldId id="293" r:id="rId7"/>
    <p:sldId id="288" r:id="rId8"/>
    <p:sldId id="287" r:id="rId9"/>
    <p:sldId id="290" r:id="rId10"/>
    <p:sldId id="291" r:id="rId11"/>
    <p:sldId id="289" r:id="rId12"/>
    <p:sldId id="294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13/06/2017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13.06.2017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Injection seeded ns-pulsed </a:t>
            </a:r>
            <a:r>
              <a:rPr lang="en-GB" dirty="0" err="1" smtClean="0"/>
              <a:t>Nd:YAG</a:t>
            </a:r>
            <a:r>
              <a:rPr lang="en-GB" dirty="0" smtClean="0"/>
              <a:t> laser at 1116 nm for Fe-Lidar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78400" y="2429998"/>
            <a:ext cx="7779600" cy="17190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de-DE" u="sng" dirty="0" smtClean="0"/>
              <a:t>Alexander Fischer</a:t>
            </a:r>
            <a:r>
              <a:rPr lang="de-DE" u="sng" baseline="30000" dirty="0" smtClean="0"/>
              <a:t>1</a:t>
            </a:r>
            <a:r>
              <a:rPr lang="de-DE" dirty="0" smtClean="0"/>
              <a:t>, Peter Mahnke</a:t>
            </a:r>
            <a:r>
              <a:rPr lang="de-DE" baseline="30000" dirty="0" smtClean="0"/>
              <a:t>1</a:t>
            </a:r>
            <a:r>
              <a:rPr lang="de-DE" dirty="0" smtClean="0"/>
              <a:t>, Daniel Sauder</a:t>
            </a:r>
            <a:r>
              <a:rPr lang="de-DE" baseline="30000" dirty="0" smtClean="0"/>
              <a:t>1</a:t>
            </a:r>
            <a:r>
              <a:rPr lang="de-DE" dirty="0" smtClean="0"/>
              <a:t>, Matthias Damm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r>
              <a:rPr lang="de-DE" dirty="0"/>
              <a:t>Hans Christian Büdenbender</a:t>
            </a:r>
            <a:r>
              <a:rPr lang="de-DE" baseline="30000" dirty="0"/>
              <a:t>2 </a:t>
            </a:r>
            <a:r>
              <a:rPr lang="de-DE" dirty="0" smtClean="0"/>
              <a:t>, Jochen Speiser</a:t>
            </a:r>
            <a:r>
              <a:rPr lang="de-DE" baseline="30000" dirty="0" smtClean="0"/>
              <a:t>1</a:t>
            </a:r>
          </a:p>
          <a:p>
            <a:r>
              <a:rPr lang="de-DE" baseline="30000" dirty="0"/>
              <a:t>1</a:t>
            </a:r>
            <a:r>
              <a:rPr lang="de-DE" dirty="0" smtClean="0"/>
              <a:t>DLR Stuttgart Institute </a:t>
            </a:r>
            <a:r>
              <a:rPr lang="de-DE" dirty="0" err="1" smtClean="0"/>
              <a:t>for</a:t>
            </a:r>
            <a:r>
              <a:rPr lang="de-DE" dirty="0" smtClean="0"/>
              <a:t> Technical </a:t>
            </a:r>
            <a:r>
              <a:rPr lang="de-DE" dirty="0" err="1" smtClean="0"/>
              <a:t>Physics</a:t>
            </a:r>
            <a:endParaRPr lang="de-DE" dirty="0" smtClean="0"/>
          </a:p>
          <a:p>
            <a:r>
              <a:rPr lang="de-DE" baseline="30000" dirty="0" smtClean="0"/>
              <a:t>2</a:t>
            </a:r>
            <a:r>
              <a:rPr lang="de-DE" dirty="0" smtClean="0"/>
              <a:t>DLR Oberpfaffenhofen Institute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Atmospherical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Output power </a:t>
            </a:r>
            <a:r>
              <a:rPr lang="de-DE" dirty="0" err="1" smtClean="0"/>
              <a:t>and</a:t>
            </a:r>
            <a:r>
              <a:rPr lang="de-DE" dirty="0" smtClean="0"/>
              <a:t> beam </a:t>
            </a:r>
            <a:r>
              <a:rPr lang="de-DE" dirty="0" err="1" smtClean="0"/>
              <a:t>quality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173094"/>
              </p:ext>
            </p:extLst>
          </p:nvPr>
        </p:nvGraphicFramePr>
        <p:xfrm>
          <a:off x="755576" y="1124744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24744"/>
                        <a:ext cx="3921125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088704"/>
              </p:ext>
            </p:extLst>
          </p:nvPr>
        </p:nvGraphicFramePr>
        <p:xfrm>
          <a:off x="4716016" y="1124744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24744"/>
                        <a:ext cx="3921125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267744" y="4437112"/>
            <a:ext cx="4983159" cy="13849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M² ~ 1,1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maximum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pulse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~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14.3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mJ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@ 1116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4.9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mJ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@ 372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(max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efficiency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35%)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output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~10%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pulse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length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80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6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Work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7" name="Textfeld 6"/>
          <p:cNvSpPr txBox="1"/>
          <p:nvPr/>
        </p:nvSpPr>
        <p:spPr>
          <a:xfrm>
            <a:off x="1115616" y="1844824"/>
            <a:ext cx="43986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implementation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end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pumped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resonator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5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92" y="1340768"/>
            <a:ext cx="4032448" cy="471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 smtClean="0"/>
              <a:t>Alima</a:t>
            </a:r>
            <a:r>
              <a:rPr lang="en-GB" dirty="0" smtClean="0"/>
              <a:t>: Airborne Lidar for studying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middle atmosphere</a:t>
            </a:r>
          </a:p>
          <a:p>
            <a:r>
              <a:rPr lang="en-GB" dirty="0" smtClean="0"/>
              <a:t>Cooperation with DLR </a:t>
            </a:r>
            <a:r>
              <a:rPr lang="en-GB" dirty="0" err="1" smtClean="0"/>
              <a:t>Oberpfaffenhofen</a:t>
            </a:r>
            <a:r>
              <a:rPr lang="en-GB" dirty="0" smtClean="0"/>
              <a:t> PA-LID</a:t>
            </a:r>
          </a:p>
          <a:p>
            <a:endParaRPr lang="en-GB" dirty="0" smtClean="0"/>
          </a:p>
          <a:p>
            <a:r>
              <a:rPr lang="en-GB" dirty="0" smtClean="0"/>
              <a:t>Iron in </a:t>
            </a:r>
            <a:r>
              <a:rPr lang="en-GB" dirty="0" smtClean="0"/>
              <a:t>the upper atmosphere (50-100 km)</a:t>
            </a:r>
          </a:p>
          <a:p>
            <a:r>
              <a:rPr lang="en-GB" dirty="0" smtClean="0"/>
              <a:t>Fluorescence line of 372 nm suitable for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resonance Lidar</a:t>
            </a:r>
          </a:p>
          <a:p>
            <a:r>
              <a:rPr lang="en-GB" dirty="0" smtClean="0"/>
              <a:t>Analysis </a:t>
            </a:r>
            <a:r>
              <a:rPr lang="en-GB" dirty="0" smtClean="0"/>
              <a:t>of the line gives information about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smtClean="0"/>
              <a:t>air </a:t>
            </a:r>
            <a:r>
              <a:rPr lang="en-GB" dirty="0" smtClean="0"/>
              <a:t>velocity, temperature, gravity waves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Goal: compact, airborne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dirty="0" smtClean="0"/>
              <a:t>          system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7" name="Picture 2" descr="feline_Seit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58" y="4365104"/>
            <a:ext cx="1911141" cy="163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594679" y="5589240"/>
            <a:ext cx="30412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Gelbwachs</a:t>
            </a:r>
            <a:r>
              <a:rPr lang="en-US" sz="1100" dirty="0" smtClean="0"/>
              <a:t> J., Appl. Opt. 33, 7151 (1994)</a:t>
            </a:r>
          </a:p>
          <a:p>
            <a:r>
              <a:rPr lang="en-US" sz="1100" dirty="0"/>
              <a:t>Gardner et al, </a:t>
            </a:r>
            <a:r>
              <a:rPr lang="en-US" sz="1100" dirty="0" err="1"/>
              <a:t>Geophys</a:t>
            </a:r>
            <a:r>
              <a:rPr lang="en-US" sz="1100" dirty="0"/>
              <a:t>. Res. Lett. 27, 1199 (2001)</a:t>
            </a:r>
            <a:endParaRPr lang="de-DE" sz="1100" dirty="0"/>
          </a:p>
          <a:p>
            <a:r>
              <a:rPr lang="en-US" sz="1100" dirty="0" smtClean="0"/>
              <a:t>Chu et al, Appl. Opt. 41, 4400 (2002)</a:t>
            </a:r>
          </a:p>
        </p:txBody>
      </p:sp>
      <p:sp>
        <p:nvSpPr>
          <p:cNvPr id="9" name="Rechteck 8"/>
          <p:cNvSpPr/>
          <p:nvPr/>
        </p:nvSpPr>
        <p:spPr>
          <a:xfrm>
            <a:off x="4572000" y="6002221"/>
            <a:ext cx="46474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Kaifler</a:t>
            </a:r>
            <a:r>
              <a:rPr lang="en-US" sz="1100" dirty="0" smtClean="0"/>
              <a:t> et al. </a:t>
            </a:r>
            <a:r>
              <a:rPr lang="en-US" sz="1100" dirty="0"/>
              <a:t>;</a:t>
            </a:r>
            <a:r>
              <a:rPr lang="en-US" sz="1100" dirty="0" smtClean="0"/>
              <a:t>New </a:t>
            </a:r>
            <a:r>
              <a:rPr lang="en-US" sz="1100" dirty="0"/>
              <a:t>Lidar Systems at the German Aerospace </a:t>
            </a:r>
            <a:r>
              <a:rPr lang="en-US" sz="1100" dirty="0" smtClean="0"/>
              <a:t>Center, LPMR 2015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188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372 </a:t>
            </a:r>
            <a:r>
              <a:rPr lang="de-DE" dirty="0" err="1" smtClean="0"/>
              <a:t>nm</a:t>
            </a:r>
            <a:r>
              <a:rPr lang="de-DE" dirty="0" smtClean="0"/>
              <a:t>: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13" name="Rechteck 12"/>
          <p:cNvSpPr/>
          <p:nvPr/>
        </p:nvSpPr>
        <p:spPr>
          <a:xfrm>
            <a:off x="1434766" y="2035411"/>
            <a:ext cx="1224136" cy="4320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744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87624" y="2553578"/>
            <a:ext cx="171841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Alexandrite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laser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frequency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603390" y="2107419"/>
            <a:ext cx="576064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Symbol" panose="05050102010706020507" pitchFamily="18" charset="2"/>
                <a:cs typeface="Arial" pitchFamily="34" charset="0"/>
              </a:rPr>
              <a:t>w</a:t>
            </a:r>
          </a:p>
        </p:txBody>
      </p:sp>
      <p:cxnSp>
        <p:nvCxnSpPr>
          <p:cNvPr id="14" name="Gerade Verbindung mit Pfeil 13"/>
          <p:cNvCxnSpPr>
            <a:stCxn id="13" idx="3"/>
            <a:endCxn id="16" idx="1"/>
          </p:cNvCxnSpPr>
          <p:nvPr/>
        </p:nvCxnSpPr>
        <p:spPr>
          <a:xfrm>
            <a:off x="2658902" y="2251435"/>
            <a:ext cx="9444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6" idx="3"/>
          </p:cNvCxnSpPr>
          <p:nvPr/>
        </p:nvCxnSpPr>
        <p:spPr>
          <a:xfrm>
            <a:off x="4179454" y="2251435"/>
            <a:ext cx="931218" cy="0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6525788" y="1697437"/>
            <a:ext cx="104515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mJ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~60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34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3 W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282267" y="2091753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372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526496" y="2969076"/>
            <a:ext cx="382162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Chu et al.,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Appl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Opt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21, 4400 (2002)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developed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NCAR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334808" y="1587697"/>
            <a:ext cx="1368152" cy="12428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619672" y="3894147"/>
            <a:ext cx="604011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Disadvantage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emission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cross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section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needs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heating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                    strong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pumping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needed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                  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372 </a:t>
            </a:r>
            <a:r>
              <a:rPr lang="de-DE" dirty="0" err="1" smtClean="0"/>
              <a:t>nm</a:t>
            </a:r>
            <a:r>
              <a:rPr lang="de-DE" dirty="0" smtClean="0"/>
              <a:t>: OPO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6" name="Rechteck 5"/>
          <p:cNvSpPr/>
          <p:nvPr/>
        </p:nvSpPr>
        <p:spPr>
          <a:xfrm>
            <a:off x="1259632" y="2365430"/>
            <a:ext cx="1224136" cy="4320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1064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2869486"/>
            <a:ext cx="2573333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frequency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Nd:YAG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 J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100 Hz, 10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commercially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available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139952" y="2149406"/>
            <a:ext cx="45719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076056" y="2149406"/>
            <a:ext cx="45719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83968" y="2437438"/>
            <a:ext cx="720080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Symbol" panose="05050102010706020507" pitchFamily="18" charset="2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569271" y="2437438"/>
            <a:ext cx="576064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de-DE" dirty="0" smtClean="0">
                <a:solidFill>
                  <a:schemeClr val="tx1"/>
                </a:solidFill>
                <a:latin typeface="Symbol" panose="05050102010706020507" pitchFamily="18" charset="2"/>
                <a:cs typeface="Arial" pitchFamily="34" charset="0"/>
              </a:rPr>
              <a:t>w</a:t>
            </a:r>
          </a:p>
        </p:txBody>
      </p:sp>
      <p:sp>
        <p:nvSpPr>
          <p:cNvPr id="17" name="Rechteck 16"/>
          <p:cNvSpPr/>
          <p:nvPr/>
        </p:nvSpPr>
        <p:spPr>
          <a:xfrm>
            <a:off x="5634759" y="2432283"/>
            <a:ext cx="576064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Symbol" panose="05050102010706020507" pitchFamily="18" charset="2"/>
                <a:cs typeface="Arial" pitchFamily="34" charset="0"/>
              </a:rPr>
              <a:t>w</a:t>
            </a:r>
          </a:p>
        </p:txBody>
      </p:sp>
      <p:sp>
        <p:nvSpPr>
          <p:cNvPr id="20" name="Rechteck 19"/>
          <p:cNvSpPr/>
          <p:nvPr/>
        </p:nvSpPr>
        <p:spPr>
          <a:xfrm>
            <a:off x="3028344" y="2437438"/>
            <a:ext cx="576064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Symbol" panose="05050102010706020507" pitchFamily="18" charset="2"/>
                <a:cs typeface="Arial" pitchFamily="34" charset="0"/>
              </a:rPr>
              <a:t>w</a:t>
            </a:r>
          </a:p>
        </p:txBody>
      </p:sp>
      <p:cxnSp>
        <p:nvCxnSpPr>
          <p:cNvPr id="24" name="Gerade Verbindung mit Pfeil 23"/>
          <p:cNvCxnSpPr>
            <a:stCxn id="6" idx="3"/>
            <a:endCxn id="20" idx="1"/>
          </p:cNvCxnSpPr>
          <p:nvPr/>
        </p:nvCxnSpPr>
        <p:spPr>
          <a:xfrm>
            <a:off x="2483768" y="2581454"/>
            <a:ext cx="54457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0" idx="3"/>
            <a:endCxn id="17" idx="1"/>
          </p:cNvCxnSpPr>
          <p:nvPr/>
        </p:nvCxnSpPr>
        <p:spPr>
          <a:xfrm flipV="1">
            <a:off x="5121775" y="2576299"/>
            <a:ext cx="512984" cy="51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endCxn id="12" idx="1"/>
          </p:cNvCxnSpPr>
          <p:nvPr/>
        </p:nvCxnSpPr>
        <p:spPr>
          <a:xfrm>
            <a:off x="6210823" y="2576299"/>
            <a:ext cx="358448" cy="5155"/>
          </a:xfrm>
          <a:prstGeom prst="straightConnector1">
            <a:avLst/>
          </a:prstGeom>
          <a:ln w="158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4295194" y="273496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OPO</a:t>
            </a:r>
            <a:endParaRPr lang="de-DE" dirty="0"/>
          </a:p>
        </p:txBody>
      </p:sp>
      <p:cxnSp>
        <p:nvCxnSpPr>
          <p:cNvPr id="39" name="Gerade Verbindung mit Pfeil 38"/>
          <p:cNvCxnSpPr>
            <a:stCxn id="20" idx="3"/>
          </p:cNvCxnSpPr>
          <p:nvPr/>
        </p:nvCxnSpPr>
        <p:spPr>
          <a:xfrm>
            <a:off x="3604408" y="2581454"/>
            <a:ext cx="1091809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9" idx="3"/>
            <a:endCxn id="10" idx="1"/>
          </p:cNvCxnSpPr>
          <p:nvPr/>
        </p:nvCxnSpPr>
        <p:spPr>
          <a:xfrm>
            <a:off x="4185671" y="2581454"/>
            <a:ext cx="890385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2" idx="3"/>
          </p:cNvCxnSpPr>
          <p:nvPr/>
        </p:nvCxnSpPr>
        <p:spPr>
          <a:xfrm flipV="1">
            <a:off x="7145335" y="2576299"/>
            <a:ext cx="523009" cy="515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4264497" y="1789366"/>
            <a:ext cx="863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1116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007903" y="1800399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532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530751" y="1789365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558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740352" y="2437438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372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668344" y="2808511"/>
            <a:ext cx="7630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&gt;50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mJ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900986" y="4171146"/>
            <a:ext cx="723274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disadvantages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efficient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danger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damage of optics due to high pulse energies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60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372 </a:t>
            </a:r>
            <a:r>
              <a:rPr lang="de-DE" dirty="0" err="1"/>
              <a:t>nm</a:t>
            </a:r>
            <a:r>
              <a:rPr lang="de-DE" dirty="0"/>
              <a:t>: </a:t>
            </a:r>
            <a:r>
              <a:rPr lang="de-DE" dirty="0" err="1" smtClean="0"/>
              <a:t>resonator</a:t>
            </a:r>
            <a:r>
              <a:rPr lang="de-DE" dirty="0" smtClean="0"/>
              <a:t> at 1116 </a:t>
            </a:r>
            <a:r>
              <a:rPr lang="de-DE" dirty="0" err="1" smtClean="0"/>
              <a:t>nm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6" name="Rechteck 5"/>
          <p:cNvSpPr/>
          <p:nvPr/>
        </p:nvSpPr>
        <p:spPr>
          <a:xfrm>
            <a:off x="4038665" y="2348880"/>
            <a:ext cx="576064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Symbol" panose="05050102010706020507" pitchFamily="18" charset="2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17767" y="2276872"/>
            <a:ext cx="1224136" cy="43204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1116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2644" y="2771946"/>
            <a:ext cx="257762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frequency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mJ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100 Hz, &lt;100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38438" y="2771946"/>
            <a:ext cx="166712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amplifier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system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&gt;150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mJ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644337" y="2348880"/>
            <a:ext cx="576064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de-DE" dirty="0" smtClean="0">
                <a:solidFill>
                  <a:schemeClr val="tx1"/>
                </a:solidFill>
                <a:latin typeface="Symbol" panose="05050102010706020507" pitchFamily="18" charset="2"/>
                <a:cs typeface="Arial" pitchFamily="34" charset="0"/>
              </a:rPr>
              <a:t>w</a:t>
            </a:r>
          </a:p>
        </p:txBody>
      </p:sp>
      <p:sp>
        <p:nvSpPr>
          <p:cNvPr id="11" name="Rechteck 10"/>
          <p:cNvSpPr/>
          <p:nvPr/>
        </p:nvSpPr>
        <p:spPr>
          <a:xfrm>
            <a:off x="5559124" y="2348880"/>
            <a:ext cx="576064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Symbol" panose="05050102010706020507" pitchFamily="18" charset="2"/>
                <a:cs typeface="Arial" pitchFamily="34" charset="0"/>
              </a:rPr>
              <a:t>w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477662" y="2888739"/>
            <a:ext cx="16607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372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&gt;50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mJ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Gerade Verbindung mit Pfeil 13"/>
          <p:cNvCxnSpPr>
            <a:stCxn id="7" idx="3"/>
            <a:endCxn id="6" idx="1"/>
          </p:cNvCxnSpPr>
          <p:nvPr/>
        </p:nvCxnSpPr>
        <p:spPr>
          <a:xfrm>
            <a:off x="2341903" y="2492896"/>
            <a:ext cx="169676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6" idx="1"/>
            <a:endCxn id="6" idx="3"/>
          </p:cNvCxnSpPr>
          <p:nvPr/>
        </p:nvCxnSpPr>
        <p:spPr>
          <a:xfrm>
            <a:off x="4038665" y="2492896"/>
            <a:ext cx="57606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6" idx="3"/>
            <a:endCxn id="11" idx="1"/>
          </p:cNvCxnSpPr>
          <p:nvPr/>
        </p:nvCxnSpPr>
        <p:spPr>
          <a:xfrm>
            <a:off x="4614729" y="2492896"/>
            <a:ext cx="94439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1" idx="3"/>
            <a:endCxn id="10" idx="1"/>
          </p:cNvCxnSpPr>
          <p:nvPr/>
        </p:nvCxnSpPr>
        <p:spPr>
          <a:xfrm>
            <a:off x="6135188" y="2492896"/>
            <a:ext cx="509149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051720" y="4005064"/>
            <a:ext cx="32316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realized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compact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avoids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high pulse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energies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cooling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required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9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Nd:YAG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at 1116 </a:t>
            </a:r>
            <a:r>
              <a:rPr lang="de-DE" dirty="0" err="1" smtClean="0"/>
              <a:t>nm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6732240" y="1772816"/>
            <a:ext cx="2097405" cy="2161540"/>
          </a:xfrm>
          <a:prstGeom prst="rect">
            <a:avLst/>
          </a:prstGeom>
        </p:spPr>
      </p:pic>
      <p:pic>
        <p:nvPicPr>
          <p:cNvPr id="7" name="Grafik 6" descr="H:\ALIMA\NdYAG spectral parameter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570"/>
            <a:ext cx="5751830" cy="22339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1347174" y="3289973"/>
            <a:ext cx="4824536" cy="1744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4221882"/>
            <a:ext cx="25006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emission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cross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sections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187624" y="4653930"/>
            <a:ext cx="220695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de-D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1064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= 2,8*10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-19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cm²</a:t>
            </a:r>
          </a:p>
          <a:p>
            <a:endParaRPr lang="de-DE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de-D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1116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= 0,42*10</a:t>
            </a:r>
            <a:r>
              <a:rPr lang="de-D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cm²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23928" y="4249545"/>
            <a:ext cx="5078313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1116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~7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times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lower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amplification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1064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supression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1064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27584" y="5590614"/>
            <a:ext cx="328615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Alexandrite </a:t>
            </a:r>
            <a:r>
              <a:rPr lang="de-DE" sz="1400" dirty="0" smtClean="0"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de-DE" sz="1400" baseline="-25000" dirty="0" smtClean="0">
                <a:latin typeface="Arial" pitchFamily="34" charset="0"/>
                <a:cs typeface="Arial" pitchFamily="34" charset="0"/>
              </a:rPr>
              <a:t>744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= 0,07*10</a:t>
            </a:r>
            <a:r>
              <a:rPr lang="de-DE" sz="1400" baseline="30000" dirty="0" smtClean="0">
                <a:latin typeface="Arial" pitchFamily="34" charset="0"/>
                <a:cs typeface="Arial" pitchFamily="34" charset="0"/>
              </a:rPr>
              <a:t>-19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cm² (295 K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de-DE" sz="1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0,30*10</a:t>
            </a:r>
            <a:r>
              <a:rPr lang="de-DE" sz="1400" baseline="30000" dirty="0" smtClean="0">
                <a:latin typeface="Arial" pitchFamily="34" charset="0"/>
                <a:cs typeface="Arial" pitchFamily="34" charset="0"/>
              </a:rPr>
              <a:t>-19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cm² (463 K) </a:t>
            </a:r>
          </a:p>
        </p:txBody>
      </p:sp>
      <p:sp>
        <p:nvSpPr>
          <p:cNvPr id="12" name="Rechteck 11"/>
          <p:cNvSpPr/>
          <p:nvPr/>
        </p:nvSpPr>
        <p:spPr>
          <a:xfrm>
            <a:off x="5436096" y="5539879"/>
            <a:ext cx="36824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Marling</a:t>
            </a:r>
            <a:r>
              <a:rPr lang="en-US" sz="1100" dirty="0"/>
              <a:t>, IEEE J. Quant. </a:t>
            </a:r>
            <a:r>
              <a:rPr lang="en-US" sz="1100" dirty="0" smtClean="0"/>
              <a:t>Electron, 14, 56 (1978) </a:t>
            </a:r>
          </a:p>
          <a:p>
            <a:r>
              <a:rPr lang="en-US" sz="1100" dirty="0" smtClean="0"/>
              <a:t>Wang et al.; Appl. </a:t>
            </a:r>
            <a:r>
              <a:rPr lang="en-US" sz="1100" dirty="0"/>
              <a:t>Phys B (2011) </a:t>
            </a:r>
            <a:r>
              <a:rPr lang="en-US" sz="1100" dirty="0" smtClean="0"/>
              <a:t>104:45–52</a:t>
            </a:r>
          </a:p>
          <a:p>
            <a:r>
              <a:rPr lang="en-US" sz="1100" dirty="0" err="1" smtClean="0"/>
              <a:t>Huan</a:t>
            </a:r>
            <a:r>
              <a:rPr lang="en-US" sz="1100" dirty="0" smtClean="0"/>
              <a:t> et al.; Chin</a:t>
            </a:r>
            <a:r>
              <a:rPr lang="en-US" sz="1100" dirty="0"/>
              <a:t>. Phys. B Vol. 21, No. 10 (2012) </a:t>
            </a:r>
            <a:r>
              <a:rPr lang="en-US" sz="1100" dirty="0" smtClean="0"/>
              <a:t>104208</a:t>
            </a:r>
          </a:p>
          <a:p>
            <a:r>
              <a:rPr lang="en-US" sz="1100" dirty="0" smtClean="0"/>
              <a:t>Zhang et al</a:t>
            </a:r>
            <a:r>
              <a:rPr lang="en-US" sz="1100" dirty="0"/>
              <a:t>.; CHIN. PHYS. LETT. Vol. 30, No. 10 (2013) 104202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79543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Realisation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resonator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6" name="Rechteck 5"/>
          <p:cNvSpPr/>
          <p:nvPr/>
        </p:nvSpPr>
        <p:spPr>
          <a:xfrm>
            <a:off x="1537579" y="2494632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27514" y="2493690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rot="2580000">
            <a:off x="5727035" y="2483771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695866" y="2475440"/>
            <a:ext cx="93610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699267" y="2314612"/>
            <a:ext cx="1728192" cy="1078235"/>
            <a:chOff x="3649315" y="3357786"/>
            <a:chExt cx="1728192" cy="1078235"/>
          </a:xfrm>
        </p:grpSpPr>
        <p:sp>
          <p:nvSpPr>
            <p:cNvPr id="14" name="Rechteck 13"/>
            <p:cNvSpPr/>
            <p:nvPr/>
          </p:nvSpPr>
          <p:spPr>
            <a:xfrm>
              <a:off x="3649315" y="3717826"/>
              <a:ext cx="1728192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3649315" y="3357786"/>
              <a:ext cx="1728192" cy="3600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3649315" y="4075981"/>
              <a:ext cx="1728192" cy="3600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575186" y="2493690"/>
            <a:ext cx="21602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136026" y="2493690"/>
            <a:ext cx="21602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Gerade Verbindung 18"/>
          <p:cNvCxnSpPr>
            <a:stCxn id="17" idx="3"/>
          </p:cNvCxnSpPr>
          <p:nvPr/>
        </p:nvCxnSpPr>
        <p:spPr>
          <a:xfrm>
            <a:off x="791210" y="2853730"/>
            <a:ext cx="7341651" cy="0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-3420000">
            <a:off x="5292805" y="2146004"/>
            <a:ext cx="1728192" cy="0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86385" y="3311030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mirror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372200" y="3285982"/>
            <a:ext cx="12182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Pockels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cell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527514" y="2146003"/>
            <a:ext cx="8832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/4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p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83198" y="2146002"/>
            <a:ext cx="8832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/4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p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699267" y="3449529"/>
            <a:ext cx="20860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pump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chamber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Nd:YAG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crystal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956376" y="3311029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mirror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886755" y="2479540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7450623" y="2004992"/>
            <a:ext cx="6283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etalon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796136" y="3084405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TFP</a:t>
            </a:r>
          </a:p>
        </p:txBody>
      </p:sp>
      <p:sp>
        <p:nvSpPr>
          <p:cNvPr id="33" name="Rechteck 32"/>
          <p:cNvSpPr/>
          <p:nvPr/>
        </p:nvSpPr>
        <p:spPr>
          <a:xfrm>
            <a:off x="1997257" y="4149080"/>
            <a:ext cx="1710647" cy="7920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seed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laser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Gerade Verbindung 33"/>
          <p:cNvCxnSpPr/>
          <p:nvPr/>
        </p:nvCxnSpPr>
        <p:spPr>
          <a:xfrm flipV="1">
            <a:off x="4679642" y="2854673"/>
            <a:ext cx="1116493" cy="1690451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3647414" y="4530922"/>
            <a:ext cx="1046291" cy="0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624107" y="5013176"/>
            <a:ext cx="27957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diode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laser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@ 1116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nm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cw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5 mW,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frequency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01289" y="4985300"/>
            <a:ext cx="3617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side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pumped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setup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injection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seeded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resonator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length</a:t>
            </a:r>
            <a:r>
              <a:rPr lang="de-DE" dirty="0">
                <a:latin typeface="Arial" pitchFamily="34" charset="0"/>
                <a:cs typeface="Arial" pitchFamily="34" charset="0"/>
              </a:rPr>
              <a:t> ~110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itchFamily="34" charset="0"/>
                <a:cs typeface="Arial" pitchFamily="34" charset="0"/>
              </a:rPr>
              <a:t>pump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duration</a:t>
            </a:r>
            <a:r>
              <a:rPr lang="de-DE" dirty="0">
                <a:latin typeface="Arial" pitchFamily="34" charset="0"/>
                <a:cs typeface="Arial" pitchFamily="34" charset="0"/>
              </a:rPr>
              <a:t> 300 µs @ 100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Hz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699572" y="1074802"/>
            <a:ext cx="219290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experiment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frequency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conversion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6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Seeding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6" name="Rechteck 5"/>
          <p:cNvSpPr/>
          <p:nvPr/>
        </p:nvSpPr>
        <p:spPr>
          <a:xfrm>
            <a:off x="1537579" y="1702544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27514" y="1701602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rot="2580000">
            <a:off x="5727035" y="1691683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695866" y="1683352"/>
            <a:ext cx="93610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699267" y="1522524"/>
            <a:ext cx="1728192" cy="1078235"/>
            <a:chOff x="3649315" y="3357786"/>
            <a:chExt cx="1728192" cy="1078235"/>
          </a:xfrm>
        </p:grpSpPr>
        <p:sp>
          <p:nvSpPr>
            <p:cNvPr id="12" name="Rechteck 11"/>
            <p:cNvSpPr/>
            <p:nvPr/>
          </p:nvSpPr>
          <p:spPr>
            <a:xfrm>
              <a:off x="3649315" y="3717826"/>
              <a:ext cx="1728192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3649315" y="3357786"/>
              <a:ext cx="1728192" cy="3600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3649315" y="4075981"/>
              <a:ext cx="1728192" cy="3600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575186" y="1701602"/>
            <a:ext cx="21602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136026" y="1701602"/>
            <a:ext cx="21602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16"/>
          <p:cNvCxnSpPr>
            <a:stCxn id="15" idx="3"/>
          </p:cNvCxnSpPr>
          <p:nvPr/>
        </p:nvCxnSpPr>
        <p:spPr>
          <a:xfrm>
            <a:off x="791210" y="2061642"/>
            <a:ext cx="7341651" cy="0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86385" y="2518942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mirror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72200" y="2493894"/>
            <a:ext cx="12182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Pockels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cell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527514" y="1353915"/>
            <a:ext cx="8832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/4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p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83198" y="1353914"/>
            <a:ext cx="8832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/4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p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699267" y="2657441"/>
            <a:ext cx="20860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pump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chamber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Nd:YAG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crystal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956376" y="2518941"/>
            <a:ext cx="105157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mirror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886755" y="1687452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450623" y="1212904"/>
            <a:ext cx="6283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etalon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796136" y="2292317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TFP</a:t>
            </a:r>
          </a:p>
        </p:txBody>
      </p:sp>
      <p:sp>
        <p:nvSpPr>
          <p:cNvPr id="28" name="Rechteck 27"/>
          <p:cNvSpPr/>
          <p:nvPr/>
        </p:nvSpPr>
        <p:spPr>
          <a:xfrm>
            <a:off x="1997257" y="3356992"/>
            <a:ext cx="1710647" cy="7920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seed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laser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4679642" y="2062585"/>
            <a:ext cx="1116493" cy="1690451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647414" y="3738834"/>
            <a:ext cx="1046291" cy="0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-3420000">
            <a:off x="5330653" y="1336156"/>
            <a:ext cx="1728192" cy="0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64" y="3211439"/>
            <a:ext cx="4108782" cy="2931563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512266" y="4686348"/>
            <a:ext cx="4591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Need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stabilization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resonator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length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get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proper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seeding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588224" y="3296017"/>
            <a:ext cx="15260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stabilization</a:t>
            </a:r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508104" y="3883114"/>
            <a:ext cx="176971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bad</a:t>
            </a:r>
            <a:r>
              <a:rPr lang="de-DE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de-DE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de-DE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modes</a:t>
            </a:r>
            <a:r>
              <a:rPr lang="de-DE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252541" y="4686348"/>
            <a:ext cx="167994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single</a:t>
            </a:r>
            <a:r>
              <a:rPr lang="de-DE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frequency</a:t>
            </a:r>
            <a:endParaRPr lang="de-DE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9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Feedback-</a:t>
            </a:r>
            <a:r>
              <a:rPr lang="de-DE" dirty="0" err="1" smtClean="0"/>
              <a:t>looped</a:t>
            </a:r>
            <a:r>
              <a:rPr lang="de-DE" dirty="0" smtClean="0"/>
              <a:t> </a:t>
            </a:r>
            <a:r>
              <a:rPr lang="de-DE" dirty="0" err="1" smtClean="0"/>
              <a:t>Stabilzation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6" name="Rechteck 5"/>
          <p:cNvSpPr/>
          <p:nvPr/>
        </p:nvSpPr>
        <p:spPr>
          <a:xfrm>
            <a:off x="1126650" y="1702544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116585" y="1701602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rot="2580000">
            <a:off x="5316106" y="1691683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889263" y="1683352"/>
            <a:ext cx="93610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288338" y="1522524"/>
            <a:ext cx="1728192" cy="1078235"/>
            <a:chOff x="3649315" y="3357786"/>
            <a:chExt cx="1728192" cy="1078235"/>
          </a:xfrm>
        </p:grpSpPr>
        <p:sp>
          <p:nvSpPr>
            <p:cNvPr id="12" name="Rechteck 11"/>
            <p:cNvSpPr/>
            <p:nvPr/>
          </p:nvSpPr>
          <p:spPr>
            <a:xfrm>
              <a:off x="3649315" y="3717826"/>
              <a:ext cx="1728192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3649315" y="3357786"/>
              <a:ext cx="1728192" cy="3600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3649315" y="4075981"/>
              <a:ext cx="1728192" cy="3600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164257" y="1701602"/>
            <a:ext cx="21602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401431" y="1701602"/>
            <a:ext cx="216024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Gerade Verbindung 16"/>
          <p:cNvCxnSpPr>
            <a:stCxn id="15" idx="3"/>
            <a:endCxn id="16" idx="1"/>
          </p:cNvCxnSpPr>
          <p:nvPr/>
        </p:nvCxnSpPr>
        <p:spPr>
          <a:xfrm>
            <a:off x="380281" y="2061642"/>
            <a:ext cx="7021150" cy="0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116585" y="1353915"/>
            <a:ext cx="8832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/4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p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2269" y="1353914"/>
            <a:ext cx="88325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Symbol" panose="05050102010706020507" pitchFamily="18" charset="2"/>
                <a:cs typeface="Arial" pitchFamily="34" charset="0"/>
              </a:rPr>
              <a:t>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/4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p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late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88338" y="2657441"/>
            <a:ext cx="20860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pump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chamber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Nd:YAG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crystal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825367" y="1065270"/>
            <a:ext cx="10515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mirror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piezo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113399" y="1687452"/>
            <a:ext cx="4571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313199" y="2204864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TFP</a:t>
            </a:r>
          </a:p>
        </p:txBody>
      </p:sp>
      <p:sp>
        <p:nvSpPr>
          <p:cNvPr id="28" name="Rechteck 27"/>
          <p:cNvSpPr/>
          <p:nvPr/>
        </p:nvSpPr>
        <p:spPr>
          <a:xfrm>
            <a:off x="1586328" y="3356992"/>
            <a:ext cx="1710647" cy="7920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seed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laser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 flipV="1">
            <a:off x="4268713" y="2062585"/>
            <a:ext cx="1116493" cy="1690451"/>
          </a:xfrm>
          <a:prstGeom prst="line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3236485" y="3738834"/>
            <a:ext cx="1046291" cy="0"/>
          </a:xfrm>
          <a:prstGeom prst="line">
            <a:avLst/>
          </a:prstGeom>
          <a:ln w="317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16" idx="1"/>
          </p:cNvCxnSpPr>
          <p:nvPr/>
        </p:nvCxnSpPr>
        <p:spPr>
          <a:xfrm>
            <a:off x="7401431" y="2061642"/>
            <a:ext cx="669801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/>
          <p:cNvGrpSpPr/>
          <p:nvPr/>
        </p:nvGrpSpPr>
        <p:grpSpPr>
          <a:xfrm>
            <a:off x="8044156" y="1682359"/>
            <a:ext cx="488284" cy="738529"/>
            <a:chOff x="7164288" y="3149745"/>
            <a:chExt cx="488284" cy="738529"/>
          </a:xfrm>
        </p:grpSpPr>
        <p:sp>
          <p:nvSpPr>
            <p:cNvPr id="36" name="Rechteck 35"/>
            <p:cNvSpPr/>
            <p:nvPr/>
          </p:nvSpPr>
          <p:spPr>
            <a:xfrm>
              <a:off x="7164288" y="3284984"/>
              <a:ext cx="144016" cy="4680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hteck 36"/>
            <p:cNvSpPr/>
            <p:nvPr/>
          </p:nvSpPr>
          <p:spPr>
            <a:xfrm>
              <a:off x="7308304" y="3149745"/>
              <a:ext cx="344268" cy="73852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8002662" y="1355178"/>
            <a:ext cx="11413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photodiode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7617455" y="1700808"/>
            <a:ext cx="266913" cy="2160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7617455" y="2204864"/>
            <a:ext cx="266913" cy="2160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037242" y="4005064"/>
            <a:ext cx="264014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Build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-time</a:t>
            </a:r>
          </a:p>
          <a:p>
            <a:pPr algn="ctr"/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feedback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control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4716016" y="3933056"/>
            <a:ext cx="3256182" cy="10801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Gewinkelte Verbindung 54"/>
          <p:cNvCxnSpPr>
            <a:stCxn id="37" idx="2"/>
            <a:endCxn id="43" idx="3"/>
          </p:cNvCxnSpPr>
          <p:nvPr/>
        </p:nvCxnSpPr>
        <p:spPr>
          <a:xfrm rot="5400000">
            <a:off x="7140138" y="3252948"/>
            <a:ext cx="2052228" cy="38810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winkelte Verbindung 58"/>
          <p:cNvCxnSpPr>
            <a:stCxn id="43" idx="0"/>
            <a:endCxn id="41" idx="2"/>
          </p:cNvCxnSpPr>
          <p:nvPr/>
        </p:nvCxnSpPr>
        <p:spPr>
          <a:xfrm rot="5400000" flipH="1" flipV="1">
            <a:off x="6291425" y="2473570"/>
            <a:ext cx="1512168" cy="140680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2152434" y="5589240"/>
            <a:ext cx="29110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Folie mit vorher kombinieren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49664"/>
      </p:ext>
    </p:extLst>
  </p:cSld>
  <p:clrMapOvr>
    <a:masterClrMapping/>
  </p:clrMapOvr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742</Words>
  <Application>Microsoft Office PowerPoint</Application>
  <PresentationFormat>Bildschirmpräsentation (4:3)</PresentationFormat>
  <Paragraphs>157</Paragraphs>
  <Slides>11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DLR-Präsentation 4:3 Englisch</vt:lpstr>
      <vt:lpstr>Origin Grafik</vt:lpstr>
      <vt:lpstr>Graph</vt:lpstr>
      <vt:lpstr>Injection seeded ns-pulsed Nd:YAG laser at 1116 nm for Fe-Lidar</vt:lpstr>
      <vt:lpstr>Motivation</vt:lpstr>
      <vt:lpstr>Generation of 372 nm: existing system</vt:lpstr>
      <vt:lpstr>Generation of 372 nm: OPO</vt:lpstr>
      <vt:lpstr>Generation of 372 nm: resonator at 1116 nm</vt:lpstr>
      <vt:lpstr>Nd:YAG laser line at 1116 nm</vt:lpstr>
      <vt:lpstr>Realisation of the resonator</vt:lpstr>
      <vt:lpstr>Injection Seeding</vt:lpstr>
      <vt:lpstr>Feedback-looped Stabilzation</vt:lpstr>
      <vt:lpstr>Output power and beam quality</vt:lpstr>
      <vt:lpstr>Further Work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Fischer, Alexander</dc:creator>
  <cp:lastModifiedBy>Fischer, Alexander</cp:lastModifiedBy>
  <cp:revision>164</cp:revision>
  <dcterms:created xsi:type="dcterms:W3CDTF">2012-06-19T06:51:55Z</dcterms:created>
  <dcterms:modified xsi:type="dcterms:W3CDTF">2017-06-13T14:27:53Z</dcterms:modified>
</cp:coreProperties>
</file>