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83" r:id="rId3"/>
    <p:sldId id="297" r:id="rId4"/>
    <p:sldId id="314" r:id="rId5"/>
    <p:sldId id="303" r:id="rId6"/>
    <p:sldId id="301" r:id="rId7"/>
    <p:sldId id="316" r:id="rId8"/>
    <p:sldId id="325" r:id="rId9"/>
    <p:sldId id="321" r:id="rId10"/>
    <p:sldId id="346" r:id="rId11"/>
    <p:sldId id="345" r:id="rId12"/>
    <p:sldId id="324" r:id="rId13"/>
    <p:sldId id="326" r:id="rId14"/>
    <p:sldId id="327" r:id="rId15"/>
    <p:sldId id="341" r:id="rId16"/>
    <p:sldId id="317" r:id="rId17"/>
    <p:sldId id="344" r:id="rId18"/>
    <p:sldId id="347" r:id="rId19"/>
    <p:sldId id="338" r:id="rId20"/>
    <p:sldId id="348" r:id="rId21"/>
    <p:sldId id="352" r:id="rId22"/>
    <p:sldId id="351" r:id="rId23"/>
    <p:sldId id="350" r:id="rId24"/>
    <p:sldId id="353" r:id="rId25"/>
    <p:sldId id="354" r:id="rId26"/>
    <p:sldId id="355" r:id="rId27"/>
    <p:sldId id="318" r:id="rId28"/>
    <p:sldId id="339" r:id="rId29"/>
    <p:sldId id="356" r:id="rId30"/>
    <p:sldId id="357" r:id="rId31"/>
    <p:sldId id="358" r:id="rId32"/>
    <p:sldId id="359" r:id="rId33"/>
    <p:sldId id="360" r:id="rId34"/>
    <p:sldId id="319" r:id="rId35"/>
    <p:sldId id="361" r:id="rId36"/>
    <p:sldId id="299" r:id="rId37"/>
  </p:sldIdLst>
  <p:sldSz cx="12195175" cy="6859588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D62B817-5DCC-4DF2-971D-5FC0645FA3FB}">
          <p14:sldIdLst>
            <p14:sldId id="283"/>
            <p14:sldId id="297"/>
          </p14:sldIdLst>
        </p14:section>
        <p14:section name="Introduction to DLR-RM" id="{E8D99995-DB82-4B26-B5ED-AAE502C4FE74}">
          <p14:sldIdLst>
            <p14:sldId id="314"/>
            <p14:sldId id="303"/>
            <p14:sldId id="301"/>
          </p14:sldIdLst>
        </p14:section>
        <p14:section name="Usage of COTS - a short overview" id="{CB10A71D-5BB9-4892-98BE-29F8C9C65D34}">
          <p14:sldIdLst>
            <p14:sldId id="316"/>
            <p14:sldId id="325"/>
            <p14:sldId id="321"/>
            <p14:sldId id="346"/>
            <p14:sldId id="345"/>
            <p14:sldId id="324"/>
            <p14:sldId id="326"/>
            <p14:sldId id="327"/>
            <p14:sldId id="341"/>
          </p14:sldIdLst>
        </p14:section>
        <p14:section name="Radiation testing" id="{2613FCE8-83D9-4207-AC67-B83DBBFEF09E}">
          <p14:sldIdLst>
            <p14:sldId id="317"/>
            <p14:sldId id="344"/>
            <p14:sldId id="347"/>
            <p14:sldId id="338"/>
          </p14:sldIdLst>
        </p14:section>
        <p14:section name="Some test results of motor driver solutions" id="{F6209E84-E7A1-438E-BA25-0620D864FC38}">
          <p14:sldIdLst>
            <p14:sldId id="348"/>
            <p14:sldId id="352"/>
            <p14:sldId id="351"/>
            <p14:sldId id="350"/>
            <p14:sldId id="353"/>
            <p14:sldId id="354"/>
            <p14:sldId id="355"/>
          </p14:sldIdLst>
        </p14:section>
        <p14:section name="Challenge COTS" id="{F90D85F6-08FE-4AF0-AA96-079E20868F0F}">
          <p14:sldIdLst>
            <p14:sldId id="318"/>
            <p14:sldId id="339"/>
            <p14:sldId id="356"/>
            <p14:sldId id="357"/>
            <p14:sldId id="358"/>
            <p14:sldId id="359"/>
            <p14:sldId id="360"/>
          </p14:sldIdLst>
        </p14:section>
        <p14:section name="Conclusion" id="{D4165F54-863D-496E-AE02-41A7A477BCD6}">
          <p14:sldIdLst>
            <p14:sldId id="319"/>
            <p14:sldId id="361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1" autoAdjust="0"/>
  </p:normalViewPr>
  <p:slideViewPr>
    <p:cSldViewPr>
      <p:cViewPr>
        <p:scale>
          <a:sx n="100" d="100"/>
          <a:sy n="100" d="100"/>
        </p:scale>
        <p:origin x="-870" y="-576"/>
      </p:cViewPr>
      <p:guideLst>
        <p:guide orient="horz" pos="2161"/>
        <p:guide pos="3842"/>
      </p:guideLst>
    </p:cSldViewPr>
  </p:slideViewPr>
  <p:outlineViewPr>
    <p:cViewPr>
      <p:scale>
        <a:sx n="33" d="100"/>
        <a:sy n="33" d="100"/>
      </p:scale>
      <p:origin x="0" y="1792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AD8F6-FF7C-447F-A91D-4FA7CFC9C0C5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EE11-88F6-4E42-B196-8CF9EA9FE2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91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19.10.2017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567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810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81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81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810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Users\cd\Desktop\Startbild_16zu9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  <a:endParaRPr lang="de-DE" noProof="0" dirty="0" smtClean="0"/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8" name="Picture 4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0" y="5598000"/>
            <a:ext cx="1080000" cy="9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112212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noProof="0" dirty="0" smtClean="0"/>
              <a:t>Click onto symbol to insert picture</a:t>
            </a:r>
          </a:p>
          <a:p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362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17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1999"/>
            <a:ext cx="54828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2142000"/>
            <a:ext cx="54828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284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8" y="6143625"/>
            <a:ext cx="12185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noProof="0" dirty="0" smtClean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6000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62" r:id="rId5"/>
    <p:sldLayoutId id="2147483658" r:id="rId6"/>
    <p:sldLayoutId id="2147483655" r:id="rId7"/>
    <p:sldLayoutId id="2147483656" r:id="rId8"/>
    <p:sldLayoutId id="214748366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COTS in (Deep) Space</a:t>
            </a: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878399" y="2430000"/>
            <a:ext cx="10864800" cy="1863890"/>
          </a:xfrm>
        </p:spPr>
        <p:txBody>
          <a:bodyPr/>
          <a:lstStyle/>
          <a:p>
            <a:r>
              <a:rPr lang="en-GB" sz="1400" dirty="0" smtClean="0"/>
              <a:t>Hans-Juergen Sedlmayr (hans-juergen.sedlmayr@dlr.de)</a:t>
            </a:r>
          </a:p>
          <a:p>
            <a:endParaRPr lang="en-GB" sz="1400" dirty="0" smtClean="0"/>
          </a:p>
          <a:p>
            <a:r>
              <a:rPr lang="en-GB" sz="1400" dirty="0" smtClean="0"/>
              <a:t>DLR (German Aerospace Centre), Robotic and Mechatronic Centre,</a:t>
            </a:r>
          </a:p>
          <a:p>
            <a:r>
              <a:rPr lang="en-GB" sz="1400" dirty="0" smtClean="0"/>
              <a:t>82234 </a:t>
            </a:r>
            <a:r>
              <a:rPr lang="en-GB" sz="1400" dirty="0" err="1" smtClean="0"/>
              <a:t>Wessling</a:t>
            </a:r>
            <a:endParaRPr lang="en-GB" sz="1400" dirty="0" smtClean="0"/>
          </a:p>
          <a:p>
            <a:r>
              <a:rPr lang="en-GB" sz="1400" dirty="0" smtClean="0"/>
              <a:t>Germany</a:t>
            </a:r>
          </a:p>
          <a:p>
            <a:endParaRPr lang="en-GB" sz="1400" dirty="0"/>
          </a:p>
          <a:p>
            <a:r>
              <a:rPr lang="en-GB" sz="1400" dirty="0" smtClean="0"/>
              <a:t>SERESSA 2017, October 16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– 19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, Munich (</a:t>
            </a:r>
            <a:r>
              <a:rPr lang="en-GB" sz="1400" dirty="0" err="1" smtClean="0"/>
              <a:t>Garching</a:t>
            </a:r>
            <a:r>
              <a:rPr lang="en-GB" sz="1400" dirty="0" smtClean="0"/>
              <a:t>)</a:t>
            </a:r>
          </a:p>
          <a:p>
            <a:endParaRPr lang="en-GB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784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MASCOT - Mobility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M:\11_Documentations\40_FM_DataPackage\Electronic\FM1-Set_Documentation_Measurement\Bilder\2014.01.22_Fotoshooting_Assembly_Instruction_ALT!!!!!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47" y="477465"/>
            <a:ext cx="4327900" cy="28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9944"/>
          <a:stretch/>
        </p:blipFill>
        <p:spPr bwMode="auto">
          <a:xfrm>
            <a:off x="3577307" y="1486206"/>
            <a:ext cx="2808312" cy="28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\\Rm-samba01\userdir\project_mascot\12_Presentations_Papers\2013_ASTRA\finalPaper\figures\electronicsPCB_BottomSide_cover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177" y="1485578"/>
            <a:ext cx="2819106" cy="28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70991" y="4365898"/>
            <a:ext cx="607466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 kg Lander (30 x 30 x 20 cm)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Part of the </a:t>
            </a: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Hayabusa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II Sample Return Mission of JAXA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Asteroid  </a:t>
            </a: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Ryugu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(1999JU3)s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Launch was in December 2014; Arrival at Target: 2018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Multiple Science Instruments on board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New innovative hopping / up righting mechanism for Lander </a:t>
            </a:r>
            <a:b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(gravity ~ 17e-6 g)</a:t>
            </a:r>
            <a:endParaRPr lang="en-US" altLang="ja-JP" sz="1400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parabel_25.mp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7667" y="3432838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03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77538"/>
          </a:xfrm>
        </p:spPr>
        <p:txBody>
          <a:bodyPr/>
          <a:lstStyle/>
          <a:p>
            <a:r>
              <a:rPr lang="de-DE" dirty="0" smtClean="0"/>
              <a:t>DEXHAND - </a:t>
            </a:r>
            <a:r>
              <a:rPr lang="en-US" dirty="0" smtClean="0"/>
              <a:t>Dexterous Robotic Hand </a:t>
            </a:r>
            <a:r>
              <a:rPr lang="en-US" dirty="0"/>
              <a:t>(</a:t>
            </a:r>
            <a:r>
              <a:rPr lang="de-DE" sz="1600" b="0" dirty="0"/>
              <a:t>ESA </a:t>
            </a:r>
            <a:r>
              <a:rPr lang="de-DE" sz="1600" b="0" dirty="0" err="1"/>
              <a:t>Contract</a:t>
            </a:r>
            <a:r>
              <a:rPr lang="de-DE" sz="1600" b="0" dirty="0"/>
              <a:t> </a:t>
            </a:r>
            <a:r>
              <a:rPr lang="de-DE" sz="1600" b="0" dirty="0" err="1"/>
              <a:t>No</a:t>
            </a:r>
            <a:r>
              <a:rPr lang="de-DE" sz="1600" b="0" dirty="0"/>
              <a:t>. 21929/08/NL/EM</a:t>
            </a:r>
            <a:r>
              <a:rPr lang="de-DE" dirty="0"/>
              <a:t>)</a:t>
            </a:r>
            <a:br>
              <a:rPr lang="de-DE" dirty="0"/>
            </a:br>
            <a:endParaRPr lang="en-GB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9" name="Picture 2" descr="Y:\Design und Bildmaterial\Fotos_Komplett\Dexhand-Housing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620" y="1269554"/>
            <a:ext cx="217093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Y:\Mechanik\Bilder\03_Finalen_Bilder\Wrist_PCB_Placement_top_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27" y="126955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08955" y="4653930"/>
            <a:ext cx="1062370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Technology demonstration of an anthropomorphic four fingered, torque controlled robot hand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Size of an EVA glove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Survive 6 months in external ISS environment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Autonomous and tele-manipulation operation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Tasks are computed on the DEXHAND itself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r="6690"/>
          <a:stretch/>
        </p:blipFill>
        <p:spPr>
          <a:xfrm>
            <a:off x="7393731" y="1269554"/>
            <a:ext cx="3600400" cy="32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77538"/>
          </a:xfrm>
        </p:spPr>
        <p:txBody>
          <a:bodyPr/>
          <a:lstStyle/>
          <a:p>
            <a:r>
              <a:rPr lang="en-US" dirty="0" err="1" smtClean="0"/>
              <a:t>Spacehand</a:t>
            </a:r>
            <a:r>
              <a:rPr lang="en-US" dirty="0" smtClean="0"/>
              <a:t> (based on DEXHAND)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4440" y="4149874"/>
            <a:ext cx="702330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Size </a:t>
            </a: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of an EVA glove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Multiple year operation in GEO orbit for orbital servicing tasks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Autonomous and tele-manipulation operation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Tasks are computed on the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Spacehand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itself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Part of the RSGS mission of DARPA, NRL and SSL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2" name="Picture 3" descr="Z:\08_media\00_General_Pictures\Electronics\IMG_20170511_13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7" t="7742" r="27099" b="3767"/>
          <a:stretch/>
        </p:blipFill>
        <p:spPr bwMode="auto">
          <a:xfrm>
            <a:off x="4369395" y="1269554"/>
            <a:ext cx="2448272" cy="28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9046" r="16761" b="11300"/>
          <a:stretch/>
        </p:blipFill>
        <p:spPr bwMode="auto">
          <a:xfrm>
            <a:off x="8039064" y="1269554"/>
            <a:ext cx="3099083" cy="288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15538" r="11531" b="18346"/>
          <a:stretch/>
        </p:blipFill>
        <p:spPr bwMode="auto">
          <a:xfrm>
            <a:off x="8039063" y="4215429"/>
            <a:ext cx="3099083" cy="193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271810"/>
            <a:ext cx="2821731" cy="287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92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Projekte\00_Papers\2017_ASTRA\MASCOT2_Diagra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0952" r="44122" b="16303"/>
          <a:stretch/>
        </p:blipFill>
        <p:spPr bwMode="auto">
          <a:xfrm>
            <a:off x="3937347" y="981522"/>
            <a:ext cx="42335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77538"/>
          </a:xfrm>
        </p:spPr>
        <p:txBody>
          <a:bodyPr/>
          <a:lstStyle/>
          <a:p>
            <a:r>
              <a:rPr lang="en-US" dirty="0" smtClean="0"/>
              <a:t>Highly integrated radiation tolerant Motion Controller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12" name="Picture 4" descr="D:\Projekte\02_MASCOT2\Mechanics\pcb-top-si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1" t="15459" r="31303" b="6970"/>
          <a:stretch/>
        </p:blipFill>
        <p:spPr bwMode="auto">
          <a:xfrm>
            <a:off x="354168" y="1269555"/>
            <a:ext cx="2791091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ojekte\02_MASCOT2\Mechanics\pcb-bottom-sid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 t="18821" r="25772" b="8475"/>
          <a:stretch/>
        </p:blipFill>
        <p:spPr bwMode="auto">
          <a:xfrm>
            <a:off x="8689875" y="1266615"/>
            <a:ext cx="3145260" cy="32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4440" y="4653930"/>
            <a:ext cx="91659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Size: 65 x 105 mm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Single digital 12V power supply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Motor power between 12 and 70V ; up to 300 W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Three phase current measurement in parallel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Multiple communication buses possible (one out of </a:t>
            </a: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EtherCAT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SpaceWire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RS422)</a:t>
            </a:r>
          </a:p>
        </p:txBody>
      </p:sp>
    </p:spTree>
    <p:extLst>
      <p:ext uri="{BB962C8B-B14F-4D97-AF65-F5344CB8AC3E}">
        <p14:creationId xmlns:p14="http://schemas.microsoft.com/office/powerpoint/2010/main" val="5801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Reasons for using COTS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1" y="1269554"/>
            <a:ext cx="4910626" cy="252028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Size of available radiation tolerant parts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Performance of radiation tolerant parts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Automotive rated parts:</a:t>
            </a:r>
          </a:p>
          <a:p>
            <a:pPr lvl="1"/>
            <a:r>
              <a:rPr lang="en-US" dirty="0" smtClean="0">
                <a:solidFill>
                  <a:srgbClr val="686868"/>
                </a:solidFill>
              </a:rPr>
              <a:t>Storage ~ -55°C up to +150°C</a:t>
            </a:r>
          </a:p>
          <a:p>
            <a:pPr lvl="1"/>
            <a:r>
              <a:rPr lang="en-US" dirty="0" smtClean="0">
                <a:solidFill>
                  <a:srgbClr val="686868"/>
                </a:solidFill>
              </a:rPr>
              <a:t>Operating ~ -40°C up to +150°C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Type of mission helps for using COTS</a:t>
            </a:r>
          </a:p>
          <a:p>
            <a:pPr marL="0" indent="0">
              <a:buNone/>
            </a:pPr>
            <a:endParaRPr lang="en-US" dirty="0" smtClean="0">
              <a:solidFill>
                <a:srgbClr val="686868"/>
              </a:solidFill>
            </a:endParaRPr>
          </a:p>
          <a:p>
            <a:endParaRPr lang="en-US" dirty="0" smtClean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14</a:t>
            </a:fld>
            <a:endParaRPr lang="en-GB" noProof="0" dirty="0"/>
          </a:p>
        </p:txBody>
      </p:sp>
      <p:pic>
        <p:nvPicPr>
          <p:cNvPr id="4098" name="Picture 2" descr="H:\pc\office\Pauwapeunts\16_102017_SERESSA\pictures\MotDrvSizeCo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26" y="549474"/>
            <a:ext cx="566294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1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to DLR-RM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Usage of COTS – a short overview</a:t>
            </a:r>
          </a:p>
          <a:p>
            <a:r>
              <a:rPr lang="en-US" dirty="0">
                <a:solidFill>
                  <a:srgbClr val="686868"/>
                </a:solidFill>
              </a:rPr>
              <a:t>Radiation testing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test results of motor driver solutions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Challenge COTS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7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Standards for radiation testing (most important)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11221200" cy="252028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ESCC Basic Specification 25100 (single event)</a:t>
            </a:r>
            <a:endParaRPr lang="en-US" dirty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ESCC Basic Specification 22900 (total ionizing dose)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ESCC Basic Specification 23100 (evaluation and procurement)</a:t>
            </a:r>
          </a:p>
          <a:p>
            <a:r>
              <a:rPr lang="en-US" smtClean="0">
                <a:solidFill>
                  <a:srgbClr val="686868"/>
                </a:solidFill>
              </a:rPr>
              <a:t>ECSS Standard </a:t>
            </a:r>
            <a:r>
              <a:rPr lang="en-US" dirty="0" smtClean="0">
                <a:solidFill>
                  <a:srgbClr val="686868"/>
                </a:solidFill>
              </a:rPr>
              <a:t>ECSS-Q-ST-60-13C (Commercial EEE components)</a:t>
            </a:r>
          </a:p>
          <a:p>
            <a:pPr marL="0" indent="0">
              <a:buNone/>
            </a:pPr>
            <a:endParaRPr lang="en-US" dirty="0" smtClean="0">
              <a:solidFill>
                <a:srgbClr val="686868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919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Fluence, Dose, LET and cross section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/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486000" y="1269554"/>
                <a:ext cx="4891507" cy="432048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686868"/>
                    </a:solidFill>
                  </a:rPr>
                  <a:t>According to ESCC Basic specification 25100:</a:t>
                </a:r>
                <a:br>
                  <a:rPr lang="en-US" dirty="0" smtClean="0">
                    <a:solidFill>
                      <a:srgbClr val="686868"/>
                    </a:solidFill>
                  </a:rPr>
                </a:br>
                <a:endParaRPr lang="en-US" dirty="0" smtClean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686868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</a:rPr>
                          <m:t>𝐼𝑜𝑛</m:t>
                        </m:r>
                      </m:sub>
                    </m:sSub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1.0 ∗ 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</m:sSup>
                    <m:f>
                      <m:fPr>
                        <m:ctrlP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𝐼𝑜𝑛𝑠</m:t>
                        </m:r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 smtClean="0">
                    <a:solidFill>
                      <a:srgbClr val="686868"/>
                    </a:solidFill>
                  </a:rPr>
                  <a:t/>
                </a:r>
                <a:br>
                  <a:rPr lang="de-DE" dirty="0" smtClean="0">
                    <a:solidFill>
                      <a:srgbClr val="686868"/>
                    </a:solidFill>
                  </a:rPr>
                </a:br>
                <a:endParaRPr lang="en-US" dirty="0" smtClean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686868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𝑃𝑟𝑜𝑡𝑜𝑛</m:t>
                        </m:r>
                      </m:sub>
                    </m:sSub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≤1.0 ∗ </m:t>
                    </m:r>
                    <m:sSup>
                      <m:sSup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11</m:t>
                        </m:r>
                      </m:sup>
                    </m:sSup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𝑃𝑟𝑜𝑡𝑜𝑛𝑠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 smtClean="0">
                    <a:solidFill>
                      <a:srgbClr val="686868"/>
                    </a:solidFill>
                    <a:ea typeface="Cambria Math"/>
                  </a:rPr>
                  <a:t/>
                </a:r>
                <a:br>
                  <a:rPr lang="de-DE" dirty="0" smtClean="0">
                    <a:solidFill>
                      <a:srgbClr val="686868"/>
                    </a:solidFill>
                    <a:ea typeface="Cambria Math"/>
                  </a:rPr>
                </a:br>
                <a:endParaRPr lang="en-US" dirty="0" smtClean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𝐷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=1.6 ∗ </m:t>
                    </m:r>
                    <m:sSup>
                      <m:sSup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−5</m:t>
                        </m:r>
                      </m:sup>
                    </m:sSup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∗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𝐿𝐸𝑇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∗ 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Φ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;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𝑅𝑎𝑑</m:t>
                        </m:r>
                      </m:e>
                    </m:d>
                  </m:oMath>
                </a14:m>
                <a:r>
                  <a:rPr lang="de-DE" b="0" dirty="0" smtClean="0">
                    <a:solidFill>
                      <a:srgbClr val="686868"/>
                    </a:solidFill>
                    <a:ea typeface="Cambria Math"/>
                  </a:rPr>
                  <a:t/>
                </a:r>
                <a:br>
                  <a:rPr lang="de-DE" b="0" dirty="0" smtClean="0">
                    <a:solidFill>
                      <a:srgbClr val="686868"/>
                    </a:solidFill>
                    <a:ea typeface="Cambria Math"/>
                  </a:rPr>
                </a:br>
                <a:endParaRPr lang="de-DE" b="0" dirty="0" smtClean="0">
                  <a:solidFill>
                    <a:srgbClr val="686868"/>
                  </a:solidFill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686868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</a:rPr>
                          <m:t>𝐿𝐸𝑇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𝑒𝑓𝑓</m:t>
                        </m:r>
                      </m:sub>
                    </m:sSub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𝐿𝐸𝑇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func>
                          <m:funcPr>
                            <m:ctrlP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Θ</m:t>
                            </m:r>
                          </m:e>
                        </m:func>
                      </m:den>
                    </m:f>
                  </m:oMath>
                </a14:m>
                <a:r>
                  <a:rPr lang="de-DE" dirty="0" smtClean="0">
                    <a:solidFill>
                      <a:srgbClr val="686868"/>
                    </a:solidFill>
                    <a:ea typeface="Cambria Math"/>
                  </a:rPr>
                  <a:t/>
                </a:r>
                <a:br>
                  <a:rPr lang="de-DE" dirty="0" smtClean="0">
                    <a:solidFill>
                      <a:srgbClr val="686868"/>
                    </a:solidFill>
                    <a:ea typeface="Cambria Math"/>
                  </a:rPr>
                </a:br>
                <a:endParaRPr lang="en-US" dirty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𝑁𝑢𝑚𝑏𝑒𝑟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𝑜𝑓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𝐸𝑣𝑒𝑛𝑡𝑠</m:t>
                        </m:r>
                      </m:num>
                      <m:den>
                        <m:sSub>
                          <m:sSubPr>
                            <m:ctrlPr>
                              <a:rPr lang="de-DE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 ∗</m:t>
                        </m:r>
                        <m:func>
                          <m:funcPr>
                            <m:ctrlP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Θ</m:t>
                            </m:r>
                          </m:e>
                        </m:func>
                      </m:den>
                    </m:f>
                  </m:oMath>
                </a14:m>
                <a:endParaRPr lang="en-US" dirty="0">
                  <a:solidFill>
                    <a:srgbClr val="686868"/>
                  </a:solidFill>
                </a:endParaRPr>
              </a:p>
              <a:p>
                <a:pPr lvl="1"/>
                <a:endParaRPr lang="en-US" dirty="0">
                  <a:solidFill>
                    <a:srgbClr val="686868"/>
                  </a:solidFill>
                </a:endParaRPr>
              </a:p>
              <a:p>
                <a:pPr lvl="1"/>
                <a:endParaRPr lang="en-US" dirty="0" smtClean="0">
                  <a:solidFill>
                    <a:srgbClr val="686868"/>
                  </a:solidFill>
                </a:endParaRPr>
              </a:p>
              <a:p>
                <a:pPr marL="0" indent="0">
                  <a:buNone/>
                </a:pPr>
                <a:endParaRPr lang="en-US" dirty="0" smtClean="0">
                  <a:solidFill>
                    <a:srgbClr val="686868"/>
                  </a:solidFill>
                </a:endParaRPr>
              </a:p>
            </p:txBody>
          </p:sp>
        </mc:Choice>
        <mc:Fallback xmlns="">
          <p:sp>
            <p:nvSpPr>
              <p:cNvPr id="3" name="Text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486000" y="1269554"/>
                <a:ext cx="4891507" cy="4320480"/>
              </a:xfrm>
              <a:blipFill rotWithShape="1">
                <a:blip r:embed="rId2"/>
                <a:stretch>
                  <a:fillRect l="-2993" t="-16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17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2"/>
              <p:cNvSpPr txBox="1">
                <a:spLocks/>
              </p:cNvSpPr>
              <p:nvPr/>
            </p:nvSpPr>
            <p:spPr bwMode="auto">
              <a:xfrm>
                <a:off x="6097587" y="1269554"/>
                <a:ext cx="5688632" cy="4320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indent="-180000" algn="l" defTabSz="914400" rtl="0" eaLnBrk="1" latinLnBrk="0" hangingPunct="1">
                  <a:spcBef>
                    <a:spcPts val="3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264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10764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5228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969200" indent="-180000" algn="l" defTabSz="914400" rtl="0" eaLnBrk="1" latinLnBrk="0" hangingPunct="1">
                  <a:spcBef>
                    <a:spcPts val="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 smtClean="0">
                    <a:solidFill>
                      <a:srgbClr val="686868"/>
                    </a:solidFill>
                  </a:rPr>
                  <a:t>Chosen parameter at DLR-RM (based on missions):</a:t>
                </a:r>
                <a:br>
                  <a:rPr lang="en-US" dirty="0" smtClean="0">
                    <a:solidFill>
                      <a:srgbClr val="686868"/>
                    </a:solidFill>
                  </a:rPr>
                </a:br>
                <a:endParaRPr lang="en-US" dirty="0" smtClean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686868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</a:rPr>
                          <m:t>𝐼𝑜𝑛</m:t>
                        </m:r>
                      </m:sub>
                    </m:sSub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</a:rPr>
                      <m:t>=</m:t>
                    </m:r>
                    <m:r>
                      <a:rPr lang="de-DE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1.0 ∗ </m:t>
                    </m:r>
                    <m:sSup>
                      <m:sSupPr>
                        <m:ctrlP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</m:sSup>
                    <m:f>
                      <m:fPr>
                        <m:ctrlP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𝐼𝑜𝑛𝑠</m:t>
                        </m:r>
                      </m:num>
                      <m:den>
                        <m:sSup>
                          <m:sSupPr>
                            <m:ctrlPr>
                              <a:rPr lang="de-DE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 smtClean="0">
                    <a:solidFill>
                      <a:srgbClr val="686868"/>
                    </a:solidFill>
                  </a:rPr>
                  <a:t/>
                </a:r>
                <a:br>
                  <a:rPr lang="de-DE" dirty="0" smtClean="0">
                    <a:solidFill>
                      <a:srgbClr val="686868"/>
                    </a:solidFill>
                  </a:rPr>
                </a:br>
                <a:endParaRPr lang="en-US" dirty="0" smtClean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686868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𝑃𝑟𝑜𝑡𝑜𝑛</m:t>
                        </m:r>
                      </m:sub>
                    </m:sSub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</a:rPr>
                      <m:t>=</m:t>
                    </m:r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1.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7</m:t>
                    </m:r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∗ </m:t>
                    </m:r>
                    <m:sSup>
                      <m:sSup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𝑃𝑟𝑜𝑡𝑜𝑛𝑠</m:t>
                        </m:r>
                      </m:num>
                      <m:den>
                        <m:sSup>
                          <m:sSupPr>
                            <m:ctrlP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de-DE" dirty="0" smtClean="0">
                    <a:solidFill>
                      <a:srgbClr val="686868"/>
                    </a:solidFill>
                    <a:ea typeface="Cambria Math"/>
                  </a:rPr>
                  <a:t/>
                </a:r>
                <a:br>
                  <a:rPr lang="de-DE" dirty="0" smtClean="0">
                    <a:solidFill>
                      <a:srgbClr val="686868"/>
                    </a:solidFill>
                    <a:ea typeface="Cambria Math"/>
                  </a:rPr>
                </a:br>
                <a:endParaRPr lang="en-US" dirty="0" smtClean="0">
                  <a:solidFill>
                    <a:srgbClr val="686868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0.36 </m:t>
                    </m:r>
                    <m:f>
                      <m:fPr>
                        <m:ctrlP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𝑘𝑅𝑎𝑑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𝑆𝑖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h𝑜𝑢𝑟</m:t>
                        </m:r>
                      </m:den>
                    </m:f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𝐷𝑜𝑠𝑒𝑟𝑎𝑡𝑒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𝑆𝑡𝑑</m:t>
                        </m:r>
                      </m:sub>
                    </m:sSub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≤180</m:t>
                    </m:r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𝑘𝑅𝑎𝑑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𝑆𝑖</m:t>
                            </m:r>
                          </m:e>
                        </m:d>
                      </m:num>
                      <m:den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h𝑜𝑢𝑟</m:t>
                        </m:r>
                      </m:den>
                    </m:f>
                  </m:oMath>
                </a14:m>
                <a:r>
                  <a:rPr lang="de-DE" dirty="0" smtClean="0">
                    <a:solidFill>
                      <a:srgbClr val="686868"/>
                    </a:solidFill>
                    <a:ea typeface="Cambria Math"/>
                  </a:rPr>
                  <a:t/>
                </a:r>
                <a:br>
                  <a:rPr lang="de-DE" dirty="0" smtClean="0">
                    <a:solidFill>
                      <a:srgbClr val="686868"/>
                    </a:solidFill>
                    <a:ea typeface="Cambria Math"/>
                  </a:rPr>
                </a:br>
                <a:endParaRPr lang="de-DE" dirty="0" smtClean="0">
                  <a:solidFill>
                    <a:srgbClr val="686868"/>
                  </a:solidFill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36 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𝑅𝑎𝑑</m:t>
                        </m:r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𝑆𝑖</m:t>
                        </m:r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h𝑜𝑢𝑟</m:t>
                        </m:r>
                      </m:den>
                    </m:f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𝐷𝑜𝑠𝑒𝑟𝑎𝑡𝑒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𝑙𝑜𝑤</m:t>
                        </m:r>
                      </m:sub>
                    </m:sSub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360</m:t>
                    </m:r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𝑅𝑎𝑑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𝑆𝑖</m:t>
                            </m:r>
                          </m:e>
                        </m:d>
                      </m:num>
                      <m:den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h𝑜𝑢𝑟</m:t>
                        </m:r>
                      </m:den>
                    </m:f>
                  </m:oMath>
                </a14:m>
                <a:endParaRPr lang="en-US" dirty="0">
                  <a:solidFill>
                    <a:srgbClr val="686868"/>
                  </a:solidFill>
                </a:endParaRPr>
              </a:p>
              <a:p>
                <a:pPr lvl="1"/>
                <a:endParaRPr lang="en-US" dirty="0" smtClean="0">
                  <a:solidFill>
                    <a:srgbClr val="686868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en-US" dirty="0" smtClean="0">
                  <a:solidFill>
                    <a:srgbClr val="686868"/>
                  </a:solidFill>
                </a:endParaRPr>
              </a:p>
            </p:txBody>
          </p:sp>
        </mc:Choice>
        <mc:Fallback xmlns="">
          <p:sp>
            <p:nvSpPr>
              <p:cNvPr id="6" name="Text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7587" y="1269554"/>
                <a:ext cx="5688632" cy="4320480"/>
              </a:xfrm>
              <a:prstGeom prst="rect">
                <a:avLst/>
              </a:prstGeom>
              <a:blipFill rotWithShape="1">
                <a:blip r:embed="rId3"/>
                <a:stretch>
                  <a:fillRect l="-2465" t="-16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8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Facilities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DLR.de  •  Chart </a:t>
            </a:r>
            <a:fld id="{A5AC3FBE-A647-41C9-A8C3-4435ED4FC89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84" y="3943524"/>
            <a:ext cx="354705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X:\09_TestdatenUndBauteilverzeichnis\_BilderRADEF\2013_Test_Mai\AnDerFrischenLuft\DSCF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" y="3934090"/>
            <a:ext cx="288014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jyu.fi/fysiikka/en/research/accelerator/radef/how-to-get-to-RADEF/radef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48" y="189434"/>
            <a:ext cx="458746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833891" y="1629594"/>
            <a:ext cx="280831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Helmholtz-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Zentrum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Berlin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Wannsee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Cobalt-60 source and proton therapy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>
          <a:xfrm flipV="1">
            <a:off x="6169595" y="1629594"/>
            <a:ext cx="2664296" cy="1584176"/>
          </a:xfrm>
          <a:prstGeom prst="line">
            <a:avLst/>
          </a:prstGeom>
          <a:ln w="317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6169595" y="2471624"/>
            <a:ext cx="2664296" cy="886162"/>
          </a:xfrm>
          <a:prstGeom prst="line">
            <a:avLst/>
          </a:prstGeom>
          <a:ln w="317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00853" y="3536990"/>
            <a:ext cx="2808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Heavy-Ions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473851" y="3536990"/>
            <a:ext cx="34563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Total Dose (Co60) and   Protons</a:t>
            </a:r>
          </a:p>
        </p:txBody>
      </p:sp>
      <p:sp>
        <p:nvSpPr>
          <p:cNvPr id="3" name="Stern mit 4 Zacken 2"/>
          <p:cNvSpPr>
            <a:spLocks noChangeAspect="1"/>
          </p:cNvSpPr>
          <p:nvPr/>
        </p:nvSpPr>
        <p:spPr>
          <a:xfrm>
            <a:off x="5953571" y="3069802"/>
            <a:ext cx="432048" cy="432000"/>
          </a:xfrm>
          <a:prstGeom prst="star4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0706099" y="4365898"/>
            <a:ext cx="864096" cy="6576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1561083" y="2565698"/>
            <a:ext cx="57606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552971" y="1917626"/>
            <a:ext cx="2973377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 err="1">
                <a:latin typeface="Arial" pitchFamily="34" charset="0"/>
                <a:cs typeface="Arial" pitchFamily="34" charset="0"/>
              </a:rPr>
              <a:t>RADiation</a:t>
            </a:r>
            <a:r>
              <a:rPr lang="en-US" dirty="0">
                <a:latin typeface="Arial" pitchFamily="34" charset="0"/>
                <a:cs typeface="Arial" pitchFamily="34" charset="0"/>
              </a:rPr>
              <a:t> Effects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Facility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the University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Jyväskylä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Gerade Verbindung mit Pfeil 22"/>
          <p:cNvCxnSpPr>
            <a:stCxn id="5" idx="2"/>
          </p:cNvCxnSpPr>
          <p:nvPr/>
        </p:nvCxnSpPr>
        <p:spPr>
          <a:xfrm>
            <a:off x="10238047" y="2460591"/>
            <a:ext cx="756084" cy="16763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10994130" y="6094090"/>
            <a:ext cx="84543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00" dirty="0" smtClean="0">
                <a:latin typeface="Arial" pitchFamily="34" charset="0"/>
                <a:cs typeface="Arial" pitchFamily="34" charset="0"/>
              </a:rPr>
              <a:t>Courtesy by google</a:t>
            </a:r>
          </a:p>
        </p:txBody>
      </p:sp>
    </p:spTree>
    <p:extLst>
      <p:ext uri="{BB962C8B-B14F-4D97-AF65-F5344CB8AC3E}">
        <p14:creationId xmlns:p14="http://schemas.microsoft.com/office/powerpoint/2010/main" val="21612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3" grpId="0" animBg="1"/>
      <p:bldP spid="6" grpId="0" animBg="1"/>
      <p:bldP spid="21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to DLR-RM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Usage of COTS – a short overview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Radiation testing</a:t>
            </a:r>
          </a:p>
          <a:p>
            <a:r>
              <a:rPr lang="en-US" dirty="0">
                <a:solidFill>
                  <a:srgbClr val="686868"/>
                </a:solidFill>
              </a:rPr>
              <a:t>Some test results of motor driver solutions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Challenge COTS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55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Introduction to DLR-RM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Usage of COTS – a short overview</a:t>
            </a:r>
            <a:endParaRPr lang="en-US" dirty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Radiation testing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Some test results of motor driver solutions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Challenge COTS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Conclusion</a:t>
            </a:r>
          </a:p>
          <a:p>
            <a:endParaRPr lang="en-US" dirty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524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0963" y="563998"/>
            <a:ext cx="11221200" cy="738000"/>
          </a:xfrm>
        </p:spPr>
        <p:txBody>
          <a:bodyPr/>
          <a:lstStyle/>
          <a:p>
            <a:r>
              <a:rPr lang="en-GB" dirty="0" smtClean="0"/>
              <a:t>3-Phase BLDC Controller and MOSFET-Driver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097587" y="1269552"/>
            <a:ext cx="576064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COTS controller for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two systems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DEXHAND: TID = 10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kRad</a:t>
            </a: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MASCOT: TID = 4.2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kRad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(Electronic Box)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LQFP package (9 mm x 9 mm)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Charge pump allows for 100% PWM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Multiple security features integrated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Needs external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power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MOSFETs</a:t>
            </a:r>
          </a:p>
        </p:txBody>
      </p:sp>
      <p:pic>
        <p:nvPicPr>
          <p:cNvPr id="5122" name="Picture 2" descr="H:\pc\office\Pauwapeunts\16_102017_SERESSA\pictures\MASCOT_mobil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86" y="1269553"/>
            <a:ext cx="3297887" cy="29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5" y="1269553"/>
            <a:ext cx="1944216" cy="29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7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3-Phase BLDC Controller and MOSFET-Driver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336947" y="1485578"/>
                <a:ext cx="6336704" cy="4124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TID test,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proton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test and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heavy ion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test performed</a:t>
                </a:r>
                <a:b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</a:b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Test-setup with 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Radiation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tolerant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power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MOSFETs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BLDC motor as load</a:t>
                </a:r>
                <a:r>
                  <a:rPr lang="en-US" altLang="ja-JP" dirty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active driven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Multiple operating states</a:t>
                </a:r>
                <a:b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</a:b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Results: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TID up to 14 </a:t>
                </a:r>
                <a:r>
                  <a:rPr lang="en-US" altLang="ja-JP" dirty="0" err="1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kRad</a:t>
                </a: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Protons – no significant distortion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Heavy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ions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12.8</m:t>
                    </m:r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𝑀𝑒𝑉</m:t>
                        </m:r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𝑚𝑔</m:t>
                        </m:r>
                      </m:den>
                    </m:f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&lt;</m:t>
                    </m:r>
                    <m:sSub>
                      <m:sSub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𝐿𝐸𝑇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b>
                    </m:sSub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32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𝑀𝑒𝑉</m:t>
                        </m:r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𝑚𝑔</m:t>
                        </m:r>
                      </m:den>
                    </m:f>
                  </m:oMath>
                </a14:m>
                <a:endParaRPr lang="de-DE" dirty="0" smtClean="0">
                  <a:solidFill>
                    <a:srgbClr val="686868"/>
                  </a:solidFill>
                  <a:latin typeface="Arial" panose="020B0604020202020204" pitchFamily="34" charset="0"/>
                  <a:ea typeface="Cambria Math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endParaRPr lang="de-DE" dirty="0">
                  <a:solidFill>
                    <a:srgbClr val="686868"/>
                  </a:solidFill>
                  <a:ea typeface="Cambria Math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947" y="1485578"/>
                <a:ext cx="6336704" cy="4124126"/>
              </a:xfrm>
              <a:prstGeom prst="rect">
                <a:avLst/>
              </a:prstGeom>
              <a:blipFill rotWithShape="1">
                <a:blip r:embed="rId2"/>
                <a:stretch>
                  <a:fillRect t="-7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3" name="Picture 3" descr="H:\pc\office\Pauwapeunts\16_102017_SERESSA\pictures\BLDC_Control_Suppl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67" y="1269554"/>
            <a:ext cx="4097828" cy="199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pc\office\Pauwapeunts\16_102017_SERESSA\pictures\BLDC_Control_UH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67" y="3645818"/>
            <a:ext cx="4147200" cy="1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3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omparisonOfRecordedData_HealthChecks_pre_bis_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72" y="909514"/>
            <a:ext cx="7177555" cy="41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0963" y="563998"/>
            <a:ext cx="11221200" cy="738000"/>
          </a:xfrm>
        </p:spPr>
        <p:txBody>
          <a:bodyPr/>
          <a:lstStyle/>
          <a:p>
            <a:r>
              <a:rPr lang="en-GB" dirty="0" smtClean="0"/>
              <a:t>3-Phase BLDC Controller and MOSFET-Driver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6947" y="1269554"/>
            <a:ext cx="475252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DEXHAND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ISS Environment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MASCOT  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Statistics of usage: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Launch in 2014; Arrival in 2018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Permanently unpowered despite checkouts during cruise phase</a:t>
            </a:r>
            <a:b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Checkout lasts ~2 Minutes each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Mission (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uprighting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/ hopping ) lasts ~ 2 Minutes each</a:t>
            </a: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6 </a:t>
            </a: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Checkouts succeeded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inbetween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0963" y="563998"/>
            <a:ext cx="11221200" cy="738000"/>
          </a:xfrm>
        </p:spPr>
        <p:txBody>
          <a:bodyPr/>
          <a:lstStyle/>
          <a:p>
            <a:r>
              <a:rPr lang="en-GB" dirty="0" smtClean="0"/>
              <a:t>3-Phase BLDC Motor Driver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377507" y="1269552"/>
            <a:ext cx="648072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COTS controller for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two systems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Spacehand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: multiple year GEO mission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Flex. Motor driver board: medium radiation level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Internal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power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MOSFETs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Multiple security features integrated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Needs external logic for motor commutation; e.g. FPGA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5546" r="27560" b="7409"/>
          <a:stretch/>
        </p:blipFill>
        <p:spPr bwMode="auto">
          <a:xfrm>
            <a:off x="552971" y="3573808"/>
            <a:ext cx="2431078" cy="238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t="8414" r="13010"/>
          <a:stretch/>
        </p:blipFill>
        <p:spPr bwMode="auto">
          <a:xfrm>
            <a:off x="552970" y="1269551"/>
            <a:ext cx="2431079" cy="219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0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3-Phase BLDC Motor Driver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336947" y="1485578"/>
                <a:ext cx="6336704" cy="4124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TID test,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proton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test and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heavy ion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test performed</a:t>
                </a:r>
                <a:b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</a:b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Test-setup with 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BLDC motor as load</a:t>
                </a:r>
                <a:r>
                  <a:rPr lang="en-US" altLang="ja-JP" dirty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active driven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Multiple operating states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Security features tested</a:t>
                </a:r>
                <a:b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</a:b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Results: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TID up to 550 </a:t>
                </a:r>
                <a:r>
                  <a:rPr lang="en-US" altLang="ja-JP" dirty="0" err="1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Gy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(Si); L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  <a:sym typeface="Wingdings" panose="05000000000000000000" pitchFamily="2" charset="2"/>
                  </a:rPr>
                  <a:t>imits exceeded at 400 </a:t>
                </a:r>
                <a:r>
                  <a:rPr lang="en-US" altLang="ja-JP" dirty="0" err="1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  <a:sym typeface="Wingdings" panose="05000000000000000000" pitchFamily="2" charset="2"/>
                  </a:rPr>
                  <a:t>Gy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  <a:sym typeface="Wingdings" panose="05000000000000000000" pitchFamily="2" charset="2"/>
                  </a:rPr>
                  <a:t>(Si)</a:t>
                </a: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Protons – no significant distortion</a:t>
                </a:r>
              </a:p>
              <a:p>
                <a:pPr marL="857250" lvl="1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Heavy 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ions</a:t>
                </a:r>
                <a:r>
                  <a:rPr lang="en-US" altLang="ja-JP" dirty="0" smtClean="0">
                    <a:solidFill>
                      <a:srgbClr val="686868"/>
                    </a:solidFill>
                    <a:latin typeface="Arial" panose="020B0604020202020204" pitchFamily="34" charset="0"/>
                    <a:ea typeface="Arial Unicode MS" pitchFamily="34" charset="-128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𝐿𝐸𝑇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𝑡h</m:t>
                        </m:r>
                      </m:sub>
                    </m:sSub>
                    <m:r>
                      <a:rPr lang="de-DE" i="1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de-DE" b="0" i="1" smtClean="0">
                        <a:solidFill>
                          <a:srgbClr val="686868"/>
                        </a:solidFill>
                        <a:latin typeface="Cambria Math"/>
                        <a:ea typeface="Cambria Math"/>
                      </a:rPr>
                      <m:t>55.6</m:t>
                    </m:r>
                    <m:f>
                      <m:fPr>
                        <m:ctrlP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𝑀𝑒𝑉</m:t>
                        </m:r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∗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𝑐𝑚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rgbClr val="686868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i="1">
                            <a:solidFill>
                              <a:srgbClr val="686868"/>
                            </a:solidFill>
                            <a:latin typeface="Cambria Math"/>
                            <a:ea typeface="Cambria Math"/>
                          </a:rPr>
                          <m:t>𝑚𝑔</m:t>
                        </m:r>
                      </m:den>
                    </m:f>
                  </m:oMath>
                </a14:m>
                <a:endParaRPr lang="de-DE" dirty="0" smtClean="0">
                  <a:solidFill>
                    <a:srgbClr val="686868"/>
                  </a:solidFill>
                  <a:latin typeface="Arial" panose="020B0604020202020204" pitchFamily="34" charset="0"/>
                  <a:ea typeface="Cambria Math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endParaRPr lang="de-DE" dirty="0">
                  <a:solidFill>
                    <a:srgbClr val="686868"/>
                  </a:solidFill>
                  <a:ea typeface="Cambria Math"/>
                </a:endParaRPr>
              </a:p>
              <a:p>
                <a:pPr marL="457200" indent="-457200">
                  <a:spcBef>
                    <a:spcPct val="20000"/>
                  </a:spcBef>
                  <a:buClr>
                    <a:srgbClr val="686868"/>
                  </a:buClr>
                  <a:buSzPct val="60000"/>
                  <a:buFont typeface="Arial" panose="020B0604020202020204" pitchFamily="34" charset="0"/>
                  <a:buChar char="•"/>
                </a:pPr>
                <a:endParaRPr lang="en-US" altLang="ja-JP" dirty="0" smtClean="0">
                  <a:solidFill>
                    <a:srgbClr val="686868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947" y="1485578"/>
                <a:ext cx="6336704" cy="4124126"/>
              </a:xfrm>
              <a:prstGeom prst="rect">
                <a:avLst/>
              </a:prstGeom>
              <a:blipFill rotWithShape="1">
                <a:blip r:embed="rId2"/>
                <a:stretch>
                  <a:fillRect t="-740" r="-7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H:\pc\office\Pauwapeunts\16_102017_SERESSA\pictures\BLDC_DRV_TID_Samp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67" y="405458"/>
            <a:ext cx="3960440" cy="57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pc\office\Pauwapeunts\16_102017_SERESSA\pictures\10yGEOUebersic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49" y="840597"/>
            <a:ext cx="6416086" cy="45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0963" y="563998"/>
            <a:ext cx="11221200" cy="738000"/>
          </a:xfrm>
        </p:spPr>
        <p:txBody>
          <a:bodyPr/>
          <a:lstStyle/>
          <a:p>
            <a:r>
              <a:rPr lang="en-GB" dirty="0"/>
              <a:t>3-Phase BLDC Motor Driver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6947" y="1269554"/>
            <a:ext cx="52565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Environment-Simulation with SPENVIS: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Geostationary Orbit, 10 years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AP9 and AE9, SHILEDOSE-2Q (Finite slab and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Semifinite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slab shielding)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Pure Al and Al-Ta compound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ja-JP" dirty="0" smtClean="0">
                <a:solidFill>
                  <a:srgbClr val="686868"/>
                </a:solidFill>
                <a:latin typeface="Arial"/>
                <a:ea typeface="Arial Unicode MS" pitchFamily="34" charset="-128"/>
                <a:cs typeface="Arial"/>
                <a:sym typeface="Wingdings" panose="05000000000000000000" pitchFamily="2" charset="2"/>
              </a:rPr>
              <a:t>≥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4 mm equiv. Al Shielding necessary</a:t>
            </a:r>
            <a:b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Verification with MULASSIS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 ~3 mm equiv. Al Shielding necessary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Spacehand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electronics located behind palm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Spacehand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 stored in transport box</a:t>
            </a: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to DLR-RM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Usage of COTS – a short overview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Radiation testing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test results of motor driver solutions</a:t>
            </a:r>
          </a:p>
          <a:p>
            <a:r>
              <a:rPr lang="en-US" dirty="0">
                <a:solidFill>
                  <a:srgbClr val="686868"/>
                </a:solidFill>
              </a:rPr>
              <a:t>Challenge COTS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26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410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from one lot necessary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125538"/>
            <a:ext cx="11221200" cy="43204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86868"/>
                </a:solidFill>
              </a:rPr>
              <a:t>Example: total ionizing dose test of a 8 channel A/D converter.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DLR.de  •  Chart </a:t>
            </a:r>
            <a:fld id="{A5AC3FBE-A647-41C9-A8C3-4435ED4FC89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194" name="Picture 2" descr="H:\pc\office\Pauwapeunts\16_102017_SERESSA\pictures\AD7888_200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80963" y="1989634"/>
            <a:ext cx="3255169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:\pc\office\Pauwapeunts\16_102017_SERESSA\pictures\AD7888_200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153371" y="1845618"/>
            <a:ext cx="3389312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2"/>
          <p:cNvSpPr txBox="1">
            <a:spLocks/>
          </p:cNvSpPr>
          <p:nvPr/>
        </p:nvSpPr>
        <p:spPr bwMode="auto">
          <a:xfrm>
            <a:off x="480962" y="5065068"/>
            <a:ext cx="325516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686868"/>
                </a:solidFill>
              </a:rPr>
              <a:t>Samples from 2006</a:t>
            </a:r>
            <a:endParaRPr lang="en-US" dirty="0"/>
          </a:p>
        </p:txBody>
      </p:sp>
      <p:sp>
        <p:nvSpPr>
          <p:cNvPr id="11" name="Textplatzhalter 2"/>
          <p:cNvSpPr txBox="1">
            <a:spLocks/>
          </p:cNvSpPr>
          <p:nvPr/>
        </p:nvSpPr>
        <p:spPr bwMode="auto">
          <a:xfrm>
            <a:off x="7542683" y="2421682"/>
            <a:ext cx="445956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686868"/>
                </a:solidFill>
              </a:rPr>
              <a:t>Before radiation both Converter performed identically.</a:t>
            </a:r>
          </a:p>
          <a:p>
            <a:r>
              <a:rPr lang="en-US" dirty="0" err="1">
                <a:solidFill>
                  <a:srgbClr val="686868"/>
                </a:solidFill>
              </a:rPr>
              <a:t>I</a:t>
            </a:r>
            <a:r>
              <a:rPr lang="en-US" baseline="-25000" dirty="0" err="1">
                <a:solidFill>
                  <a:srgbClr val="686868"/>
                </a:solidFill>
              </a:rPr>
              <a:t>supply</a:t>
            </a:r>
            <a:r>
              <a:rPr lang="en-US" dirty="0">
                <a:solidFill>
                  <a:srgbClr val="686868"/>
                </a:solidFill>
              </a:rPr>
              <a:t> </a:t>
            </a:r>
            <a:r>
              <a:rPr lang="en-US" dirty="0" smtClean="0">
                <a:solidFill>
                  <a:srgbClr val="686868"/>
                </a:solidFill>
              </a:rPr>
              <a:t>= 10 mA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2006: </a:t>
            </a:r>
            <a:r>
              <a:rPr lang="en-US" dirty="0" err="1" smtClean="0">
                <a:solidFill>
                  <a:srgbClr val="686868"/>
                </a:solidFill>
              </a:rPr>
              <a:t>I</a:t>
            </a:r>
            <a:r>
              <a:rPr lang="en-US" baseline="-25000" dirty="0" err="1" smtClean="0">
                <a:solidFill>
                  <a:srgbClr val="686868"/>
                </a:solidFill>
              </a:rPr>
              <a:t>supply</a:t>
            </a:r>
            <a:r>
              <a:rPr lang="en-US" dirty="0" smtClean="0">
                <a:solidFill>
                  <a:srgbClr val="686868"/>
                </a:solidFill>
              </a:rPr>
              <a:t> constant up to 350 </a:t>
            </a:r>
            <a:r>
              <a:rPr lang="en-US" dirty="0" err="1" smtClean="0">
                <a:solidFill>
                  <a:srgbClr val="686868"/>
                </a:solidFill>
              </a:rPr>
              <a:t>Gy</a:t>
            </a: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2009: </a:t>
            </a:r>
            <a:r>
              <a:rPr lang="en-US" dirty="0" err="1" smtClean="0">
                <a:solidFill>
                  <a:srgbClr val="686868"/>
                </a:solidFill>
              </a:rPr>
              <a:t>I</a:t>
            </a:r>
            <a:r>
              <a:rPr lang="en-US" baseline="-25000" dirty="0" err="1" smtClean="0">
                <a:solidFill>
                  <a:srgbClr val="686868"/>
                </a:solidFill>
              </a:rPr>
              <a:t>supply</a:t>
            </a:r>
            <a:r>
              <a:rPr lang="en-US" dirty="0" smtClean="0">
                <a:solidFill>
                  <a:srgbClr val="686868"/>
                </a:solidFill>
              </a:rPr>
              <a:t> started to increase at 150 </a:t>
            </a:r>
            <a:r>
              <a:rPr lang="en-US" dirty="0" err="1" smtClean="0">
                <a:solidFill>
                  <a:srgbClr val="686868"/>
                </a:solidFill>
              </a:rPr>
              <a:t>Gy</a:t>
            </a:r>
            <a:r>
              <a:rPr lang="en-US" dirty="0" smtClean="0">
                <a:solidFill>
                  <a:srgbClr val="686868"/>
                </a:solidFill>
              </a:rPr>
              <a:t> and reached 175 mA at 350 </a:t>
            </a:r>
            <a:r>
              <a:rPr lang="en-US" dirty="0" err="1" smtClean="0">
                <a:solidFill>
                  <a:srgbClr val="686868"/>
                </a:solidFill>
              </a:rPr>
              <a:t>Gy</a:t>
            </a:r>
            <a:endParaRPr lang="en-US" dirty="0"/>
          </a:p>
        </p:txBody>
      </p:sp>
      <p:sp>
        <p:nvSpPr>
          <p:cNvPr id="13" name="Textplatzhalter 2"/>
          <p:cNvSpPr txBox="1">
            <a:spLocks/>
          </p:cNvSpPr>
          <p:nvPr/>
        </p:nvSpPr>
        <p:spPr bwMode="auto">
          <a:xfrm>
            <a:off x="4153371" y="5065068"/>
            <a:ext cx="3389312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686868"/>
                </a:solidFill>
              </a:rPr>
              <a:t>Samples from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/>
              <a:t>Parts from one </a:t>
            </a:r>
            <a:r>
              <a:rPr lang="en-US" dirty="0" smtClean="0"/>
              <a:t>lot </a:t>
            </a:r>
            <a:r>
              <a:rPr lang="en-US" dirty="0"/>
              <a:t>necessary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9932067" cy="468052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COTS are usually traceable with their date code which represents the timing of the packaging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No direct link to the production date</a:t>
            </a:r>
          </a:p>
          <a:p>
            <a:r>
              <a:rPr lang="en-US" dirty="0">
                <a:solidFill>
                  <a:srgbClr val="686868"/>
                </a:solidFill>
              </a:rPr>
              <a:t>Multiple production lines for one </a:t>
            </a:r>
            <a:r>
              <a:rPr lang="en-US" dirty="0" smtClean="0">
                <a:solidFill>
                  <a:srgbClr val="686868"/>
                </a:solidFill>
              </a:rPr>
              <a:t>component 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 lot-to-lot variation</a:t>
            </a:r>
            <a:endParaRPr lang="en-US" dirty="0">
              <a:solidFill>
                <a:srgbClr val="686868"/>
              </a:solidFill>
            </a:endParaRPr>
          </a:p>
          <a:p>
            <a:r>
              <a:rPr lang="en-US" dirty="0">
                <a:solidFill>
                  <a:srgbClr val="686868"/>
                </a:solidFill>
              </a:rPr>
              <a:t>Outsourcing of different production steps (manufacturing, testing, packaging)</a:t>
            </a:r>
          </a:p>
          <a:p>
            <a:endParaRPr lang="en-US" dirty="0" smtClean="0">
              <a:solidFill>
                <a:srgbClr val="686868"/>
              </a:solidFill>
            </a:endParaRPr>
          </a:p>
          <a:p>
            <a:endParaRPr lang="en-US" dirty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686868"/>
                </a:solidFill>
              </a:rPr>
              <a:t>BUT</a:t>
            </a:r>
          </a:p>
          <a:p>
            <a:pPr marL="0" indent="0">
              <a:buNone/>
            </a:pPr>
            <a:endParaRPr lang="en-US" dirty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Increased </a:t>
            </a:r>
            <a:r>
              <a:rPr lang="en-US" dirty="0">
                <a:solidFill>
                  <a:srgbClr val="686868"/>
                </a:solidFill>
              </a:rPr>
              <a:t>number of fabless companies on the </a:t>
            </a:r>
            <a:r>
              <a:rPr lang="en-US" dirty="0" smtClean="0">
                <a:solidFill>
                  <a:srgbClr val="686868"/>
                </a:solidFill>
              </a:rPr>
              <a:t>market </a:t>
            </a:r>
            <a:r>
              <a:rPr lang="en-US" dirty="0">
                <a:solidFill>
                  <a:srgbClr val="686868"/>
                </a:solidFill>
                <a:sym typeface="Wingdings" panose="05000000000000000000" pitchFamily="2" charset="2"/>
              </a:rPr>
              <a:t> more centralized production</a:t>
            </a:r>
          </a:p>
          <a:p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Manufacturer </a:t>
            </a:r>
            <a:r>
              <a:rPr lang="en-US" dirty="0">
                <a:solidFill>
                  <a:srgbClr val="686868"/>
                </a:solidFill>
                <a:sym typeface="Wingdings" panose="05000000000000000000" pitchFamily="2" charset="2"/>
              </a:rPr>
              <a:t>merging  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less </a:t>
            </a:r>
            <a:r>
              <a:rPr lang="en-US" dirty="0" err="1" smtClean="0">
                <a:solidFill>
                  <a:srgbClr val="686868"/>
                </a:solidFill>
                <a:sym typeface="Wingdings" panose="05000000000000000000" pitchFamily="2" charset="2"/>
              </a:rPr>
              <a:t>fabs</a:t>
            </a:r>
            <a:endParaRPr lang="en-US" dirty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rgbClr val="686868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28</a:t>
            </a:fld>
            <a:endParaRPr lang="en-GB" noProof="0" dirty="0"/>
          </a:p>
        </p:txBody>
      </p:sp>
      <p:pic>
        <p:nvPicPr>
          <p:cNvPr id="9218" name="Picture 2" descr="https://s14-eu5.ixquick.com/cgi-bin/serveimage?url=https%3A%2F%2Fs-media-cache-ak0.pinimg.com%2Foriginals%2F70%2Fc4%2F76%2F70c476d84935edc8c75d5c2685ad1cf1.jpg&amp;sp=f0facf3a86c09e13536e622e2963a7b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7" y="3573810"/>
            <a:ext cx="132041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14-eu5.ixquick.com/cgi-bin/serveimage?url=https%3A%2F%2Fs-media-cache-ak0.pinimg.com%2Foriginals%2Fa2%2Fb8%2F44%2Fa2b8443791f72021ab85c258ba9a881e.jpg&amp;sp=df456704ed39ef0968e3740075105d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7" y="1269554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/>
              <a:t>Parts from one </a:t>
            </a:r>
            <a:r>
              <a:rPr lang="en-US" dirty="0" smtClean="0"/>
              <a:t>lot </a:t>
            </a:r>
            <a:r>
              <a:rPr lang="en-US" dirty="0"/>
              <a:t>necessary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9932067" cy="504056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Cooperation with manufacturer 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 best solution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Parts from one lot, process information, maybe samples for testing are available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/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endParaRPr lang="en-US" dirty="0" smtClean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Good and experienced QML part distributer  acceptable solution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Parts from one lot probable, process information difficult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/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endParaRPr lang="en-US" dirty="0" smtClean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Mass market distributor  challenge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highly recommended to buy complete trays, bars or even wafers, no guarantee for one lot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endParaRPr lang="en-US" dirty="0" smtClean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Counterfeit Parts</a:t>
            </a:r>
          </a:p>
          <a:p>
            <a:pPr lvl="1"/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Lucrative business  increasing number of parts detected</a:t>
            </a:r>
          </a:p>
          <a:p>
            <a:pPr lvl="1"/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Not only industrial parts  part buying agencies detect faked high-</a:t>
            </a:r>
            <a:r>
              <a:rPr lang="en-US" dirty="0" err="1" smtClean="0">
                <a:solidFill>
                  <a:srgbClr val="686868"/>
                </a:solidFill>
                <a:sym typeface="Wingdings" panose="05000000000000000000" pitchFamily="2" charset="2"/>
              </a:rPr>
              <a:t>rel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 parts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endParaRPr lang="en-US" dirty="0" smtClean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A high number of parts for testing required (consider </a:t>
            </a:r>
            <a:r>
              <a:rPr lang="en-US" dirty="0" smtClean="0">
                <a:solidFill>
                  <a:srgbClr val="686868"/>
                </a:solidFill>
                <a:latin typeface="Arial"/>
                <a:cs typeface="Arial"/>
                <a:sym typeface="Wingdings" panose="05000000000000000000" pitchFamily="2" charset="2"/>
              </a:rPr>
              <a:t>≥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 40 parts for testing)</a:t>
            </a:r>
          </a:p>
          <a:p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Controlled part storage recommended due to long time from purchase to flight.</a:t>
            </a:r>
          </a:p>
          <a:p>
            <a:endParaRPr lang="en-US" dirty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29</a:t>
            </a:fld>
            <a:endParaRPr lang="en-GB" noProof="0" dirty="0"/>
          </a:p>
        </p:txBody>
      </p:sp>
      <p:pic>
        <p:nvPicPr>
          <p:cNvPr id="13314" name="Picture 2" descr="https://s14-eu5.ixquick.com/cgi-bin/serveimage?url=https%3A%2F%2Fi.pinimg.com%2F236x%2F19%2F96%2Fe6%2F1996e6657b1246e6cb6c4ff18f4881f2--emoticon-emojis.jpg&amp;sp=553f2e517d1a602deb6c0c6737c23b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7" y="3598367"/>
            <a:ext cx="854425" cy="6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14-eu5.ixquick.com/cgi-bin/serveimage?url=https%3A%2F%2Fs-media-cache-ak0.pinimg.com%2Foriginals%2F70%2Fc4%2F76%2F70c476d84935edc8c75d5c2685ad1cf1.jpg&amp;sp=f0facf3a86c09e13536e622e2963a7b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7" y="1141423"/>
            <a:ext cx="864096" cy="84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14-eu5.ixquick.com/cgi-bin/serveimage?url=https%3A%2F%2Fs-media-cache-ak0.pinimg.com%2Foriginals%2Fa2%2Fb8%2F44%2Fa2b8443791f72021ab85c258ba9a881e.jpg&amp;sp=df456704ed39ef0968e3740075105d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7" y="2277666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3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>
                <a:solidFill>
                  <a:srgbClr val="686868"/>
                </a:solidFill>
              </a:rPr>
              <a:t>Introduction to DLR-RM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Usage of COTS – a short overview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Radiation testing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test results of motor driver solutions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Challenge COTS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977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Test preparation for Heavy Ion testing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7771827" cy="504056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Package de-lidding e.g. by etching or backside thinning necessary due to limited energy of the accelerators.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Adaption of etching process necessary 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 additional samples required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endParaRPr lang="en-US" dirty="0" smtClean="0">
              <a:solidFill>
                <a:srgbClr val="686868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When parts are small and fragile, supporting structures required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Part might behave different when the package was opened</a:t>
            </a:r>
          </a:p>
          <a:p>
            <a:endParaRPr lang="en-US" dirty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Etching brings a lot of Hydrogen on the die.</a:t>
            </a:r>
            <a:endParaRPr lang="en-US" dirty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30</a:t>
            </a:fld>
            <a:endParaRPr lang="en-GB" noProof="0" dirty="0"/>
          </a:p>
        </p:txBody>
      </p:sp>
      <p:pic>
        <p:nvPicPr>
          <p:cNvPr id="14338" name="Picture 2" descr="H:\pc\office\Pauwapeunts\16_102017_SERESSA\pictures\OpeningHallsens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51" y="1665187"/>
            <a:ext cx="3120894" cy="234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RoHS and Obsolescence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10652147" cy="504056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Due to RoHS (Restriction of Hazardous Substances) campaign more and more parts containing lead are replaced by lead-free parts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Solder process must be adapted;</a:t>
            </a:r>
            <a:br>
              <a:rPr lang="en-US" dirty="0" smtClean="0">
                <a:solidFill>
                  <a:srgbClr val="686868"/>
                </a:solidFill>
              </a:rPr>
            </a:br>
            <a:r>
              <a:rPr lang="en-US" dirty="0" smtClean="0">
                <a:solidFill>
                  <a:srgbClr val="686868"/>
                </a:solidFill>
              </a:rPr>
              <a:t>when RoHS and Non-RoHS parts are mixed on one board detailed information on the used materials is necessary.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Whisker growing in vacuum requires special attention and mitigation actions.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High dynamics in the technology market </a:t>
            </a: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 extremely short life cycle of COTS</a:t>
            </a:r>
            <a:b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686868"/>
                </a:solidFill>
                <a:sym typeface="Wingdings" panose="05000000000000000000" pitchFamily="2" charset="2"/>
              </a:rPr>
              <a:t>Sometimes the evaluation process lasts longer than the part is on the market.</a:t>
            </a:r>
            <a:endParaRPr lang="en-US" dirty="0" smtClean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15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Risk management and radiation hardness assurance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10652147" cy="5040560"/>
          </a:xfrm>
        </p:spPr>
        <p:txBody>
          <a:bodyPr/>
          <a:lstStyle/>
          <a:p>
            <a:r>
              <a:rPr lang="en-US" dirty="0" smtClean="0">
                <a:solidFill>
                  <a:srgbClr val="686868"/>
                </a:solidFill>
              </a:rPr>
              <a:t>Covers the whole process starting with parts selection, electrical and environmental testing, package screening, post-procurement testing, system design, mission planning.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Be aware that all these tests may not guarantee the same level of reliability usually offered by space grade parts.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Adaptive latch-up protection might be necessary (variable threshold due to increasing supply </a:t>
            </a:r>
            <a:r>
              <a:rPr lang="en-US" smtClean="0">
                <a:solidFill>
                  <a:srgbClr val="686868"/>
                </a:solidFill>
              </a:rPr>
              <a:t>current);</a:t>
            </a:r>
            <a:br>
              <a:rPr lang="en-US" smtClean="0">
                <a:solidFill>
                  <a:srgbClr val="686868"/>
                </a:solidFill>
              </a:rPr>
            </a:br>
            <a:r>
              <a:rPr lang="en-US" smtClean="0">
                <a:solidFill>
                  <a:srgbClr val="686868"/>
                </a:solidFill>
              </a:rPr>
              <a:t>triggered </a:t>
            </a:r>
            <a:r>
              <a:rPr lang="en-US" dirty="0" smtClean="0">
                <a:solidFill>
                  <a:srgbClr val="686868"/>
                </a:solidFill>
              </a:rPr>
              <a:t>by current slew rate event.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Radiation tolerant system supervisor might be necessary to restart COTS due to SEFI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FMEA / FMECA helps to find weak points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All additional hardware measures helps you, but jeopardize the space advantage of the COTS parts.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271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to DLR-RM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Usage of COTS – a short overview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Radiation testing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test results of motor driver solutions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Challenge COTS</a:t>
            </a:r>
          </a:p>
          <a:p>
            <a:r>
              <a:rPr lang="en-US" dirty="0">
                <a:solidFill>
                  <a:srgbClr val="686868"/>
                </a:solidFill>
              </a:rPr>
              <a:t>Conclusion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286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10652147" cy="5040560"/>
          </a:xfrm>
        </p:spPr>
        <p:txBody>
          <a:bodyPr/>
          <a:lstStyle/>
          <a:p>
            <a:r>
              <a:rPr lang="en-US" dirty="0">
                <a:solidFill>
                  <a:srgbClr val="686868"/>
                </a:solidFill>
              </a:rPr>
              <a:t>COTS parts offers some fascinating features or high performance.</a:t>
            </a:r>
          </a:p>
          <a:p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>
                <a:solidFill>
                  <a:srgbClr val="686868"/>
                </a:solidFill>
              </a:rPr>
              <a:t>Don’t expect to save money or time when using COTS parts.</a:t>
            </a:r>
            <a:br>
              <a:rPr lang="en-US" dirty="0">
                <a:solidFill>
                  <a:srgbClr val="686868"/>
                </a:solidFill>
              </a:rPr>
            </a:br>
            <a:endParaRPr lang="en-US" dirty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Carefully trade is necessary whether all the benefits of the used COTS parts are worth to pay the prize in total.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Due to developments on the parts market, the introduction of COTS parts in space application is unavoidable, but rises some challenges for the component engineers.</a:t>
            </a:r>
            <a:br>
              <a:rPr lang="en-US" dirty="0" smtClean="0">
                <a:solidFill>
                  <a:srgbClr val="686868"/>
                </a:solidFill>
              </a:rPr>
            </a:br>
            <a:endParaRPr lang="en-US" dirty="0" smtClean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811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attention.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2239272"/>
            <a:ext cx="11221200" cy="9744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686868"/>
                </a:solidFill>
              </a:rPr>
              <a:t>Any Questions?</a:t>
            </a:r>
            <a:endParaRPr lang="en-US" dirty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35</a:t>
            </a:fld>
            <a:endParaRPr lang="en-GB" noProof="0" dirty="0"/>
          </a:p>
        </p:txBody>
      </p:sp>
      <p:pic>
        <p:nvPicPr>
          <p:cNvPr id="8197" name="Picture 5" descr="C:\Users\sedlmayr.DLR.000\Desktop\rm-scanner@robotic.dlr.de_20141112_110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3" y="3621534"/>
            <a:ext cx="3025775" cy="19685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lmg-management.de/wp-content/uploads/2013/10/Northern-Light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43" y="837506"/>
            <a:ext cx="71425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3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05530"/>
          </a:xfrm>
        </p:spPr>
        <p:txBody>
          <a:bodyPr/>
          <a:lstStyle/>
          <a:p>
            <a:r>
              <a:rPr lang="en-US" dirty="0" smtClean="0"/>
              <a:t>German Aerospace Center (DLR) / Robotics and Mechatronics Center (RMC)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269554"/>
            <a:ext cx="11221200" cy="4680520"/>
          </a:xfrm>
        </p:spPr>
        <p:txBody>
          <a:bodyPr/>
          <a:lstStyle/>
          <a:p>
            <a:r>
              <a:rPr lang="en-US" dirty="0">
                <a:solidFill>
                  <a:srgbClr val="686868"/>
                </a:solidFill>
              </a:rPr>
              <a:t>DLR is the national aeronautics and space research </a:t>
            </a:r>
            <a:r>
              <a:rPr lang="en-US" dirty="0" smtClean="0">
                <a:solidFill>
                  <a:srgbClr val="686868"/>
                </a:solidFill>
              </a:rPr>
              <a:t>center </a:t>
            </a:r>
            <a:r>
              <a:rPr lang="en-US" dirty="0">
                <a:solidFill>
                  <a:srgbClr val="686868"/>
                </a:solidFill>
              </a:rPr>
              <a:t>of the Federal </a:t>
            </a:r>
            <a:r>
              <a:rPr lang="en-US" dirty="0" smtClean="0">
                <a:solidFill>
                  <a:srgbClr val="686868"/>
                </a:solidFill>
              </a:rPr>
              <a:t>Republic of </a:t>
            </a:r>
            <a:r>
              <a:rPr lang="en-US" dirty="0">
                <a:solidFill>
                  <a:srgbClr val="686868"/>
                </a:solidFill>
              </a:rPr>
              <a:t>Germany. </a:t>
            </a:r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>
                <a:solidFill>
                  <a:srgbClr val="686868"/>
                </a:solidFill>
              </a:rPr>
              <a:t>8000 employees at </a:t>
            </a:r>
            <a:r>
              <a:rPr lang="en-US" dirty="0" smtClean="0">
                <a:solidFill>
                  <a:srgbClr val="686868"/>
                </a:solidFill>
              </a:rPr>
              <a:t>20 </a:t>
            </a:r>
            <a:r>
              <a:rPr lang="en-US" dirty="0">
                <a:solidFill>
                  <a:srgbClr val="686868"/>
                </a:solidFill>
              </a:rPr>
              <a:t>locations </a:t>
            </a:r>
            <a:r>
              <a:rPr lang="en-US" dirty="0" smtClean="0">
                <a:solidFill>
                  <a:srgbClr val="686868"/>
                </a:solidFill>
              </a:rPr>
              <a:t>in Germany and also in Brussels, Paris, Tokyo, Washington D.C.</a:t>
            </a:r>
          </a:p>
          <a:p>
            <a:r>
              <a:rPr lang="en-US" dirty="0" smtClean="0">
                <a:solidFill>
                  <a:srgbClr val="686868"/>
                </a:solidFill>
              </a:rPr>
              <a:t>Main sectors: Research </a:t>
            </a:r>
            <a:r>
              <a:rPr lang="en-US" dirty="0">
                <a:solidFill>
                  <a:srgbClr val="686868"/>
                </a:solidFill>
              </a:rPr>
              <a:t>and development work in </a:t>
            </a:r>
            <a:r>
              <a:rPr lang="en-US" dirty="0" smtClean="0">
                <a:solidFill>
                  <a:srgbClr val="686868"/>
                </a:solidFill>
              </a:rPr>
              <a:t>Aeronautics</a:t>
            </a:r>
            <a:r>
              <a:rPr lang="en-US" dirty="0">
                <a:solidFill>
                  <a:srgbClr val="686868"/>
                </a:solidFill>
              </a:rPr>
              <a:t>, </a:t>
            </a:r>
            <a:r>
              <a:rPr lang="en-US" dirty="0" smtClean="0">
                <a:solidFill>
                  <a:srgbClr val="686868"/>
                </a:solidFill>
              </a:rPr>
              <a:t>Space</a:t>
            </a:r>
            <a:r>
              <a:rPr lang="en-US" dirty="0">
                <a:solidFill>
                  <a:srgbClr val="686868"/>
                </a:solidFill>
              </a:rPr>
              <a:t>, </a:t>
            </a:r>
            <a:r>
              <a:rPr lang="en-US" dirty="0" smtClean="0">
                <a:solidFill>
                  <a:srgbClr val="686868"/>
                </a:solidFill>
              </a:rPr>
              <a:t>Energy</a:t>
            </a:r>
            <a:r>
              <a:rPr lang="en-US" dirty="0">
                <a:solidFill>
                  <a:srgbClr val="686868"/>
                </a:solidFill>
              </a:rPr>
              <a:t>, </a:t>
            </a:r>
            <a:r>
              <a:rPr lang="en-US" dirty="0" smtClean="0">
                <a:solidFill>
                  <a:srgbClr val="686868"/>
                </a:solidFill>
              </a:rPr>
              <a:t>Transport, …</a:t>
            </a:r>
          </a:p>
          <a:p>
            <a:endParaRPr lang="en-US" dirty="0" smtClean="0">
              <a:solidFill>
                <a:srgbClr val="686868"/>
              </a:solidFill>
            </a:endParaRPr>
          </a:p>
          <a:p>
            <a:endParaRPr lang="en-US" dirty="0">
              <a:solidFill>
                <a:srgbClr val="686868"/>
              </a:solidFill>
            </a:endParaRPr>
          </a:p>
          <a:p>
            <a:r>
              <a:rPr lang="en-US" dirty="0">
                <a:solidFill>
                  <a:srgbClr val="686868"/>
                </a:solidFill>
              </a:rPr>
              <a:t>The Robotics and Mechatronics Center (RMC) is a cluster and DLR’s competence center for research and development in the areas of robotics, </a:t>
            </a:r>
            <a:r>
              <a:rPr lang="en-US" dirty="0" smtClean="0">
                <a:solidFill>
                  <a:srgbClr val="686868"/>
                </a:solidFill>
              </a:rPr>
              <a:t>mechatronics </a:t>
            </a:r>
            <a:r>
              <a:rPr lang="en-US" dirty="0">
                <a:solidFill>
                  <a:srgbClr val="686868"/>
                </a:solidFill>
              </a:rPr>
              <a:t>and optical </a:t>
            </a:r>
            <a:r>
              <a:rPr lang="en-US" dirty="0" smtClean="0">
                <a:solidFill>
                  <a:srgbClr val="686868"/>
                </a:solidFill>
              </a:rPr>
              <a:t>systems. It is formed </a:t>
            </a:r>
            <a:r>
              <a:rPr lang="en-US" dirty="0">
                <a:solidFill>
                  <a:srgbClr val="686868"/>
                </a:solidFill>
              </a:rPr>
              <a:t>by three institutes with key research areas for inter-institutional </a:t>
            </a:r>
            <a:r>
              <a:rPr lang="en-US" dirty="0" smtClean="0">
                <a:solidFill>
                  <a:srgbClr val="686868"/>
                </a:solidFill>
              </a:rPr>
              <a:t>cooperation.</a:t>
            </a:r>
          </a:p>
          <a:p>
            <a:endParaRPr lang="en-US" dirty="0" smtClean="0">
              <a:solidFill>
                <a:srgbClr val="686868"/>
              </a:solidFill>
            </a:endParaRPr>
          </a:p>
          <a:p>
            <a:endParaRPr lang="en-US" dirty="0" smtClean="0">
              <a:solidFill>
                <a:srgbClr val="686868"/>
              </a:solidFill>
            </a:endParaRPr>
          </a:p>
          <a:p>
            <a:r>
              <a:rPr lang="en-US" dirty="0" smtClean="0">
                <a:solidFill>
                  <a:srgbClr val="686868"/>
                </a:solidFill>
              </a:rPr>
              <a:t>The </a:t>
            </a:r>
            <a:r>
              <a:rPr lang="en-US" dirty="0">
                <a:solidFill>
                  <a:srgbClr val="686868"/>
                </a:solidFill>
              </a:rPr>
              <a:t>institutes are</a:t>
            </a:r>
            <a:r>
              <a:rPr lang="en-US" dirty="0" smtClean="0">
                <a:solidFill>
                  <a:srgbClr val="686868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rgbClr val="686868"/>
                </a:solidFill>
              </a:rPr>
              <a:t>Institute </a:t>
            </a:r>
            <a:r>
              <a:rPr lang="en-US" dirty="0">
                <a:solidFill>
                  <a:srgbClr val="686868"/>
                </a:solidFill>
              </a:rPr>
              <a:t>of Robotics and Mechatronics (Director Dr. Alin </a:t>
            </a:r>
            <a:r>
              <a:rPr lang="en-US" dirty="0" smtClean="0">
                <a:solidFill>
                  <a:srgbClr val="686868"/>
                </a:solidFill>
              </a:rPr>
              <a:t>Albu-Schäffer), </a:t>
            </a:r>
            <a:r>
              <a:rPr lang="en-US" dirty="0" err="1" smtClean="0">
                <a:solidFill>
                  <a:srgbClr val="686868"/>
                </a:solidFill>
              </a:rPr>
              <a:t>Wessling</a:t>
            </a:r>
            <a:endParaRPr lang="en-US" dirty="0">
              <a:solidFill>
                <a:srgbClr val="686868"/>
              </a:solidFill>
            </a:endParaRPr>
          </a:p>
          <a:p>
            <a:pPr lvl="1"/>
            <a:r>
              <a:rPr lang="en-US" dirty="0" smtClean="0">
                <a:solidFill>
                  <a:srgbClr val="686868"/>
                </a:solidFill>
              </a:rPr>
              <a:t>Institute </a:t>
            </a:r>
            <a:r>
              <a:rPr lang="en-US" dirty="0">
                <a:solidFill>
                  <a:srgbClr val="686868"/>
                </a:solidFill>
              </a:rPr>
              <a:t>of System Dynamics and Control (Director Dr. Johann Bals</a:t>
            </a:r>
            <a:r>
              <a:rPr lang="en-US" dirty="0" smtClean="0">
                <a:solidFill>
                  <a:srgbClr val="686868"/>
                </a:solidFill>
              </a:rPr>
              <a:t>), </a:t>
            </a:r>
            <a:r>
              <a:rPr lang="en-US" dirty="0" err="1" smtClean="0">
                <a:solidFill>
                  <a:srgbClr val="686868"/>
                </a:solidFill>
              </a:rPr>
              <a:t>Wessling</a:t>
            </a:r>
            <a:endParaRPr lang="en-US" dirty="0">
              <a:solidFill>
                <a:srgbClr val="686868"/>
              </a:solidFill>
            </a:endParaRPr>
          </a:p>
          <a:p>
            <a:pPr lvl="1"/>
            <a:r>
              <a:rPr lang="en-US" dirty="0" smtClean="0">
                <a:solidFill>
                  <a:srgbClr val="686868"/>
                </a:solidFill>
              </a:rPr>
              <a:t>Institute </a:t>
            </a:r>
            <a:r>
              <a:rPr lang="en-US" dirty="0">
                <a:solidFill>
                  <a:srgbClr val="686868"/>
                </a:solidFill>
              </a:rPr>
              <a:t>for Optical Sensor Systems (Director Prof. Dr. Heinz-Wilhelm </a:t>
            </a:r>
            <a:r>
              <a:rPr lang="en-US" dirty="0" err="1">
                <a:solidFill>
                  <a:srgbClr val="686868"/>
                </a:solidFill>
              </a:rPr>
              <a:t>Hübers</a:t>
            </a:r>
            <a:r>
              <a:rPr lang="en-US" dirty="0" smtClean="0">
                <a:solidFill>
                  <a:srgbClr val="686868"/>
                </a:solidFill>
              </a:rPr>
              <a:t>), Berlin</a:t>
            </a:r>
            <a:endParaRPr lang="en-US" dirty="0">
              <a:solidFill>
                <a:srgbClr val="686868"/>
              </a:solidFill>
            </a:endParaRPr>
          </a:p>
          <a:p>
            <a:endParaRPr lang="en-US" dirty="0">
              <a:solidFill>
                <a:srgbClr val="686868"/>
              </a:solidFill>
            </a:endParaRPr>
          </a:p>
          <a:p>
            <a:endParaRPr lang="en-US" dirty="0">
              <a:solidFill>
                <a:srgbClr val="686868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2310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77538"/>
          </a:xfrm>
        </p:spPr>
        <p:txBody>
          <a:bodyPr/>
          <a:lstStyle/>
          <a:p>
            <a:r>
              <a:rPr lang="en-US" dirty="0" smtClean="0"/>
              <a:t>DLR-RM: </a:t>
            </a:r>
            <a:r>
              <a:rPr lang="en-US" dirty="0"/>
              <a:t>Activities in </a:t>
            </a:r>
            <a:r>
              <a:rPr lang="en-US" dirty="0" smtClean="0"/>
              <a:t>Space Robotics </a:t>
            </a:r>
            <a:r>
              <a:rPr lang="en-US" dirty="0"/>
              <a:t>- a short overview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3" y="3740683"/>
            <a:ext cx="2304256" cy="19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01243" y="1269554"/>
            <a:ext cx="8352927" cy="219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ROTEX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(1993): 		The first remotely controlled robot in Space (D2 mission)</a:t>
            </a:r>
            <a:endParaRPr lang="en-US" altLang="ja-JP" sz="1400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GETEX </a:t>
            </a:r>
            <a:r>
              <a:rPr lang="en-US" altLang="ja-JP" sz="1400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/ ETS-VII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(1999):	Video </a:t>
            </a:r>
            <a:r>
              <a:rPr lang="en-US" altLang="ja-JP" sz="1400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sensor controlled pick and place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operations</a:t>
            </a: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ROKVISS (2005 </a:t>
            </a:r>
            <a:r>
              <a:rPr lang="en-US" altLang="ja-JP" sz="1400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–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2010): 	Robot at </a:t>
            </a:r>
            <a:r>
              <a:rPr lang="en-US" altLang="ja-JP" sz="1400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the outside of the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ISS </a:t>
            </a:r>
            <a:r>
              <a:rPr lang="en-US" altLang="ja-JP" sz="1400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based on LWR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technology</a:t>
            </a: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MASCOT (Now ongoing):	Contribution with the Mobility unit</a:t>
            </a:r>
            <a:endParaRPr lang="en-US" altLang="ja-JP" sz="1400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KONTUR-2 (Now ongoing):	Telepresence experiments (ISS 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 Earth)</a:t>
            </a: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CAESAR:		Robotic arm for On-Orbit-Servicing (in Preparation)</a:t>
            </a: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Spacehand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:		Robotic hand for On-Orbit-Servicing (in Preparation)</a:t>
            </a: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LRU-2:		Field research on Mount Etna succeeded within ROBEX framework</a:t>
            </a:r>
            <a:endParaRPr lang="en-US" altLang="ja-JP" sz="1400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sz="1400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Picture 5" descr="walter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63" y="1269554"/>
            <a:ext cx="2304256" cy="21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u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22787"/>
          <a:stretch>
            <a:fillRect/>
          </a:stretch>
        </p:blipFill>
        <p:spPr bwMode="auto">
          <a:xfrm>
            <a:off x="2929235" y="3743710"/>
            <a:ext cx="2467407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:\pc\office\Pauwapeunts\07_042016_ESCCON\iss_kontur-2-joystick-kononenko1_4256x2832_or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23" y="3740683"/>
            <a:ext cx="2880319" cy="191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pc\office\Pauwapeunts\07_042016_ESCCON\Kontur-2_Sektglas_1440x810_for_16_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r="-10599"/>
          <a:stretch/>
        </p:blipFill>
        <p:spPr bwMode="auto">
          <a:xfrm>
            <a:off x="8545859" y="3740682"/>
            <a:ext cx="3403187" cy="191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989634"/>
            <a:ext cx="11221200" cy="259228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Introduction to DLR-RM</a:t>
            </a:r>
          </a:p>
          <a:p>
            <a:r>
              <a:rPr lang="en-US" dirty="0">
                <a:solidFill>
                  <a:srgbClr val="686868"/>
                </a:solidFill>
              </a:rPr>
              <a:t>Usage of COTS – a short overview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Radiation testing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test results of motor driver solutions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Challenge COTS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Conclusion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8522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ROKVISS - Robotic Component Verification on the ISS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751842"/>
              </p:ext>
            </p:extLst>
          </p:nvPr>
        </p:nvGraphicFramePr>
        <p:xfrm>
          <a:off x="539428" y="1197546"/>
          <a:ext cx="2605831" cy="2809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Photo Editor Photo" r:id="rId3" imgW="11390476" imgH="10333333" progId="MSPhotoEd.3">
                  <p:embed/>
                </p:oleObj>
              </mc:Choice>
              <mc:Fallback>
                <p:oleObj name="Photo Editor Photo" r:id="rId3" imgW="11390476" imgH="1033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39" t="3291" r="7532" b="4559"/>
                      <a:stretch>
                        <a:fillRect/>
                      </a:stretch>
                    </p:blipFill>
                    <p:spPr bwMode="auto">
                      <a:xfrm>
                        <a:off x="539428" y="1197546"/>
                        <a:ext cx="2605831" cy="2809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reu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22787"/>
          <a:stretch>
            <a:fillRect/>
          </a:stretch>
        </p:blipFill>
        <p:spPr bwMode="auto">
          <a:xfrm>
            <a:off x="3217267" y="1197546"/>
            <a:ext cx="3326432" cy="25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rkv-eleme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"/>
          <a:stretch>
            <a:fillRect/>
          </a:stretch>
        </p:blipFill>
        <p:spPr bwMode="auto">
          <a:xfrm>
            <a:off x="6889675" y="1072791"/>
            <a:ext cx="3816424" cy="28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67" y="3933850"/>
            <a:ext cx="2811412" cy="235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169595" y="4343400"/>
            <a:ext cx="5930652" cy="182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March 22, 2005 – November 2, 2010 at the outside of the </a:t>
            </a: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Swesda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Module of the ISS based on DLR-RM LWR technology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Experiments: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Telepresence operation from </a:t>
            </a:r>
            <a:r>
              <a:rPr lang="en-US" altLang="ja-JP" sz="1400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Oberpfaffenhofen</a:t>
            </a: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(direct link)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Fully automatic operation</a:t>
            </a:r>
          </a:p>
          <a:p>
            <a:pPr marL="857250" lvl="1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Verification of new hardware (COTS and rad tolerant) and robot control concepts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sz="1400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2" descr="LBR-III-Fussball transpare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27" y="3777314"/>
            <a:ext cx="2232248" cy="29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3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Kontur-2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t>DLR.de  •  Chart </a:t>
            </a:r>
            <a:fld id="{A5AC3FBE-A647-41C9-A8C3-4435ED4FC895}" type="slidenum">
              <a:rPr lang="en-GB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08955" y="4293890"/>
            <a:ext cx="75868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Remote control of Justin’s arm on earth from the ISS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Tele-handshake with humans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Telepresence experiment with Ball ISS -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St.Petersburg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- </a:t>
            </a:r>
            <a:r>
              <a:rPr lang="en-US" altLang="ja-JP" dirty="0" err="1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Oberpfaffenhofen</a:t>
            </a:r>
            <a:endParaRPr lang="en-US" altLang="ja-JP" dirty="0" smtClean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Development of a force feedback joystick for ISS</a:t>
            </a:r>
          </a:p>
          <a:p>
            <a:pPr marL="457200" indent="-45720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2053" name="Picture 5" descr="http://www.dlr.de/rmc/rm/Portaldata/52/Resources/Roboter_und_Systeme/raumfahrttauglicher_Joystick/joystick_transportkonfiguration_3022x3327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592" y="549474"/>
            <a:ext cx="3210635" cy="353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 r="5701"/>
          <a:stretch/>
        </p:blipFill>
        <p:spPr bwMode="auto">
          <a:xfrm>
            <a:off x="336947" y="1100810"/>
            <a:ext cx="7502746" cy="316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257196" y="2277666"/>
            <a:ext cx="832279" cy="371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dirty="0"/>
              <a:t>Time Delay</a:t>
            </a:r>
          </a:p>
        </p:txBody>
      </p:sp>
      <p:sp>
        <p:nvSpPr>
          <p:cNvPr id="14" name="Rechteck 13"/>
          <p:cNvSpPr/>
          <p:nvPr/>
        </p:nvSpPr>
        <p:spPr>
          <a:xfrm>
            <a:off x="7321723" y="3994321"/>
            <a:ext cx="1051891" cy="371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dirty="0" err="1" smtClean="0"/>
              <a:t>Overflight</a:t>
            </a:r>
            <a:r>
              <a:rPr lang="en-US" sz="1000" dirty="0" smtClean="0"/>
              <a:t> Time</a:t>
            </a:r>
            <a:endParaRPr lang="en-US" sz="1000" dirty="0"/>
          </a:p>
        </p:txBody>
      </p:sp>
      <p:pic>
        <p:nvPicPr>
          <p:cNvPr id="9" name="Picture 3" descr="H:\pc\office\Pauwapeunts\07_042016_ESCCON\Kontur-2_Sektglas_1440x810_for_16_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r="8674"/>
          <a:stretch/>
        </p:blipFill>
        <p:spPr bwMode="auto">
          <a:xfrm>
            <a:off x="8646847" y="4079463"/>
            <a:ext cx="3211380" cy="22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4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85999" y="648000"/>
            <a:ext cx="11221200" cy="477538"/>
          </a:xfrm>
        </p:spPr>
        <p:txBody>
          <a:bodyPr/>
          <a:lstStyle/>
          <a:p>
            <a:r>
              <a:rPr lang="en-US" dirty="0" smtClean="0"/>
              <a:t>CAESAR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681763" y="1263883"/>
            <a:ext cx="4392487" cy="360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On-Orbit servicing missions in GEO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Based on DLR-RM LWR technology and on ROKVISS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7 Joints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Approx. 3m length in </a:t>
            </a: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total</a:t>
            </a:r>
            <a:b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</a:b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Real time </a:t>
            </a:r>
            <a:r>
              <a:rPr lang="en-US" altLang="ja-JP" dirty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bus </a:t>
            </a:r>
            <a:r>
              <a:rPr lang="en-US" altLang="ja-JP" dirty="0" err="1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EtherCat</a:t>
            </a:r>
            <a:endParaRPr lang="en-US" altLang="ja-JP" dirty="0">
              <a:solidFill>
                <a:srgbClr val="686868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Lessons learned from ROKVISS</a:t>
            </a:r>
          </a:p>
          <a:p>
            <a:pPr marL="285750" indent="-285750">
              <a:spcBef>
                <a:spcPct val="20000"/>
              </a:spcBef>
              <a:buClr>
                <a:srgbClr val="686868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686868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New parts due to obsolescence and radiation</a:t>
            </a:r>
          </a:p>
        </p:txBody>
      </p:sp>
      <p:pic>
        <p:nvPicPr>
          <p:cNvPr id="3075" name="Picture 3" descr="W:\07_Bilder_Foto_Video\cs_deos_motorkab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1263883"/>
            <a:ext cx="4248472" cy="31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:\06_Projektmanagment\07_Präsentationen\CAESAR Flyer\CAESAR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5" y="1269554"/>
            <a:ext cx="30990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-Präsentation 16:9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dirty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772DFC04-5994-4D80-AA75-1014B8E6E39D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1374</Words>
  <Application>Microsoft Office PowerPoint</Application>
  <PresentationFormat>Benutzerdefiniert</PresentationFormat>
  <Paragraphs>312</Paragraphs>
  <Slides>35</Slides>
  <Notes>11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7" baseType="lpstr">
      <vt:lpstr>DLR-Präsentation 16:9 Englisch</vt:lpstr>
      <vt:lpstr>Photo Editor Photo</vt:lpstr>
      <vt:lpstr>COTS in (Deep) Space</vt:lpstr>
      <vt:lpstr>Agenda</vt:lpstr>
      <vt:lpstr>Agenda</vt:lpstr>
      <vt:lpstr>German Aerospace Center (DLR) / Robotics and Mechatronics Center (RMC)</vt:lpstr>
      <vt:lpstr>DLR-RM: Activities in Space Robotics - a short overview</vt:lpstr>
      <vt:lpstr>Agenda</vt:lpstr>
      <vt:lpstr>ROKVISS - Robotic Component Verification on the ISS</vt:lpstr>
      <vt:lpstr>Kontur-2</vt:lpstr>
      <vt:lpstr>CAESAR</vt:lpstr>
      <vt:lpstr>MASCOT - Mobility</vt:lpstr>
      <vt:lpstr>DEXHAND - Dexterous Robotic Hand (ESA Contract No. 21929/08/NL/EM) </vt:lpstr>
      <vt:lpstr>Spacehand (based on DEXHAND)</vt:lpstr>
      <vt:lpstr>Highly integrated radiation tolerant Motion Controller</vt:lpstr>
      <vt:lpstr>Reasons for using COTS</vt:lpstr>
      <vt:lpstr>Agenda</vt:lpstr>
      <vt:lpstr>Standards for radiation testing (most important)</vt:lpstr>
      <vt:lpstr>Fluence, Dose, LET and cross section</vt:lpstr>
      <vt:lpstr>Test Facilities</vt:lpstr>
      <vt:lpstr>Agenda</vt:lpstr>
      <vt:lpstr>3-Phase BLDC Controller and MOSFET-Driver</vt:lpstr>
      <vt:lpstr>3-Phase BLDC Controller and MOSFET-Driver</vt:lpstr>
      <vt:lpstr>3-Phase BLDC Controller and MOSFET-Driver</vt:lpstr>
      <vt:lpstr>3-Phase BLDC Motor Driver</vt:lpstr>
      <vt:lpstr>3-Phase BLDC Motor Driver</vt:lpstr>
      <vt:lpstr>3-Phase BLDC Motor Driver</vt:lpstr>
      <vt:lpstr>Agenda</vt:lpstr>
      <vt:lpstr>Parts from one lot necessary</vt:lpstr>
      <vt:lpstr>Parts from one lot necessary</vt:lpstr>
      <vt:lpstr>Parts from one lot necessary</vt:lpstr>
      <vt:lpstr>Test preparation for Heavy Ion testing</vt:lpstr>
      <vt:lpstr>RoHS and Obsolescence</vt:lpstr>
      <vt:lpstr>Risk management and radiation hardness assurance</vt:lpstr>
      <vt:lpstr>Agenda</vt:lpstr>
      <vt:lpstr>Conclusion</vt:lpstr>
      <vt:lpstr>Thank you for your attention.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16:9 Englisch</dc:title>
  <dc:creator>Sedlmayr, Hans-Jürgen</dc:creator>
  <cp:lastModifiedBy>Sedlmayr, Hans-Jürgen</cp:lastModifiedBy>
  <cp:revision>344</cp:revision>
  <dcterms:created xsi:type="dcterms:W3CDTF">2012-06-19T06:51:55Z</dcterms:created>
  <dcterms:modified xsi:type="dcterms:W3CDTF">2017-10-19T09:23:40Z</dcterms:modified>
</cp:coreProperties>
</file>