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84" r:id="rId3"/>
    <p:sldId id="296" r:id="rId4"/>
    <p:sldId id="286" r:id="rId5"/>
    <p:sldId id="285" r:id="rId6"/>
    <p:sldId id="298" r:id="rId7"/>
    <p:sldId id="294" r:id="rId8"/>
    <p:sldId id="287" r:id="rId9"/>
    <p:sldId id="288" r:id="rId10"/>
    <p:sldId id="289" r:id="rId11"/>
    <p:sldId id="290" r:id="rId12"/>
    <p:sldId id="291" r:id="rId13"/>
    <p:sldId id="293" r:id="rId14"/>
    <p:sldId id="292" r:id="rId15"/>
    <p:sldId id="297" r:id="rId16"/>
  </p:sldIdLst>
  <p:sldSz cx="12195175" cy="6859588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7" autoAdjust="0"/>
  </p:normalViewPr>
  <p:slideViewPr>
    <p:cSldViewPr>
      <p:cViewPr>
        <p:scale>
          <a:sx n="100" d="100"/>
          <a:sy n="100" d="100"/>
        </p:scale>
        <p:origin x="-58" y="374"/>
      </p:cViewPr>
      <p:guideLst>
        <p:guide orient="horz" pos="2161"/>
        <p:guide pos="3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27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rom_ch\Desktop\Prozesszeiten%20AFP_Viper60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dirty="0"/>
              <a:t>Process Time </a:t>
            </a:r>
            <a:endParaRPr lang="de-DE" dirty="0" smtClean="0"/>
          </a:p>
          <a:p>
            <a:pPr>
              <a:defRPr/>
            </a:pPr>
            <a:r>
              <a:rPr lang="de-DE" dirty="0" err="1" smtClean="0"/>
              <a:t>Fibre</a:t>
            </a:r>
            <a:r>
              <a:rPr lang="de-DE" dirty="0" smtClean="0"/>
              <a:t> </a:t>
            </a:r>
            <a:r>
              <a:rPr lang="de-DE" dirty="0"/>
              <a:t>Placement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Tabelle1!$A$102</c:f>
              <c:strCache>
                <c:ptCount val="1"/>
                <c:pt idx="0">
                  <c:v>Prepreg Layup</c:v>
                </c:pt>
              </c:strCache>
            </c:strRef>
          </c:tx>
          <c:invertIfNegative val="0"/>
          <c:cat>
            <c:strRef>
              <c:f>Tabelle1!$B$101</c:f>
              <c:strCache>
                <c:ptCount val="1"/>
                <c:pt idx="0">
                  <c:v>MAG
Viper 6000</c:v>
                </c:pt>
              </c:strCache>
            </c:strRef>
          </c:cat>
          <c:val>
            <c:numRef>
              <c:f>Tabelle1!$B$102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</c:ser>
        <c:ser>
          <c:idx val="1"/>
          <c:order val="1"/>
          <c:tx>
            <c:strRef>
              <c:f>Tabelle1!$A$103</c:f>
              <c:strCache>
                <c:ptCount val="1"/>
                <c:pt idx="0">
                  <c:v>Maintenance</c:v>
                </c:pt>
              </c:strCache>
            </c:strRef>
          </c:tx>
          <c:invertIfNegative val="0"/>
          <c:cat>
            <c:strRef>
              <c:f>Tabelle1!$B$101</c:f>
              <c:strCache>
                <c:ptCount val="1"/>
                <c:pt idx="0">
                  <c:v>MAG
Viper 6000</c:v>
                </c:pt>
              </c:strCache>
            </c:strRef>
          </c:cat>
          <c:val>
            <c:numRef>
              <c:f>Tabelle1!$B$103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</c:ser>
        <c:ser>
          <c:idx val="2"/>
          <c:order val="2"/>
          <c:tx>
            <c:strRef>
              <c:f>Tabelle1!$A$104</c:f>
              <c:strCache>
                <c:ptCount val="1"/>
                <c:pt idx="0">
                  <c:v>Inspection</c:v>
                </c:pt>
              </c:strCache>
            </c:strRef>
          </c:tx>
          <c:invertIfNegative val="0"/>
          <c:cat>
            <c:strRef>
              <c:f>Tabelle1!$B$101</c:f>
              <c:strCache>
                <c:ptCount val="1"/>
                <c:pt idx="0">
                  <c:v>MAG
Viper 6000</c:v>
                </c:pt>
              </c:strCache>
            </c:strRef>
          </c:cat>
          <c:val>
            <c:numRef>
              <c:f>Tabelle1!$B$104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61675392"/>
        <c:axId val="64091648"/>
        <c:axId val="0"/>
      </c:bar3DChart>
      <c:catAx>
        <c:axId val="61675392"/>
        <c:scaling>
          <c:orientation val="minMax"/>
        </c:scaling>
        <c:delete val="0"/>
        <c:axPos val="b"/>
        <c:majorTickMark val="none"/>
        <c:minorTickMark val="none"/>
        <c:tickLblPos val="nextTo"/>
        <c:crossAx val="64091648"/>
        <c:crosses val="autoZero"/>
        <c:auto val="1"/>
        <c:lblAlgn val="ctr"/>
        <c:lblOffset val="100"/>
        <c:noMultiLvlLbl val="0"/>
      </c:catAx>
      <c:valAx>
        <c:axId val="64091648"/>
        <c:scaling>
          <c:orientation val="minMax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crossAx val="6167539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bg1">
        <a:lumMod val="95000"/>
      </a:schemeClr>
    </a:solidFill>
    <a:effectLst>
      <a:outerShdw blurRad="50800" dist="38100" dir="2700000" algn="tl" rotWithShape="0">
        <a:prstClr val="black">
          <a:alpha val="40000"/>
        </a:prstClr>
      </a:outerShdw>
    </a:effectLst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AD8F6-FF7C-447F-A91D-4FA7CFC9C0C5}" type="datetimeFigureOut">
              <a:rPr lang="en-GB" smtClean="0"/>
              <a:t>06/09/2017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7EE11-88F6-4E42-B196-8CF9EA9FE2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91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06.09.2017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654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psf\Host\Users\cd\Desktop\Startbild_16zu9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78399" y="1573200"/>
            <a:ext cx="10864800" cy="741600"/>
          </a:xfrm>
        </p:spPr>
        <p:txBody>
          <a:bodyPr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  <a:endParaRPr lang="de-DE" noProof="0" dirty="0" smtClean="0"/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399" y="2430000"/>
            <a:ext cx="10864800" cy="1152000"/>
          </a:xfr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8" name="Picture 4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0" y="5598000"/>
            <a:ext cx="1080000" cy="95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112212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1502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GB" noProof="0" dirty="0" smtClean="0"/>
              <a:t>Click onto symbol to insert picture</a:t>
            </a:r>
          </a:p>
          <a:p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067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9362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6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1591200"/>
            <a:ext cx="54828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51793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"/>
          <p:cNvSpPr>
            <a:spLocks noGrp="1"/>
          </p:cNvSpPr>
          <p:nvPr>
            <p:ph type="body" idx="11" hasCustomPrompt="1"/>
          </p:nvPr>
        </p:nvSpPr>
        <p:spPr>
          <a:xfrm>
            <a:off x="4859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24399" y="1591200"/>
            <a:ext cx="5482800" cy="334800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1999"/>
            <a:ext cx="54828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24400" y="2142000"/>
            <a:ext cx="54828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847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938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768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2844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" descr="Folie-0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7"/>
          <a:stretch>
            <a:fillRect/>
          </a:stretch>
        </p:blipFill>
        <p:spPr bwMode="auto">
          <a:xfrm>
            <a:off x="1588" y="6143625"/>
            <a:ext cx="121856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  <a:endParaRPr lang="de-DE" noProof="0" dirty="0" smtClean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112212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Rectangle 5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6000"/>
            <a:ext cx="101772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 smtClean="0"/>
              <a:t>&gt; OR 2017 &gt; Markus Schreiber •  Scheduling in </a:t>
            </a:r>
            <a:r>
              <a:rPr lang="en-GB" dirty="0" err="1" smtClean="0"/>
              <a:t>EWiMa</a:t>
            </a:r>
            <a:r>
              <a:rPr lang="en-GB" dirty="0" smtClean="0"/>
              <a:t> &gt; 7</a:t>
            </a:r>
            <a:r>
              <a:rPr lang="en-GB" baseline="30000" dirty="0" smtClean="0"/>
              <a:t>th</a:t>
            </a:r>
            <a:r>
              <a:rPr lang="en-GB" dirty="0" smtClean="0"/>
              <a:t> July</a:t>
            </a:r>
            <a:endParaRPr lang="en-GB" dirty="0"/>
          </a:p>
        </p:txBody>
      </p:sp>
      <p:sp>
        <p:nvSpPr>
          <p:cNvPr id="12" name="Rectangle 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6000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 noProof="0" dirty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1" r:id="rId4"/>
    <p:sldLayoutId id="2147483662" r:id="rId5"/>
    <p:sldLayoutId id="2147483658" r:id="rId6"/>
    <p:sldLayoutId id="2147483655" r:id="rId7"/>
    <p:sldLayoutId id="2147483656" r:id="rId8"/>
    <p:sldLayoutId id="214748366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kus.schreiber@dlr.de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Scheduling a manufacturing process with several rail-bound and identical machines in the project </a:t>
            </a:r>
            <a:r>
              <a:rPr lang="en-US" dirty="0" err="1"/>
              <a:t>EWiMa</a:t>
            </a:r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Author: Markus Schreiber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275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Multihead</a:t>
            </a:r>
            <a:r>
              <a:rPr lang="en-GB" dirty="0"/>
              <a:t> </a:t>
            </a:r>
            <a:r>
              <a:rPr lang="en-GB" dirty="0" smtClean="0"/>
              <a:t>Scheduling – </a:t>
            </a:r>
            <a:r>
              <a:rPr lang="en-GB" dirty="0"/>
              <a:t>±</a:t>
            </a:r>
            <a:r>
              <a:rPr lang="en-GB" dirty="0" smtClean="0"/>
              <a:t>45° and 90</a:t>
            </a:r>
            <a:r>
              <a:rPr lang="en-GB" dirty="0"/>
              <a:t>° </a:t>
            </a:r>
            <a:r>
              <a:rPr lang="en-GB" dirty="0" smtClean="0"/>
              <a:t>Data Evaluation – Sometimes Two can be Slower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Single machine </a:t>
            </a:r>
            <a:r>
              <a:rPr lang="en-GB" dirty="0" smtClean="0"/>
              <a:t>layup: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Two machine layup:</a:t>
            </a:r>
          </a:p>
          <a:p>
            <a:r>
              <a:rPr lang="en-GB" dirty="0" smtClean="0"/>
              <a:t>34% slower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10</a:t>
            </a:fld>
            <a:endParaRPr lang="en-GB" noProof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" b="8759"/>
          <a:stretch/>
        </p:blipFill>
        <p:spPr bwMode="auto">
          <a:xfrm>
            <a:off x="3361283" y="1053530"/>
            <a:ext cx="6774266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 bwMode="auto">
          <a:xfrm>
            <a:off x="3361283" y="3501802"/>
            <a:ext cx="6696744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0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Multihead</a:t>
            </a:r>
            <a:r>
              <a:rPr lang="en-GB" dirty="0"/>
              <a:t> </a:t>
            </a:r>
            <a:r>
              <a:rPr lang="en-GB" dirty="0" smtClean="0"/>
              <a:t>Scheduling </a:t>
            </a:r>
            <a:r>
              <a:rPr lang="en-GB" dirty="0"/>
              <a:t>– ±</a:t>
            </a:r>
            <a:r>
              <a:rPr lang="en-GB" dirty="0" smtClean="0"/>
              <a:t>45</a:t>
            </a:r>
            <a:r>
              <a:rPr lang="en-GB" dirty="0"/>
              <a:t>° and 90° </a:t>
            </a:r>
            <a:r>
              <a:rPr lang="en-GB" dirty="0" smtClean="0"/>
              <a:t>Data Evaluation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Single machine lay-up: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Two machine lay-up: </a:t>
            </a:r>
          </a:p>
          <a:p>
            <a:r>
              <a:rPr lang="en-GB" dirty="0" smtClean="0"/>
              <a:t>ca. 20% time reduction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11</a:t>
            </a:fld>
            <a:endParaRPr lang="en-GB" noProof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1"/>
          <a:stretch/>
        </p:blipFill>
        <p:spPr bwMode="auto">
          <a:xfrm>
            <a:off x="3289275" y="3573810"/>
            <a:ext cx="6696744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0"/>
          <a:stretch/>
        </p:blipFill>
        <p:spPr bwMode="auto">
          <a:xfrm>
            <a:off x="3277195" y="1189957"/>
            <a:ext cx="678083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9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Areas of Improvement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Simulation</a:t>
            </a:r>
          </a:p>
          <a:p>
            <a:pPr lvl="1"/>
            <a:r>
              <a:rPr lang="en-GB" dirty="0" smtClean="0"/>
              <a:t>Times for evasion moves and program calls are to short or not calculated</a:t>
            </a:r>
          </a:p>
          <a:p>
            <a:pPr marL="446400" lvl="1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Improve the precision of simulated times</a:t>
            </a:r>
          </a:p>
          <a:p>
            <a:r>
              <a:rPr lang="en-GB" dirty="0" smtClean="0"/>
              <a:t>GroFi plant and control software</a:t>
            </a:r>
          </a:p>
          <a:p>
            <a:pPr lvl="1"/>
            <a:r>
              <a:rPr lang="en-GB" dirty="0" smtClean="0"/>
              <a:t>Reduce times for program calls</a:t>
            </a:r>
          </a:p>
          <a:p>
            <a:pPr lvl="1"/>
            <a:r>
              <a:rPr lang="en-GB" dirty="0" smtClean="0"/>
              <a:t>More redundant layup units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 continue production despite </a:t>
            </a:r>
            <a:r>
              <a:rPr lang="en-GB" dirty="0" smtClean="0">
                <a:sym typeface="Wingdings" panose="05000000000000000000" pitchFamily="2" charset="2"/>
              </a:rPr>
              <a:t>maintenance</a:t>
            </a:r>
          </a:p>
          <a:p>
            <a:pPr lvl="1"/>
            <a:r>
              <a:rPr lang="en-GB" dirty="0"/>
              <a:t>Improve collision control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smtClean="0">
                <a:sym typeface="Wingdings" panose="05000000000000000000" pitchFamily="2" charset="2"/>
              </a:rPr>
              <a:t>allows s</a:t>
            </a:r>
            <a:r>
              <a:rPr lang="en-GB" dirty="0" smtClean="0"/>
              <a:t>chedules </a:t>
            </a:r>
            <a:r>
              <a:rPr lang="en-GB" dirty="0"/>
              <a:t>with overlapping working </a:t>
            </a:r>
            <a:r>
              <a:rPr lang="en-GB" dirty="0" smtClean="0"/>
              <a:t>areas</a:t>
            </a:r>
          </a:p>
          <a:p>
            <a:r>
              <a:rPr lang="en-GB" dirty="0" smtClean="0"/>
              <a:t>Scheduling</a:t>
            </a:r>
          </a:p>
          <a:p>
            <a:pPr lvl="1"/>
            <a:r>
              <a:rPr lang="en-GB" dirty="0" smtClean="0"/>
              <a:t>Online rescheduling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 continue production despite </a:t>
            </a:r>
            <a:r>
              <a:rPr lang="en-GB" dirty="0" smtClean="0">
                <a:sym typeface="Wingdings" panose="05000000000000000000" pitchFamily="2" charset="2"/>
              </a:rPr>
              <a:t>maintenance</a:t>
            </a:r>
            <a:endParaRPr lang="en-GB" dirty="0" smtClean="0"/>
          </a:p>
          <a:p>
            <a:pPr lvl="1"/>
            <a:r>
              <a:rPr lang="en-GB" dirty="0" smtClean="0"/>
              <a:t>Better Schedules using other heuristics</a:t>
            </a:r>
          </a:p>
          <a:p>
            <a:pPr lvl="3"/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920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The demonstration of a complex AFP manufacturing process with two robots was described.</a:t>
            </a:r>
          </a:p>
          <a:p>
            <a:r>
              <a:rPr lang="en-GB" dirty="0" smtClean="0"/>
              <a:t>Two different scheduling strategies for rail-bound automated fibre placement were introduced.</a:t>
            </a:r>
          </a:p>
          <a:p>
            <a:r>
              <a:rPr lang="en-GB" dirty="0" smtClean="0"/>
              <a:t>Recorded process data for the single and </a:t>
            </a:r>
            <a:r>
              <a:rPr lang="en-GB" dirty="0" err="1" smtClean="0"/>
              <a:t>multihead</a:t>
            </a:r>
            <a:r>
              <a:rPr lang="en-GB" dirty="0" smtClean="0"/>
              <a:t> demonstration got compared and linked to the simulation data.</a:t>
            </a:r>
          </a:p>
          <a:p>
            <a:r>
              <a:rPr lang="en-GB" dirty="0" smtClean="0"/>
              <a:t>Both scheduling strategies allow </a:t>
            </a:r>
            <a:r>
              <a:rPr lang="en-GB" dirty="0" err="1" smtClean="0"/>
              <a:t>multihead</a:t>
            </a:r>
            <a:r>
              <a:rPr lang="en-GB" dirty="0" smtClean="0"/>
              <a:t> manufacturing with an reduced production time.</a:t>
            </a:r>
          </a:p>
          <a:p>
            <a:r>
              <a:rPr lang="en-GB" dirty="0" smtClean="0"/>
              <a:t>Areas of improvement were presented.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24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Topics	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14</a:t>
            </a:fld>
            <a:endParaRPr lang="en-GB" noProof="0" dirty="0"/>
          </a:p>
        </p:txBody>
      </p:sp>
      <p:sp>
        <p:nvSpPr>
          <p:cNvPr id="7" name="Textplatzhalter 2"/>
          <p:cNvSpPr txBox="1">
            <a:spLocks/>
          </p:cNvSpPr>
          <p:nvPr/>
        </p:nvSpPr>
        <p:spPr bwMode="auto">
          <a:xfrm>
            <a:off x="486000" y="1591200"/>
            <a:ext cx="6619699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Support automated production in an Industry 4.0 environment.</a:t>
            </a:r>
          </a:p>
          <a:p>
            <a:pPr lvl="1"/>
            <a:r>
              <a:rPr lang="en-GB" dirty="0" smtClean="0"/>
              <a:t>Online rescheduling in case of unexpected events.</a:t>
            </a:r>
          </a:p>
          <a:p>
            <a:pPr lvl="1"/>
            <a:r>
              <a:rPr lang="en-GB" dirty="0" smtClean="0"/>
              <a:t>Adjust schedules without stopping the production process.</a:t>
            </a:r>
          </a:p>
          <a:p>
            <a:r>
              <a:rPr lang="en-GB" dirty="0" smtClean="0"/>
              <a:t>Further modifications to the model and the offline solver.</a:t>
            </a:r>
          </a:p>
          <a:p>
            <a:pPr lvl="1"/>
            <a:r>
              <a:rPr lang="en-GB" dirty="0" smtClean="0"/>
              <a:t>Which process characteristics should be considered to improve reality performance?</a:t>
            </a:r>
          </a:p>
          <a:p>
            <a:pPr lvl="1"/>
            <a:r>
              <a:rPr lang="en-GB" dirty="0" smtClean="0"/>
              <a:t>How can more precise simulation data be used for better schedules?</a:t>
            </a:r>
          </a:p>
          <a:p>
            <a:r>
              <a:rPr lang="en-GB" dirty="0" smtClean="0"/>
              <a:t>Comparing the solution to other approaches.</a:t>
            </a:r>
          </a:p>
          <a:p>
            <a:r>
              <a:rPr lang="en-GB" dirty="0" smtClean="0"/>
              <a:t>Scheduling for more than 2 layup units.</a:t>
            </a:r>
          </a:p>
          <a:p>
            <a:endParaRPr lang="en-GB" dirty="0" smtClean="0"/>
          </a:p>
        </p:txBody>
      </p:sp>
      <p:pic>
        <p:nvPicPr>
          <p:cNvPr id="8" name="Picture 4" descr="Logo-Deutsches-Zentrum-fuer-Luft-und-Raumfahrt-DL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03" y="381795"/>
            <a:ext cx="3872453" cy="322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96987" y="3760200"/>
            <a:ext cx="11221200" cy="4338000"/>
          </a:xfrm>
        </p:spPr>
        <p:txBody>
          <a:bodyPr/>
          <a:lstStyle/>
          <a:p>
            <a:pPr marL="0" indent="0" algn="r">
              <a:buNone/>
            </a:pPr>
            <a:r>
              <a:rPr lang="en-GB" dirty="0" smtClean="0"/>
              <a:t>Markus Schreiber</a:t>
            </a:r>
          </a:p>
          <a:p>
            <a:pPr marL="0" indent="0" algn="r">
              <a:buNone/>
            </a:pPr>
            <a:r>
              <a:rPr lang="en-GB" dirty="0" smtClean="0">
                <a:hlinkClick r:id="rId3"/>
              </a:rPr>
              <a:t>Markus.schreiber@dlr.de</a:t>
            </a:r>
            <a:r>
              <a:rPr lang="en-GB" dirty="0" smtClean="0"/>
              <a:t> </a:t>
            </a:r>
          </a:p>
          <a:p>
            <a:pPr algn="r"/>
            <a:endParaRPr lang="en-GB" dirty="0" smtClean="0"/>
          </a:p>
          <a:p>
            <a:pPr marL="0" indent="0" algn="r">
              <a:buNone/>
            </a:pPr>
            <a:r>
              <a:rPr lang="en-GB" dirty="0" err="1" smtClean="0"/>
              <a:t>Deutsches</a:t>
            </a:r>
            <a:r>
              <a:rPr lang="en-GB" dirty="0" smtClean="0"/>
              <a:t> </a:t>
            </a:r>
            <a:r>
              <a:rPr lang="en-GB" dirty="0" err="1" smtClean="0"/>
              <a:t>Zentrum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</a:t>
            </a:r>
            <a:r>
              <a:rPr lang="en-GB" dirty="0" err="1" smtClean="0"/>
              <a:t>Luft</a:t>
            </a:r>
            <a:r>
              <a:rPr lang="en-GB" dirty="0" smtClean="0"/>
              <a:t>- und </a:t>
            </a:r>
            <a:r>
              <a:rPr lang="en-GB" dirty="0" err="1" smtClean="0"/>
              <a:t>Raumfahrt</a:t>
            </a:r>
            <a:endParaRPr lang="en-GB" dirty="0" smtClean="0"/>
          </a:p>
          <a:p>
            <a:pPr marL="0" indent="0" algn="r">
              <a:buNone/>
            </a:pPr>
            <a:r>
              <a:rPr lang="en-GB" dirty="0" err="1" smtClean="0"/>
              <a:t>Institut</a:t>
            </a:r>
            <a:r>
              <a:rPr lang="en-GB" dirty="0" smtClean="0"/>
              <a:t> </a:t>
            </a:r>
            <a:r>
              <a:rPr lang="en-GB" dirty="0" err="1" smtClean="0"/>
              <a:t>für</a:t>
            </a:r>
            <a:r>
              <a:rPr lang="en-GB" dirty="0" smtClean="0"/>
              <a:t> </a:t>
            </a:r>
            <a:r>
              <a:rPr lang="en-GB" dirty="0" err="1" smtClean="0"/>
              <a:t>Faserverbundleichtbau</a:t>
            </a:r>
            <a:r>
              <a:rPr lang="en-GB" dirty="0" smtClean="0"/>
              <a:t> und </a:t>
            </a:r>
          </a:p>
          <a:p>
            <a:pPr marL="0" indent="0" algn="r">
              <a:buNone/>
            </a:pPr>
            <a:r>
              <a:rPr lang="en-GB" dirty="0" err="1" smtClean="0"/>
              <a:t>Adaptronik</a:t>
            </a:r>
            <a:endParaRPr lang="en-GB" dirty="0" smtClean="0"/>
          </a:p>
          <a:p>
            <a:pPr marL="0" indent="0" algn="r">
              <a:buNone/>
            </a:pPr>
            <a:r>
              <a:rPr lang="en-GB" dirty="0" err="1" smtClean="0"/>
              <a:t>Ottenbecker</a:t>
            </a:r>
            <a:r>
              <a:rPr lang="en-GB" dirty="0" smtClean="0"/>
              <a:t> </a:t>
            </a:r>
            <a:r>
              <a:rPr lang="en-GB" dirty="0" err="1" smtClean="0"/>
              <a:t>Damm</a:t>
            </a:r>
            <a:r>
              <a:rPr lang="en-GB" dirty="0" smtClean="0"/>
              <a:t> 12</a:t>
            </a:r>
          </a:p>
          <a:p>
            <a:pPr marL="0" indent="0" algn="r">
              <a:buNone/>
            </a:pPr>
            <a:r>
              <a:rPr lang="en-GB" dirty="0" smtClean="0"/>
              <a:t>21684 </a:t>
            </a:r>
            <a:r>
              <a:rPr lang="en-GB" dirty="0" err="1" smtClean="0"/>
              <a:t>Stade</a:t>
            </a:r>
            <a:endParaRPr lang="en-GB" dirty="0"/>
          </a:p>
        </p:txBody>
      </p:sp>
      <p:pic>
        <p:nvPicPr>
          <p:cNvPr id="1026" name="Picture 2" descr="C:\Users\schr_mk\Pictures\BMWi-Logo_gefoerdert_durch_ne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51" y="4816662"/>
            <a:ext cx="1800548" cy="14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2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	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 smtClean="0"/>
              <a:t>EWiMa</a:t>
            </a:r>
            <a:r>
              <a:rPr lang="en-GB" dirty="0" smtClean="0"/>
              <a:t> and GroFi</a:t>
            </a:r>
          </a:p>
          <a:p>
            <a:r>
              <a:rPr lang="en-GB" dirty="0" smtClean="0"/>
              <a:t>Scheduling strategies for </a:t>
            </a:r>
            <a:r>
              <a:rPr lang="en-GB" dirty="0" err="1" smtClean="0"/>
              <a:t>multihead</a:t>
            </a:r>
            <a:r>
              <a:rPr lang="en-GB" dirty="0" smtClean="0"/>
              <a:t> fibre placement</a:t>
            </a:r>
          </a:p>
          <a:p>
            <a:r>
              <a:rPr lang="en-GB" dirty="0" smtClean="0"/>
              <a:t>Experimental results</a:t>
            </a:r>
          </a:p>
          <a:p>
            <a:r>
              <a:rPr lang="en-GB" dirty="0" smtClean="0"/>
              <a:t>Areas of Improvement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2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2954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EWiMa</a:t>
            </a:r>
            <a:r>
              <a:rPr lang="de-DE" dirty="0" smtClean="0"/>
              <a:t> – </a:t>
            </a:r>
            <a:r>
              <a:rPr lang="en-GB" dirty="0" smtClean="0"/>
              <a:t>Effective Wing Cover Manufacturing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3</a:t>
            </a:fld>
            <a:endParaRPr lang="en-GB" noProof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6715" r="13952" b="18458"/>
          <a:stretch/>
        </p:blipFill>
        <p:spPr bwMode="auto">
          <a:xfrm>
            <a:off x="474984" y="2925738"/>
            <a:ext cx="3462362" cy="22319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schr_mk\Pictures\Multirob 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78" y="2925738"/>
            <a:ext cx="3830425" cy="22322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schr_mk\Pictures\Fotos_Inno_2017\Stade_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922" y="2565698"/>
            <a:ext cx="3639312" cy="2729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591200"/>
            <a:ext cx="11221200" cy="43380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One task of the project </a:t>
            </a:r>
            <a:r>
              <a:rPr lang="en-GB" dirty="0" err="1" smtClean="0"/>
              <a:t>EWiMa</a:t>
            </a:r>
            <a:r>
              <a:rPr lang="en-GB" dirty="0" smtClean="0"/>
              <a:t> is the demonstration of a </a:t>
            </a:r>
            <a:r>
              <a:rPr lang="en-GB" dirty="0" err="1" smtClean="0"/>
              <a:t>multihead</a:t>
            </a:r>
            <a:r>
              <a:rPr lang="en-GB" dirty="0" smtClean="0"/>
              <a:t> layup with two coordinated fibre placement robots.</a:t>
            </a:r>
            <a:endParaRPr lang="en-GB" dirty="0"/>
          </a:p>
        </p:txBody>
      </p:sp>
      <p:pic>
        <p:nvPicPr>
          <p:cNvPr id="2050" name="Picture 2" descr="C:\Users\schr_mk\Pictures\BMWi-Logo_gefoerdert_durch_ne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051" y="261442"/>
            <a:ext cx="139630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9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GroFi – an </a:t>
            </a:r>
            <a:r>
              <a:rPr lang="de-DE" dirty="0" err="1" smtClean="0"/>
              <a:t>Automated</a:t>
            </a:r>
            <a:r>
              <a:rPr lang="de-DE" dirty="0" smtClean="0"/>
              <a:t> </a:t>
            </a:r>
            <a:r>
              <a:rPr lang="en-GB" dirty="0"/>
              <a:t>Fibre</a:t>
            </a:r>
            <a:r>
              <a:rPr lang="de-DE" dirty="0"/>
              <a:t> Placement Research </a:t>
            </a:r>
            <a:r>
              <a:rPr lang="de-DE" dirty="0" err="1" smtClean="0"/>
              <a:t>Platform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4</a:t>
            </a:fld>
            <a:endParaRPr lang="en-GB" noProof="0" dirty="0"/>
          </a:p>
        </p:txBody>
      </p:sp>
      <p:pic>
        <p:nvPicPr>
          <p:cNvPr id="1026" name="Picture 2" descr="C:\Users\schr_mk\Pictures\Fotos_Inno_2017\Stade_+£bersichten_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155" y="1196144"/>
            <a:ext cx="7560840" cy="5047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5</a:t>
            </a:fld>
            <a:endParaRPr lang="en-GB" noProof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5521374" y="1591568"/>
            <a:ext cx="6338354" cy="433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b="1" dirty="0" smtClean="0"/>
              <a:t>State of the Art</a:t>
            </a:r>
          </a:p>
          <a:p>
            <a:r>
              <a:rPr lang="en-GB" dirty="0" smtClean="0"/>
              <a:t>One lay-up unit operates at one tool</a:t>
            </a:r>
          </a:p>
          <a:p>
            <a:r>
              <a:rPr lang="en-GB" dirty="0" smtClean="0"/>
              <a:t>Low fibre mass throughput of 10-15 kg/h</a:t>
            </a:r>
          </a:p>
          <a:p>
            <a:r>
              <a:rPr lang="en-GB" dirty="0" smtClean="0"/>
              <a:t>High mass</a:t>
            </a:r>
          </a:p>
          <a:p>
            <a:r>
              <a:rPr lang="en-GB" dirty="0" smtClean="0"/>
              <a:t>A lot of space is needed</a:t>
            </a:r>
          </a:p>
          <a:p>
            <a:r>
              <a:rPr lang="en-GB" dirty="0" smtClean="0"/>
              <a:t>High investment (6-10 Mio. €)</a:t>
            </a:r>
          </a:p>
          <a:p>
            <a:endParaRPr lang="en-GB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85999" y="648000"/>
            <a:ext cx="11221200" cy="7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408291" indent="-408291"/>
            <a:r>
              <a:rPr lang="en-GB" dirty="0" smtClean="0"/>
              <a:t>State of the Art Fibre Placement Technology</a:t>
            </a:r>
            <a:endParaRPr lang="en-GB" dirty="0"/>
          </a:p>
        </p:txBody>
      </p:sp>
      <p:pic>
        <p:nvPicPr>
          <p:cNvPr id="8" name="Picture 4" descr="7d4e4533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"/>
          <a:stretch>
            <a:fillRect/>
          </a:stretch>
        </p:blipFill>
        <p:spPr bwMode="auto">
          <a:xfrm>
            <a:off x="5305499" y="3708435"/>
            <a:ext cx="4104456" cy="267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305499" y="6066548"/>
            <a:ext cx="1926364" cy="31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9641" tIns="64821" rIns="129641" bIns="6482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 dirty="0">
                <a:latin typeface="Arial "/>
              </a:rPr>
              <a:t>Source: Airbus</a:t>
            </a:r>
          </a:p>
        </p:txBody>
      </p:sp>
      <p:graphicFrame>
        <p:nvGraphicFramePr>
          <p:cNvPr id="11" name="Diagramm 10" title="Prozesszeiten Fiber Placemen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8854691"/>
              </p:ext>
            </p:extLst>
          </p:nvPr>
        </p:nvGraphicFramePr>
        <p:xfrm>
          <a:off x="528476" y="1413103"/>
          <a:ext cx="4141278" cy="4609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92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Scheduling for </a:t>
            </a:r>
            <a:r>
              <a:rPr lang="en-GB" dirty="0" err="1" smtClean="0"/>
              <a:t>EWiMa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1125538"/>
            <a:ext cx="4891507" cy="4338000"/>
          </a:xfrm>
        </p:spPr>
        <p:txBody>
          <a:bodyPr/>
          <a:lstStyle/>
          <a:p>
            <a:pPr marL="180000" lvl="1">
              <a:spcBef>
                <a:spcPts val="300"/>
              </a:spcBef>
            </a:pPr>
            <a:r>
              <a:rPr lang="en-GB" dirty="0" smtClean="0"/>
              <a:t>Conditions for Scheduling:</a:t>
            </a:r>
          </a:p>
          <a:p>
            <a:pPr marL="180000" lvl="1">
              <a:spcBef>
                <a:spcPts val="300"/>
              </a:spcBef>
            </a:pPr>
            <a:r>
              <a:rPr lang="en-GB" dirty="0" smtClean="0"/>
              <a:t>Simulated </a:t>
            </a:r>
            <a:r>
              <a:rPr lang="en-GB" dirty="0" smtClean="0"/>
              <a:t>data are </a:t>
            </a:r>
            <a:r>
              <a:rPr lang="en-GB" dirty="0"/>
              <a:t>vague. </a:t>
            </a:r>
            <a:endParaRPr lang="en-GB" dirty="0" smtClean="0"/>
          </a:p>
          <a:p>
            <a:pPr marL="180000" lvl="1">
              <a:spcBef>
                <a:spcPts val="300"/>
              </a:spcBef>
            </a:pPr>
            <a:r>
              <a:rPr lang="en-GB" dirty="0" smtClean="0"/>
              <a:t>The </a:t>
            </a:r>
            <a:r>
              <a:rPr lang="en-GB" dirty="0"/>
              <a:t>exact position of the lay-up unit while running on a course is unknown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 smtClean="0"/>
              <a:t>The collision control will not prevent collisions of the robot arms.</a:t>
            </a:r>
          </a:p>
          <a:p>
            <a:endParaRPr lang="en-GB" dirty="0" smtClean="0"/>
          </a:p>
          <a:p>
            <a:r>
              <a:rPr lang="en-GB" dirty="0" smtClean="0"/>
              <a:t>0° ply strategy</a:t>
            </a:r>
          </a:p>
          <a:p>
            <a:pPr lvl="1"/>
            <a:r>
              <a:rPr lang="en-GB" dirty="0" smtClean="0"/>
              <a:t>Straightforward scheduling</a:t>
            </a:r>
          </a:p>
          <a:p>
            <a:pPr lvl="1"/>
            <a:r>
              <a:rPr lang="en-GB" dirty="0" smtClean="0"/>
              <a:t>Courses are handled in alternating order by both machines.</a:t>
            </a:r>
          </a:p>
          <a:p>
            <a:pPr lvl="1"/>
            <a:r>
              <a:rPr lang="en-GB" dirty="0" smtClean="0"/>
              <a:t>Each course needs an evasion move.</a:t>
            </a:r>
          </a:p>
          <a:p>
            <a:pPr lvl="1"/>
            <a:endParaRPr lang="en-GB" dirty="0" smtClean="0"/>
          </a:p>
          <a:p>
            <a:r>
              <a:rPr lang="en-GB" dirty="0"/>
              <a:t>±45</a:t>
            </a:r>
            <a:r>
              <a:rPr lang="en-GB" dirty="0" smtClean="0"/>
              <a:t>° and 90° ply strategy</a:t>
            </a:r>
          </a:p>
          <a:p>
            <a:pPr lvl="1"/>
            <a:r>
              <a:rPr lang="en-GB" dirty="0" smtClean="0"/>
              <a:t>A modified Quay Crane Scheduling Model is used.</a:t>
            </a:r>
          </a:p>
          <a:p>
            <a:pPr lvl="1"/>
            <a:r>
              <a:rPr lang="en-GB" dirty="0" smtClean="0"/>
              <a:t>Evasion moves are generated by the scheduler if necessary.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6</a:t>
            </a:fld>
            <a:endParaRPr lang="en-GB" noProof="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31" y="3856171"/>
            <a:ext cx="612068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vlc-record-2017-09-06-16h22m04s-vlc-record-2017-06-28-13h34m22s-rtsp___192.168.0.221_axis-media_media.amp-.mp4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9555" y="685800"/>
            <a:ext cx="5006226" cy="281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Coordinated Layup Video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7</a:t>
            </a:fld>
            <a:endParaRPr lang="en-GB" noProof="0" dirty="0"/>
          </a:p>
        </p:txBody>
      </p:sp>
      <p:pic>
        <p:nvPicPr>
          <p:cNvPr id="6" name="Picture 5" descr="\\bsfait00\FA\Projekte\EWiMa_Ueckert\05_Mediathek\01_Bilder\005_Fertigung_Demonstratorbauteil\IMG_8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0" b="10648"/>
          <a:stretch/>
        </p:blipFill>
        <p:spPr bwMode="auto">
          <a:xfrm>
            <a:off x="985019" y="1629594"/>
            <a:ext cx="9937104" cy="40166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17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Multihead</a:t>
            </a:r>
            <a:r>
              <a:rPr lang="en-GB" dirty="0"/>
              <a:t> </a:t>
            </a:r>
            <a:r>
              <a:rPr lang="en-GB" dirty="0" smtClean="0"/>
              <a:t>Scheduling – 0° Data Evaluation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Single machine layup:</a:t>
            </a:r>
          </a:p>
          <a:p>
            <a:pPr marL="0" indent="0">
              <a:buNone/>
            </a:pPr>
            <a:r>
              <a:rPr lang="en-GB" dirty="0" smtClean="0"/>
              <a:t>24 courses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Two machine layup: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26 </a:t>
            </a:r>
            <a:r>
              <a:rPr lang="en-GB" dirty="0" smtClean="0"/>
              <a:t>Courses in 95% </a:t>
            </a:r>
          </a:p>
          <a:p>
            <a:pPr marL="0" indent="0">
              <a:buNone/>
            </a:pPr>
            <a:r>
              <a:rPr lang="en-GB" dirty="0" smtClean="0"/>
              <a:t>of the time above</a:t>
            </a:r>
            <a:endParaRPr lang="en-GB" dirty="0"/>
          </a:p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8</a:t>
            </a:fld>
            <a:endParaRPr lang="en-GB" noProof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011"/>
          <a:stretch/>
        </p:blipFill>
        <p:spPr bwMode="auto">
          <a:xfrm>
            <a:off x="3298911" y="3861842"/>
            <a:ext cx="7047148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"/>
          <a:stretch/>
        </p:blipFill>
        <p:spPr bwMode="auto">
          <a:xfrm>
            <a:off x="3326521" y="1557834"/>
            <a:ext cx="7091546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0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Multihead</a:t>
            </a:r>
            <a:r>
              <a:rPr lang="en-GB" dirty="0"/>
              <a:t> </a:t>
            </a:r>
            <a:r>
              <a:rPr lang="en-GB" dirty="0" smtClean="0"/>
              <a:t>Scheduling – Simulation vs Reality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Simulated schedule: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Evaluated process data:</a:t>
            </a:r>
          </a:p>
          <a:p>
            <a:pPr marL="0" indent="0">
              <a:buNone/>
            </a:pPr>
            <a:r>
              <a:rPr lang="en-GB" dirty="0" smtClean="0"/>
              <a:t>Takes 80% longer </a:t>
            </a:r>
          </a:p>
          <a:p>
            <a:pPr marL="0" indent="0">
              <a:buNone/>
            </a:pPr>
            <a:r>
              <a:rPr lang="en-GB" dirty="0" smtClean="0"/>
              <a:t>than simulated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&gt; OR 2017 &gt; Markus Schreiber •  Scheduling in </a:t>
            </a:r>
            <a:r>
              <a:rPr lang="en-GB" dirty="0" err="1"/>
              <a:t>EWiMa</a:t>
            </a:r>
            <a:r>
              <a:rPr lang="en-GB" dirty="0"/>
              <a:t> &gt; 7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9</a:t>
            </a:fld>
            <a:endParaRPr lang="en-GB" noProof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738"/>
          <a:stretch/>
        </p:blipFill>
        <p:spPr bwMode="auto">
          <a:xfrm>
            <a:off x="3289275" y="3501802"/>
            <a:ext cx="6076518" cy="24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b="1476"/>
          <a:stretch/>
        </p:blipFill>
        <p:spPr bwMode="auto">
          <a:xfrm>
            <a:off x="3217267" y="1053530"/>
            <a:ext cx="6120680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5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-Präsentation 16:9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95C61B9F-14F0-4AD9-AC81-B8624FAD5FC8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767</Words>
  <Application>Microsoft Office PowerPoint</Application>
  <PresentationFormat>Benutzerdefiniert</PresentationFormat>
  <Paragraphs>140</Paragraphs>
  <Slides>14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DLR-Präsentation 16:9 Englisch</vt:lpstr>
      <vt:lpstr>Scheduling a manufacturing process with several rail-bound and identical machines in the project EWiMa </vt:lpstr>
      <vt:lpstr>Agenda </vt:lpstr>
      <vt:lpstr>EWiMa – Effective Wing Cover Manufacturing</vt:lpstr>
      <vt:lpstr>GroFi – an Automated Fibre Placement Research Platform</vt:lpstr>
      <vt:lpstr>PowerPoint-Präsentation</vt:lpstr>
      <vt:lpstr>Scheduling for EWiMa</vt:lpstr>
      <vt:lpstr>Coordinated Layup Video</vt:lpstr>
      <vt:lpstr>Multihead Scheduling – 0° Data Evaluation</vt:lpstr>
      <vt:lpstr>Multihead Scheduling – Simulation vs Reality</vt:lpstr>
      <vt:lpstr>Multihead Scheduling – ±45° and 90° Data Evaluation – Sometimes Two can be Slower</vt:lpstr>
      <vt:lpstr>Multihead Scheduling – ±45° and 90° Data Evaluation</vt:lpstr>
      <vt:lpstr>Areas of Improvement</vt:lpstr>
      <vt:lpstr>Conclusion</vt:lpstr>
      <vt:lpstr>Future Topics 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Schreiber, Markus</dc:creator>
  <cp:lastModifiedBy>Schreiber, Markus</cp:lastModifiedBy>
  <cp:revision>92</cp:revision>
  <dcterms:created xsi:type="dcterms:W3CDTF">2012-06-19T06:51:55Z</dcterms:created>
  <dcterms:modified xsi:type="dcterms:W3CDTF">2017-09-07T06:43:48Z</dcterms:modified>
</cp:coreProperties>
</file>