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84" r:id="rId3"/>
    <p:sldId id="303" r:id="rId4"/>
    <p:sldId id="296" r:id="rId5"/>
    <p:sldId id="304" r:id="rId6"/>
    <p:sldId id="305" r:id="rId7"/>
    <p:sldId id="306" r:id="rId8"/>
    <p:sldId id="308" r:id="rId9"/>
    <p:sldId id="307" r:id="rId10"/>
    <p:sldId id="309" r:id="rId11"/>
    <p:sldId id="312" r:id="rId12"/>
    <p:sldId id="310" r:id="rId13"/>
    <p:sldId id="295" r:id="rId14"/>
    <p:sldId id="311" r:id="rId15"/>
    <p:sldId id="301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werth, Lisa" initials="WL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6719" autoAdjust="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4AE8B-A150-4820-BC27-EE42D733F4B8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05C2D-D39A-48CE-B0EB-51A11E4633C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9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20.09.2017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38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expert in electric machine design from the University of Padua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 complete ORC module was easy to transport with a lifting or a forklift as a whole.</a:t>
            </a:r>
            <a:endParaRPr lang="de-DE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6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6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69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6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69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69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4452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445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30" y="0"/>
            <a:ext cx="11255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75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30" y="0"/>
            <a:ext cx="11255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95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35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1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929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7447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392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272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0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30" y="0"/>
            <a:ext cx="11255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5" r:id="rId5"/>
    <p:sldLayoutId id="2147483661" r:id="rId6"/>
    <p:sldLayoutId id="2147483662" r:id="rId7"/>
    <p:sldLayoutId id="2147483663" r:id="rId8"/>
    <p:sldLayoutId id="214748366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emf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hyperlink" Target="http://fr.wikipedia.org/wiki/Fichier:Logo_enit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wikipedia.org/wiki/Fichier:Logo_enit.jpg" TargetMode="External"/><Relationship Id="rId5" Type="http://schemas.openxmlformats.org/officeDocument/2006/relationships/image" Target="../media/image13.emf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hyperlink" Target="http://fr.wikipedia.org/wiki/Fichier:Logo_enit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9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hyperlink" Target="http://fr.wikipedia.org/wiki/Fichier:Logo_enit.jpg" TargetMode="Externa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1.jpeg"/><Relationship Id="rId4" Type="http://schemas.openxmlformats.org/officeDocument/2006/relationships/hyperlink" Target="http://fr.wikipedia.org/wiki/Fichier:Logo_enit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Commissioning and Tests of a Mini CSP Plant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</a:t>
            </a:r>
            <a:r>
              <a:rPr lang="en-GB" dirty="0" err="1"/>
              <a:t>SolarPACES</a:t>
            </a:r>
            <a:r>
              <a:rPr lang="en-GB" dirty="0"/>
              <a:t> 2017 &gt; Lisa Willwerth  •  </a:t>
            </a:r>
            <a:r>
              <a:rPr lang="en-US" dirty="0"/>
              <a:t>Commissioning and Tests of a Mini CSP </a:t>
            </a:r>
            <a:r>
              <a:rPr lang="en-US" dirty="0" smtClean="0"/>
              <a:t>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</a:t>
            </a:r>
            <a:r>
              <a:rPr lang="en-GB" dirty="0"/>
              <a:t>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dirty="0" smtClean="0"/>
              <a:t>DLR.de  •  Chart </a:t>
            </a:r>
            <a:fld id="{18C7CB6D-895A-4F21-B0E7-2185F6FE5534}" type="slidenum">
              <a:rPr lang="en-GB" noProof="0" smtClean="0"/>
              <a:pPr/>
              <a:t>1</a:t>
            </a:fld>
            <a:endParaRPr lang="en-GB" noProof="0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878400" y="2996952"/>
            <a:ext cx="7779600" cy="10801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de-DE" dirty="0" smtClean="0"/>
              <a:t>Lisa Willwerth</a:t>
            </a:r>
          </a:p>
          <a:p>
            <a:r>
              <a:rPr lang="de-DE" dirty="0" smtClean="0"/>
              <a:t>Co-</a:t>
            </a:r>
            <a:r>
              <a:rPr lang="de-DE" dirty="0" err="1" smtClean="0"/>
              <a:t>Authors</a:t>
            </a:r>
            <a:r>
              <a:rPr lang="de-DE" dirty="0" smtClean="0"/>
              <a:t>: </a:t>
            </a:r>
            <a:r>
              <a:rPr lang="de-DE" dirty="0"/>
              <a:t>Lisa </a:t>
            </a:r>
            <a:r>
              <a:rPr lang="de-DE" dirty="0" smtClean="0"/>
              <a:t>Willwerth, </a:t>
            </a:r>
            <a:r>
              <a:rPr lang="de-DE" dirty="0"/>
              <a:t>Margarita </a:t>
            </a:r>
            <a:r>
              <a:rPr lang="de-DE" dirty="0" smtClean="0"/>
              <a:t>Rodriguez, </a:t>
            </a:r>
            <a:r>
              <a:rPr lang="de-DE" dirty="0"/>
              <a:t>Esther </a:t>
            </a:r>
            <a:r>
              <a:rPr lang="de-DE" dirty="0" smtClean="0"/>
              <a:t>Rojas, </a:t>
            </a:r>
            <a:r>
              <a:rPr lang="de-DE" dirty="0"/>
              <a:t>Ridha Ben </a:t>
            </a:r>
            <a:r>
              <a:rPr lang="de-DE" dirty="0" smtClean="0"/>
              <a:t>Cheikh, </a:t>
            </a:r>
            <a:r>
              <a:rPr lang="de-DE" dirty="0"/>
              <a:t>Souha </a:t>
            </a:r>
            <a:r>
              <a:rPr lang="de-DE" dirty="0" smtClean="0"/>
              <a:t>Ferchichi, </a:t>
            </a:r>
            <a:r>
              <a:rPr lang="de-DE" dirty="0" err="1"/>
              <a:t>Amani</a:t>
            </a:r>
            <a:r>
              <a:rPr lang="de-DE" dirty="0"/>
              <a:t> </a:t>
            </a:r>
            <a:r>
              <a:rPr lang="de-DE" dirty="0" err="1" smtClean="0"/>
              <a:t>Jmili</a:t>
            </a:r>
            <a:r>
              <a:rPr lang="de-DE" dirty="0" smtClean="0"/>
              <a:t>, </a:t>
            </a:r>
            <a:r>
              <a:rPr lang="de-DE" dirty="0"/>
              <a:t>Abdallah </a:t>
            </a:r>
            <a:r>
              <a:rPr lang="de-DE" dirty="0" smtClean="0"/>
              <a:t>Baba, </a:t>
            </a:r>
            <a:r>
              <a:rPr lang="de-DE" dirty="0"/>
              <a:t>João </a:t>
            </a:r>
            <a:r>
              <a:rPr lang="de-DE" dirty="0" smtClean="0"/>
              <a:t>Soares, </a:t>
            </a:r>
            <a:r>
              <a:rPr lang="de-DE" dirty="0"/>
              <a:t>Francesco </a:t>
            </a:r>
            <a:r>
              <a:rPr lang="de-DE" dirty="0" smtClean="0"/>
              <a:t>Parise, </a:t>
            </a:r>
            <a:r>
              <a:rPr lang="de-DE" dirty="0"/>
              <a:t>Barbara </a:t>
            </a:r>
            <a:r>
              <a:rPr lang="de-DE" dirty="0" smtClean="0"/>
              <a:t>Weinzierl </a:t>
            </a:r>
            <a:r>
              <a:rPr lang="de-DE" dirty="0" err="1"/>
              <a:t>and</a:t>
            </a:r>
            <a:r>
              <a:rPr lang="de-DE" dirty="0"/>
              <a:t> Dirk </a:t>
            </a:r>
            <a:r>
              <a:rPr lang="de-DE" dirty="0" smtClean="0"/>
              <a:t>Krüger</a:t>
            </a:r>
            <a:endParaRPr lang="de-DE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1255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6181"/>
            <a:ext cx="1009650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0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4"/>
    </mc:Choice>
    <mc:Fallback xmlns="">
      <p:transition spd="slow" advTm="2960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67544" y="1286465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smtClean="0"/>
              <a:t>Semi-automatic operation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smtClean="0"/>
              <a:t>4 </a:t>
            </a:r>
            <a:r>
              <a:rPr lang="en-US" dirty="0" smtClean="0"/>
              <a:t>screens (indoor, solar field, ORC, diagrams </a:t>
            </a:r>
            <a:r>
              <a:rPr lang="en-US" smtClean="0"/>
              <a:t>with trends)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10</a:t>
            </a:fld>
            <a:endParaRPr lang="en-GB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7614" r="1521"/>
          <a:stretch/>
        </p:blipFill>
        <p:spPr>
          <a:xfrm>
            <a:off x="1115616" y="1966646"/>
            <a:ext cx="6840760" cy="4264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61" y="1268760"/>
            <a:ext cx="12477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67544" y="1286465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First steam </a:t>
            </a:r>
            <a:r>
              <a:rPr lang="en-US" dirty="0" smtClean="0"/>
              <a:t>production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First solar electricity generation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Checking and adapting of plant control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Instructing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operators at university</a:t>
            </a:r>
          </a:p>
          <a:p>
            <a:pPr>
              <a:buClr>
                <a:schemeClr val="accent1"/>
              </a:buClr>
              <a:buSzPct val="150000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en-US" dirty="0" smtClean="0"/>
              <a:t>Commissioning 22.-25. August 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11</a:t>
            </a:fld>
            <a:endParaRPr lang="en-GB" noProof="0" dirty="0"/>
          </a:p>
        </p:txBody>
      </p:sp>
      <p:pic>
        <p:nvPicPr>
          <p:cNvPr id="8194" name="Picture 2" descr="G:\4_SF-LFS\01 aktuelle Projekte\EU REELCOOP\AP 7 Installation &amp; Testing P3\Commissioning\Core Commissioning\Fotos\2017-08-22\DSC01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23383"/>
            <a:ext cx="3961826" cy="22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4_SF-LFS\01 aktuelle Projekte\EU REELCOOP\AP 7 Installation &amp; Testing P3\Commissioning\Core Commissioning\Fotos\2017-08-23\DSC011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20292" r="11897"/>
          <a:stretch/>
        </p:blipFill>
        <p:spPr bwMode="auto">
          <a:xfrm rot="5400000">
            <a:off x="1958465" y="3247099"/>
            <a:ext cx="3678475" cy="23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4_SF-LFS\01 aktuelle Projekte\EU REELCOOP\AP 7 Installation &amp; Testing P3\Commissioning\Core Commissioning\Fotos\2017-08-24\DSC011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716256"/>
            <a:ext cx="3933312" cy="22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4_SF-LFS\01 aktuelle Projekte\EU REELCOOP\AP 7 Installation &amp; Testing P3\Commissioning\Core Commissioning\Fotos\2017-08-22\WP_20170822_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7" r="25663"/>
          <a:stretch/>
        </p:blipFill>
        <p:spPr bwMode="auto">
          <a:xfrm>
            <a:off x="326949" y="2531246"/>
            <a:ext cx="2200829" cy="28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ELCOOP-Steam-WindowsMobile480p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703" y="5445224"/>
            <a:ext cx="1379075" cy="7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</a:t>
            </a:r>
            <a:r>
              <a:rPr lang="en-GB" dirty="0" err="1"/>
              <a:t>SolarPACES</a:t>
            </a:r>
            <a:r>
              <a:rPr lang="en-GB" dirty="0"/>
              <a:t> 2017 &gt; Lisa Willwerth  •  </a:t>
            </a:r>
            <a:r>
              <a:rPr lang="en-US" dirty="0"/>
              <a:t>Commissioning and Tests of a Mini CSP Plant </a:t>
            </a:r>
            <a:r>
              <a:rPr lang="en-GB" dirty="0"/>
              <a:t>&gt; 26</a:t>
            </a:r>
            <a:r>
              <a:rPr lang="en-GB" baseline="30000" dirty="0"/>
              <a:t>th</a:t>
            </a:r>
            <a:r>
              <a:rPr lang="en-GB" dirty="0"/>
              <a:t> September 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5775" y="6021288"/>
            <a:ext cx="8172450" cy="216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22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August 2017</a:t>
            </a:r>
            <a:endParaRPr lang="en-GB" dirty="0"/>
          </a:p>
        </p:txBody>
      </p:sp>
      <p:sp>
        <p:nvSpPr>
          <p:cNvPr id="13" name="Textplatzhalter 1"/>
          <p:cNvSpPr txBox="1">
            <a:spLocks/>
          </p:cNvSpPr>
          <p:nvPr/>
        </p:nvSpPr>
        <p:spPr bwMode="auto">
          <a:xfrm>
            <a:off x="467544" y="1286465"/>
            <a:ext cx="8172000" cy="46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Only two of three loops focused (electrical component malfunction in one loop)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Start up ramp: from 35°C to 165°C in 40 min. 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Some steam hammers occurred in the beginning and could be avoided later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endParaRPr lang="de-DE" dirty="0"/>
          </a:p>
        </p:txBody>
      </p:sp>
      <p:sp>
        <p:nvSpPr>
          <p:cNvPr id="14" name="Titel 2"/>
          <p:cNvSpPr txBox="1">
            <a:spLocks/>
          </p:cNvSpPr>
          <p:nvPr/>
        </p:nvSpPr>
        <p:spPr bwMode="auto">
          <a:xfrm>
            <a:off x="539552" y="620688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Commissioning Data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6" y="2420888"/>
            <a:ext cx="75723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47"/>
    </mc:Choice>
    <mc:Fallback xmlns="">
      <p:transition spd="slow" advTm="16854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</a:t>
            </a:r>
            <a:r>
              <a:rPr lang="en-GB" dirty="0" err="1"/>
              <a:t>SolarPACES</a:t>
            </a:r>
            <a:r>
              <a:rPr lang="en-GB" dirty="0"/>
              <a:t> 2017 &gt; Lisa Willwerth  •  </a:t>
            </a:r>
            <a:r>
              <a:rPr lang="en-US" dirty="0"/>
              <a:t>Commissioning and Tests of a Mini CSP Plant </a:t>
            </a:r>
            <a:r>
              <a:rPr lang="en-GB" dirty="0"/>
              <a:t>&gt; 26</a:t>
            </a:r>
            <a:r>
              <a:rPr lang="en-GB" baseline="30000" dirty="0"/>
              <a:t>th</a:t>
            </a:r>
            <a:r>
              <a:rPr lang="en-GB" dirty="0"/>
              <a:t> September 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5775" y="6021288"/>
            <a:ext cx="8172450" cy="216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22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August 2017</a:t>
            </a:r>
            <a:endParaRPr lang="en-GB" dirty="0"/>
          </a:p>
        </p:txBody>
      </p:sp>
      <p:sp>
        <p:nvSpPr>
          <p:cNvPr id="13" name="Textplatzhalter 1"/>
          <p:cNvSpPr txBox="1">
            <a:spLocks/>
          </p:cNvSpPr>
          <p:nvPr/>
        </p:nvSpPr>
        <p:spPr bwMode="auto">
          <a:xfrm>
            <a:off x="467544" y="1286465"/>
            <a:ext cx="8172000" cy="46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Only two of three loops focused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Piping and steam drum not yet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insolated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Steam temperature </a:t>
            </a:r>
            <a:r>
              <a:rPr lang="en-US" smtClean="0"/>
              <a:t>~130°C (low temperature preferred for commissioning)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Electrical Power ~25 kW, peak 45 kW</a:t>
            </a:r>
          </a:p>
          <a:p>
            <a:pPr>
              <a:buClr>
                <a:schemeClr val="accent1"/>
              </a:buClr>
              <a:buSzPct val="150000"/>
            </a:pP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endParaRPr lang="de-DE" dirty="0"/>
          </a:p>
        </p:txBody>
      </p:sp>
      <p:sp>
        <p:nvSpPr>
          <p:cNvPr id="14" name="Titel 2"/>
          <p:cNvSpPr txBox="1">
            <a:spLocks/>
          </p:cNvSpPr>
          <p:nvPr/>
        </p:nvSpPr>
        <p:spPr bwMode="auto">
          <a:xfrm>
            <a:off x="539552" y="620688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Commissioning Data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6" y="2954658"/>
            <a:ext cx="4408466" cy="294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31" y="2954658"/>
            <a:ext cx="4408465" cy="294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7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47"/>
    </mc:Choice>
    <mc:Fallback xmlns="">
      <p:transition spd="slow" advTm="16854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95536" y="1268760"/>
            <a:ext cx="8172000" cy="627991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A parabolic trough power plant with direct steam generation and ORC turbine has been build as a student laboratory at the University ENIT in Tunis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/>
              <a:t>A spiral heat exchanger was tested as latent storage module with Hitec® salt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smtClean="0"/>
              <a:t>Steam </a:t>
            </a:r>
            <a:r>
              <a:rPr lang="en-US" dirty="0" smtClean="0"/>
              <a:t>production works well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First electricity was generated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Hybridization with a biomass system will be demonstrated soon</a:t>
            </a:r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endParaRPr lang="en-US" dirty="0"/>
          </a:p>
          <a:p>
            <a:pPr>
              <a:buClr>
                <a:schemeClr val="accent1"/>
              </a:buClr>
              <a:buSzPct val="150000"/>
            </a:pPr>
            <a:endParaRPr lang="en-US" dirty="0" smtClean="0"/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3"/>
            <a:ext cx="8136904" cy="432048"/>
          </a:xfrm>
        </p:spPr>
        <p:txBody>
          <a:bodyPr/>
          <a:lstStyle/>
          <a:p>
            <a:r>
              <a:rPr lang="de-DE" smtClean="0"/>
              <a:t>Conclusions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</a:t>
            </a:r>
            <a:r>
              <a:rPr lang="en-GB" dirty="0" err="1"/>
              <a:t>SolarPACES</a:t>
            </a:r>
            <a:r>
              <a:rPr lang="en-GB" dirty="0"/>
              <a:t> 2017 &gt; Lisa Willwerth  •  </a:t>
            </a:r>
            <a:r>
              <a:rPr lang="en-US" dirty="0"/>
              <a:t>Commissioning and Tests of a Mini CSP Plant </a:t>
            </a:r>
            <a:r>
              <a:rPr lang="en-GB" dirty="0"/>
              <a:t>&gt; 26</a:t>
            </a:r>
            <a:r>
              <a:rPr lang="en-GB" baseline="30000" dirty="0"/>
              <a:t>th</a:t>
            </a:r>
            <a:r>
              <a:rPr lang="en-GB" dirty="0"/>
              <a:t> September 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2051" name="Picture 3" descr="C:\Users\Will_Li\AppData\Local\Microsoft\Windows\Temporary Internet Files\Content.Outlook\4I1T8RT4\IMG_20170912_1425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 b="19996"/>
          <a:stretch/>
        </p:blipFill>
        <p:spPr bwMode="auto">
          <a:xfrm>
            <a:off x="1222673" y="3068960"/>
            <a:ext cx="6982880" cy="3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0"/>
    </mc:Choice>
    <mc:Fallback xmlns="">
      <p:transition spd="slow" advTm="4122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161351" cy="312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86000" y="1124744"/>
            <a:ext cx="8172000" cy="4804455"/>
          </a:xfrm>
        </p:spPr>
        <p:txBody>
          <a:bodyPr/>
          <a:lstStyle/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b="1" dirty="0"/>
              <a:t>Demonstration of small scale electricity production at </a:t>
            </a:r>
            <a:r>
              <a:rPr lang="en-US" b="1" dirty="0" smtClean="0"/>
              <a:t>ENIT in Tunis</a:t>
            </a:r>
            <a:endParaRPr lang="en-US" b="1" dirty="0"/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Parabolic trough collector field ~1000 m²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ORC 60 </a:t>
            </a:r>
            <a:r>
              <a:rPr lang="en-US" dirty="0" err="1"/>
              <a:t>kW</a:t>
            </a:r>
            <a:r>
              <a:rPr lang="en-US" baseline="-25000" dirty="0" err="1"/>
              <a:t>el</a:t>
            </a:r>
            <a:endParaRPr lang="en-US" baseline="-25000" dirty="0"/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Back up biomass boiler</a:t>
            </a:r>
          </a:p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dirty="0"/>
              <a:t> </a:t>
            </a:r>
          </a:p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b="1" dirty="0"/>
              <a:t>Status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Commissioning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T</a:t>
            </a:r>
            <a:r>
              <a:rPr lang="en-US" dirty="0" smtClean="0"/>
              <a:t>esting </a:t>
            </a:r>
            <a:r>
              <a:rPr lang="en-US" dirty="0"/>
              <a:t>until end of project in Feb. 2018</a:t>
            </a:r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b="1" dirty="0" smtClean="0"/>
          </a:p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b="1" dirty="0" smtClean="0"/>
              <a:t>Website</a:t>
            </a:r>
            <a:endParaRPr lang="en-US" b="1" dirty="0"/>
          </a:p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dirty="0"/>
              <a:t>www.reelcoop.com</a:t>
            </a:r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 smtClean="0"/>
          </a:p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b="1" dirty="0" smtClean="0"/>
              <a:t>Partners </a:t>
            </a:r>
            <a:r>
              <a:rPr lang="en-US" b="1" dirty="0"/>
              <a:t>within P3</a:t>
            </a:r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dirty="0"/>
          </a:p>
          <a:p>
            <a:pPr>
              <a:buClr>
                <a:schemeClr val="accent1"/>
              </a:buClr>
              <a:buSzPct val="150000"/>
            </a:pP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de-DE" dirty="0" smtClean="0"/>
              <a:t>EU Project REELCOOP: Prototype 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</a:t>
            </a:r>
            <a:r>
              <a:rPr lang="en-GB" dirty="0" err="1" smtClean="0"/>
              <a:t>SolarPACES</a:t>
            </a:r>
            <a:r>
              <a:rPr lang="en-GB" dirty="0" smtClean="0"/>
              <a:t> 2017 &gt; Lisa Willwerth  •  </a:t>
            </a:r>
            <a:r>
              <a:rPr lang="en-US" dirty="0" smtClean="0"/>
              <a:t>Commissioning and Tests of a Mini CSP Plant </a:t>
            </a:r>
            <a:r>
              <a:rPr lang="en-GB" dirty="0" smtClean="0"/>
              <a:t>&gt;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33" y="0"/>
            <a:ext cx="11255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Macintosh HD:Users:fff1:Desktop:ZE_nuovo logo_verticale_cm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15" y="5412046"/>
            <a:ext cx="677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8" descr="Logo CIEMAT-PS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52" y="5885121"/>
            <a:ext cx="23812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77" y="5412046"/>
            <a:ext cx="9445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LR-Logo_Grau_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02" y="5143758"/>
            <a:ext cx="177958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 descr="http://upload.wikimedia.org/wikipedia/commons/thumb/d/d7/Logoup.jpg/1920px-Logou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52" y="5643821"/>
            <a:ext cx="13017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Logo de l'École nationale d'ingénieurs de Tunis">
            <a:hlinkClick r:id="rId9" tooltip="lang=fr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5" y="5310446"/>
            <a:ext cx="8096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65" y="5516821"/>
            <a:ext cx="12477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43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3"/>
            <a:ext cx="8136904" cy="432048"/>
          </a:xfrm>
        </p:spPr>
        <p:txBody>
          <a:bodyPr/>
          <a:lstStyle/>
          <a:p>
            <a:r>
              <a:rPr lang="en-US" smtClean="0"/>
              <a:t>Plant scheme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</a:t>
            </a:r>
            <a:r>
              <a:rPr lang="en-GB" dirty="0" err="1"/>
              <a:t>SolarPACES</a:t>
            </a:r>
            <a:r>
              <a:rPr lang="en-GB" dirty="0"/>
              <a:t> 2017 &gt; Lisa Willwerth  •  </a:t>
            </a:r>
            <a:r>
              <a:rPr lang="en-US" dirty="0"/>
              <a:t>Commissioning and Tests of a Mini CSP Plant </a:t>
            </a:r>
            <a:r>
              <a:rPr lang="en-GB" dirty="0"/>
              <a:t>&gt; 26</a:t>
            </a:r>
            <a:r>
              <a:rPr lang="en-GB" baseline="30000" dirty="0"/>
              <a:t>th</a:t>
            </a:r>
            <a:r>
              <a:rPr lang="en-GB" dirty="0"/>
              <a:t> September 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076534"/>
            <a:ext cx="8928990" cy="405490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14642" y="5157192"/>
            <a:ext cx="7109685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3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Direct steam generation (DSG) →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~160-175°C / 6,2-8,9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bar</a:t>
            </a:r>
            <a:r>
              <a:rPr lang="en-US" sz="1600" baseline="-25000" dirty="0" err="1" smtClean="0">
                <a:latin typeface="Arial" pitchFamily="34" charset="0"/>
                <a:cs typeface="Arial" pitchFamily="34" charset="0"/>
              </a:rPr>
              <a:t>abs</a:t>
            </a:r>
            <a:endParaRPr lang="en-US" sz="2000" baseline="-25000" dirty="0" smtClean="0">
              <a:latin typeface="Arial" pitchFamily="34" charset="0"/>
              <a:cs typeface="Arial" pitchFamily="34" charset="0"/>
            </a:endParaRPr>
          </a:p>
          <a:p>
            <a:pPr marL="180000" indent="-180000">
              <a:spcBef>
                <a:spcPts val="3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Recirculation mode</a:t>
            </a:r>
          </a:p>
          <a:p>
            <a:pPr marL="180000" indent="-180000">
              <a:spcBef>
                <a:spcPts val="3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Closed loop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1"/>
    </mc:Choice>
    <mc:Fallback xmlns="">
      <p:transition spd="slow" advTm="342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b="1" dirty="0"/>
              <a:t>C</a:t>
            </a:r>
            <a:r>
              <a:rPr lang="en-US" b="1" dirty="0" smtClean="0"/>
              <a:t>hallenging soil: 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ground movement due to flooding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caused </a:t>
            </a:r>
            <a:r>
              <a:rPr lang="en-US" dirty="0"/>
              <a:t>cracks in neighboring </a:t>
            </a:r>
            <a:r>
              <a:rPr lang="en-US" dirty="0" smtClean="0"/>
              <a:t>buildings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Clr>
                <a:schemeClr val="accent1"/>
              </a:buClr>
              <a:buSzPct val="150000"/>
              <a:buNone/>
            </a:pPr>
            <a:endParaRPr lang="en-US" b="1" dirty="0" smtClean="0"/>
          </a:p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b="1" dirty="0" smtClean="0"/>
              <a:t>Solution </a:t>
            </a:r>
            <a:r>
              <a:rPr lang="en-US" b="1" dirty="0" smtClean="0"/>
              <a:t>(by AES):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drainage </a:t>
            </a:r>
            <a:r>
              <a:rPr lang="en-US" dirty="0" smtClean="0"/>
              <a:t>system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pylon type foundation 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de-DE" dirty="0" smtClean="0"/>
              <a:t>Land Works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/>
              <a:t>Fundaments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</a:t>
            </a:fld>
            <a:endParaRPr lang="en-GB" noProof="0" dirty="0"/>
          </a:p>
        </p:txBody>
      </p:sp>
      <p:pic>
        <p:nvPicPr>
          <p:cNvPr id="8" name="Grafik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9"/>
          <a:stretch/>
        </p:blipFill>
        <p:spPr bwMode="auto">
          <a:xfrm>
            <a:off x="539552" y="3861045"/>
            <a:ext cx="2664296" cy="2326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8497" b="-101"/>
          <a:stretch/>
        </p:blipFill>
        <p:spPr bwMode="auto">
          <a:xfrm>
            <a:off x="3257540" y="3855598"/>
            <a:ext cx="2376264" cy="2326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G:\4_SF-LFS\01 aktuelle Projekte\EU REELCOOP\Projektmeetings\4.a Tech Projektmeeting Tunis 2015\pictures technical meeting ENIT\IMG_0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52916"/>
            <a:ext cx="3246522" cy="4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04" y="3140968"/>
            <a:ext cx="12477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Logo de l'École nationale d'ingénieurs de Tunis">
            <a:hlinkClick r:id="rId6" tooltip="lang=fr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16748"/>
            <a:ext cx="8096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5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86000" y="1268760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3 Loops, with each 4 parabolic trough collectors =12 collectors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Robust and simple collector design → Easy installation</a:t>
            </a:r>
          </a:p>
          <a:p>
            <a:pPr>
              <a:buClr>
                <a:schemeClr val="accent1"/>
              </a:buClr>
              <a:buSzPct val="150000"/>
            </a:pP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de-DE" dirty="0" smtClean="0"/>
              <a:t>Solar Field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5</a:t>
            </a:fld>
            <a:endParaRPr lang="en-GB" noProof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72" y="2304944"/>
            <a:ext cx="6582932" cy="3710117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7" y="2323160"/>
            <a:ext cx="2087880" cy="1564005"/>
          </a:xfrm>
          <a:prstGeom prst="rect">
            <a:avLst/>
          </a:prstGeom>
          <a:noFill/>
        </p:spPr>
      </p:pic>
      <p:pic>
        <p:nvPicPr>
          <p:cNvPr id="8" name="Grafik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7" y="3933056"/>
            <a:ext cx="2087880" cy="149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46781"/>
            <a:ext cx="1008112" cy="80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18" y="5411811"/>
            <a:ext cx="12477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ogo de l'École nationale d'ingénieurs de Tunis">
            <a:hlinkClick r:id="rId7" tooltip="lang=fr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7" y="5455723"/>
            <a:ext cx="602183" cy="59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67544" y="1286465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generator Design with new winding geometry 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Compact solution → Easy transport and installation at </a:t>
            </a:r>
            <a:r>
              <a:rPr lang="en-US" dirty="0" smtClean="0"/>
              <a:t>ENIT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en-US" dirty="0" smtClean="0"/>
              <a:t>Organic Rankine Cycle (ORC) Turbine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6</a:t>
            </a:fld>
            <a:endParaRPr lang="en-GB" noProof="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14" y="6270362"/>
            <a:ext cx="12477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ogo de l'École nationale d'ingénieurs de Tunis">
            <a:hlinkClick r:id="rId4" tooltip="lang=f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37"/>
            <a:ext cx="602183" cy="59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9"/>
          <a:stretch/>
        </p:blipFill>
        <p:spPr bwMode="auto">
          <a:xfrm>
            <a:off x="855739" y="2348880"/>
            <a:ext cx="1365250" cy="148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42" y="3918767"/>
            <a:ext cx="3013181" cy="227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Macintosh HD:Users:fff1:Desktop:ZE_nuovo logo_verticale_cmy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53091"/>
            <a:ext cx="677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:\4_SF-LFS\01 aktuelle Projekte\EU REELCOOP\Projektmeetings\6a. Tech meeting Verona\Fotos\DSC0036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01" y="2344546"/>
            <a:ext cx="5154259" cy="386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67544" y="1286465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ORC commissioning with fossil boiler in Italy by Zuccato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76 </a:t>
            </a:r>
            <a:r>
              <a:rPr lang="en-US" dirty="0" err="1" smtClean="0"/>
              <a:t>kW</a:t>
            </a:r>
            <a:r>
              <a:rPr lang="en-US" baseline="-25000" dirty="0" err="1" smtClean="0"/>
              <a:t>el</a:t>
            </a:r>
            <a:r>
              <a:rPr lang="en-US" dirty="0" smtClean="0"/>
              <a:t> was </a:t>
            </a:r>
            <a:r>
              <a:rPr lang="en-US" smtClean="0"/>
              <a:t>provided continuous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Start up time ~15 min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First measured efficiency ~13%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Afterwards the turbine </a:t>
            </a:r>
            <a:r>
              <a:rPr lang="en-US" dirty="0"/>
              <a:t>wheel has been changed </a:t>
            </a:r>
            <a:r>
              <a:rPr lang="en-US" dirty="0" smtClean="0"/>
              <a:t>from </a:t>
            </a:r>
            <a:r>
              <a:rPr lang="en-US" dirty="0"/>
              <a:t>80 to 65 </a:t>
            </a:r>
            <a:r>
              <a:rPr lang="en-US" dirty="0" smtClean="0"/>
              <a:t>kW</a:t>
            </a:r>
          </a:p>
          <a:p>
            <a:pPr>
              <a:buClr>
                <a:schemeClr val="accent1"/>
              </a:buClr>
              <a:buSzPct val="150000"/>
            </a:pP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en-US" dirty="0" smtClean="0"/>
              <a:t>Organic Rankine Cycle (ORC) Turbine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7</a:t>
            </a:fld>
            <a:endParaRPr lang="en-GB" noProof="0" dirty="0"/>
          </a:p>
        </p:txBody>
      </p:sp>
      <p:pic>
        <p:nvPicPr>
          <p:cNvPr id="15" name="Picture 2" descr="Macintosh HD:Users:fff1:Desktop:ZE_nuovo logo_verticale_cmy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45" y="1700808"/>
            <a:ext cx="677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7315858" cy="342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1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67544" y="1286465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Latent </a:t>
            </a:r>
            <a:r>
              <a:rPr lang="en-US" dirty="0"/>
              <a:t>storage 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M</a:t>
            </a:r>
            <a:r>
              <a:rPr lang="en-US" dirty="0" smtClean="0"/>
              <a:t>odified </a:t>
            </a:r>
            <a:r>
              <a:rPr lang="en-US" dirty="0"/>
              <a:t>spiral plate heat exchanger 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r>
              <a:rPr lang="en-US" dirty="0" err="1" smtClean="0"/>
              <a:t>Hitec</a:t>
            </a:r>
            <a:r>
              <a:rPr lang="en-US" dirty="0"/>
              <a:t>® salt </a:t>
            </a:r>
            <a:r>
              <a:rPr lang="en-US" dirty="0" smtClean="0"/>
              <a:t>as phase </a:t>
            </a:r>
            <a:r>
              <a:rPr lang="en-US" dirty="0"/>
              <a:t>change material </a:t>
            </a:r>
            <a:endParaRPr lang="en-US" dirty="0" smtClean="0"/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Publication of the results at the SHC conference</a:t>
            </a: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en-US" dirty="0" smtClean="0"/>
              <a:t>Storage at </a:t>
            </a:r>
            <a:r>
              <a:rPr lang="en-US" dirty="0" err="1" smtClean="0"/>
              <a:t>Plataforma</a:t>
            </a:r>
            <a:r>
              <a:rPr lang="en-US" dirty="0" smtClean="0"/>
              <a:t> Solar de Almeria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8</a:t>
            </a:fld>
            <a:endParaRPr lang="en-GB" noProof="0" dirty="0"/>
          </a:p>
        </p:txBody>
      </p:sp>
      <p:pic>
        <p:nvPicPr>
          <p:cNvPr id="12" name="Imagen 8" descr="Logo CIEMAT-PSA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59904"/>
            <a:ext cx="23812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36936"/>
            <a:ext cx="2772053" cy="368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11166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84" y="3759893"/>
            <a:ext cx="3225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4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67544" y="1286465"/>
            <a:ext cx="8172000" cy="4660439"/>
          </a:xfrm>
        </p:spPr>
        <p:txBody>
          <a:bodyPr/>
          <a:lstStyle/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Backup energy: </a:t>
            </a:r>
            <a:r>
              <a:rPr lang="en-US" dirty="0" smtClean="0"/>
              <a:t>(bio-</a:t>
            </a:r>
            <a:r>
              <a:rPr lang="en-US" dirty="0" smtClean="0"/>
              <a:t>) gas boiler + biomass 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Organic </a:t>
            </a:r>
            <a:r>
              <a:rPr lang="en-US" dirty="0"/>
              <a:t>wastes </a:t>
            </a:r>
            <a:r>
              <a:rPr lang="en-US" dirty="0" smtClean="0"/>
              <a:t>from </a:t>
            </a:r>
            <a:r>
              <a:rPr lang="en-US" dirty="0"/>
              <a:t>university restaurant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For ORC </a:t>
            </a:r>
            <a:r>
              <a:rPr lang="en-US" dirty="0"/>
              <a:t>steam demand </a:t>
            </a:r>
            <a:r>
              <a:rPr lang="en-US" dirty="0" smtClean="0"/>
              <a:t>(500 </a:t>
            </a:r>
            <a:r>
              <a:rPr lang="en-US" dirty="0" err="1" smtClean="0"/>
              <a:t>kW</a:t>
            </a:r>
            <a:r>
              <a:rPr lang="en-US" baseline="-25000" dirty="0" err="1" smtClean="0"/>
              <a:t>th</a:t>
            </a:r>
            <a:r>
              <a:rPr lang="en-US" dirty="0" smtClean="0"/>
              <a:t>) huge </a:t>
            </a:r>
            <a:r>
              <a:rPr lang="en-US" dirty="0"/>
              <a:t>biomass amounts are </a:t>
            </a:r>
            <a:r>
              <a:rPr lang="en-US" dirty="0" smtClean="0"/>
              <a:t>required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Installed </a:t>
            </a:r>
            <a:r>
              <a:rPr lang="en-US" dirty="0"/>
              <a:t>boiler is able to operate on both, natural gas and </a:t>
            </a:r>
            <a:r>
              <a:rPr lang="en-US" dirty="0" smtClean="0"/>
              <a:t>biogas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/>
              <a:t>M</a:t>
            </a:r>
            <a:r>
              <a:rPr lang="en-US" dirty="0" smtClean="0"/>
              <a:t>edium </a:t>
            </a:r>
            <a:r>
              <a:rPr lang="en-US" dirty="0"/>
              <a:t>size one stage wet continuous digester </a:t>
            </a:r>
            <a:r>
              <a:rPr lang="en-US" dirty="0" smtClean="0"/>
              <a:t>(3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 smtClean="0"/>
              <a:t>)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dirty="0" smtClean="0"/>
              <a:t>Boiler and </a:t>
            </a:r>
            <a:r>
              <a:rPr lang="en-US" dirty="0" smtClean="0"/>
              <a:t>biomass </a:t>
            </a:r>
            <a:r>
              <a:rPr lang="en-US" dirty="0" smtClean="0"/>
              <a:t>system </a:t>
            </a:r>
            <a:r>
              <a:rPr lang="en-US" dirty="0" smtClean="0"/>
              <a:t>are on </a:t>
            </a:r>
            <a:r>
              <a:rPr lang="en-US" dirty="0" smtClean="0"/>
              <a:t>site, but not </a:t>
            </a:r>
            <a:r>
              <a:rPr lang="en-US" dirty="0" smtClean="0"/>
              <a:t>completely installed </a:t>
            </a:r>
            <a:r>
              <a:rPr lang="en-US" dirty="0" smtClean="0"/>
              <a:t>yet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72000" cy="738187"/>
          </a:xfrm>
        </p:spPr>
        <p:txBody>
          <a:bodyPr/>
          <a:lstStyle/>
          <a:p>
            <a:r>
              <a:rPr lang="en-US" dirty="0" smtClean="0"/>
              <a:t>Biomass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&gt; SolarPACES 2017 &gt; Lisa Willwerth  •  </a:t>
            </a:r>
            <a:r>
              <a:rPr lang="en-US" smtClean="0"/>
              <a:t>Commissioning and Tests of a Mini CSP Plant </a:t>
            </a:r>
            <a:r>
              <a:rPr lang="en-GB" smtClean="0"/>
              <a:t>&gt; 26</a:t>
            </a:r>
            <a:r>
              <a:rPr lang="en-GB" baseline="30000" smtClean="0"/>
              <a:t>th</a:t>
            </a:r>
            <a:r>
              <a:rPr lang="en-GB" smtClean="0"/>
              <a:t> September 2017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9</a:t>
            </a:fld>
            <a:endParaRPr lang="en-GB" noProof="0" dirty="0"/>
          </a:p>
        </p:txBody>
      </p:sp>
      <p:pic>
        <p:nvPicPr>
          <p:cNvPr id="7170" name="Picture 2" descr="G:\4_SF-LFS\01 aktuelle Projekte\EU REELCOOP\AP 7 Installation &amp; Testing P3\Biomass installation\WP_2017063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6" t="15713" r="14425" b="32860"/>
          <a:stretch/>
        </p:blipFill>
        <p:spPr bwMode="auto">
          <a:xfrm>
            <a:off x="4518779" y="3210810"/>
            <a:ext cx="4486071" cy="26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644008" y="5941686"/>
            <a:ext cx="43608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igester</a:t>
            </a:r>
            <a:r>
              <a:rPr lang="en-US" dirty="0"/>
              <a:t>, mixer and decanter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0637" y="5911971"/>
            <a:ext cx="3973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 smtClean="0">
                <a:latin typeface="Arial" pitchFamily="34" charset="0"/>
                <a:cs typeface="Arial" pitchFamily="34" charset="0"/>
              </a:rPr>
              <a:t>(bio-) gas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boiler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6" descr="Logo de l'École nationale d'ingénieurs de Tunis">
            <a:hlinkClick r:id="rId4" tooltip="lang=f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204" y="2564903"/>
            <a:ext cx="602183" cy="59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:\4_SF-LFS\01 aktuelle Projekte\EU REELCOOP\AP 7 Installation &amp; Testing P3\Fotos installationsphase\Anlieferung Boiler\171926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r="28494"/>
          <a:stretch/>
        </p:blipFill>
        <p:spPr bwMode="auto">
          <a:xfrm>
            <a:off x="2152766" y="3210809"/>
            <a:ext cx="1951516" cy="265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4_SF-LFS\01 aktuelle Projekte\EU REELCOOP\AP 7 Installation &amp; Testing P3\Commissioning\Core Commissioning\Fotos\2017-08-23\DSC011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08"/>
          <a:stretch/>
        </p:blipFill>
        <p:spPr bwMode="auto">
          <a:xfrm rot="5400000">
            <a:off x="200835" y="3981575"/>
            <a:ext cx="2657140" cy="11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117849E6-5DFA-4EA3-975F-03189BF675FF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873</Words>
  <Application>Microsoft Office PowerPoint</Application>
  <PresentationFormat>Bildschirmpräsentation (4:3)</PresentationFormat>
  <Paragraphs>128</Paragraphs>
  <Slides>14</Slides>
  <Notes>9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DLR-Präsentation 4:3 Englisch</vt:lpstr>
      <vt:lpstr>Commissioning and Tests of a Mini CSP Plant</vt:lpstr>
      <vt:lpstr>EU Project REELCOOP: Prototype 3</vt:lpstr>
      <vt:lpstr>Plant scheme</vt:lpstr>
      <vt:lpstr>Land Works and Fundaments </vt:lpstr>
      <vt:lpstr>Solar Field</vt:lpstr>
      <vt:lpstr>Organic Rankine Cycle (ORC) Turbine</vt:lpstr>
      <vt:lpstr>Organic Rankine Cycle (ORC) Turbine</vt:lpstr>
      <vt:lpstr>Storage at Plataforma Solar de Almeria</vt:lpstr>
      <vt:lpstr>Biomass System</vt:lpstr>
      <vt:lpstr>Operating System</vt:lpstr>
      <vt:lpstr>Commissioning 22.-25. August 2017</vt:lpstr>
      <vt:lpstr>PowerPoint-Präsentation</vt:lpstr>
      <vt:lpstr>PowerPoint-Präsentation</vt:lpstr>
      <vt:lpstr>Conclusions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Krüger, Dirk Rinus</dc:creator>
  <cp:lastModifiedBy>Willwerth, Lisa</cp:lastModifiedBy>
  <cp:revision>179</cp:revision>
  <dcterms:created xsi:type="dcterms:W3CDTF">2012-06-19T06:51:55Z</dcterms:created>
  <dcterms:modified xsi:type="dcterms:W3CDTF">2017-09-20T07:54:38Z</dcterms:modified>
</cp:coreProperties>
</file>