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96" r:id="rId5"/>
    <p:sldId id="263" r:id="rId6"/>
    <p:sldId id="271" r:id="rId7"/>
    <p:sldId id="283" r:id="rId8"/>
    <p:sldId id="290" r:id="rId9"/>
    <p:sldId id="299" r:id="rId10"/>
    <p:sldId id="303" r:id="rId11"/>
    <p:sldId id="297" r:id="rId12"/>
    <p:sldId id="270" r:id="rId13"/>
    <p:sldId id="277" r:id="rId14"/>
    <p:sldId id="287" r:id="rId15"/>
    <p:sldId id="289" r:id="rId16"/>
    <p:sldId id="298" r:id="rId17"/>
    <p:sldId id="304" r:id="rId18"/>
    <p:sldId id="291" r:id="rId19"/>
    <p:sldId id="292" r:id="rId20"/>
    <p:sldId id="293" r:id="rId21"/>
    <p:sldId id="295" r:id="rId22"/>
    <p:sldId id="294" r:id="rId23"/>
    <p:sldId id="286" r:id="rId24"/>
    <p:sldId id="288" r:id="rId25"/>
    <p:sldId id="282" r:id="rId26"/>
    <p:sldId id="261" r:id="rId27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pos="303">
          <p15:clr>
            <a:srgbClr val="A4A3A4"/>
          </p15:clr>
        </p15:guide>
        <p15:guide id="3" pos="7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Wolff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76761" autoAdjust="0"/>
  </p:normalViewPr>
  <p:slideViewPr>
    <p:cSldViewPr>
      <p:cViewPr varScale="1">
        <p:scale>
          <a:sx n="78" d="100"/>
          <a:sy n="78" d="100"/>
        </p:scale>
        <p:origin x="-850" y="-62"/>
      </p:cViewPr>
      <p:guideLst>
        <p:guide orient="horz" pos="981"/>
        <p:guide pos="303"/>
        <p:guide pos="7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04/05/2017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04.05.2017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25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77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81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5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79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75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47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06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83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156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993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2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762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95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994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15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18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29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812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Real-time Immersive Visualization for Satellite Configuration and Version Comparison</a:t>
            </a: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Y. Liu, M. Deshmukh</a:t>
            </a:r>
            <a:r>
              <a:rPr lang="en-US" dirty="0"/>
              <a:t>, </a:t>
            </a:r>
            <a:r>
              <a:rPr lang="en-US" dirty="0" smtClean="0"/>
              <a:t>J. C</a:t>
            </a:r>
            <a:r>
              <a:rPr lang="en-US" dirty="0"/>
              <a:t>. </a:t>
            </a:r>
            <a:r>
              <a:rPr lang="en-US" dirty="0" smtClean="0"/>
              <a:t>Wulkop, P</a:t>
            </a:r>
            <a:r>
              <a:rPr lang="en-US" dirty="0"/>
              <a:t>. M. </a:t>
            </a:r>
            <a:r>
              <a:rPr lang="en-US" dirty="0" smtClean="0"/>
              <a:t>Fischer and A. Gerndt</a:t>
            </a:r>
          </a:p>
          <a:p>
            <a:endParaRPr lang="en-US" dirty="0" smtClean="0"/>
          </a:p>
          <a:p>
            <a:r>
              <a:rPr lang="en-US" dirty="0"/>
              <a:t>Simulation and Software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German Aerospace Center</a:t>
            </a:r>
          </a:p>
          <a:p>
            <a:endParaRPr lang="en-US" dirty="0" smtClean="0"/>
          </a:p>
          <a:p>
            <a:r>
              <a:rPr lang="en-US" dirty="0" smtClean="0"/>
              <a:t>SESP 2017 / 29.03.2017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&gt; </a:t>
            </a:r>
            <a:r>
              <a:rPr lang="en-US" dirty="0"/>
              <a:t>Real-time Immersive Visualization for Satellite Configuration and Version Comparison </a:t>
            </a:r>
            <a:r>
              <a:rPr lang="en-US" dirty="0" smtClean="0"/>
              <a:t>&gt; Yang Liu &gt; </a:t>
            </a:r>
            <a:r>
              <a:rPr lang="en-US" dirty="0"/>
              <a:t>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/>
          <a:p>
            <a:r>
              <a:rPr lang="en-US" dirty="0"/>
              <a:t>Architecture for Visualization of Virtual Satellite </a:t>
            </a:r>
          </a:p>
        </p:txBody>
      </p:sp>
    </p:spTree>
    <p:extLst>
      <p:ext uri="{BB962C8B-B14F-4D97-AF65-F5344CB8AC3E}">
        <p14:creationId xmlns:p14="http://schemas.microsoft.com/office/powerpoint/2010/main" val="30501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 for </a:t>
            </a:r>
            <a:r>
              <a:rPr lang="en-US" dirty="0"/>
              <a:t>visualization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820030" y="909514"/>
            <a:ext cx="5904656" cy="5533506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altLang="zh-CN" dirty="0" smtClean="0"/>
              <a:t>Each expert </a:t>
            </a:r>
          </a:p>
          <a:p>
            <a:pPr lvl="1"/>
            <a:r>
              <a:rPr lang="en-US" altLang="zh-CN" dirty="0" smtClean="0"/>
              <a:t>One Instance </a:t>
            </a:r>
            <a:r>
              <a:rPr lang="en-US" altLang="zh-CN" dirty="0"/>
              <a:t>of Virtual Satellite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Local copy of system model data</a:t>
            </a:r>
          </a:p>
          <a:p>
            <a:pPr lvl="1"/>
            <a:r>
              <a:rPr lang="en-US" altLang="zh-CN" dirty="0" smtClean="0"/>
              <a:t>Only can alter data if with sufficient permissions</a:t>
            </a:r>
          </a:p>
          <a:p>
            <a:pPr lvl="1"/>
            <a:endParaRPr lang="en-US" dirty="0"/>
          </a:p>
          <a:p>
            <a:r>
              <a:rPr lang="en-US" dirty="0" smtClean="0"/>
              <a:t>Version Control System</a:t>
            </a:r>
          </a:p>
          <a:p>
            <a:pPr lvl="1"/>
            <a:r>
              <a:rPr lang="en-US" dirty="0"/>
              <a:t>Subversion</a:t>
            </a:r>
          </a:p>
          <a:p>
            <a:pPr lvl="1"/>
            <a:endParaRPr lang="en-US" dirty="0"/>
          </a:p>
          <a:p>
            <a:pPr marL="180000" lvl="1">
              <a:spcBef>
                <a:spcPts val="300"/>
              </a:spcBef>
            </a:pPr>
            <a:r>
              <a:rPr lang="en-US" altLang="zh-CN" dirty="0"/>
              <a:t>Consistent System Data</a:t>
            </a:r>
          </a:p>
          <a:p>
            <a:pPr lvl="1"/>
            <a:r>
              <a:rPr lang="en-US" altLang="zh-CN" dirty="0" smtClean="0"/>
              <a:t>Concept data model following MBSE approach </a:t>
            </a:r>
          </a:p>
          <a:p>
            <a:pPr lvl="1"/>
            <a:r>
              <a:rPr lang="en-US" altLang="zh-CN" dirty="0" smtClean="0"/>
              <a:t>Hierarchical tree-like demonstration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ystem</a:t>
            </a:r>
            <a:r>
              <a:rPr lang="en-US" altLang="zh-CN" dirty="0"/>
              <a:t>, subsystems, </a:t>
            </a:r>
            <a:r>
              <a:rPr lang="en-US" altLang="zh-CN" dirty="0" smtClean="0"/>
              <a:t>and </a:t>
            </a:r>
            <a:r>
              <a:rPr lang="en-US" altLang="zh-CN" dirty="0"/>
              <a:t>equipment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Geometric, other configuration parameters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Visualization Environment</a:t>
            </a:r>
          </a:p>
          <a:p>
            <a:pPr lvl="1"/>
            <a:r>
              <a:rPr lang="en-US" dirty="0" smtClean="0"/>
              <a:t>3D visualization in </a:t>
            </a:r>
            <a:r>
              <a:rPr lang="en-US" dirty="0"/>
              <a:t>V</a:t>
            </a:r>
            <a:r>
              <a:rPr lang="en-US" dirty="0" smtClean="0"/>
              <a:t>irtual Satellite</a:t>
            </a:r>
          </a:p>
          <a:p>
            <a:pPr lvl="1"/>
            <a:r>
              <a:rPr lang="en-US" dirty="0" smtClean="0"/>
              <a:t>VR environment</a:t>
            </a:r>
          </a:p>
          <a:p>
            <a:pPr lvl="1"/>
            <a:r>
              <a:rPr lang="en-US" altLang="zh-CN" dirty="0"/>
              <a:t>Transmission Control Protocol </a:t>
            </a: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59" y="270000"/>
            <a:ext cx="4760343" cy="6245028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</p:spTree>
    <p:extLst>
      <p:ext uri="{BB962C8B-B14F-4D97-AF65-F5344CB8AC3E}">
        <p14:creationId xmlns:p14="http://schemas.microsoft.com/office/powerpoint/2010/main" val="16815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Version </a:t>
            </a:r>
            <a:r>
              <a:rPr lang="en-US" dirty="0"/>
              <a:t>Comparison in </a:t>
            </a:r>
            <a:r>
              <a:rPr lang="en-US" altLang="zh-CN" dirty="0"/>
              <a:t>Virtual Satellite 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Version comparison with</a:t>
            </a:r>
            <a:r>
              <a:rPr lang="en-US" dirty="0" smtClean="0"/>
              <a:t> 3D visualization and VR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Satellite interface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8239635" y="1386000"/>
            <a:ext cx="5482800" cy="433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Virtual Satellite Navigator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versions </a:t>
            </a:r>
            <a:endParaRPr lang="en-US" dirty="0" smtClean="0"/>
          </a:p>
          <a:p>
            <a:pPr lvl="1"/>
            <a:endParaRPr lang="en-US" dirty="0"/>
          </a:p>
          <a:p>
            <a:pPr marL="180000" lvl="1">
              <a:spcBef>
                <a:spcPts val="300"/>
              </a:spcBef>
            </a:pPr>
            <a:r>
              <a:rPr lang="en-US" altLang="zh-CN" dirty="0" smtClean="0"/>
              <a:t>Textual Editor </a:t>
            </a:r>
          </a:p>
          <a:p>
            <a:pPr lvl="1"/>
            <a:r>
              <a:rPr lang="en-US" altLang="zh-CN" dirty="0" smtClean="0"/>
              <a:t>Geometric </a:t>
            </a:r>
            <a:r>
              <a:rPr lang="en-US" altLang="zh-CN" dirty="0"/>
              <a:t>model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Other configuration parameters</a:t>
            </a:r>
          </a:p>
          <a:p>
            <a:pPr lvl="1"/>
            <a:endParaRPr lang="en-US" dirty="0"/>
          </a:p>
          <a:p>
            <a:pPr marL="180000" lvl="1">
              <a:spcBef>
                <a:spcPts val="300"/>
              </a:spcBef>
            </a:pPr>
            <a:r>
              <a:rPr lang="en-US" altLang="zh-CN" dirty="0"/>
              <a:t>3D visualization viewer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Comparison operation</a:t>
            </a:r>
          </a:p>
          <a:p>
            <a:pPr lvl="1"/>
            <a:r>
              <a:rPr lang="en-US" altLang="zh-CN" dirty="0" smtClean="0"/>
              <a:t>Comparison of geometry</a:t>
            </a:r>
          </a:p>
          <a:p>
            <a:pPr lvl="1"/>
            <a:r>
              <a:rPr lang="en-US" altLang="zh-CN" dirty="0"/>
              <a:t>Comparison of </a:t>
            </a:r>
            <a:r>
              <a:rPr lang="en-US" altLang="zh-CN" dirty="0" smtClean="0"/>
              <a:t>parameter</a:t>
            </a:r>
          </a:p>
          <a:p>
            <a:pPr lvl="1"/>
            <a:r>
              <a:rPr lang="en-US" altLang="zh-CN" dirty="0" smtClean="0"/>
              <a:t>Color Map for parameters </a:t>
            </a:r>
            <a:endParaRPr lang="en-US" dirty="0" smtClean="0"/>
          </a:p>
          <a:p>
            <a:pPr lvl="1"/>
            <a:r>
              <a:rPr lang="en-US" altLang="zh-CN" dirty="0"/>
              <a:t>Animation</a:t>
            </a:r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1386000"/>
            <a:ext cx="7051748" cy="4504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1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Model for </a:t>
            </a:r>
            <a:r>
              <a:rPr lang="en-US" altLang="zh-CN" dirty="0" smtClean="0"/>
              <a:t>comparison visualization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39" y="1353651"/>
            <a:ext cx="7504463" cy="4779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25379" y="4089341"/>
            <a:ext cx="115212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7" descr="D:\work\document\SESP Paper\picture\version46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070" r="1861" b="1606"/>
          <a:stretch/>
        </p:blipFill>
        <p:spPr bwMode="auto">
          <a:xfrm>
            <a:off x="985019" y="1377566"/>
            <a:ext cx="4824536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8" descr="D:\work\document\SESP Paper\picture\version465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7193" r="1135" b="1264"/>
          <a:stretch/>
        </p:blipFill>
        <p:spPr bwMode="auto">
          <a:xfrm>
            <a:off x="6025579" y="1377566"/>
            <a:ext cx="4824536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9135" y="5347681"/>
            <a:ext cx="799288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Hard to find differences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eyes from pictures</a:t>
            </a:r>
          </a:p>
          <a:p>
            <a:pPr marL="180000" lvl="1" indent="-1800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Other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kinds </a:t>
            </a:r>
            <a:r>
              <a:rPr lang="en-US" dirty="0">
                <a:latin typeface="Arial" pitchFamily="34" charset="0"/>
                <a:cs typeface="Arial" pitchFamily="34" charset="0"/>
              </a:rPr>
              <a:t>of parameter beside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geometry: </a:t>
            </a:r>
            <a:r>
              <a:rPr lang="en-US" dirty="0">
                <a:latin typeface="Arial" pitchFamily="34" charset="0"/>
                <a:cs typeface="Arial" pitchFamily="34" charset="0"/>
              </a:rPr>
              <a:t>mass, power,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temperature…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180000" lvl="1" indent="-18000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Tedious, unclear, and time consuming to check the textual files </a:t>
            </a:r>
          </a:p>
        </p:txBody>
      </p:sp>
    </p:spTree>
    <p:extLst>
      <p:ext uri="{BB962C8B-B14F-4D97-AF65-F5344CB8AC3E}">
        <p14:creationId xmlns:p14="http://schemas.microsoft.com/office/powerpoint/2010/main" val="241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effort:  </a:t>
            </a:r>
            <a:r>
              <a:rPr lang="en-US" dirty="0"/>
              <a:t>graphical comparison approaches for intuitive understanding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52971" y="1413570"/>
            <a:ext cx="5482800" cy="4338000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3289275" y="1701602"/>
            <a:ext cx="5112568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altLang="zh-CN" dirty="0" smtClean="0"/>
              <a:t>Our effort to solve these problems:</a:t>
            </a:r>
          </a:p>
          <a:p>
            <a:pPr lvl="1"/>
            <a:r>
              <a:rPr lang="en-US" altLang="zh-CN" dirty="0" smtClean="0"/>
              <a:t>Virtual Satellite extended for </a:t>
            </a:r>
            <a:r>
              <a:rPr lang="en-US" dirty="0" smtClean="0"/>
              <a:t>graphical </a:t>
            </a:r>
            <a:r>
              <a:rPr lang="en-US" dirty="0"/>
              <a:t>comparison approaches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Differences between versions computed automatically</a:t>
            </a:r>
          </a:p>
          <a:p>
            <a:pPr lvl="1"/>
            <a:r>
              <a:rPr lang="en-US" altLang="zh-CN" dirty="0" smtClean="0"/>
              <a:t>3D visualization and VR environment</a:t>
            </a:r>
          </a:p>
          <a:p>
            <a:pPr lvl="1"/>
            <a:endParaRPr lang="en-US" altLang="zh-CN" dirty="0"/>
          </a:p>
          <a:p>
            <a:pPr marL="180000" lvl="1">
              <a:spcBef>
                <a:spcPts val="300"/>
              </a:spcBef>
            </a:pPr>
            <a:r>
              <a:rPr lang="en-US" altLang="zh-CN" dirty="0" smtClean="0"/>
              <a:t>Intuitive, quick, clear understanding of </a:t>
            </a:r>
            <a:r>
              <a:rPr lang="en-US" altLang="zh-CN" dirty="0"/>
              <a:t>differences between versions.</a:t>
            </a:r>
          </a:p>
          <a:p>
            <a:pPr lvl="1"/>
            <a:endParaRPr lang="en-US" altLang="zh-CN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</p:spTree>
    <p:extLst>
      <p:ext uri="{BB962C8B-B14F-4D97-AF65-F5344CB8AC3E}">
        <p14:creationId xmlns:p14="http://schemas.microsoft.com/office/powerpoint/2010/main" val="3083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Comparison of </a:t>
            </a:r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1" descr="D:\work\document\SESP Paper\picture\465-464CompareGe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2362" r="1120" b="738"/>
          <a:stretch/>
        </p:blipFill>
        <p:spPr bwMode="auto">
          <a:xfrm>
            <a:off x="986341" y="1393499"/>
            <a:ext cx="5327269" cy="4052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:\work\document\SESP Paper\picture\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5" y="5590034"/>
            <a:ext cx="5167620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961683" y="1386000"/>
            <a:ext cx="5482800" cy="4338000"/>
          </a:xfrm>
        </p:spPr>
        <p:txBody>
          <a:bodyPr/>
          <a:lstStyle/>
          <a:p>
            <a:r>
              <a:rPr lang="en-US" dirty="0"/>
              <a:t>Geometry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Position 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Four </a:t>
            </a:r>
            <a:r>
              <a:rPr lang="en-US" altLang="zh-CN" dirty="0"/>
              <a:t>kinds of </a:t>
            </a:r>
            <a:r>
              <a:rPr lang="en-US" altLang="zh-CN" dirty="0" smtClean="0"/>
              <a:t>comparison possibilities :</a:t>
            </a:r>
          </a:p>
          <a:p>
            <a:pPr lvl="1"/>
            <a:r>
              <a:rPr lang="en-US" altLang="zh-CN" dirty="0"/>
              <a:t>Something has been added</a:t>
            </a:r>
          </a:p>
          <a:p>
            <a:pPr lvl="1"/>
            <a:r>
              <a:rPr lang="en-US" altLang="zh-CN" dirty="0" smtClean="0"/>
              <a:t>Something </a:t>
            </a:r>
            <a:r>
              <a:rPr lang="en-US" altLang="zh-CN" dirty="0"/>
              <a:t>has been </a:t>
            </a:r>
            <a:r>
              <a:rPr lang="en-US" altLang="zh-CN" dirty="0" smtClean="0"/>
              <a:t>removed</a:t>
            </a:r>
          </a:p>
          <a:p>
            <a:pPr lvl="1"/>
            <a:r>
              <a:rPr lang="en-US" altLang="zh-CN" dirty="0" smtClean="0"/>
              <a:t>Something </a:t>
            </a:r>
            <a:r>
              <a:rPr lang="en-US" altLang="zh-CN" dirty="0"/>
              <a:t>has been </a:t>
            </a:r>
            <a:r>
              <a:rPr lang="en-US" altLang="zh-CN" dirty="0" smtClean="0"/>
              <a:t>modified</a:t>
            </a:r>
          </a:p>
          <a:p>
            <a:pPr lvl="1"/>
            <a:r>
              <a:rPr lang="en-US" altLang="zh-CN" dirty="0" smtClean="0"/>
              <a:t>Something </a:t>
            </a:r>
            <a:r>
              <a:rPr lang="en-US" altLang="zh-CN" dirty="0"/>
              <a:t>is </a:t>
            </a:r>
            <a:r>
              <a:rPr lang="en-US" altLang="zh-CN" dirty="0" smtClean="0"/>
              <a:t>unchanged</a:t>
            </a:r>
            <a:endParaRPr lang="en-US" dirty="0" smtClean="0"/>
          </a:p>
          <a:p>
            <a:pPr lvl="1"/>
            <a:endParaRPr lang="en-US" dirty="0"/>
          </a:p>
          <a:p>
            <a:pPr marL="180000" lvl="1">
              <a:spcBef>
                <a:spcPts val="300"/>
              </a:spcBef>
            </a:pPr>
            <a:r>
              <a:rPr lang="en-US" altLang="zh-CN" dirty="0" smtClean="0"/>
              <a:t>Keep removed </a:t>
            </a:r>
            <a:r>
              <a:rPr lang="en-US" altLang="zh-CN" dirty="0"/>
              <a:t>equipment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Too much detailed will cause confusion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Animation mode </a:t>
            </a:r>
            <a:r>
              <a:rPr lang="fr-FR" dirty="0"/>
              <a:t>for Version </a:t>
            </a:r>
            <a:r>
              <a:rPr lang="fr-FR" dirty="0" smtClean="0"/>
              <a:t>Comparison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" name="Picture 9" descr="D:\work\document\SESP Paper\picture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40" y="5806058"/>
            <a:ext cx="5167620" cy="504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8"/>
          <p:cNvGrpSpPr/>
          <p:nvPr/>
        </p:nvGrpSpPr>
        <p:grpSpPr>
          <a:xfrm>
            <a:off x="7681763" y="4413051"/>
            <a:ext cx="3761380" cy="1118493"/>
            <a:chOff x="0" y="0"/>
            <a:chExt cx="3532080" cy="8813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326" y="0"/>
              <a:ext cx="1145754" cy="881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187"/>
            <a:stretch/>
          </p:blipFill>
          <p:spPr>
            <a:xfrm>
              <a:off x="1184313" y="0"/>
              <a:ext cx="1203264" cy="881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84314" cy="8813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6" y="1707725"/>
            <a:ext cx="4709568" cy="36045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1701602"/>
            <a:ext cx="4709568" cy="3604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1701602"/>
            <a:ext cx="4709568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 </a:t>
            </a:r>
            <a:r>
              <a:rPr lang="fr-FR" dirty="0"/>
              <a:t>Comparison of </a:t>
            </a:r>
            <a:r>
              <a:rPr lang="fr-FR" dirty="0" err="1" smtClean="0"/>
              <a:t>parameter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8" name="Picture 2" descr="D:\work\document\SESP Paper\picture\465-464CompareMass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910" r="1840" b="1742"/>
          <a:stretch/>
        </p:blipFill>
        <p:spPr bwMode="auto">
          <a:xfrm>
            <a:off x="5809555" y="1388082"/>
            <a:ext cx="5544616" cy="4234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6" descr="D:\work\document\SESP Paper\picture\diagram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2089"/>
          <a:stretch/>
        </p:blipFill>
        <p:spPr bwMode="auto">
          <a:xfrm>
            <a:off x="5377507" y="5794491"/>
            <a:ext cx="6653649" cy="53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4979" y="1457514"/>
            <a:ext cx="5482800" cy="433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Key performance indicator, important parameter</a:t>
            </a:r>
          </a:p>
          <a:p>
            <a:pPr lvl="1"/>
            <a:r>
              <a:rPr lang="en-US" dirty="0"/>
              <a:t>Mass, Power consumption, Temperature</a:t>
            </a:r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estriction due to vehicle’s capacity</a:t>
            </a:r>
          </a:p>
          <a:p>
            <a:pPr lvl="1"/>
            <a:r>
              <a:rPr lang="en-US" altLang="zh-CN" dirty="0"/>
              <a:t>C</a:t>
            </a:r>
            <a:r>
              <a:rPr lang="en-US" altLang="zh-CN" dirty="0" smtClean="0"/>
              <a:t>enter </a:t>
            </a:r>
            <a:r>
              <a:rPr lang="en-US" altLang="zh-CN" dirty="0"/>
              <a:t>of </a:t>
            </a:r>
            <a:r>
              <a:rPr lang="en-US" altLang="zh-CN" dirty="0" smtClean="0"/>
              <a:t>gravity</a:t>
            </a:r>
          </a:p>
          <a:p>
            <a:pPr lvl="1"/>
            <a:r>
              <a:rPr lang="en-US" altLang="zh-CN" dirty="0" smtClean="0"/>
              <a:t>Thermal constrains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 smtClean="0"/>
              <a:t>Five kinds </a:t>
            </a:r>
            <a:r>
              <a:rPr lang="en-US" altLang="zh-CN" dirty="0"/>
              <a:t>of </a:t>
            </a:r>
            <a:r>
              <a:rPr lang="en-US" altLang="zh-CN" dirty="0" smtClean="0"/>
              <a:t>comparison possibilities : </a:t>
            </a:r>
          </a:p>
          <a:p>
            <a:pPr lvl="1"/>
            <a:r>
              <a:rPr lang="en-US" altLang="zh-CN" dirty="0" smtClean="0"/>
              <a:t>Something </a:t>
            </a:r>
            <a:r>
              <a:rPr lang="en-US" altLang="zh-CN" dirty="0"/>
              <a:t>has been </a:t>
            </a:r>
            <a:r>
              <a:rPr lang="en-US" altLang="zh-CN" dirty="0" smtClean="0"/>
              <a:t>added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omething </a:t>
            </a:r>
            <a:r>
              <a:rPr lang="en-US" altLang="zh-CN" dirty="0"/>
              <a:t>has been </a:t>
            </a:r>
            <a:r>
              <a:rPr lang="en-US" altLang="zh-CN" dirty="0" smtClean="0"/>
              <a:t>removed</a:t>
            </a:r>
          </a:p>
          <a:p>
            <a:pPr lvl="1"/>
            <a:r>
              <a:rPr lang="en-US" altLang="zh-CN" dirty="0" smtClean="0"/>
              <a:t>Value has </a:t>
            </a:r>
            <a:r>
              <a:rPr lang="en-US" altLang="zh-CN" dirty="0"/>
              <a:t>been </a:t>
            </a:r>
            <a:r>
              <a:rPr lang="en-US" altLang="zh-CN" dirty="0" smtClean="0"/>
              <a:t>increased</a:t>
            </a:r>
          </a:p>
          <a:p>
            <a:pPr lvl="1"/>
            <a:r>
              <a:rPr lang="en-US" altLang="zh-CN" dirty="0"/>
              <a:t>Value has been </a:t>
            </a:r>
            <a:r>
              <a:rPr lang="en-US" altLang="zh-CN" dirty="0" smtClean="0"/>
              <a:t>decreased</a:t>
            </a:r>
          </a:p>
          <a:p>
            <a:pPr lvl="1"/>
            <a:r>
              <a:rPr lang="en-US" altLang="zh-CN" dirty="0"/>
              <a:t>Something is unchanged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8399" y="1053530"/>
            <a:ext cx="10864800" cy="741600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ontents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1043" y="1773610"/>
            <a:ext cx="10864800" cy="180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Introduction of version comparison </a:t>
            </a:r>
            <a:r>
              <a:rPr lang="en-US" dirty="0"/>
              <a:t>for </a:t>
            </a:r>
            <a:r>
              <a:rPr lang="en-US" dirty="0" smtClean="0"/>
              <a:t>spacecraft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Architecture </a:t>
            </a:r>
            <a:r>
              <a:rPr lang="en-US" dirty="0" smtClean="0"/>
              <a:t>for visualization of </a:t>
            </a:r>
            <a:r>
              <a:rPr lang="en-US" altLang="zh-CN" dirty="0"/>
              <a:t>Virtual Satellite </a:t>
            </a:r>
            <a:endParaRPr lang="en-US" altLang="zh-C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Version </a:t>
            </a:r>
            <a:r>
              <a:rPr lang="it-IT" dirty="0" err="1" smtClean="0"/>
              <a:t>comparison</a:t>
            </a:r>
            <a:r>
              <a:rPr lang="it-IT" dirty="0" smtClean="0"/>
              <a:t> </a:t>
            </a:r>
            <a:r>
              <a:rPr lang="it-IT" dirty="0"/>
              <a:t>in Virtual Satellite </a:t>
            </a: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 and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 smtClean="0"/>
              <a:t>&gt; </a:t>
            </a:r>
            <a:r>
              <a:rPr lang="en-US" dirty="0"/>
              <a:t>Real-time Immersive Visualization for Satellite Configuration and Version Comparison </a:t>
            </a:r>
            <a:r>
              <a:rPr lang="en-US" dirty="0" smtClean="0"/>
              <a:t>&gt; Yang Liu &gt; </a:t>
            </a:r>
            <a:r>
              <a:rPr lang="en-US" dirty="0"/>
              <a:t>29.03.2017</a:t>
            </a:r>
          </a:p>
        </p:txBody>
      </p:sp>
    </p:spTree>
    <p:extLst>
      <p:ext uri="{BB962C8B-B14F-4D97-AF65-F5344CB8AC3E}">
        <p14:creationId xmlns:p14="http://schemas.microsoft.com/office/powerpoint/2010/main" val="24878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Color </a:t>
            </a:r>
            <a:r>
              <a:rPr lang="fr-FR" dirty="0"/>
              <a:t>Map of </a:t>
            </a:r>
            <a:r>
              <a:rPr lang="fr-FR" dirty="0" err="1" smtClean="0"/>
              <a:t>parameter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0963" y="1356753"/>
            <a:ext cx="5482800" cy="433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Not comparison within versions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one version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color according to </a:t>
            </a:r>
            <a:r>
              <a:rPr lang="en-US" dirty="0" smtClean="0"/>
              <a:t>parameter value</a:t>
            </a:r>
          </a:p>
          <a:p>
            <a:pPr marL="4464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/>
              <a:t>Key performance indicator, important parameter</a:t>
            </a:r>
          </a:p>
          <a:p>
            <a:pPr lvl="1"/>
            <a:r>
              <a:rPr lang="en-US" dirty="0"/>
              <a:t>Mass, Power consumption, Temperature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Parameter value </a:t>
            </a:r>
            <a:r>
              <a:rPr lang="en-US" altLang="zh-CN" dirty="0"/>
              <a:t>distribution of </a:t>
            </a:r>
            <a:r>
              <a:rPr lang="en-US" altLang="zh-CN" dirty="0" smtClean="0"/>
              <a:t>each equipment</a:t>
            </a:r>
          </a:p>
          <a:p>
            <a:pPr lvl="1"/>
            <a:r>
              <a:rPr lang="en-US" altLang="zh-CN" dirty="0" smtClean="0"/>
              <a:t>Overview perception</a:t>
            </a:r>
          </a:p>
          <a:p>
            <a:pPr lvl="1"/>
            <a:r>
              <a:rPr lang="en-US" altLang="zh-CN" dirty="0"/>
              <a:t>No need to </a:t>
            </a:r>
            <a:r>
              <a:rPr lang="en-US" altLang="zh-CN" dirty="0" smtClean="0"/>
              <a:t>create table </a:t>
            </a:r>
            <a:r>
              <a:rPr lang="en-US" altLang="zh-CN" dirty="0"/>
              <a:t>of distribution of subsystems</a:t>
            </a:r>
          </a:p>
          <a:p>
            <a:pPr lvl="1"/>
            <a:r>
              <a:rPr lang="en-US" altLang="zh-CN" dirty="0"/>
              <a:t>No need to check textual </a:t>
            </a:r>
            <a:r>
              <a:rPr lang="en-US" altLang="zh-CN" dirty="0" smtClean="0"/>
              <a:t>data</a:t>
            </a:r>
            <a:endParaRPr lang="en-US" altLang="zh-CN" dirty="0"/>
          </a:p>
          <a:p>
            <a:endParaRPr lang="en-US" dirty="0"/>
          </a:p>
          <a:p>
            <a:r>
              <a:rPr lang="en-US" dirty="0" smtClean="0"/>
              <a:t>Remind of equipment without parameter</a:t>
            </a:r>
            <a:endParaRPr lang="en-US" dirty="0"/>
          </a:p>
        </p:txBody>
      </p:sp>
      <p:pic>
        <p:nvPicPr>
          <p:cNvPr id="8" name="图片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b="4075"/>
          <a:stretch/>
        </p:blipFill>
        <p:spPr bwMode="auto">
          <a:xfrm>
            <a:off x="5649496" y="1465956"/>
            <a:ext cx="6083999" cy="417738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0" descr="D:\work\document\SESP Paper\picture\diagram - Cop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23" y="5806058"/>
            <a:ext cx="7270040" cy="531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 </a:t>
            </a:r>
            <a:r>
              <a:rPr lang="fr-FR" dirty="0"/>
              <a:t>Comparison In VR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10" descr="D:\work\document\SESP Paper\picture\diagram - Cop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8" y="5799691"/>
            <a:ext cx="7270040" cy="53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3" y="1341562"/>
            <a:ext cx="6545716" cy="4392488"/>
          </a:xfrm>
          <a:prstGeom prst="rect">
            <a:avLst/>
          </a:prstGeom>
          <a:noFill/>
        </p:spPr>
      </p:pic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68995" y="1386000"/>
            <a:ext cx="5482800" cy="2403834"/>
          </a:xfrm>
        </p:spPr>
        <p:txBody>
          <a:bodyPr/>
          <a:lstStyle/>
          <a:p>
            <a:endParaRPr lang="en-US" dirty="0" smtClean="0"/>
          </a:p>
          <a:p>
            <a:r>
              <a:rPr lang="en-US" altLang="zh-CN" dirty="0"/>
              <a:t>VR immersive environments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Dynamic</a:t>
            </a:r>
          </a:p>
          <a:p>
            <a:pPr lvl="1"/>
            <a:r>
              <a:rPr lang="en-US" altLang="zh-CN" dirty="0"/>
              <a:t>F</a:t>
            </a:r>
            <a:r>
              <a:rPr lang="en-US" altLang="zh-CN" dirty="0" smtClean="0"/>
              <a:t>irst-person </a:t>
            </a:r>
            <a:r>
              <a:rPr lang="en-US" altLang="zh-CN" dirty="0"/>
              <a:t>viewing perspective </a:t>
            </a:r>
            <a:endParaRPr lang="en-US" dirty="0"/>
          </a:p>
          <a:p>
            <a:pPr lvl="1"/>
            <a:r>
              <a:rPr lang="en-US" dirty="0" smtClean="0"/>
              <a:t>Communication in nature way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Version comparison with</a:t>
            </a:r>
            <a:r>
              <a:rPr lang="en-US" dirty="0" smtClean="0"/>
              <a:t> 3D visualization/VR and Future challenges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comparison with 3D </a:t>
            </a:r>
            <a:r>
              <a:rPr lang="en-US" dirty="0" smtClean="0"/>
              <a:t>visualization and VR technology 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0963" y="1701602"/>
            <a:ext cx="5482800" cy="4338000"/>
          </a:xfrm>
        </p:spPr>
        <p:txBody>
          <a:bodyPr/>
          <a:lstStyle/>
          <a:p>
            <a:r>
              <a:rPr lang="en-US" dirty="0" smtClean="0"/>
              <a:t>Intuitive, quick, clear understanding</a:t>
            </a:r>
          </a:p>
          <a:p>
            <a:pPr lvl="1"/>
            <a:r>
              <a:rPr lang="en-US" dirty="0"/>
              <a:t>Version Comparison of </a:t>
            </a:r>
            <a:r>
              <a:rPr lang="en-US" dirty="0" smtClean="0"/>
              <a:t>geometry</a:t>
            </a:r>
            <a:endParaRPr lang="en-US" dirty="0"/>
          </a:p>
          <a:p>
            <a:pPr lvl="1"/>
            <a:r>
              <a:rPr lang="en-US" dirty="0"/>
              <a:t>Animation of design </a:t>
            </a:r>
            <a:r>
              <a:rPr lang="en-US" dirty="0" smtClean="0"/>
              <a:t>progress</a:t>
            </a:r>
            <a:endParaRPr lang="en-US" dirty="0"/>
          </a:p>
          <a:p>
            <a:pPr lvl="1"/>
            <a:r>
              <a:rPr lang="en-US" altLang="zh-CN" dirty="0"/>
              <a:t>Version Comparison of </a:t>
            </a:r>
            <a:r>
              <a:rPr lang="en-US" altLang="zh-CN" dirty="0" smtClean="0"/>
              <a:t>property</a:t>
            </a:r>
            <a:endParaRPr lang="en-US" altLang="zh-CN" dirty="0"/>
          </a:p>
          <a:p>
            <a:pPr lvl="1"/>
            <a:r>
              <a:rPr lang="en-US" altLang="zh-CN" dirty="0"/>
              <a:t>Color Map of </a:t>
            </a:r>
            <a:r>
              <a:rPr lang="en-US" altLang="zh-CN" dirty="0" smtClean="0"/>
              <a:t>property</a:t>
            </a:r>
          </a:p>
          <a:p>
            <a:endParaRPr lang="en-US" altLang="zh-CN" dirty="0"/>
          </a:p>
          <a:p>
            <a:r>
              <a:rPr lang="en-US" altLang="zh-CN" dirty="0"/>
              <a:t>Delta </a:t>
            </a:r>
            <a:r>
              <a:rPr lang="en-US" altLang="zh-CN" dirty="0" smtClean="0"/>
              <a:t>Model </a:t>
            </a:r>
          </a:p>
          <a:p>
            <a:pPr lvl="1"/>
            <a:r>
              <a:rPr lang="en-US" altLang="zh-CN" dirty="0" smtClean="0"/>
              <a:t>Describing differences </a:t>
            </a:r>
            <a:r>
              <a:rPr lang="en-US" altLang="zh-CN" dirty="0"/>
              <a:t>between </a:t>
            </a:r>
            <a:r>
              <a:rPr lang="en-US" altLang="zh-CN" dirty="0" smtClean="0"/>
              <a:t>versions</a:t>
            </a:r>
          </a:p>
          <a:p>
            <a:pPr lvl="1"/>
            <a:r>
              <a:rPr lang="en-US" altLang="zh-CN" dirty="0" smtClean="0"/>
              <a:t>Easily fused into visualization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D:\work\document\SESP Paper\picture\2017_02_17_VirSat_Diff_VRLAB\IMG_8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23" y="1485578"/>
            <a:ext cx="6080795" cy="40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and next steps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Interaction with </a:t>
            </a:r>
            <a:r>
              <a:rPr lang="en-US" dirty="0" smtClean="0"/>
              <a:t>model </a:t>
            </a:r>
            <a:r>
              <a:rPr lang="en-US" dirty="0"/>
              <a:t>data in VR </a:t>
            </a:r>
            <a:r>
              <a:rPr lang="en-US" dirty="0" smtClean="0"/>
              <a:t>environment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Combination </a:t>
            </a:r>
            <a:r>
              <a:rPr lang="en-US" altLang="zh-CN" dirty="0"/>
              <a:t>of emerging trends</a:t>
            </a:r>
          </a:p>
          <a:p>
            <a:pPr lvl="1"/>
            <a:r>
              <a:rPr lang="en-US" dirty="0"/>
              <a:t>Microsoft HoloLens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altLang="zh-CN" dirty="0" smtClean="0"/>
              <a:t>Later </a:t>
            </a:r>
            <a:r>
              <a:rPr lang="en-US" altLang="zh-CN" dirty="0"/>
              <a:t>projects phases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Assembly </a:t>
            </a:r>
            <a:r>
              <a:rPr lang="en-US" altLang="zh-CN" dirty="0"/>
              <a:t>Integration and Test (AIT)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Y. Liu, M. Deshmukh, J. C. Wulkop, P. M. Fischer and A. Gerndt</a:t>
            </a:r>
          </a:p>
          <a:p>
            <a:endParaRPr lang="en-US" dirty="0" smtClean="0"/>
          </a:p>
          <a:p>
            <a:r>
              <a:rPr lang="en-US" dirty="0"/>
              <a:t>Simulation and Software Technology </a:t>
            </a:r>
            <a:endParaRPr lang="en-US" dirty="0" smtClean="0"/>
          </a:p>
          <a:p>
            <a:r>
              <a:rPr lang="en-US" dirty="0" smtClean="0"/>
              <a:t>German Aerospace Center</a:t>
            </a:r>
          </a:p>
          <a:p>
            <a:endParaRPr lang="en-US" dirty="0" smtClean="0"/>
          </a:p>
          <a:p>
            <a:r>
              <a:rPr lang="en-US" dirty="0" smtClean="0"/>
              <a:t>CEAS 2017 / 29.03.2017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Version Comparison for</a:t>
            </a:r>
            <a:r>
              <a:rPr lang="en-US" dirty="0" smtClean="0"/>
              <a:t> Spacecraft Design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Displaying differences between different versions of configuration data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 smtClean="0"/>
              <a:t>&gt; </a:t>
            </a:r>
            <a:r>
              <a:rPr lang="en-US" dirty="0"/>
              <a:t>Real-time Immersive Visualization for Satellite Configuration and Version Comparison </a:t>
            </a:r>
            <a:r>
              <a:rPr lang="en-US" dirty="0" smtClean="0"/>
              <a:t>&gt; Yang Liu &gt; </a:t>
            </a:r>
            <a:r>
              <a:rPr lang="en-US" dirty="0"/>
              <a:t>29.03.2017</a:t>
            </a:r>
          </a:p>
        </p:txBody>
      </p:sp>
    </p:spTree>
    <p:extLst>
      <p:ext uri="{BB962C8B-B14F-4D97-AF65-F5344CB8AC3E}">
        <p14:creationId xmlns:p14="http://schemas.microsoft.com/office/powerpoint/2010/main" val="22406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design </a:t>
            </a:r>
            <a:r>
              <a:rPr lang="en-US" dirty="0"/>
              <a:t>in a Concurrent Engineering Facility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9" y="1557338"/>
            <a:ext cx="6815753" cy="4537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009355" y="6161239"/>
            <a:ext cx="7986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Image from paper “Interactive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3D Visualization to Support Concurrent Engineering in the Early Space Mission Design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Phase”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22" y="1557338"/>
            <a:ext cx="4562405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Satellite </a:t>
            </a:r>
            <a:r>
              <a:rPr lang="en-US" dirty="0" smtClean="0"/>
              <a:t>as </a:t>
            </a:r>
            <a:r>
              <a:rPr lang="en-US" dirty="0"/>
              <a:t>the standard tool for </a:t>
            </a:r>
            <a:r>
              <a:rPr lang="en-US" dirty="0" smtClean="0"/>
              <a:t>Concurrent Engineering studies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8" name="图片 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" y="1546700"/>
            <a:ext cx="6435226" cy="4595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86" y="1546700"/>
            <a:ext cx="4696626" cy="460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differences of many versions of design need to be handled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51" y="1485578"/>
            <a:ext cx="9272993" cy="23811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9" y="4077866"/>
            <a:ext cx="11707199" cy="1857222"/>
          </a:xfrm>
          <a:prstGeom prst="rect">
            <a:avLst/>
          </a:prstGeom>
        </p:spPr>
      </p:pic>
      <p:sp>
        <p:nvSpPr>
          <p:cNvPr id="14" name="上下箭头 13"/>
          <p:cNvSpPr/>
          <p:nvPr/>
        </p:nvSpPr>
        <p:spPr>
          <a:xfrm>
            <a:off x="2137147" y="3645818"/>
            <a:ext cx="216024" cy="504056"/>
          </a:xfrm>
          <a:prstGeom prst="upDownArrow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上下箭头 67"/>
          <p:cNvSpPr/>
          <p:nvPr/>
        </p:nvSpPr>
        <p:spPr>
          <a:xfrm>
            <a:off x="5233491" y="3645818"/>
            <a:ext cx="216024" cy="504056"/>
          </a:xfrm>
          <a:prstGeom prst="upDownArrow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上下箭头 68"/>
          <p:cNvSpPr/>
          <p:nvPr/>
        </p:nvSpPr>
        <p:spPr>
          <a:xfrm>
            <a:off x="9193931" y="3645818"/>
            <a:ext cx="216024" cy="504056"/>
          </a:xfrm>
          <a:prstGeom prst="upDownArrow">
            <a:avLst/>
          </a:prstGeom>
          <a:solidFill>
            <a:schemeClr val="accent3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</p:spTree>
    <p:extLst>
      <p:ext uri="{BB962C8B-B14F-4D97-AF65-F5344CB8AC3E}">
        <p14:creationId xmlns:p14="http://schemas.microsoft.com/office/powerpoint/2010/main" val="19486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version comparison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624979" y="1269554"/>
            <a:ext cx="54828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altLang="zh-CN" dirty="0"/>
              <a:t>Decision making</a:t>
            </a:r>
          </a:p>
          <a:p>
            <a:pPr lvl="1"/>
            <a:endParaRPr lang="en-US" dirty="0" smtClean="0"/>
          </a:p>
          <a:p>
            <a:r>
              <a:rPr lang="en-US" altLang="zh-CN" dirty="0"/>
              <a:t>For </a:t>
            </a:r>
            <a:r>
              <a:rPr lang="en-US" altLang="zh-CN" dirty="0" smtClean="0"/>
              <a:t>stakeholders</a:t>
            </a:r>
          </a:p>
          <a:p>
            <a:pPr lvl="1"/>
            <a:r>
              <a:rPr lang="en-US" altLang="zh-CN" dirty="0" smtClean="0"/>
              <a:t>Grasp design progress </a:t>
            </a:r>
          </a:p>
          <a:p>
            <a:pPr lvl="1"/>
            <a:endParaRPr lang="en-US" dirty="0" smtClean="0"/>
          </a:p>
          <a:p>
            <a:r>
              <a:rPr lang="en-US" altLang="zh-CN" dirty="0"/>
              <a:t>For </a:t>
            </a:r>
            <a:r>
              <a:rPr lang="en-US" altLang="zh-CN" dirty="0" smtClean="0"/>
              <a:t>experts</a:t>
            </a:r>
          </a:p>
          <a:p>
            <a:pPr lvl="1"/>
            <a:r>
              <a:rPr lang="en-US" altLang="zh-CN" dirty="0"/>
              <a:t>L</a:t>
            </a:r>
            <a:r>
              <a:rPr lang="en-US" altLang="zh-CN" dirty="0" smtClean="0"/>
              <a:t>earn </a:t>
            </a:r>
            <a:r>
              <a:rPr lang="en-US" altLang="zh-CN" dirty="0"/>
              <a:t>lessons from the comparison between evolving </a:t>
            </a:r>
            <a:r>
              <a:rPr lang="en-US" altLang="zh-CN" dirty="0" smtClean="0"/>
              <a:t>versions</a:t>
            </a:r>
          </a:p>
          <a:p>
            <a:pPr lvl="1"/>
            <a:r>
              <a:rPr lang="en-US" altLang="zh-CN" dirty="0" smtClean="0"/>
              <a:t>If </a:t>
            </a:r>
            <a:r>
              <a:rPr lang="en-US" altLang="zh-CN" dirty="0"/>
              <a:t>needed, the current design may be refused and a different version may be </a:t>
            </a:r>
            <a:r>
              <a:rPr lang="en-US" altLang="zh-CN" dirty="0" smtClean="0"/>
              <a:t>selected</a:t>
            </a:r>
          </a:p>
          <a:p>
            <a:pPr lvl="1"/>
            <a:r>
              <a:rPr lang="en-US" altLang="zh-CN" dirty="0"/>
              <a:t>D</a:t>
            </a:r>
            <a:r>
              <a:rPr lang="en-US" altLang="zh-CN" dirty="0" smtClean="0"/>
              <a:t>esign </a:t>
            </a:r>
            <a:r>
              <a:rPr lang="en-US" altLang="zh-CN" dirty="0"/>
              <a:t>decisions might be </a:t>
            </a:r>
            <a:r>
              <a:rPr lang="en-US" altLang="zh-CN" dirty="0" smtClean="0"/>
              <a:t>approved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new system based on older versions or other similar systems. </a:t>
            </a:r>
            <a:endParaRPr lang="en-US" altLang="zh-CN" dirty="0"/>
          </a:p>
          <a:p>
            <a:endParaRPr lang="en-US" altLang="zh-CN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marL="446400" lvl="1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75" y="1557586"/>
            <a:ext cx="4717189" cy="35740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537747" y="3501802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86019" y="3141762"/>
            <a:ext cx="144016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Version</a:t>
            </a:r>
            <a:r>
              <a:rPr lang="en-US" altLang="zh-CN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for getting comparison results of multi versions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7" descr="D:\work\document\SESP Paper\picture\version46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070" r="1861" b="1606"/>
          <a:stretch/>
        </p:blipFill>
        <p:spPr bwMode="auto">
          <a:xfrm>
            <a:off x="6483618" y="2349674"/>
            <a:ext cx="4608512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88860" y="1400368"/>
            <a:ext cx="5482800" cy="4338000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altLang="zh-CN" dirty="0" smtClean="0"/>
              <a:t>Problems: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any </a:t>
            </a:r>
            <a:r>
              <a:rPr lang="en-US" altLang="zh-CN" dirty="0"/>
              <a:t>versions </a:t>
            </a:r>
            <a:r>
              <a:rPr lang="en-US" altLang="zh-CN" dirty="0" smtClean="0"/>
              <a:t>of one system</a:t>
            </a:r>
          </a:p>
          <a:p>
            <a:pPr lvl="1"/>
            <a:r>
              <a:rPr lang="en-US" altLang="zh-CN" dirty="0" smtClean="0"/>
              <a:t>Many subsystems, many parameters of one system</a:t>
            </a:r>
          </a:p>
          <a:p>
            <a:pPr lvl="1"/>
            <a:r>
              <a:rPr lang="en-US" altLang="zh-CN" dirty="0" smtClean="0"/>
              <a:t>Textual data files</a:t>
            </a:r>
            <a:endParaRPr lang="en-US" altLang="zh-CN" dirty="0"/>
          </a:p>
          <a:p>
            <a:endParaRPr lang="en-US" dirty="0"/>
          </a:p>
          <a:p>
            <a:pPr lvl="1"/>
            <a:endParaRPr lang="en-US" dirty="0"/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68996"/>
          <a:stretch/>
        </p:blipFill>
        <p:spPr>
          <a:xfrm>
            <a:off x="1201043" y="3546635"/>
            <a:ext cx="4237474" cy="21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531" y="2844570"/>
            <a:ext cx="11221200" cy="738000"/>
          </a:xfrm>
        </p:spPr>
        <p:txBody>
          <a:bodyPr/>
          <a:lstStyle/>
          <a:p>
            <a:r>
              <a:rPr lang="en-US" dirty="0" smtClean="0"/>
              <a:t>Our effort:  </a:t>
            </a:r>
            <a:r>
              <a:rPr lang="en-US" dirty="0"/>
              <a:t>graphical comparison approaches for intuitive understanding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DLR.de  •  Chart </a:t>
            </a:r>
            <a:fld id="{A5AC3FBE-A647-41C9-A8C3-4435ED4FC8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52971" y="1413570"/>
            <a:ext cx="5482800" cy="4338000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r>
              <a:rPr lang="en-US" dirty="0"/>
              <a:t>&gt; Real-time Immersive Visualization for Satellite Configuration and Version Comparison &gt; </a:t>
            </a:r>
            <a:r>
              <a:rPr lang="en-US" dirty="0" smtClean="0"/>
              <a:t>Yang Liu </a:t>
            </a:r>
            <a:r>
              <a:rPr lang="en-US" dirty="0"/>
              <a:t>&gt; 29.03.2017</a:t>
            </a:r>
          </a:p>
        </p:txBody>
      </p:sp>
    </p:spTree>
    <p:extLst>
      <p:ext uri="{BB962C8B-B14F-4D97-AF65-F5344CB8AC3E}">
        <p14:creationId xmlns:p14="http://schemas.microsoft.com/office/powerpoint/2010/main" val="38970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8F0FC47-D83E-4A44-A1AC-4544494588A5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1192</Words>
  <Application>Microsoft Office PowerPoint</Application>
  <PresentationFormat>Custom</PresentationFormat>
  <Paragraphs>276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DLR-Präsentation 16:9 Englisch</vt:lpstr>
      <vt:lpstr>Real-time Immersive Visualization for Satellite Configuration and Version Comparison</vt:lpstr>
      <vt:lpstr>Contents</vt:lpstr>
      <vt:lpstr>Version Comparison for Spacecraft Design</vt:lpstr>
      <vt:lpstr>Spacecraft design in a Concurrent Engineering Facility</vt:lpstr>
      <vt:lpstr>Virtual Satellite as the standard tool for Concurrent Engineering studies</vt:lpstr>
      <vt:lpstr>Configuration differences of many versions of design need to be handled</vt:lpstr>
      <vt:lpstr>Advantages of version comparison </vt:lpstr>
      <vt:lpstr>Problems for getting comparison results of multi versions</vt:lpstr>
      <vt:lpstr>Our effort:  graphical comparison approaches for intuitive understanding </vt:lpstr>
      <vt:lpstr>Architecture for Visualization of Virtual Satellite </vt:lpstr>
      <vt:lpstr>Architecture overview for visualization</vt:lpstr>
      <vt:lpstr>Version Comparison in Virtual Satellite </vt:lpstr>
      <vt:lpstr>Virtual Satellite interface</vt:lpstr>
      <vt:lpstr>Delta Model for comparison visualization</vt:lpstr>
      <vt:lpstr>Version Comparison</vt:lpstr>
      <vt:lpstr>Our effort:  graphical comparison approaches for intuitive understanding </vt:lpstr>
      <vt:lpstr>Version Comparison of geometry</vt:lpstr>
      <vt:lpstr>Animation mode for Version Comparison</vt:lpstr>
      <vt:lpstr>Version Comparison of parameter</vt:lpstr>
      <vt:lpstr>Color Map of parameter</vt:lpstr>
      <vt:lpstr>Version Comparison In VR</vt:lpstr>
      <vt:lpstr>Summary and Outlook</vt:lpstr>
      <vt:lpstr>Version comparison with 3D visualization and VR technology </vt:lpstr>
      <vt:lpstr>The Future and next steps</vt:lpstr>
      <vt:lpstr>End of Presentation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Philipp Martin</dc:creator>
  <cp:lastModifiedBy>Liu, Yang</cp:lastModifiedBy>
  <cp:revision>579</cp:revision>
  <dcterms:created xsi:type="dcterms:W3CDTF">2012-06-19T06:51:55Z</dcterms:created>
  <dcterms:modified xsi:type="dcterms:W3CDTF">2017-05-04T14:55:08Z</dcterms:modified>
</cp:coreProperties>
</file>