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42" r:id="rId5"/>
    <p:sldId id="744" r:id="rId6"/>
    <p:sldId id="662" r:id="rId7"/>
    <p:sldId id="347" r:id="rId8"/>
    <p:sldId id="645" r:id="rId9"/>
    <p:sldId id="745" r:id="rId10"/>
    <p:sldId id="739" r:id="rId11"/>
    <p:sldId id="740" r:id="rId12"/>
    <p:sldId id="741" r:id="rId13"/>
    <p:sldId id="742" r:id="rId14"/>
    <p:sldId id="672" r:id="rId15"/>
    <p:sldId id="675" r:id="rId16"/>
    <p:sldId id="696" r:id="rId17"/>
    <p:sldId id="737" r:id="rId18"/>
    <p:sldId id="678" r:id="rId19"/>
    <p:sldId id="689" r:id="rId20"/>
    <p:sldId id="690" r:id="rId21"/>
    <p:sldId id="691" r:id="rId22"/>
    <p:sldId id="692" r:id="rId23"/>
    <p:sldId id="693" r:id="rId24"/>
    <p:sldId id="694" r:id="rId25"/>
    <p:sldId id="695" r:id="rId26"/>
    <p:sldId id="735" r:id="rId27"/>
    <p:sldId id="736" r:id="rId28"/>
    <p:sldId id="749" r:id="rId29"/>
    <p:sldId id="746" r:id="rId30"/>
    <p:sldId id="747" r:id="rId31"/>
    <p:sldId id="748" r:id="rId32"/>
    <p:sldId id="410" r:id="rId33"/>
    <p:sldId id="547" r:id="rId34"/>
  </p:sldIdLst>
  <p:sldSz cx="9144000" cy="6858000" type="screen4x3"/>
  <p:notesSz cx="7099300" cy="10234613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D2D2D2"/>
    <a:srgbClr val="FAFAFA"/>
    <a:srgbClr val="FF8D00"/>
    <a:srgbClr val="FFE700"/>
    <a:srgbClr val="E7E7E7"/>
    <a:srgbClr val="808080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9" autoAdjust="0"/>
    <p:restoredTop sz="92555" autoAdjust="0"/>
  </p:normalViewPr>
  <p:slideViewPr>
    <p:cSldViewPr showGuides="1">
      <p:cViewPr varScale="1">
        <p:scale>
          <a:sx n="81" d="100"/>
          <a:sy n="81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92"/>
    </p:cViewPr>
  </p:sorterViewPr>
  <p:notesViewPr>
    <p:cSldViewPr showGuides="1">
      <p:cViewPr varScale="1">
        <p:scale>
          <a:sx n="73" d="100"/>
          <a:sy n="73" d="100"/>
        </p:scale>
        <p:origin x="-270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2042777672398"/>
          <c:y val="4.2168676217866241E-2"/>
          <c:w val="0.43242807312823389"/>
          <c:h val="0.8593420107524540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Folie 17</c:v>
                </c:pt>
              </c:strCache>
            </c:strRef>
          </c:tx>
          <c:spPr>
            <a:solidFill>
              <a:schemeClr val="accent1"/>
            </a:solidFill>
            <a:ln w="1268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993300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33CC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339966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explosion val="19"/>
            <c:spPr>
              <a:solidFill>
                <a:srgbClr val="FCF305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1"/>
              </a:solidFill>
              <a:ln w="12688">
                <a:noFill/>
                <a:prstDash val="solid"/>
              </a:ln>
            </c:spPr>
          </c:dPt>
          <c:dLbls>
            <c:dLbl>
              <c:idx val="4"/>
              <c:delete val="1"/>
            </c:dLbl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 sz="13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Space Research and Technology</c:v>
                </c:pt>
                <c:pt idx="1">
                  <c:v>Aeronautics</c:v>
                </c:pt>
                <c:pt idx="2">
                  <c:v>Transport</c:v>
                </c:pt>
                <c:pt idx="3">
                  <c:v>Energy</c:v>
                </c:pt>
                <c:pt idx="4">
                  <c:v>Defence and Security</c:v>
                </c:pt>
                <c:pt idx="5">
                  <c:v>Space Administration / DLR Project Management Agency</c:v>
                </c:pt>
                <c:pt idx="6">
                  <c:v>Other income / earnings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340</c:v>
                </c:pt>
                <c:pt idx="1">
                  <c:v>227</c:v>
                </c:pt>
                <c:pt idx="2">
                  <c:v>62</c:v>
                </c:pt>
                <c:pt idx="3">
                  <c:v>79</c:v>
                </c:pt>
                <c:pt idx="4">
                  <c:v>0</c:v>
                </c:pt>
                <c:pt idx="5">
                  <c:v>117</c:v>
                </c:pt>
                <c:pt idx="6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388">
          <a:noFill/>
        </a:ln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0"/>
          <c:y val="0.15162274989314475"/>
          <c:w val="0.30682201024602307"/>
          <c:h val="0.70956427012503642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r>
              <a:rPr lang="de-DE" sz="1400" b="0" i="0" u="none" strike="noStrike" baseline="0" dirty="0" err="1" smtClean="0">
                <a:effectLst/>
              </a:rPr>
              <a:t>Defence</a:t>
            </a:r>
            <a:r>
              <a:rPr lang="de-DE" sz="1400" b="0" i="0" u="none" strike="noStrike" baseline="0" dirty="0" smtClean="0">
                <a:effectLst/>
              </a:rPr>
              <a:t> </a:t>
            </a:r>
            <a:r>
              <a:rPr lang="de-DE" sz="1400" b="0" i="0" u="none" strike="noStrike" baseline="0" dirty="0" err="1" smtClean="0">
                <a:effectLst/>
              </a:rPr>
              <a:t>and</a:t>
            </a:r>
            <a:r>
              <a:rPr lang="de-DE" sz="1400" b="0" i="0" u="none" strike="noStrike" baseline="0" dirty="0" smtClean="0">
                <a:effectLst/>
              </a:rPr>
              <a:t> Security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086456589767847"/>
          <c:y val="9.37682261779654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995078938053942"/>
          <c:y val="6.3680268830352979E-2"/>
          <c:w val="0.75179095201447077"/>
          <c:h val="0.89444985925489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Sicherheit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501696"/>
        <c:axId val="95626368"/>
      </c:barChart>
      <c:catAx>
        <c:axId val="95501696"/>
        <c:scaling>
          <c:orientation val="minMax"/>
        </c:scaling>
        <c:delete val="1"/>
        <c:axPos val="b"/>
        <c:majorTickMark val="out"/>
        <c:minorTickMark val="none"/>
        <c:tickLblPos val="none"/>
        <c:crossAx val="95626368"/>
        <c:crosses val="autoZero"/>
        <c:auto val="1"/>
        <c:lblAlgn val="ctr"/>
        <c:lblOffset val="100"/>
        <c:noMultiLvlLbl val="0"/>
      </c:catAx>
      <c:valAx>
        <c:axId val="95626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5501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0.69368</cdr:x>
      <cdr:y>0</cdr:y>
    </cdr:from>
    <cdr:to>
      <cdr:x>0.98393</cdr:x>
      <cdr:y>0.04925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30213" y="-2012374"/>
          <a:ext cx="2397631" cy="195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All </a:t>
          </a:r>
          <a:r>
            <a:rPr lang="de-DE" sz="1000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values</a:t>
          </a:r>
          <a:r>
            <a: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in € </a:t>
          </a:r>
          <a:r>
            <a:rPr lang="de-DE" sz="1000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million</a:t>
          </a:r>
          <a:endParaRPr lang="de-DE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1780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pPr>
              <a:defRPr/>
            </a:pPr>
            <a:r>
              <a:rPr lang="de-DE" sz="1100" dirty="0" smtClean="0"/>
              <a:t>www.DLR.de &gt; DLR-STB-CSP &gt; Jürgen Kern &gt; 03.04.2014</a:t>
            </a:r>
            <a:endParaRPr lang="de-DE" sz="11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300"/>
            </a:lvl1pPr>
          </a:lstStyle>
          <a:p>
            <a:pPr>
              <a:defRPr/>
            </a:pPr>
            <a:fld id="{A1C36D7C-E19B-4212-907E-983706652545}" type="datetime1">
              <a:rPr lang="de-DE" sz="1100" smtClean="0"/>
              <a:pPr>
                <a:defRPr/>
              </a:pPr>
              <a:t>04.02.2016</a:t>
            </a:fld>
            <a:endParaRPr lang="de-DE" sz="1100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76567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pPr>
              <a:defRPr/>
            </a:pPr>
            <a:r>
              <a:rPr lang="de-DE" dirty="0" smtClean="0"/>
              <a:t>Deutsches Zentrum für Luft- und Raumfahrt e.V.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17070" y="148754"/>
            <a:ext cx="5665163" cy="777114"/>
          </a:xfrm>
          <a:prstGeom prst="rect">
            <a:avLst/>
          </a:prstGeom>
        </p:spPr>
        <p:txBody>
          <a:bodyPr wrap="square" lIns="99040" tIns="49519" rIns="99040" bIns="49519">
            <a:sp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en-US" sz="2400" b="1" kern="0" dirty="0" err="1" smtClean="0">
                <a:solidFill>
                  <a:srgbClr val="686868"/>
                </a:solidFill>
                <a:latin typeface="Arial"/>
                <a:ea typeface="ヒラギノ角ゴ Pro W3"/>
                <a:cs typeface="Arial"/>
              </a:rPr>
              <a:t>SolarMegaCities</a:t>
            </a:r>
            <a:r>
              <a:rPr lang="en-US" sz="2400" b="1" kern="0" dirty="0" smtClean="0">
                <a:solidFill>
                  <a:srgbClr val="686868"/>
                </a:solidFill>
                <a:latin typeface="Arial"/>
                <a:ea typeface="ヒラギノ角ゴ Pro W3"/>
                <a:cs typeface="Arial"/>
              </a:rPr>
              <a:t> 2015 </a:t>
            </a:r>
            <a:br>
              <a:rPr lang="en-US" sz="2400" b="1" kern="0" dirty="0" smtClean="0">
                <a:solidFill>
                  <a:srgbClr val="686868"/>
                </a:solidFill>
                <a:latin typeface="Arial"/>
                <a:ea typeface="ヒラギノ角ゴ Pro W3"/>
                <a:cs typeface="Arial"/>
              </a:rPr>
            </a:br>
            <a:r>
              <a:rPr lang="en-US" sz="2000" b="1" kern="0" dirty="0" smtClean="0">
                <a:solidFill>
                  <a:srgbClr val="686868"/>
                </a:solidFill>
                <a:latin typeface="Arial"/>
                <a:ea typeface="ヒラギノ角ゴ Pro W3"/>
                <a:cs typeface="Arial"/>
              </a:rPr>
              <a:t>A Concept by DLR TT and SF</a:t>
            </a:r>
            <a:endParaRPr lang="en-US" sz="2000" b="1" kern="0" dirty="0">
              <a:solidFill>
                <a:srgbClr val="686868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8B19-BD2C-40CB-82BD-30B965DEA9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5998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pPr>
              <a:defRPr/>
            </a:pPr>
            <a:r>
              <a:rPr lang="de-DE" smtClean="0"/>
              <a:t>www.DLR.de &gt; DLR-STB-CSP &gt; Jürgen Kern &gt; 03.04.2014</a:t>
            </a: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300"/>
            </a:lvl1pPr>
          </a:lstStyle>
          <a:p>
            <a:pPr>
              <a:defRPr/>
            </a:pPr>
            <a:fld id="{2011A216-1A7A-4803-B7F3-3AE806E936AF}" type="datetime1">
              <a:rPr lang="de-DE" smtClean="0"/>
              <a:pPr>
                <a:defRPr/>
              </a:pPr>
              <a:t>04.02.2016</a:t>
            </a:fld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7363" y="684213"/>
            <a:ext cx="6124575" cy="459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5520652"/>
            <a:ext cx="5679440" cy="394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pPr>
              <a:defRPr/>
            </a:pPr>
            <a:r>
              <a:rPr lang="de-DE" smtClean="0"/>
              <a:t>Deutsches Zentrum für Luft- und Raumfahrt e.V.</a:t>
            </a: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300"/>
            </a:lvl1pPr>
          </a:lstStyle>
          <a:p>
            <a:pPr>
              <a:defRPr/>
            </a:pPr>
            <a:fld id="{91AF6EF4-6777-4C0C-906E-30C9259B4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8013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2012-10-30 </a:t>
            </a:r>
            <a:r>
              <a:rPr lang="de-DE" dirty="0" err="1" smtClean="0"/>
              <a:t>approved</a:t>
            </a:r>
            <a:r>
              <a:rPr lang="de-DE" baseline="0" dirty="0" smtClean="0"/>
              <a:t> JK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F6EF4-6777-4C0C-906E-30C9259B404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Deutsches Zentrum für Luft- und Raumfahrt e.V.</a:t>
            </a:r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&gt; DLR-STB-CSP &gt; Jürgen Kern &gt; 03.04.2014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592F59AD-717F-425D-AB18-402B5CA06CC8}" type="datetime1">
              <a:rPr lang="de-DE" smtClean="0"/>
              <a:pPr>
                <a:defRPr/>
              </a:pPr>
              <a:t>04.02.2016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21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E86EF7-82FE-42D0-B91B-AA592770A3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5E28-E9E9-43F8-BE39-0AE3E94A37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CE82C-E2F9-4608-B05F-2143E5B7A7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5FDD44-251C-41DF-8E34-86662D559D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A2106-2E79-45EF-BB11-80F6BC5F46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51AE9-3B9A-4454-88DC-03792DF2B2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&gt; DLR-STB-CSP &gt; Jürgen Kern &gt; 03.04.2014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011A216-1A7A-4803-B7F3-3AE806E936AF}" type="datetime1">
              <a:rPr lang="de-DE" smtClean="0"/>
              <a:pPr>
                <a:defRPr/>
              </a:pPr>
              <a:t>04.02.2016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Deutsches Zentrum für Luft- und Raumfahrt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1AF6EF4-6777-4C0C-906E-30C9259B4042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1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4020728" y="9721243"/>
            <a:ext cx="307691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19" rIns="99040" bIns="4951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6609F1AC-613C-405A-BC35-27EB99C0B942}" type="slidenum">
              <a:rPr lang="de-DE" sz="1300"/>
              <a:pPr eaLnBrk="1" hangingPunct="1"/>
              <a:t>29</a:t>
            </a:fld>
            <a:endParaRPr lang="de-DE" sz="1300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/>
              <a:t>2012-10-30 </a:t>
            </a:r>
            <a:r>
              <a:rPr lang="de-DE" dirty="0" err="1" smtClean="0"/>
              <a:t>approved</a:t>
            </a:r>
            <a:r>
              <a:rPr lang="de-DE" baseline="0" dirty="0" smtClean="0"/>
              <a:t> JK</a:t>
            </a:r>
            <a:endParaRPr lang="en-US" dirty="0" smtClean="0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Deutsches Zentrum für Luft- und Raumfahrt e.V.</a:t>
            </a:r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&gt; DLR-STB-CSP &gt; Jürgen Kern &gt; 03.04.2014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1416DC30-F64E-44DB-98BD-A423339C7590}" type="datetime1">
              <a:rPr lang="de-DE" smtClean="0"/>
              <a:pPr>
                <a:defRPr/>
              </a:pPr>
              <a:t>04.02.2016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2012-10-30 </a:t>
            </a:r>
            <a:r>
              <a:rPr lang="de-DE" dirty="0" err="1" smtClean="0"/>
              <a:t>approved</a:t>
            </a:r>
            <a:r>
              <a:rPr lang="de-DE" baseline="0" dirty="0" smtClean="0"/>
              <a:t> JK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&gt; DLR-STB-CSP &gt; Jürgen Kern &gt; 03.04.2014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Deutsches Zentrum für Luft- und Raumfahrt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F6EF4-6777-4C0C-906E-30C9259B404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7D4EFA3D-A5E9-42D5-9C63-E9CCE860854B}" type="datetime1">
              <a:rPr lang="de-DE" smtClean="0"/>
              <a:pPr>
                <a:defRPr/>
              </a:pPr>
              <a:t>04.02.2016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48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2012-10-30 </a:t>
            </a:r>
            <a:r>
              <a:rPr lang="de-DE" dirty="0" err="1" smtClean="0"/>
              <a:t>approved</a:t>
            </a:r>
            <a:r>
              <a:rPr lang="de-DE" baseline="0" dirty="0" smtClean="0"/>
              <a:t> JK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&gt; DLR-STB-CSP &gt; Jürgen Kern &gt; 03.04.2014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Deutsches Zentrum für Luft- und Raumfahrt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F6EF4-6777-4C0C-906E-30C9259B404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7D4EFA3D-A5E9-42D5-9C63-E9CCE860854B}" type="datetime1">
              <a:rPr lang="de-DE" smtClean="0"/>
              <a:pPr>
                <a:defRPr/>
              </a:pPr>
              <a:t>04.02.2016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48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E65133-FE99-46C1-8DBE-0B550B35B1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0F2BD-DCA7-4DD3-BA5A-A4E118719F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09B88-C896-4845-BB8A-3DEB21F9B5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09B88-C896-4845-BB8A-3DEB21F9B5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CCCD60-1701-451B-AE43-C27F582FBB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406560-DA75-460C-A0C1-F8549AF1C7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93C28407-204C-4424-9373-47E501E03B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1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12776"/>
            <a:ext cx="7694613" cy="4464149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1pPr>
            <a:lvl2pPr marL="625475" indent="-179388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7EF649E6-2A9E-4040-BA0A-7FB9A7E05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2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C7FB6058-0563-4ED0-A6CB-7AEAA0A669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0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EF8380C8-6095-41FE-8A88-9B68DA852C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42EDDEF1-D228-4A9A-8BCF-F870CA3EA1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D8C6A3CE-5C7D-4DA9-887B-C2A90E11AC6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5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0D2A6803-FA5A-455C-9101-938C39B710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43000" y="1772816"/>
            <a:ext cx="7342188" cy="244827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70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32472557-09D5-4963-8EC6-B344159E91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38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-36513" y="-26988"/>
            <a:ext cx="9180513" cy="687546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 w="3175">
            <a:noFill/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5" name="AutoShape 2"/>
          <p:cNvSpPr>
            <a:spLocks noChangeArrowheads="1"/>
          </p:cNvSpPr>
          <p:nvPr userDrawn="1"/>
        </p:nvSpPr>
        <p:spPr bwMode="auto">
          <a:xfrm rot="8389599">
            <a:off x="1112838" y="-28575"/>
            <a:ext cx="8704262" cy="6910388"/>
          </a:xfrm>
          <a:prstGeom prst="moon">
            <a:avLst>
              <a:gd name="adj" fmla="val 17019"/>
            </a:avLst>
          </a:prstGeom>
          <a:solidFill>
            <a:srgbClr val="B8CCE4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pic>
        <p:nvPicPr>
          <p:cNvPr id="7" name="Picture 4" descr="\\fileserver.epu.ntua.gr\Projects\IEE BETTER\09 Technical\WP9\website\IEE_logo\full logo\iee_logo_withflag_strap_7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165850"/>
            <a:ext cx="1444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264696" cy="70609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l-GR" sz="32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lang="en-US" sz="2400" b="0" i="0" kern="1200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423749" cy="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52" y="6201683"/>
            <a:ext cx="603374" cy="5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Chart </a:t>
            </a:r>
            <a:fld id="{D8C6A3CE-5C7D-4DA9-887B-C2A90E11AC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6" r:id="rId6"/>
    <p:sldLayoutId id="2147483714" r:id="rId7"/>
    <p:sldLayoutId id="2147483719" r:id="rId8"/>
    <p:sldLayoutId id="214748372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iro" TargetMode="External"/><Relationship Id="rId13" Type="http://schemas.openxmlformats.org/officeDocument/2006/relationships/hyperlink" Target="https://en.wikipedia.org/wiki/Greater_Sao_Paulo" TargetMode="External"/><Relationship Id="rId18" Type="http://schemas.openxmlformats.org/officeDocument/2006/relationships/hyperlink" Target="https://en.wikipedia.org/wiki/Seoul_National_Capital_Area" TargetMode="External"/><Relationship Id="rId26" Type="http://schemas.openxmlformats.org/officeDocument/2006/relationships/hyperlink" Target="https://en.wikipedia.org/wiki/Dhaka" TargetMode="External"/><Relationship Id="rId3" Type="http://schemas.openxmlformats.org/officeDocument/2006/relationships/hyperlink" Target="https://en.wikipedia.org/wiki/London" TargetMode="External"/><Relationship Id="rId21" Type="http://schemas.openxmlformats.org/officeDocument/2006/relationships/hyperlink" Target="https://en.wikipedia.org/wiki/Karachi" TargetMode="External"/><Relationship Id="rId7" Type="http://schemas.openxmlformats.org/officeDocument/2006/relationships/hyperlink" Target="https://en.wikipedia.org/wiki/Lagos" TargetMode="External"/><Relationship Id="rId12" Type="http://schemas.openxmlformats.org/officeDocument/2006/relationships/hyperlink" Target="https://en.wikipedia.org/wiki/Los_Angeles_Metropolitan_Area" TargetMode="External"/><Relationship Id="rId17" Type="http://schemas.openxmlformats.org/officeDocument/2006/relationships/hyperlink" Target="https://en.wikipedia.org/wiki/Jabodetabek" TargetMode="External"/><Relationship Id="rId25" Type="http://schemas.openxmlformats.org/officeDocument/2006/relationships/hyperlink" Target="https://en.wikipedia.org/wiki/Metro_Manila" TargetMode="External"/><Relationship Id="rId2" Type="http://schemas.openxmlformats.org/officeDocument/2006/relationships/hyperlink" Target="https://en.wikipedia.org/wiki/Moscow" TargetMode="External"/><Relationship Id="rId16" Type="http://schemas.openxmlformats.org/officeDocument/2006/relationships/hyperlink" Target="https://en.wikipedia.org/wiki/Tokyo-Yokohama" TargetMode="External"/><Relationship Id="rId20" Type="http://schemas.openxmlformats.org/officeDocument/2006/relationships/hyperlink" Target="https://en.wikipedia.org/wiki/Shanghai" TargetMode="External"/><Relationship Id="rId29" Type="http://schemas.openxmlformats.org/officeDocument/2006/relationships/hyperlink" Target="https://en.wikipedia.org/wiki/Tehr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Istanbul" TargetMode="External"/><Relationship Id="rId11" Type="http://schemas.openxmlformats.org/officeDocument/2006/relationships/hyperlink" Target="https://en.wikipedia.org/wiki/Greater_Mexico_City" TargetMode="External"/><Relationship Id="rId24" Type="http://schemas.openxmlformats.org/officeDocument/2006/relationships/hyperlink" Target="https://en.wikipedia.org/wiki/Keihanshin" TargetMode="External"/><Relationship Id="rId5" Type="http://schemas.openxmlformats.org/officeDocument/2006/relationships/hyperlink" Target="https://en.wikipedia.org/wiki/Rhine-Ruhr" TargetMode="External"/><Relationship Id="rId15" Type="http://schemas.openxmlformats.org/officeDocument/2006/relationships/hyperlink" Target="https://en.wikipedia.org/wiki/Rio_de_Janeiro" TargetMode="External"/><Relationship Id="rId23" Type="http://schemas.openxmlformats.org/officeDocument/2006/relationships/hyperlink" Target="https://en.wikipedia.org/wiki/Mumbai" TargetMode="External"/><Relationship Id="rId28" Type="http://schemas.openxmlformats.org/officeDocument/2006/relationships/hyperlink" Target="https://en.wikipedia.org/wiki/Kolkata" TargetMode="External"/><Relationship Id="rId10" Type="http://schemas.openxmlformats.org/officeDocument/2006/relationships/hyperlink" Target="https://en.wikipedia.org/wiki/New_York_metropolitan_area" TargetMode="External"/><Relationship Id="rId19" Type="http://schemas.openxmlformats.org/officeDocument/2006/relationships/hyperlink" Target="https://en.wikipedia.org/wiki/National_Capital_Region_(India)" TargetMode="External"/><Relationship Id="rId31" Type="http://schemas.openxmlformats.org/officeDocument/2006/relationships/hyperlink" Target="https://en.wikipedia.org/wiki/Shenzhen" TargetMode="External"/><Relationship Id="rId4" Type="http://schemas.openxmlformats.org/officeDocument/2006/relationships/hyperlink" Target="https://en.wikipedia.org/wiki/Paris_urban_area" TargetMode="External"/><Relationship Id="rId9" Type="http://schemas.openxmlformats.org/officeDocument/2006/relationships/hyperlink" Target="https://en.wikipedia.org/wiki/Kinshasa" TargetMode="External"/><Relationship Id="rId14" Type="http://schemas.openxmlformats.org/officeDocument/2006/relationships/hyperlink" Target="https://en.wikipedia.org/wiki/Buenos_Aires" TargetMode="External"/><Relationship Id="rId22" Type="http://schemas.openxmlformats.org/officeDocument/2006/relationships/hyperlink" Target="https://en.wikipedia.org/wiki/Beijing" TargetMode="External"/><Relationship Id="rId27" Type="http://schemas.openxmlformats.org/officeDocument/2006/relationships/hyperlink" Target="https://en.wikipedia.org/wiki/Bangkok" TargetMode="External"/><Relationship Id="rId30" Type="http://schemas.openxmlformats.org/officeDocument/2006/relationships/hyperlink" Target="https://en.wikipedia.org/wiki/Guangzho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se.iitb.ac.in/~praneeth/ar.jpg&amp;imgrefurl=http://www.cse.iitb.ac.in/~praneeth/cs296.html&amp;h=322&amp;w=284&amp;sz=58&amp;tbnid=g3kbPhdFtpA4kM:&amp;tbnh=110&amp;tbnw=97&amp;zoom=1&amp;usg=__nLDOqZ4Y18xWWHmuri9_TbeLhwk=&amp;docid=2jUgHIsaTaU9lM&amp;hl=en&amp;sa=X&amp;ei=NPMCUOqaCaOo2wWt_sXFCw&amp;ved=0CFsQ9QEwBw&amp;dur=46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gac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ZPk2quRmKE&amp;feature=rela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agos" TargetMode="External"/><Relationship Id="rId13" Type="http://schemas.openxmlformats.org/officeDocument/2006/relationships/hyperlink" Target="https://en.wikipedia.org/wiki/Los_Angeles_Metropolitan_Area" TargetMode="External"/><Relationship Id="rId18" Type="http://schemas.openxmlformats.org/officeDocument/2006/relationships/hyperlink" Target="https://en.wikipedia.org/wiki/Jabodetabek" TargetMode="External"/><Relationship Id="rId26" Type="http://schemas.openxmlformats.org/officeDocument/2006/relationships/hyperlink" Target="https://en.wikipedia.org/wiki/Metro_Manila" TargetMode="External"/><Relationship Id="rId3" Type="http://schemas.openxmlformats.org/officeDocument/2006/relationships/hyperlink" Target="https://en.wikipedia.org/wiki/Moscow" TargetMode="External"/><Relationship Id="rId21" Type="http://schemas.openxmlformats.org/officeDocument/2006/relationships/hyperlink" Target="https://en.wikipedia.org/wiki/Shanghai" TargetMode="External"/><Relationship Id="rId7" Type="http://schemas.openxmlformats.org/officeDocument/2006/relationships/hyperlink" Target="https://en.wikipedia.org/wiki/Istanbul" TargetMode="External"/><Relationship Id="rId12" Type="http://schemas.openxmlformats.org/officeDocument/2006/relationships/hyperlink" Target="https://en.wikipedia.org/wiki/Greater_Mexico_City" TargetMode="External"/><Relationship Id="rId17" Type="http://schemas.openxmlformats.org/officeDocument/2006/relationships/hyperlink" Target="https://en.wikipedia.org/wiki/Tokyo-Yokohama" TargetMode="External"/><Relationship Id="rId25" Type="http://schemas.openxmlformats.org/officeDocument/2006/relationships/hyperlink" Target="https://en.wikipedia.org/wiki/Keihanshin" TargetMode="External"/><Relationship Id="rId2" Type="http://schemas.openxmlformats.org/officeDocument/2006/relationships/image" Target="../media/image27.emf"/><Relationship Id="rId16" Type="http://schemas.openxmlformats.org/officeDocument/2006/relationships/hyperlink" Target="https://en.wikipedia.org/wiki/Rio_de_Janeiro" TargetMode="External"/><Relationship Id="rId20" Type="http://schemas.openxmlformats.org/officeDocument/2006/relationships/hyperlink" Target="https://en.wikipedia.org/wiki/National_Capital_Region_(India)" TargetMode="External"/><Relationship Id="rId29" Type="http://schemas.openxmlformats.org/officeDocument/2006/relationships/hyperlink" Target="https://en.wikipedia.org/wiki/Kolkat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Rhine-Ruhr" TargetMode="External"/><Relationship Id="rId11" Type="http://schemas.openxmlformats.org/officeDocument/2006/relationships/hyperlink" Target="https://en.wikipedia.org/wiki/New_York_metropolitan_area" TargetMode="External"/><Relationship Id="rId24" Type="http://schemas.openxmlformats.org/officeDocument/2006/relationships/hyperlink" Target="https://en.wikipedia.org/wiki/Mumbai" TargetMode="External"/><Relationship Id="rId32" Type="http://schemas.openxmlformats.org/officeDocument/2006/relationships/hyperlink" Target="https://en.wikipedia.org/wiki/Shenzhen" TargetMode="External"/><Relationship Id="rId5" Type="http://schemas.openxmlformats.org/officeDocument/2006/relationships/hyperlink" Target="https://en.wikipedia.org/wiki/Paris_urban_area" TargetMode="External"/><Relationship Id="rId15" Type="http://schemas.openxmlformats.org/officeDocument/2006/relationships/hyperlink" Target="https://en.wikipedia.org/wiki/Buenos_Aires" TargetMode="External"/><Relationship Id="rId23" Type="http://schemas.openxmlformats.org/officeDocument/2006/relationships/hyperlink" Target="https://en.wikipedia.org/wiki/Beijing" TargetMode="External"/><Relationship Id="rId28" Type="http://schemas.openxmlformats.org/officeDocument/2006/relationships/hyperlink" Target="https://en.wikipedia.org/wiki/Bangkok" TargetMode="External"/><Relationship Id="rId10" Type="http://schemas.openxmlformats.org/officeDocument/2006/relationships/hyperlink" Target="https://en.wikipedia.org/wiki/Kinshasa" TargetMode="External"/><Relationship Id="rId19" Type="http://schemas.openxmlformats.org/officeDocument/2006/relationships/hyperlink" Target="https://en.wikipedia.org/wiki/Seoul_National_Capital_Area" TargetMode="External"/><Relationship Id="rId31" Type="http://schemas.openxmlformats.org/officeDocument/2006/relationships/hyperlink" Target="https://en.wikipedia.org/wiki/Guangzhou" TargetMode="External"/><Relationship Id="rId4" Type="http://schemas.openxmlformats.org/officeDocument/2006/relationships/hyperlink" Target="https://en.wikipedia.org/wiki/London" TargetMode="External"/><Relationship Id="rId9" Type="http://schemas.openxmlformats.org/officeDocument/2006/relationships/hyperlink" Target="https://en.wikipedia.org/wiki/Cairo" TargetMode="External"/><Relationship Id="rId14" Type="http://schemas.openxmlformats.org/officeDocument/2006/relationships/hyperlink" Target="https://en.wikipedia.org/wiki/Greater_Sao_Paulo" TargetMode="External"/><Relationship Id="rId22" Type="http://schemas.openxmlformats.org/officeDocument/2006/relationships/hyperlink" Target="https://en.wikipedia.org/wiki/Karachi" TargetMode="External"/><Relationship Id="rId27" Type="http://schemas.openxmlformats.org/officeDocument/2006/relationships/hyperlink" Target="https://en.wikipedia.org/wiki/Dhaka" TargetMode="External"/><Relationship Id="rId30" Type="http://schemas.openxmlformats.org/officeDocument/2006/relationships/hyperlink" Target="https://en.wikipedia.org/wiki/Tehra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obias.fichter@dlr.de" TargetMode="External"/><Relationship Id="rId2" Type="http://schemas.openxmlformats.org/officeDocument/2006/relationships/hyperlink" Target="mailto:juergen.kern@dlr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lr.de/tt/system" TargetMode="External"/><Relationship Id="rId5" Type="http://schemas.openxmlformats.org/officeDocument/2006/relationships/hyperlink" Target="mailto:franz.trieb@dlr.de" TargetMode="External"/><Relationship Id="rId4" Type="http://schemas.openxmlformats.org/officeDocument/2006/relationships/hyperlink" Target="mailto:massimo.moser@dlr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iro" TargetMode="External"/><Relationship Id="rId3" Type="http://schemas.openxmlformats.org/officeDocument/2006/relationships/hyperlink" Target="https://en.wikipedia.org/wiki/London" TargetMode="External"/><Relationship Id="rId7" Type="http://schemas.openxmlformats.org/officeDocument/2006/relationships/hyperlink" Target="https://en.wikipedia.org/wiki/Lagos" TargetMode="External"/><Relationship Id="rId2" Type="http://schemas.openxmlformats.org/officeDocument/2006/relationships/hyperlink" Target="https://en.wikipedia.org/wiki/Mosco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stanbul" TargetMode="External"/><Relationship Id="rId5" Type="http://schemas.openxmlformats.org/officeDocument/2006/relationships/hyperlink" Target="https://en.wikipedia.org/wiki/Rhine-Ruhr" TargetMode="External"/><Relationship Id="rId4" Type="http://schemas.openxmlformats.org/officeDocument/2006/relationships/hyperlink" Target="https://en.wikipedia.org/wiki/Paris_urban_area" TargetMode="External"/><Relationship Id="rId9" Type="http://schemas.openxmlformats.org/officeDocument/2006/relationships/hyperlink" Target="https://en.wikipedia.org/wiki/Kinshas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eijing" TargetMode="External"/><Relationship Id="rId13" Type="http://schemas.openxmlformats.org/officeDocument/2006/relationships/hyperlink" Target="https://en.wikipedia.org/wiki/Bangkok" TargetMode="External"/><Relationship Id="rId3" Type="http://schemas.openxmlformats.org/officeDocument/2006/relationships/hyperlink" Target="https://en.wikipedia.org/wiki/Jabodetabek" TargetMode="External"/><Relationship Id="rId7" Type="http://schemas.openxmlformats.org/officeDocument/2006/relationships/hyperlink" Target="https://en.wikipedia.org/wiki/Karachi" TargetMode="External"/><Relationship Id="rId12" Type="http://schemas.openxmlformats.org/officeDocument/2006/relationships/hyperlink" Target="https://en.wikipedia.org/wiki/Dhaka" TargetMode="External"/><Relationship Id="rId17" Type="http://schemas.openxmlformats.org/officeDocument/2006/relationships/hyperlink" Target="https://en.wikipedia.org/wiki/Shenzhen" TargetMode="External"/><Relationship Id="rId2" Type="http://schemas.openxmlformats.org/officeDocument/2006/relationships/hyperlink" Target="https://en.wikipedia.org/wiki/Tokyo-Yokohama" TargetMode="External"/><Relationship Id="rId16" Type="http://schemas.openxmlformats.org/officeDocument/2006/relationships/hyperlink" Target="https://en.wikipedia.org/wiki/Guangzho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hanghai" TargetMode="External"/><Relationship Id="rId11" Type="http://schemas.openxmlformats.org/officeDocument/2006/relationships/hyperlink" Target="https://en.wikipedia.org/wiki/Metro_Manila" TargetMode="External"/><Relationship Id="rId5" Type="http://schemas.openxmlformats.org/officeDocument/2006/relationships/hyperlink" Target="https://en.wikipedia.org/wiki/National_Capital_Region_(India)" TargetMode="External"/><Relationship Id="rId15" Type="http://schemas.openxmlformats.org/officeDocument/2006/relationships/hyperlink" Target="https://en.wikipedia.org/wiki/Tehran" TargetMode="External"/><Relationship Id="rId10" Type="http://schemas.openxmlformats.org/officeDocument/2006/relationships/hyperlink" Target="https://en.wikipedia.org/wiki/Keihanshin" TargetMode="External"/><Relationship Id="rId4" Type="http://schemas.openxmlformats.org/officeDocument/2006/relationships/hyperlink" Target="https://en.wikipedia.org/wiki/Seoul_National_Capital_Area" TargetMode="External"/><Relationship Id="rId9" Type="http://schemas.openxmlformats.org/officeDocument/2006/relationships/hyperlink" Target="https://en.wikipedia.org/wiki/Mumbai" TargetMode="External"/><Relationship Id="rId14" Type="http://schemas.openxmlformats.org/officeDocument/2006/relationships/hyperlink" Target="https://en.wikipedia.org/wiki/Kolka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ater_Mexico_City" TargetMode="External"/><Relationship Id="rId7" Type="http://schemas.openxmlformats.org/officeDocument/2006/relationships/hyperlink" Target="https://en.wikipedia.org/wiki/Rio_de_Janeiro" TargetMode="External"/><Relationship Id="rId2" Type="http://schemas.openxmlformats.org/officeDocument/2006/relationships/hyperlink" Target="https://en.wikipedia.org/wiki/New_York_metropolitan_ar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uenos_Aires" TargetMode="External"/><Relationship Id="rId5" Type="http://schemas.openxmlformats.org/officeDocument/2006/relationships/hyperlink" Target="https://en.wikipedia.org/wiki/Greater_Sao_Paulo" TargetMode="External"/><Relationship Id="rId4" Type="http://schemas.openxmlformats.org/officeDocument/2006/relationships/hyperlink" Target="https://en.wikipedia.org/wiki/Los_Angeles_Metropolitan_Ar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424936" cy="1440904"/>
          </a:xfrm>
        </p:spPr>
        <p:txBody>
          <a:bodyPr/>
          <a:lstStyle/>
          <a:p>
            <a:r>
              <a:rPr lang="de-DE" dirty="0"/>
              <a:t>Wie sieht die Zukunft der Stromerzeugung aus:</a:t>
            </a:r>
            <a:br>
              <a:rPr lang="de-DE" dirty="0"/>
            </a:br>
            <a:r>
              <a:rPr lang="de-DE" dirty="0"/>
              <a:t>zentral oder dezentral? – Ein Blick in die Zukunft und</a:t>
            </a:r>
            <a:br>
              <a:rPr lang="de-DE" dirty="0"/>
            </a:b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Grenzen</a:t>
            </a:r>
            <a:r>
              <a:rPr lang="en-US" dirty="0"/>
              <a:t> </a:t>
            </a:r>
            <a:r>
              <a:rPr lang="en-US" dirty="0" err="1"/>
              <a:t>Deutschlands</a:t>
            </a:r>
            <a:endParaRPr lang="en-GB" b="0" dirty="0">
              <a:cs typeface="Arial" charset="0"/>
              <a:sym typeface="Arial" charset="0"/>
            </a:endParaRP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8136904" cy="352839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Energy Supply for Megacities</a:t>
            </a:r>
          </a:p>
          <a:p>
            <a:pPr algn="ctr" eaLnBrk="1" hangingPunct="1"/>
            <a:r>
              <a:rPr lang="en-US" dirty="0" smtClean="0"/>
              <a:t>A concept and proposal by DLR</a:t>
            </a:r>
          </a:p>
          <a:p>
            <a:pPr algn="ctr" eaLnBrk="1" hangingPunct="1"/>
            <a:endParaRPr lang="en-US" b="1" dirty="0"/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Jürgen Kern, System Analyst, DLR-TT</a:t>
            </a:r>
          </a:p>
          <a:p>
            <a:pPr eaLnBrk="1" hangingPunct="1"/>
            <a:r>
              <a:rPr lang="de-DE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Bernhard </a:t>
            </a:r>
            <a:r>
              <a:rPr lang="de-DE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Hoffschmidt</a:t>
            </a:r>
            <a:r>
              <a:rPr lang="de-DE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Director</a:t>
            </a:r>
            <a:r>
              <a:rPr lang="de-DE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, DLR-SF</a:t>
            </a:r>
          </a:p>
          <a:p>
            <a:pPr eaLnBrk="1" hangingPunct="1"/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/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German Aerospace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Center</a:t>
            </a:r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/>
            <a:r>
              <a:rPr lang="en-GB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Deutsches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Zentrum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für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Luft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und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Raumfahrt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e.V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.  (DLR)</a:t>
            </a:r>
            <a:endParaRPr lang="en-GB" sz="2200" i="1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0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1144800" y="1121866"/>
            <a:ext cx="3769200" cy="333425"/>
          </a:xfrm>
        </p:spPr>
        <p:txBody>
          <a:bodyPr/>
          <a:lstStyle/>
          <a:p>
            <a:pPr algn="ctr"/>
            <a:r>
              <a:rPr lang="de-DE" dirty="0" smtClean="0"/>
              <a:t>Europe – </a:t>
            </a:r>
            <a:r>
              <a:rPr lang="de-DE" dirty="0" err="1" smtClean="0"/>
              <a:t>Africa</a:t>
            </a:r>
            <a:r>
              <a:rPr lang="de-DE" dirty="0" smtClean="0"/>
              <a:t> - </a:t>
            </a:r>
            <a:r>
              <a:rPr lang="de-DE" dirty="0" err="1" smtClean="0"/>
              <a:t>America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5065200" y="1122427"/>
            <a:ext cx="3769200" cy="334800"/>
          </a:xfrm>
        </p:spPr>
        <p:txBody>
          <a:bodyPr/>
          <a:lstStyle/>
          <a:p>
            <a:pPr algn="ctr"/>
            <a:r>
              <a:rPr lang="de-DE" dirty="0" err="1" smtClean="0"/>
              <a:t>Asia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342188" cy="738187"/>
          </a:xfrm>
        </p:spPr>
        <p:txBody>
          <a:bodyPr/>
          <a:lstStyle/>
          <a:p>
            <a:r>
              <a:rPr lang="de-DE" dirty="0" err="1" smtClean="0"/>
              <a:t>MegaCities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2"/>
          </p:nvPr>
        </p:nvSpPr>
        <p:spPr>
          <a:xfrm>
            <a:off x="1144800" y="1556792"/>
            <a:ext cx="3769200" cy="4176464"/>
          </a:xfrm>
        </p:spPr>
        <p:txBody>
          <a:bodyPr/>
          <a:lstStyle/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err="1" smtClean="0">
                <a:hlinkClick r:id="rId2"/>
              </a:rPr>
              <a:t>Moscow</a:t>
            </a:r>
            <a:r>
              <a:rPr lang="de-DE" dirty="0" smtClean="0"/>
              <a:t> 	17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3"/>
              </a:rPr>
              <a:t>London</a:t>
            </a:r>
            <a:r>
              <a:rPr lang="de-DE" dirty="0" smtClean="0"/>
              <a:t> 	14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4"/>
              </a:rPr>
              <a:t>Paris</a:t>
            </a:r>
            <a:r>
              <a:rPr lang="de-DE" dirty="0" smtClean="0"/>
              <a:t> 	12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5"/>
              </a:rPr>
              <a:t>Rhine-Ruhr</a:t>
            </a:r>
            <a:r>
              <a:rPr lang="de-DE" dirty="0" smtClean="0"/>
              <a:t> 	11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6"/>
              </a:rPr>
              <a:t>Istanbul</a:t>
            </a:r>
            <a:r>
              <a:rPr lang="de-DE" dirty="0" smtClean="0"/>
              <a:t> 	15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7"/>
              </a:rPr>
              <a:t>Lagos</a:t>
            </a:r>
            <a:r>
              <a:rPr lang="de-DE" dirty="0" smtClean="0"/>
              <a:t> 	21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err="1" smtClean="0">
                <a:hlinkClick r:id="rId8"/>
              </a:rPr>
              <a:t>Cairo</a:t>
            </a:r>
            <a:r>
              <a:rPr lang="de-DE" dirty="0" smtClean="0"/>
              <a:t> 	19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9"/>
              </a:rPr>
              <a:t>Kinshasa</a:t>
            </a:r>
            <a:r>
              <a:rPr lang="de-DE" dirty="0" smtClean="0"/>
              <a:t> 	13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>
                <a:hlinkClick r:id="rId10"/>
              </a:rPr>
              <a:t>New York </a:t>
            </a:r>
            <a:r>
              <a:rPr lang="de-DE" dirty="0" smtClean="0">
                <a:hlinkClick r:id="rId10"/>
              </a:rPr>
              <a:t>City</a:t>
            </a:r>
            <a:r>
              <a:rPr lang="de-DE" dirty="0"/>
              <a:t>	</a:t>
            </a:r>
            <a:r>
              <a:rPr lang="de-DE" dirty="0" smtClean="0"/>
              <a:t>24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1"/>
              </a:rPr>
              <a:t>Mexico City</a:t>
            </a:r>
            <a:r>
              <a:rPr lang="de-DE" dirty="0" smtClean="0"/>
              <a:t>	22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2"/>
              </a:rPr>
              <a:t>Los Angeles</a:t>
            </a:r>
            <a:r>
              <a:rPr lang="de-DE" dirty="0" smtClean="0"/>
              <a:t>	19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3"/>
              </a:rPr>
              <a:t>São Paulo</a:t>
            </a:r>
            <a:r>
              <a:rPr lang="de-DE" dirty="0" smtClean="0"/>
              <a:t>	21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4"/>
              </a:rPr>
              <a:t>Buenos Aires</a:t>
            </a:r>
            <a:r>
              <a:rPr lang="de-DE" dirty="0" smtClean="0"/>
              <a:t>	17</a:t>
            </a:r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5"/>
              </a:rPr>
              <a:t>Rio </a:t>
            </a:r>
            <a:r>
              <a:rPr lang="de-DE" dirty="0">
                <a:hlinkClick r:id="rId15"/>
              </a:rPr>
              <a:t>de </a:t>
            </a:r>
            <a:r>
              <a:rPr lang="de-DE" dirty="0" smtClean="0">
                <a:hlinkClick r:id="rId15"/>
              </a:rPr>
              <a:t>Janeiro</a:t>
            </a:r>
            <a:r>
              <a:rPr lang="de-DE" dirty="0" smtClean="0"/>
              <a:t>	14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>
          <a:xfrm>
            <a:off x="5065200" y="1556792"/>
            <a:ext cx="3769200" cy="4176464"/>
          </a:xfrm>
        </p:spPr>
        <p:txBody>
          <a:bodyPr/>
          <a:lstStyle/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6"/>
              </a:rPr>
              <a:t>Tokyo-Yokohama</a:t>
            </a:r>
            <a:r>
              <a:rPr lang="de-DE" dirty="0" smtClean="0"/>
              <a:t>	38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7"/>
              </a:rPr>
              <a:t>Jakarta</a:t>
            </a:r>
            <a:r>
              <a:rPr lang="de-DE" dirty="0" smtClean="0"/>
              <a:t>	30	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8"/>
              </a:rPr>
              <a:t>Seoul</a:t>
            </a:r>
            <a:r>
              <a:rPr lang="de-DE" dirty="0" smtClean="0"/>
              <a:t>	26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19"/>
              </a:rPr>
              <a:t>Delhi</a:t>
            </a:r>
            <a:r>
              <a:rPr lang="de-DE" dirty="0" smtClean="0"/>
              <a:t>	26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0"/>
              </a:rPr>
              <a:t>Shanghai</a:t>
            </a:r>
            <a:r>
              <a:rPr lang="de-DE" dirty="0" smtClean="0"/>
              <a:t>	25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1"/>
              </a:rPr>
              <a:t>Karachi</a:t>
            </a:r>
            <a:r>
              <a:rPr lang="de-DE" dirty="0" smtClean="0"/>
              <a:t>	24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2"/>
              </a:rPr>
              <a:t>Beijing</a:t>
            </a:r>
            <a:r>
              <a:rPr lang="de-DE" dirty="0" smtClean="0"/>
              <a:t>	22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3"/>
              </a:rPr>
              <a:t>Mumbai</a:t>
            </a:r>
            <a:r>
              <a:rPr lang="de-DE" dirty="0" smtClean="0"/>
              <a:t>	21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4"/>
              </a:rPr>
              <a:t>Osaka</a:t>
            </a:r>
            <a:r>
              <a:rPr lang="de-DE" dirty="0" smtClean="0"/>
              <a:t>	20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5"/>
              </a:rPr>
              <a:t>Manila</a:t>
            </a:r>
            <a:r>
              <a:rPr lang="de-DE" dirty="0" smtClean="0"/>
              <a:t>	20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6"/>
              </a:rPr>
              <a:t>Dhaka</a:t>
            </a:r>
            <a:r>
              <a:rPr lang="de-DE" dirty="0" smtClean="0"/>
              <a:t>	18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27"/>
              </a:rPr>
              <a:t>Bangkok</a:t>
            </a:r>
            <a:r>
              <a:rPr lang="de-DE" dirty="0" smtClean="0"/>
              <a:t>	15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err="1" smtClean="0">
                <a:hlinkClick r:id="rId28"/>
              </a:rPr>
              <a:t>Kolkata</a:t>
            </a:r>
            <a:r>
              <a:rPr lang="de-DE" dirty="0" smtClean="0"/>
              <a:t>	15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err="1" smtClean="0">
                <a:hlinkClick r:id="rId29"/>
              </a:rPr>
              <a:t>Tehran</a:t>
            </a:r>
            <a:r>
              <a:rPr lang="de-DE" dirty="0" smtClean="0"/>
              <a:t>	13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smtClean="0">
                <a:hlinkClick r:id="rId30"/>
              </a:rPr>
              <a:t>Guangzhou</a:t>
            </a:r>
            <a:r>
              <a:rPr lang="de-DE" dirty="0" smtClean="0"/>
              <a:t>	13</a:t>
            </a:r>
            <a:endParaRPr lang="de-DE" dirty="0"/>
          </a:p>
          <a:p>
            <a:pPr eaLnBrk="1" fontAlgn="ctr" hangingPunct="1"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de-DE" dirty="0" err="1" smtClean="0">
                <a:hlinkClick r:id="rId31"/>
              </a:rPr>
              <a:t>Shenzhen</a:t>
            </a:r>
            <a:r>
              <a:rPr lang="de-DE" dirty="0" smtClean="0"/>
              <a:t>	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https://encrypted-tbn3.google.com/images?q=tbn:ANd9GcQwTDQejgFH2ArnZXGFrdXAilsh_unYH8v7jJ1wYBjakk3jR7y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600" y="3621088"/>
            <a:ext cx="2957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989388"/>
            <a:ext cx="16938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Definition of megacity</a:t>
            </a:r>
            <a:br>
              <a:rPr lang="en-US" smtClean="0"/>
            </a:b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definition of a megacity is arbitrary and has changed over time.  In the ancient world, Rome was considered a megacity with its one million inhabitants.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nteresting facts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In 1800, only 3% of the world's population lived in cities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By the end of the 20th century, 47% lived in cities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In 1950, there were 83 cities with populations exceeding one million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In 2007, this number had risen to 468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If the trend continues, the world's urban population will double every 38 years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The UN forecasts that today's urban population of 3.2 billion will rise to nearly 5 billion by 2030, when three out of five people will live in cities.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http://en.wikipedia.org/wiki/Megacity</a:t>
            </a:r>
            <a:endParaRPr lang="en-US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2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144800" y="1268760"/>
            <a:ext cx="3769200" cy="333425"/>
          </a:xfrm>
        </p:spPr>
        <p:txBody>
          <a:bodyPr/>
          <a:lstStyle/>
          <a:p>
            <a:r>
              <a:rPr lang="de-DE" dirty="0" smtClean="0"/>
              <a:t>Positive - </a:t>
            </a:r>
            <a:r>
              <a:rPr lang="de-DE" dirty="0" err="1" smtClean="0"/>
              <a:t>Opportunities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5065200" y="1269321"/>
            <a:ext cx="3769200" cy="334800"/>
          </a:xfrm>
        </p:spPr>
        <p:txBody>
          <a:bodyPr/>
          <a:lstStyle/>
          <a:p>
            <a:r>
              <a:rPr lang="de-DE" smtClean="0"/>
              <a:t>Negative - Challenges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38187"/>
          </a:xfrm>
        </p:spPr>
        <p:txBody>
          <a:bodyPr/>
          <a:lstStyle/>
          <a:p>
            <a:r>
              <a:rPr lang="en-US" dirty="0" smtClean="0"/>
              <a:t>Attributes of </a:t>
            </a:r>
            <a:r>
              <a:rPr lang="en-US" dirty="0" err="1" smtClean="0"/>
              <a:t>MegaCities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2"/>
          </p:nvPr>
        </p:nvSpPr>
        <p:spPr>
          <a:xfrm>
            <a:off x="1144800" y="1818209"/>
            <a:ext cx="3769200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arts and culture atmosphere/events/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educational 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higher paying jobs/economic 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..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3"/>
          </p:nvPr>
        </p:nvSpPr>
        <p:spPr>
          <a:xfrm>
            <a:off x="5065200" y="1818209"/>
            <a:ext cx="3769200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trash pollution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slums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traffic congestion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water pollution	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lack of basic needs – electricity/water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civil unrest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housing shortages/homelessness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transportation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political fighting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lack of basic sanitation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pollution of beaches and natural 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inadequate infrastructure (roads)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public transportation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air pollution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lack of recreation areas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health risks/diseases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4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144800" y="1268760"/>
            <a:ext cx="3769200" cy="333425"/>
          </a:xfrm>
        </p:spPr>
        <p:txBody>
          <a:bodyPr/>
          <a:lstStyle/>
          <a:p>
            <a:r>
              <a:rPr lang="de-DE" dirty="0" smtClean="0"/>
              <a:t>Positive - </a:t>
            </a:r>
            <a:r>
              <a:rPr lang="de-DE" dirty="0" err="1" smtClean="0"/>
              <a:t>Opportunities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5065200" y="1269321"/>
            <a:ext cx="3769200" cy="334800"/>
          </a:xfrm>
        </p:spPr>
        <p:txBody>
          <a:bodyPr/>
          <a:lstStyle/>
          <a:p>
            <a:r>
              <a:rPr lang="de-DE" smtClean="0"/>
              <a:t>Negative - Challenges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38187"/>
          </a:xfrm>
        </p:spPr>
        <p:txBody>
          <a:bodyPr/>
          <a:lstStyle/>
          <a:p>
            <a:r>
              <a:rPr lang="en-US" dirty="0" smtClean="0"/>
              <a:t>Attributes concerning Energy of </a:t>
            </a:r>
            <a:r>
              <a:rPr lang="en-US" dirty="0" err="1" smtClean="0"/>
              <a:t>MegaCities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2"/>
          </p:nvPr>
        </p:nvSpPr>
        <p:spPr>
          <a:xfrm>
            <a:off x="1144800" y="1818209"/>
            <a:ext cx="3769200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Good infrastructure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..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3"/>
          </p:nvPr>
        </p:nvSpPr>
        <p:spPr>
          <a:xfrm>
            <a:off x="5065200" y="1818209"/>
            <a:ext cx="3769200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 density of energy demand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3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MegaCities Video – Dot Map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dot represents 1 million people.  Video shows the population growth in the world since 179 A.D. </a:t>
            </a: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http://www.youtube.com/watch?v=QZPk2quRmKE&amp;feature=related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06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67000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Tokyo, Japan</a:t>
            </a:r>
            <a:br>
              <a:rPr lang="en-US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Current population = 36.7 million</a:t>
            </a:r>
          </a:p>
          <a:p>
            <a:pPr marL="0" indent="0" algn="ctr">
              <a:buNone/>
            </a:pPr>
            <a:r>
              <a:rPr lang="en-US" dirty="0" smtClean="0"/>
              <a:t>Estimated population 2025 = 37.1 million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1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552700"/>
            <a:ext cx="4286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Delhi, India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Current population = 22.2 million</a:t>
            </a:r>
          </a:p>
          <a:p>
            <a:pPr marL="0" indent="0" algn="ctr">
              <a:buNone/>
            </a:pPr>
            <a:r>
              <a:rPr lang="en-US" dirty="0" smtClean="0"/>
              <a:t>Estimated population 2025 = 28.6 million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8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86050"/>
            <a:ext cx="4286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Mexico City, Mexico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Current population = 19.5 million</a:t>
            </a:r>
          </a:p>
          <a:p>
            <a:pPr marL="0" indent="0" algn="ctr">
              <a:buNone/>
            </a:pPr>
            <a:r>
              <a:rPr lang="en-US" dirty="0" smtClean="0"/>
              <a:t>Estimated population 2025 = 20.7 million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3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28900"/>
            <a:ext cx="4286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York City</a:t>
            </a:r>
            <a:br>
              <a:rPr lang="en-US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Current population =  20.4 million</a:t>
            </a:r>
          </a:p>
          <a:p>
            <a:pPr marL="0" indent="0" algn="ctr">
              <a:buNone/>
            </a:pPr>
            <a:r>
              <a:rPr lang="en-US" dirty="0" smtClean="0"/>
              <a:t>Estimated population 2025 = 20.6 million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3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838" y="5040000"/>
            <a:ext cx="1694869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283" y="5040000"/>
            <a:ext cx="1574070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 descr="DNI_population_HANDOU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89" t="3760" r="1" b="4431"/>
          <a:stretch/>
        </p:blipFill>
        <p:spPr bwMode="auto">
          <a:xfrm>
            <a:off x="7206838" y="5040000"/>
            <a:ext cx="1743795" cy="10188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37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4800" y="1124744"/>
            <a:ext cx="3769200" cy="333425"/>
          </a:xfrm>
        </p:spPr>
        <p:txBody>
          <a:bodyPr/>
          <a:lstStyle/>
          <a:p>
            <a:r>
              <a:rPr lang="en-GB" dirty="0" err="1" smtClean="0">
                <a:sym typeface="Arial" charset="0"/>
              </a:rPr>
              <a:t>Forschungsbereiche</a:t>
            </a:r>
            <a:endParaRPr lang="en-GB" dirty="0" smtClean="0">
              <a:sym typeface="Arial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4716017" y="1124744"/>
            <a:ext cx="3769200" cy="334800"/>
          </a:xfrm>
        </p:spPr>
        <p:txBody>
          <a:bodyPr/>
          <a:lstStyle/>
          <a:p>
            <a:r>
              <a:rPr lang="de-DE" dirty="0" smtClean="0"/>
              <a:t>Energie</a:t>
            </a:r>
            <a:endParaRPr lang="de-DE" dirty="0"/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674589"/>
            <a:ext cx="3140968" cy="738187"/>
          </a:xfrm>
        </p:spPr>
        <p:txBody>
          <a:bodyPr/>
          <a:lstStyle/>
          <a:p>
            <a:r>
              <a:rPr lang="en-GB" dirty="0" smtClean="0">
                <a:sym typeface="Arial" charset="0"/>
              </a:rPr>
              <a:t>DLR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2"/>
          </p:nvPr>
        </p:nvSpPr>
        <p:spPr>
          <a:xfrm>
            <a:off x="1144800" y="1664232"/>
            <a:ext cx="3769200" cy="3600400"/>
          </a:xfrm>
        </p:spPr>
        <p:txBody>
          <a:bodyPr/>
          <a:lstStyle/>
          <a:p>
            <a:pPr marL="179388" indent="-179388">
              <a:spcBef>
                <a:spcPts val="300"/>
              </a:spcBef>
            </a:pPr>
            <a:r>
              <a:rPr lang="en-GB" dirty="0" err="1" smtClean="0">
                <a:sym typeface="Arial" charset="0"/>
              </a:rPr>
              <a:t>Raumfahrt</a:t>
            </a:r>
            <a:endParaRPr lang="en-GB" dirty="0" smtClean="0">
              <a:sym typeface="Arial" charset="0"/>
            </a:endParaRPr>
          </a:p>
          <a:p>
            <a:pPr marL="179388" indent="-179388">
              <a:spcBef>
                <a:spcPts val="300"/>
              </a:spcBef>
            </a:pPr>
            <a:r>
              <a:rPr lang="en-GB" dirty="0" err="1" smtClean="0">
                <a:sym typeface="Arial" charset="0"/>
              </a:rPr>
              <a:t>Luftfahrt</a:t>
            </a:r>
            <a:endParaRPr lang="en-GB" dirty="0" smtClean="0">
              <a:sym typeface="Arial" charset="0"/>
            </a:endParaRPr>
          </a:p>
          <a:p>
            <a:pPr marL="179388" indent="-179388">
              <a:spcBef>
                <a:spcPts val="300"/>
              </a:spcBef>
            </a:pPr>
            <a:r>
              <a:rPr lang="en-GB" dirty="0" err="1" smtClean="0">
                <a:sym typeface="Arial" charset="0"/>
              </a:rPr>
              <a:t>Verkehr</a:t>
            </a:r>
            <a:endParaRPr lang="en-GB" dirty="0" smtClean="0">
              <a:sym typeface="Arial" charset="0"/>
            </a:endParaRPr>
          </a:p>
          <a:p>
            <a:pPr marL="179388" indent="-179388">
              <a:spcBef>
                <a:spcPts val="300"/>
              </a:spcBef>
            </a:pPr>
            <a:r>
              <a:rPr lang="en-GB" dirty="0" err="1" smtClean="0">
                <a:sym typeface="Arial" charset="0"/>
              </a:rPr>
              <a:t>Energie</a:t>
            </a:r>
            <a:endParaRPr lang="en-GB" dirty="0" smtClean="0">
              <a:sym typeface="Arial" charset="0"/>
            </a:endParaRPr>
          </a:p>
          <a:p>
            <a:pPr marL="179388" indent="-179388">
              <a:spcBef>
                <a:spcPts val="300"/>
              </a:spcBef>
            </a:pPr>
            <a:r>
              <a:rPr lang="en-GB" dirty="0" err="1" smtClean="0">
                <a:sym typeface="Arial" charset="0"/>
              </a:rPr>
              <a:t>Sicherheit</a:t>
            </a:r>
            <a:endParaRPr lang="en-GB" dirty="0" smtClean="0">
              <a:sym typeface="Arial" charset="0"/>
            </a:endParaRPr>
          </a:p>
          <a:p>
            <a:pPr marL="179388" indent="-179388">
              <a:spcBef>
                <a:spcPts val="300"/>
              </a:spcBef>
            </a:pPr>
            <a:r>
              <a:rPr lang="en-GB" dirty="0" err="1" smtClean="0">
                <a:sym typeface="Arial" charset="0"/>
              </a:rPr>
              <a:t>Projektträger</a:t>
            </a:r>
            <a:endParaRPr lang="en-GB" dirty="0" smtClean="0">
              <a:sym typeface="Arial" charset="0"/>
            </a:endParaRPr>
          </a:p>
          <a:p>
            <a:pPr marL="179388" indent="-179388">
              <a:spcBef>
                <a:spcPts val="300"/>
              </a:spcBef>
            </a:pPr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idx="13"/>
          </p:nvPr>
        </p:nvSpPr>
        <p:spPr>
          <a:xfrm>
            <a:off x="4716016" y="1700247"/>
            <a:ext cx="4427984" cy="432048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dirty="0" smtClean="0"/>
              <a:t>Solarforschung</a:t>
            </a:r>
            <a:endParaRPr lang="de-DE" dirty="0" smtClean="0"/>
          </a:p>
          <a:p>
            <a:pPr>
              <a:spcBef>
                <a:spcPts val="300"/>
              </a:spcBef>
            </a:pPr>
            <a:r>
              <a:rPr lang="de-DE" dirty="0" smtClean="0"/>
              <a:t>Windenergie </a:t>
            </a:r>
            <a:endParaRPr lang="de-DE" dirty="0" smtClean="0"/>
          </a:p>
          <a:p>
            <a:pPr>
              <a:spcBef>
                <a:spcPts val="300"/>
              </a:spcBef>
            </a:pPr>
            <a:r>
              <a:rPr lang="de-DE" dirty="0" smtClean="0"/>
              <a:t>Thermische </a:t>
            </a:r>
            <a:r>
              <a:rPr lang="de-DE" dirty="0"/>
              <a:t>&amp; </a:t>
            </a:r>
            <a:r>
              <a:rPr lang="de-DE" dirty="0" smtClean="0"/>
              <a:t>Chemische Speicher</a:t>
            </a:r>
            <a:endParaRPr lang="de-DE" dirty="0"/>
          </a:p>
          <a:p>
            <a:pPr>
              <a:spcBef>
                <a:spcPts val="300"/>
              </a:spcBef>
            </a:pPr>
            <a:r>
              <a:rPr lang="en-US" dirty="0" err="1" smtClean="0"/>
              <a:t>Brennstoffzellen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de-DE" dirty="0" smtClean="0"/>
              <a:t>Verbrennung </a:t>
            </a:r>
            <a:r>
              <a:rPr lang="de-DE" dirty="0"/>
              <a:t>&amp; </a:t>
            </a:r>
            <a:r>
              <a:rPr lang="de-DE" dirty="0" smtClean="0"/>
              <a:t>Gasturbinen</a:t>
            </a:r>
            <a:endParaRPr lang="de-DE" dirty="0" smtClean="0"/>
          </a:p>
          <a:p>
            <a:pPr>
              <a:spcBef>
                <a:spcPts val="300"/>
              </a:spcBef>
            </a:pPr>
            <a:r>
              <a:rPr lang="de-DE" dirty="0" smtClean="0"/>
              <a:t>Systemanalyse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7EF649E6-2A9E-4040-BA0A-7FB9A7E056C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 dirty="0"/>
          </a:p>
        </p:txBody>
      </p:sp>
      <p:pic>
        <p:nvPicPr>
          <p:cNvPr id="33796" name="Picture 12" descr="S_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967" y="3656880"/>
            <a:ext cx="77724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15" r="17998"/>
          <a:stretch/>
        </p:blipFill>
        <p:spPr>
          <a:xfrm>
            <a:off x="6023285" y="5040000"/>
            <a:ext cx="1162858" cy="10188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6" r="17473"/>
          <a:stretch/>
        </p:blipFill>
        <p:spPr>
          <a:xfrm>
            <a:off x="2600437" y="5040000"/>
            <a:ext cx="1386350" cy="1018800"/>
          </a:xfrm>
          <a:prstGeom prst="rect">
            <a:avLst/>
          </a:prstGeom>
        </p:spPr>
      </p:pic>
      <p:pic>
        <p:nvPicPr>
          <p:cNvPr id="13" name="Picture 5" descr="G:\INSTITUT\Marketing\Bilder\03_TPT_Bilder\LOGO_Quadrat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209" y="5040000"/>
            <a:ext cx="1011073" cy="10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INSTITUT\Marketing\Bilder\02_ECE_Bilder\Abteilungsflyer\Logo ECE-blau_Quadrat.tif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81" y="5040000"/>
            <a:ext cx="1018092" cy="10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olarthermisches Versuchskraftwerk Jülich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7" r="11275"/>
          <a:stretch/>
        </p:blipFill>
        <p:spPr bwMode="auto">
          <a:xfrm>
            <a:off x="1141293" y="5040000"/>
            <a:ext cx="1460090" cy="10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/>
          <p:cNvSpPr/>
          <p:nvPr/>
        </p:nvSpPr>
        <p:spPr bwMode="auto">
          <a:xfrm>
            <a:off x="4211960" y="2348880"/>
            <a:ext cx="59046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97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19375"/>
            <a:ext cx="4286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Sao Paulo, Brazil</a:t>
            </a:r>
            <a:br>
              <a:rPr lang="en-US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Current population =  19.9 million</a:t>
            </a:r>
          </a:p>
          <a:p>
            <a:pPr marL="0" indent="0" algn="ctr">
              <a:buNone/>
            </a:pPr>
            <a:r>
              <a:rPr lang="en-US" dirty="0" smtClean="0"/>
              <a:t>Estimated population 2025 = 23.7 million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4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00325"/>
            <a:ext cx="4286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Dhaka, Bangladesh</a:t>
            </a:r>
            <a:br>
              <a:rPr lang="en-US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Current population =  14.6 million</a:t>
            </a:r>
          </a:p>
          <a:p>
            <a:pPr marL="0" indent="0">
              <a:buNone/>
            </a:pPr>
            <a:r>
              <a:rPr lang="en-US" dirty="0" smtClean="0"/>
              <a:t>Estimated population 2025 = 20.9 million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6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95575"/>
            <a:ext cx="4286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Calcutta, </a:t>
            </a:r>
            <a:r>
              <a:rPr lang="en-US" dirty="0"/>
              <a:t>I</a:t>
            </a:r>
            <a:r>
              <a:rPr lang="en-US" dirty="0" smtClean="0"/>
              <a:t>ndia</a:t>
            </a:r>
            <a:br>
              <a:rPr lang="en-US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Current population =  15.6 million</a:t>
            </a:r>
          </a:p>
          <a:p>
            <a:pPr marL="0" indent="0" algn="ctr">
              <a:buNone/>
            </a:pPr>
            <a:r>
              <a:rPr lang="en-US" dirty="0" smtClean="0"/>
              <a:t>Estimated population 2025 = 20.1 million 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4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Beijing, China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Current population =  </a:t>
            </a:r>
            <a:r>
              <a:rPr lang="en-US" dirty="0" err="1" smtClean="0"/>
              <a:t>xx.x</a:t>
            </a:r>
            <a:r>
              <a:rPr lang="en-US" dirty="0" smtClean="0"/>
              <a:t> </a:t>
            </a:r>
            <a:r>
              <a:rPr lang="en-US" dirty="0"/>
              <a:t>million</a:t>
            </a:r>
          </a:p>
          <a:p>
            <a:pPr marL="0" indent="0" algn="ctr">
              <a:buNone/>
            </a:pPr>
            <a:r>
              <a:rPr lang="en-US" dirty="0"/>
              <a:t>Estimated population 2025 = </a:t>
            </a:r>
            <a:r>
              <a:rPr lang="en-US" dirty="0" err="1" smtClean="0"/>
              <a:t>xx.x</a:t>
            </a:r>
            <a:r>
              <a:rPr lang="en-US" dirty="0" smtClean="0"/>
              <a:t> </a:t>
            </a:r>
            <a:r>
              <a:rPr lang="en-US" dirty="0"/>
              <a:t>million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Shenzen</a:t>
            </a:r>
            <a:r>
              <a:rPr lang="de-DE" dirty="0" smtClean="0"/>
              <a:t>, China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Current population =  </a:t>
            </a:r>
            <a:r>
              <a:rPr lang="en-US" dirty="0" err="1" smtClean="0"/>
              <a:t>xx.x</a:t>
            </a:r>
            <a:r>
              <a:rPr lang="en-US" dirty="0" smtClean="0"/>
              <a:t> </a:t>
            </a:r>
            <a:r>
              <a:rPr lang="en-US" dirty="0"/>
              <a:t>million</a:t>
            </a:r>
          </a:p>
          <a:p>
            <a:pPr marL="0" indent="0" algn="ctr">
              <a:buNone/>
            </a:pPr>
            <a:r>
              <a:rPr lang="en-US" dirty="0"/>
              <a:t>Estimated population 2025 = </a:t>
            </a:r>
            <a:r>
              <a:rPr lang="en-US" dirty="0" err="1" smtClean="0"/>
              <a:t>xx.x</a:t>
            </a:r>
            <a:r>
              <a:rPr lang="en-US" dirty="0" smtClean="0"/>
              <a:t> </a:t>
            </a:r>
            <a:r>
              <a:rPr lang="en-US" dirty="0"/>
              <a:t>million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Solar </a:t>
            </a:r>
            <a:r>
              <a:rPr lang="de-DE" dirty="0" err="1" smtClean="0"/>
              <a:t>MEgaCities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DNI + nation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843"/>
            <a:ext cx="9144000" cy="555231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Solar Potential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0D2A6803-FA5A-455C-9101-938C39B710A1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NI + population + nation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843"/>
            <a:ext cx="9144000" cy="55523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Solar Potential versus Population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42EDDEF1-D228-4A9A-8BCF-F870CA3EA15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107504" y="404664"/>
            <a:ext cx="1584175" cy="5976664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Moscow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London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Paris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Rhine-Ruhr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Istanbul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Lagos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Cairo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Kinshasa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New York City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Mexico City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Los Angeles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São Paulo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/>
              </a:rPr>
              <a:t>Buenos Aires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Rio de Janeiro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Tokyo-Yokohama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8"/>
              </a:rPr>
              <a:t>Jakarta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9"/>
              </a:rPr>
              <a:t>Seoul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0"/>
              </a:rPr>
              <a:t>Delhi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Shanghai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2"/>
              </a:rPr>
              <a:t>Karachi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3"/>
              </a:rPr>
              <a:t>Beijing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4"/>
              </a:rPr>
              <a:t>Mumbai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5"/>
              </a:rPr>
              <a:t>Osaka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6"/>
              </a:rPr>
              <a:t>Manila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7"/>
              </a:rPr>
              <a:t>Dhaka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8"/>
              </a:rPr>
              <a:t>Bangkok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9"/>
              </a:rPr>
              <a:t>Kolkata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0"/>
              </a:rPr>
              <a:t>Tehran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1"/>
              </a:rPr>
              <a:t>Guangzhou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9388" marR="0" lvl="0" indent="-179388" algn="l" defTabSz="914400" rtl="0" eaLnBrk="1" fontAlgn="ctr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19250" algn="l"/>
              </a:tabLst>
              <a:defRPr/>
            </a:pPr>
            <a:r>
              <a:rPr kumimoji="0" lang="de-DE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2"/>
              </a:rPr>
              <a:t>Shenzhen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de-DE" sz="10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4664380" y="1556792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3685610" y="1699667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3757618" y="1772816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3964117" y="1734716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4329861" y="1912821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1979712" y="1887116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823926" y="2071822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2555776" y="3500859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2675254" y="3497350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2291852" y="3788891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262640" y="2444952"/>
            <a:ext cx="1462454" cy="15843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NI + population + nation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843"/>
            <a:ext cx="9144000" cy="55523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Solar Hotspot versus </a:t>
            </a:r>
            <a:r>
              <a:rPr lang="de-DE" dirty="0" err="1" smtClean="0"/>
              <a:t>MegaCities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42EDDEF1-D228-4A9A-8BCF-F870CA3EA15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Pfeil nach unten 6"/>
          <p:cNvSpPr/>
          <p:nvPr/>
        </p:nvSpPr>
        <p:spPr bwMode="auto">
          <a:xfrm rot="12564554">
            <a:off x="4240733" y="2509330"/>
            <a:ext cx="334583" cy="49829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8" name="Pfeil nach unten 7"/>
          <p:cNvSpPr/>
          <p:nvPr/>
        </p:nvSpPr>
        <p:spPr bwMode="auto">
          <a:xfrm rot="5704636">
            <a:off x="1553240" y="2793318"/>
            <a:ext cx="216024" cy="208880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9" name="Pfeil nach unten 8"/>
          <p:cNvSpPr/>
          <p:nvPr/>
        </p:nvSpPr>
        <p:spPr bwMode="auto">
          <a:xfrm rot="19313464">
            <a:off x="1847333" y="3121902"/>
            <a:ext cx="216024" cy="135111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0" name="Pfeil nach unten 9"/>
          <p:cNvSpPr/>
          <p:nvPr/>
        </p:nvSpPr>
        <p:spPr bwMode="auto">
          <a:xfrm rot="17391666">
            <a:off x="3068058" y="4137069"/>
            <a:ext cx="216024" cy="244689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2" name="Pfeil nach unten 11"/>
          <p:cNvSpPr/>
          <p:nvPr/>
        </p:nvSpPr>
        <p:spPr bwMode="auto">
          <a:xfrm rot="19613158">
            <a:off x="3211214" y="4081277"/>
            <a:ext cx="216024" cy="244689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3" name="Pfeil nach unten 12"/>
          <p:cNvSpPr/>
          <p:nvPr/>
        </p:nvSpPr>
        <p:spPr bwMode="auto">
          <a:xfrm rot="19613158">
            <a:off x="2824103" y="4369309"/>
            <a:ext cx="216024" cy="244689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4" name="Pfeil nach unten 13"/>
          <p:cNvSpPr/>
          <p:nvPr/>
        </p:nvSpPr>
        <p:spPr bwMode="auto">
          <a:xfrm rot="9674043">
            <a:off x="5150422" y="2975176"/>
            <a:ext cx="216024" cy="20803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 rot="12367097" flipV="1">
            <a:off x="4606104" y="3394073"/>
            <a:ext cx="216024" cy="20504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cs typeface="Arial" charset="0"/>
                <a:sym typeface="Arial" charset="0"/>
              </a:rPr>
              <a:t>Institutes and Facilities Involved in Energy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DLR-STB-CSP &gt; SolarMegaCities &gt; DLR TT&amp;SF Concept &amp; Proposal 2016 &gt; Jürgen Kern &gt; 29.01.2016</a:t>
            </a:r>
            <a:endParaRPr lang="de-DE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00113" y="1844675"/>
            <a:ext cx="39592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" action="ppaction://noaction"/>
              </a:rPr>
              <a:t>Goettingen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Institute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Aerodynamics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Flow Technology</a:t>
            </a: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" action="ppaction://noaction"/>
              </a:rPr>
              <a:t>Cologne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Institutes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Propulsion Technology, 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Solar Research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Materials Research</a:t>
            </a: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" action="ppaction://noaction"/>
              </a:rPr>
              <a:t>Stuttgart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Institutes </a:t>
            </a: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Technical Thermodynamics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and Combustion Technology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" action="ppaction://noaction"/>
              </a:rPr>
              <a:t>Oberpfaffenhofen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Institute of Communications and Navigation</a:t>
            </a:r>
          </a:p>
          <a:p>
            <a:pPr marL="381000" marR="0" lvl="0" indent="-3810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Almería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 (Spain)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Permanent team from the Institute of Solar Research at the 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Plataforma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 Solar de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Almería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sym typeface="Arial" charset="0"/>
              </a:rPr>
              <a:t> (PSA)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  <a:sym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5048250" y="1643063"/>
            <a:ext cx="3571875" cy="4594225"/>
            <a:chOff x="3180" y="1035"/>
            <a:chExt cx="2250" cy="2894"/>
          </a:xfrm>
        </p:grpSpPr>
        <p:pic>
          <p:nvPicPr>
            <p:cNvPr id="14" name="Picture 3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1035"/>
              <a:ext cx="2250" cy="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3400" y="2473"/>
              <a:ext cx="3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Koeln</a:t>
              </a: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4437" y="3522"/>
              <a:ext cx="9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Oberpfaffenhofen</a:t>
              </a:r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4150" y="2283"/>
              <a:ext cx="63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Goettingen</a:t>
              </a:r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3476" y="3299"/>
              <a:ext cx="5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Stuttgart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2472557-09D5-4963-8EC6-B344159E914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6996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hlinkClick r:id="rId2" action="ppaction://hlinksldjump"/>
              </a:rPr>
              <a:t>DLR &gt; Research Areas</a:t>
            </a:r>
            <a:endParaRPr lang="de-DE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err="1" smtClean="0">
                <a:hlinkClick r:id="rId3" action="ppaction://hlinksldjump"/>
              </a:rPr>
              <a:t>Energy</a:t>
            </a:r>
            <a:endParaRPr lang="de-DE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b="1" dirty="0" err="1" smtClean="0">
                <a:hlinkClick r:id="rId4" action="ppaction://hlinksldjump"/>
              </a:rPr>
              <a:t>Megacities</a:t>
            </a:r>
            <a:endParaRPr lang="de-DE" sz="2400" b="1" dirty="0" smtClean="0">
              <a:hlinkClick r:id="rId5" action="ppaction://hlinksldjump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hlinkClick r:id="" action="ppaction://noaction"/>
              </a:rPr>
              <a:t>Publications &amp; </a:t>
            </a:r>
            <a:r>
              <a:rPr lang="de-DE" sz="2400" dirty="0" err="1" smtClean="0">
                <a:hlinkClick r:id="" action="ppaction://noaction"/>
              </a:rPr>
              <a:t>Contact</a:t>
            </a:r>
            <a:endParaRPr lang="de-DE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&gt; DLR-STB-CSP &gt; </a:t>
            </a:r>
            <a:r>
              <a:rPr lang="en-US" dirty="0" err="1" smtClean="0">
                <a:solidFill>
                  <a:schemeClr val="tx1"/>
                </a:solidFill>
              </a:rPr>
              <a:t>SolarMegaCities</a:t>
            </a:r>
            <a:r>
              <a:rPr lang="en-US" dirty="0" smtClean="0">
                <a:solidFill>
                  <a:schemeClr val="tx1"/>
                </a:solidFill>
              </a:rPr>
              <a:t> &gt; DLR TT&amp;SF Concept &amp; Proposal 2016 &gt; Jürgen Kern &gt; 29.01.2016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0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196752"/>
            <a:ext cx="7694613" cy="4568626"/>
          </a:xfrm>
        </p:spPr>
        <p:txBody>
          <a:bodyPr/>
          <a:lstStyle/>
          <a:p>
            <a:pPr marL="0" indent="0">
              <a:buNone/>
              <a:tabLst>
                <a:tab pos="2152650" algn="l"/>
                <a:tab pos="5022850" algn="l"/>
              </a:tabLst>
            </a:pPr>
            <a:r>
              <a:rPr lang="en-GB" sz="1800" dirty="0"/>
              <a:t>Jürgen Kern 	</a:t>
            </a:r>
            <a:r>
              <a:rPr lang="en-GB" sz="1800" dirty="0">
                <a:hlinkClick r:id="rId2"/>
              </a:rPr>
              <a:t>juergen.kern@dlr.de</a:t>
            </a:r>
            <a:r>
              <a:rPr lang="en-GB" sz="1800" dirty="0"/>
              <a:t>  	+49 711 6862 - 8119  </a:t>
            </a:r>
          </a:p>
          <a:p>
            <a:pPr marL="0" indent="0">
              <a:buNone/>
              <a:tabLst>
                <a:tab pos="2152650" algn="l"/>
                <a:tab pos="5022850" algn="l"/>
              </a:tabLst>
            </a:pPr>
            <a:endParaRPr lang="de-DE" sz="1800" dirty="0" smtClean="0"/>
          </a:p>
          <a:p>
            <a:pPr marL="0" indent="0">
              <a:buNone/>
              <a:tabLst>
                <a:tab pos="2152650" algn="l"/>
                <a:tab pos="5022850" algn="l"/>
              </a:tabLst>
            </a:pPr>
            <a:r>
              <a:rPr lang="de-DE" sz="1800" dirty="0" smtClean="0"/>
              <a:t>Tobias </a:t>
            </a:r>
            <a:r>
              <a:rPr lang="de-DE" sz="1800" dirty="0"/>
              <a:t>Fichter	</a:t>
            </a:r>
            <a:r>
              <a:rPr lang="de-DE" sz="1800" dirty="0">
                <a:hlinkClick r:id="rId3"/>
              </a:rPr>
              <a:t>tobias.fichter@dlr.de</a:t>
            </a:r>
            <a:r>
              <a:rPr lang="de-DE" sz="1800" dirty="0"/>
              <a:t>	+49 711 6862 - 779</a:t>
            </a:r>
          </a:p>
          <a:p>
            <a:pPr marL="0" indent="0">
              <a:buNone/>
              <a:tabLst>
                <a:tab pos="2152650" algn="l"/>
                <a:tab pos="5022850" algn="l"/>
              </a:tabLst>
            </a:pPr>
            <a:endParaRPr lang="de-DE" sz="1800" dirty="0" smtClean="0"/>
          </a:p>
          <a:p>
            <a:pPr marL="0" indent="0">
              <a:buNone/>
              <a:tabLst>
                <a:tab pos="2152650" algn="l"/>
                <a:tab pos="5022850" algn="l"/>
              </a:tabLst>
            </a:pPr>
            <a:r>
              <a:rPr lang="de-DE" sz="1800" dirty="0" smtClean="0"/>
              <a:t>Dr. Massimo </a:t>
            </a:r>
            <a:r>
              <a:rPr lang="de-DE" sz="1800" dirty="0"/>
              <a:t>Moser 	</a:t>
            </a:r>
            <a:r>
              <a:rPr lang="de-DE" sz="1800" dirty="0">
                <a:hlinkClick r:id="rId4"/>
              </a:rPr>
              <a:t>massimo.moser@dlr.de</a:t>
            </a:r>
            <a:r>
              <a:rPr lang="de-DE" sz="1800" dirty="0"/>
              <a:t>	+49 711 6862 - 334</a:t>
            </a:r>
          </a:p>
          <a:p>
            <a:pPr marL="0" indent="0">
              <a:buNone/>
              <a:tabLst>
                <a:tab pos="2152650" algn="l"/>
                <a:tab pos="5022850" algn="l"/>
              </a:tabLst>
            </a:pPr>
            <a:endParaRPr lang="de-DE" sz="1800" dirty="0" smtClean="0"/>
          </a:p>
          <a:p>
            <a:pPr marL="0" indent="0">
              <a:buNone/>
              <a:tabLst>
                <a:tab pos="2152650" algn="l"/>
                <a:tab pos="5022850" algn="l"/>
              </a:tabLst>
            </a:pPr>
            <a:r>
              <a:rPr lang="de-DE" sz="1800" dirty="0" smtClean="0"/>
              <a:t>Dr. Franz Trieb 	</a:t>
            </a:r>
            <a:r>
              <a:rPr lang="de-DE" sz="1800" dirty="0" smtClean="0">
                <a:hlinkClick r:id="rId5"/>
              </a:rPr>
              <a:t>franz.trieb@dlr.de</a:t>
            </a:r>
            <a:r>
              <a:rPr lang="de-DE" sz="1800" dirty="0" smtClean="0"/>
              <a:t>	+49 711 6862 - 423</a:t>
            </a:r>
          </a:p>
          <a:p>
            <a:pPr marL="0" indent="0">
              <a:buNone/>
              <a:tabLst>
                <a:tab pos="2152650" algn="l"/>
                <a:tab pos="5022850" algn="l"/>
              </a:tabLst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en-GB" sz="1800" dirty="0" err="1"/>
              <a:t>Deutsches</a:t>
            </a:r>
            <a:r>
              <a:rPr lang="en-GB" sz="1800" dirty="0"/>
              <a:t> </a:t>
            </a:r>
            <a:r>
              <a:rPr lang="en-GB" sz="1800" dirty="0" err="1"/>
              <a:t>Zentrum</a:t>
            </a:r>
            <a:r>
              <a:rPr lang="en-GB" sz="1800" dirty="0"/>
              <a:t> </a:t>
            </a:r>
            <a:r>
              <a:rPr lang="en-GB" sz="1800" dirty="0" err="1"/>
              <a:t>für</a:t>
            </a:r>
            <a:r>
              <a:rPr lang="en-GB" sz="1800" dirty="0"/>
              <a:t> </a:t>
            </a:r>
            <a:r>
              <a:rPr lang="en-GB" sz="1800" dirty="0" err="1"/>
              <a:t>Luft</a:t>
            </a:r>
            <a:r>
              <a:rPr lang="en-GB" sz="1800" dirty="0"/>
              <a:t>- und </a:t>
            </a:r>
            <a:r>
              <a:rPr lang="en-GB" sz="1800" dirty="0" err="1"/>
              <a:t>Raumfahrt</a:t>
            </a:r>
            <a:r>
              <a:rPr lang="en-GB" sz="1800" dirty="0"/>
              <a:t> </a:t>
            </a:r>
            <a:r>
              <a:rPr lang="en-GB" sz="1800" dirty="0" err="1"/>
              <a:t>e.V</a:t>
            </a:r>
            <a:r>
              <a:rPr lang="en-GB" sz="1800" dirty="0" smtClean="0"/>
              <a:t>. </a:t>
            </a:r>
            <a:r>
              <a:rPr lang="en-GB" sz="1800" dirty="0"/>
              <a:t>(DLR)</a:t>
            </a:r>
          </a:p>
          <a:p>
            <a:pPr marL="0" indent="0">
              <a:buNone/>
            </a:pPr>
            <a:r>
              <a:rPr lang="en-GB" sz="1800" dirty="0" smtClean="0"/>
              <a:t>Institute for Engineering Thermodynamic</a:t>
            </a:r>
            <a:br>
              <a:rPr lang="en-GB" sz="1800" dirty="0" smtClean="0"/>
            </a:br>
            <a:r>
              <a:rPr lang="en-GB" sz="1800" dirty="0" smtClean="0"/>
              <a:t>System </a:t>
            </a:r>
            <a:r>
              <a:rPr lang="en-GB" sz="1800" dirty="0"/>
              <a:t>Analysis and Technology Assessment </a:t>
            </a:r>
          </a:p>
          <a:p>
            <a:pPr marL="0" indent="0">
              <a:buNone/>
            </a:pPr>
            <a:r>
              <a:rPr lang="en-GB" sz="1800" dirty="0" smtClean="0"/>
              <a:t>Wankelstraße </a:t>
            </a:r>
            <a:r>
              <a:rPr lang="en-GB" sz="1800" dirty="0"/>
              <a:t>5  | 70563 </a:t>
            </a:r>
            <a:r>
              <a:rPr lang="en-GB" sz="1800" dirty="0" smtClean="0"/>
              <a:t>Stuttgart | Germany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u="sng" dirty="0" smtClean="0">
                <a:hlinkClick r:id="rId6"/>
              </a:rPr>
              <a:t>www.DLR.de/tt/system</a:t>
            </a:r>
            <a:r>
              <a:rPr lang="de-DE" sz="1800" u="sng" dirty="0" smtClean="0"/>
              <a:t> 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5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  <a:sym typeface="Arial" charset="0"/>
              </a:rPr>
              <a:t>Research Areas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Aeronautics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Space Research and Technology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Transport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Energy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Space Administration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Project Management Agency</a:t>
            </a:r>
          </a:p>
        </p:txBody>
      </p:sp>
      <p:pic>
        <p:nvPicPr>
          <p:cNvPr id="33796" name="Picture 12" descr="S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77724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4123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16975"/>
              </p:ext>
            </p:extLst>
          </p:nvPr>
        </p:nvGraphicFramePr>
        <p:xfrm>
          <a:off x="497971" y="2012374"/>
          <a:ext cx="8260571" cy="396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68169" y="1988839"/>
            <a:ext cx="8222198" cy="224410"/>
            <a:chOff x="624" y="1200"/>
            <a:chExt cx="4896" cy="96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24" y="1200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624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5520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 rot="10800000">
            <a:off x="539552" y="5943598"/>
            <a:ext cx="8151440" cy="152402"/>
            <a:chOff x="624" y="1200"/>
            <a:chExt cx="4896" cy="96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26" y="1200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626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5522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</p:grp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484879698"/>
              </p:ext>
            </p:extLst>
          </p:nvPr>
        </p:nvGraphicFramePr>
        <p:xfrm>
          <a:off x="6216987" y="3501008"/>
          <a:ext cx="24733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income </a:t>
            </a:r>
            <a:r>
              <a:rPr lang="en-US" dirty="0" smtClean="0"/>
              <a:t>2014 </a:t>
            </a:r>
            <a:r>
              <a:rPr lang="en-US" dirty="0"/>
              <a:t>– Research, operations and management tasks: €</a:t>
            </a:r>
            <a:r>
              <a:rPr lang="en-US" dirty="0" smtClean="0"/>
              <a:t>881 </a:t>
            </a:r>
            <a:r>
              <a:rPr lang="en-US" dirty="0"/>
              <a:t>Mio.  </a:t>
            </a:r>
            <a:r>
              <a:rPr lang="en-US" sz="2000" b="0" dirty="0"/>
              <a:t>(excluding trustee funding from the Space Administration / DLR Project Management Agency)</a:t>
            </a:r>
            <a:br>
              <a:rPr lang="en-US" sz="2000" b="0" dirty="0"/>
            </a:br>
            <a:endParaRPr lang="de-DE" b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DLR-STB-CSP &gt; SolarMegaCities &gt; DLR TT&amp;SF Concept &amp; Proposal 2016 &gt; Jürgen Kern &gt; 29.01.2016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42EDDEF1-D228-4A9A-8BCF-F870CA3EA15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7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MegaCities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MegaCities</a:t>
            </a:r>
            <a:r>
              <a:rPr lang="de-DE" dirty="0" smtClean="0"/>
              <a:t> – Europe - </a:t>
            </a:r>
            <a:r>
              <a:rPr lang="de-DE" dirty="0" err="1" smtClean="0"/>
              <a:t>Africa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Europe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Africa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0D2A6803-FA5A-455C-9101-938C39B710A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01152"/>
              </p:ext>
            </p:extLst>
          </p:nvPr>
        </p:nvGraphicFramePr>
        <p:xfrm>
          <a:off x="1115616" y="1700808"/>
          <a:ext cx="7317430" cy="2381702"/>
        </p:xfrm>
        <a:graphic>
          <a:graphicData uri="http://schemas.openxmlformats.org/drawingml/2006/table">
            <a:tbl>
              <a:tblPr/>
              <a:tblGrid>
                <a:gridCol w="764703"/>
                <a:gridCol w="1800200"/>
                <a:gridCol w="2520280"/>
                <a:gridCol w="2232247"/>
              </a:tblGrid>
              <a:tr h="415047">
                <a:tc>
                  <a:txBody>
                    <a:bodyPr/>
                    <a:lstStyle/>
                    <a:p>
                      <a:r>
                        <a:rPr lang="de-DE" sz="1800" dirty="0"/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>
                          <a:hlinkClick r:id="rId2" action="ppaction://hlinkfile" tooltip="Moscow"/>
                        </a:rPr>
                        <a:t>Moscow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Russia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16,900,000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047">
                <a:tc>
                  <a:txBody>
                    <a:bodyPr/>
                    <a:lstStyle/>
                    <a:p>
                      <a:r>
                        <a:rPr lang="de-DE" sz="1800" dirty="0"/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3" action="ppaction://hlinkfile" tooltip="London"/>
                        </a:rPr>
                        <a:t>London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United </a:t>
                      </a:r>
                      <a:r>
                        <a:rPr lang="de-DE" sz="1800" dirty="0" err="1"/>
                        <a:t>Kingdom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14,031,830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047">
                <a:tc>
                  <a:txBody>
                    <a:bodyPr/>
                    <a:lstStyle/>
                    <a:p>
                      <a:r>
                        <a:rPr lang="de-DE" sz="1800" dirty="0"/>
                        <a:t>29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4" action="ppaction://hlinkfile" tooltip="Paris urban area"/>
                        </a:rPr>
                        <a:t>Paris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France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12,005,077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0801">
                <a:tc>
                  <a:txBody>
                    <a:bodyPr/>
                    <a:lstStyle/>
                    <a:p>
                      <a:r>
                        <a:rPr lang="de-DE" sz="1800" dirty="0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5" action="ppaction://hlinkfile" tooltip="Rhine-Ruhr"/>
                        </a:rPr>
                        <a:t>Rhine-Ruhr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Germany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11,316,429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23">
                <a:tc>
                  <a:txBody>
                    <a:bodyPr/>
                    <a:lstStyle/>
                    <a:p>
                      <a:r>
                        <a:rPr lang="de-DE" sz="1800" dirty="0"/>
                        <a:t>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6" action="ppaction://hlinkfile" tooltip="Istanbul"/>
                        </a:rPr>
                        <a:t>Istanbul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Turkey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14,800,000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91437"/>
              </p:ext>
            </p:extLst>
          </p:nvPr>
        </p:nvGraphicFramePr>
        <p:xfrm>
          <a:off x="1115616" y="4509120"/>
          <a:ext cx="7272808" cy="1512168"/>
        </p:xfrm>
        <a:graphic>
          <a:graphicData uri="http://schemas.openxmlformats.org/drawingml/2006/table">
            <a:tbl>
              <a:tblPr/>
              <a:tblGrid>
                <a:gridCol w="792088"/>
                <a:gridCol w="1872208"/>
                <a:gridCol w="2448272"/>
                <a:gridCol w="2160240"/>
              </a:tblGrid>
              <a:tr h="138460">
                <a:tc>
                  <a:txBody>
                    <a:bodyPr/>
                    <a:lstStyle/>
                    <a:p>
                      <a:r>
                        <a:rPr lang="de-DE" sz="1800" dirty="0"/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7" action="ppaction://hlinkfile" tooltip="Lagos"/>
                        </a:rPr>
                        <a:t>Lagos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Nigeria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21,000,534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336">
                <a:tc>
                  <a:txBody>
                    <a:bodyPr/>
                    <a:lstStyle/>
                    <a:p>
                      <a:r>
                        <a:rPr lang="de-DE" sz="1800" dirty="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>
                          <a:hlinkClick r:id="rId8" action="ppaction://hlinkfile" tooltip="Cairo"/>
                        </a:rPr>
                        <a:t>Cairo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Egypt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18,810,000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z="1800"/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9" action="ppaction://hlinkfile" tooltip="Kinshasa"/>
                        </a:rPr>
                        <a:t>Kinshasa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Democratic </a:t>
                      </a:r>
                      <a:r>
                        <a:rPr lang="de-DE" sz="1800" dirty="0" err="1"/>
                        <a:t>Republic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of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Congo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09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MegaCities</a:t>
            </a:r>
            <a:r>
              <a:rPr lang="de-DE" dirty="0" smtClean="0"/>
              <a:t> - </a:t>
            </a:r>
            <a:r>
              <a:rPr lang="de-DE" dirty="0" err="1" smtClean="0"/>
              <a:t>Asia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604598"/>
              </p:ext>
            </p:extLst>
          </p:nvPr>
        </p:nvGraphicFramePr>
        <p:xfrm>
          <a:off x="1115614" y="1124744"/>
          <a:ext cx="7632852" cy="5026848"/>
        </p:xfrm>
        <a:graphic>
          <a:graphicData uri="http://schemas.openxmlformats.org/drawingml/2006/table">
            <a:tbl>
              <a:tblPr/>
              <a:tblGrid>
                <a:gridCol w="648074"/>
                <a:gridCol w="3168352"/>
                <a:gridCol w="1908213"/>
                <a:gridCol w="1908213"/>
              </a:tblGrid>
              <a:tr h="27900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2" action="ppaction://hlinkfile" tooltip="Tokyo-Yokohama"/>
                        </a:rPr>
                        <a:t>Tokyo-Yokohama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Japan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37,900,000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2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3" action="ppaction://hlinkfile" tooltip="Jabodetabek"/>
                        </a:rPr>
                        <a:t>Jakarta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Indonesia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30,000,000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3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4" action="ppaction://hlinkfile" tooltip="Seoul National Capital Area"/>
                        </a:rPr>
                        <a:t>Seoul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South Korea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26,100,000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4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5" action="ppaction://hlinkfile" tooltip="National Capital Region (India)"/>
                        </a:rPr>
                        <a:t>Delhi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India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25,703,000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5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6" action="ppaction://hlinkfile" tooltip="Shanghai"/>
                        </a:rPr>
                        <a:t>Shanghai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China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25,400,000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6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7" action="ppaction://hlinkfile" tooltip="Karachi"/>
                        </a:rPr>
                        <a:t>Karachi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Pakistan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24,000,000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 dirty="0"/>
                        <a:t>9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8" action="ppaction://hlinkfile" tooltip="Beijing"/>
                        </a:rPr>
                        <a:t>Beijing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China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21,650,000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12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9" action="ppaction://hlinkfile" tooltip="Mumbai"/>
                        </a:rPr>
                        <a:t>Mumbai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India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20,741,000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13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10" action="ppaction://hlinkfile" tooltip="Keihanshin"/>
                        </a:rPr>
                        <a:t>Osaka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Japan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20,260,000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14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11" action="ppaction://hlinkfile" tooltip="Metro Manila"/>
                        </a:rPr>
                        <a:t>Manila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Philippines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20,040,000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17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12" action="ppaction://hlinkfile" tooltip="Dhaka"/>
                        </a:rPr>
                        <a:t>Dhaka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Bangladesh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18,250,000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20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13" action="ppaction://hlinkfile" tooltip="Bangkok"/>
                        </a:rPr>
                        <a:t>Bangkok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Thailand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15,350,000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22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14" action="ppaction://hlinkfile" tooltip="Kolkata"/>
                        </a:rPr>
                        <a:t>Kolkata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India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14,766,000</a:t>
                      </a:r>
                      <a:endParaRPr lang="de-DE" sz="1800" dirty="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25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15" action="ppaction://hlinkfile" tooltip="Tehran"/>
                        </a:rPr>
                        <a:t>Tehran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Iran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13,700,000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26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16" action="ppaction://hlinkfile" tooltip="Guangzhou"/>
                        </a:rPr>
                        <a:t>Guangzhou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China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12,700,000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03">
                <a:tc>
                  <a:txBody>
                    <a:bodyPr/>
                    <a:lstStyle/>
                    <a:p>
                      <a:r>
                        <a:rPr lang="de-DE" sz="1800"/>
                        <a:t>28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17" action="ppaction://hlinkfile" tooltip="Shenzhen"/>
                        </a:rPr>
                        <a:t>Shenzhen</a:t>
                      </a:r>
                      <a:endParaRPr lang="de-DE" sz="1800"/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China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12,250,000</a:t>
                      </a:r>
                    </a:p>
                  </a:txBody>
                  <a:tcPr marL="39858" marR="39858" marT="19929" marB="199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MegaCities</a:t>
            </a:r>
            <a:r>
              <a:rPr lang="de-DE" dirty="0" smtClean="0"/>
              <a:t> – North </a:t>
            </a:r>
            <a:r>
              <a:rPr lang="de-DE" dirty="0" err="1" smtClean="0"/>
              <a:t>and</a:t>
            </a:r>
            <a:r>
              <a:rPr lang="de-DE" dirty="0" smtClean="0"/>
              <a:t> South </a:t>
            </a:r>
            <a:r>
              <a:rPr lang="de-DE" dirty="0" err="1" smtClean="0"/>
              <a:t>America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855474"/>
              </p:ext>
            </p:extLst>
          </p:nvPr>
        </p:nvGraphicFramePr>
        <p:xfrm>
          <a:off x="1142999" y="1724660"/>
          <a:ext cx="7317432" cy="3840480"/>
        </p:xfrm>
        <a:graphic>
          <a:graphicData uri="http://schemas.openxmlformats.org/drawingml/2006/table">
            <a:tbl>
              <a:tblPr/>
              <a:tblGrid>
                <a:gridCol w="908721"/>
                <a:gridCol w="2749995"/>
                <a:gridCol w="1829358"/>
                <a:gridCol w="1829358"/>
              </a:tblGrid>
              <a:tr h="640080">
                <a:tc>
                  <a:txBody>
                    <a:bodyPr/>
                    <a:lstStyle/>
                    <a:p>
                      <a:r>
                        <a:rPr lang="de-DE" sz="18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2" tooltip="New York metropolitan area"/>
                        </a:rPr>
                        <a:t>New York City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United States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23,632,722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de-DE" sz="180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3" tooltip="Greater Mexico City"/>
                        </a:rPr>
                        <a:t>Mexico City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Mexico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22,200,000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de-DE" sz="1800"/>
                        <a:t>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4" tooltip="Los Angeles Metropolitan Area"/>
                        </a:rPr>
                        <a:t>Los Angeles</a:t>
                      </a:r>
                      <a:endParaRPr lang="de-DE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United States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18,550,288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de-DE" sz="18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5" tooltip="Greater Sao Paulo"/>
                        </a:rPr>
                        <a:t>São Paulo</a:t>
                      </a:r>
                      <a:endParaRPr lang="de-DE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Brazil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21,250,000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de-DE" sz="1800"/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hlinkClick r:id="rId6" tooltip="Buenos Aires"/>
                        </a:rPr>
                        <a:t>Buenos Aires</a:t>
                      </a:r>
                      <a:endParaRPr lang="de-DE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Argentina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16,500,000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de-DE" sz="1800"/>
                        <a:t>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hlinkClick r:id="rId7" tooltip="Rio de Janeiro"/>
                        </a:rPr>
                        <a:t>Rio de Janeiro</a:t>
                      </a:r>
                      <a:endParaRPr lang="de-DE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Brazil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14,450,000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7EF649E6-2A9E-4040-BA0A-7FB9A7E056C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&gt; DLR-STB-CSP &gt; SolarMegaCities &gt; DLR TT&amp;SF Concept &amp; Proposal 2016 &gt; Jürgen Kern &gt; 29.01.2016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14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A2935-5304-42DF-A9D0-3BA16FD7359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7F93D3-E8CC-42F9-B484-47D4259EE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29F5E-D482-45E0-AAC4-73AD9C7D2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1338</Words>
  <Application>Microsoft Office PowerPoint</Application>
  <PresentationFormat>Bildschirmpräsentation (4:3)</PresentationFormat>
  <Paragraphs>455</Paragraphs>
  <Slides>30</Slides>
  <Notes>17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Standarddesign</vt:lpstr>
      <vt:lpstr>Wie sieht die Zukunft der Stromerzeugung aus: zentral oder dezentral? – Ein Blick in die Zukunft und über die Grenzen Deutschlands</vt:lpstr>
      <vt:lpstr>DLR </vt:lpstr>
      <vt:lpstr>Überblick </vt:lpstr>
      <vt:lpstr>Research Areas</vt:lpstr>
      <vt:lpstr>Total income 2014 – Research, operations and management tasks: €881 Mio.  (excluding trustee funding from the Space Administration / DLR Project Management Agency) </vt:lpstr>
      <vt:lpstr>MegaCities</vt:lpstr>
      <vt:lpstr>MegaCities – Europe - Africa</vt:lpstr>
      <vt:lpstr>MegaCities - Asia</vt:lpstr>
      <vt:lpstr>MegaCities – North and South America</vt:lpstr>
      <vt:lpstr>MegaCities</vt:lpstr>
      <vt:lpstr>Definition of megacity </vt:lpstr>
      <vt:lpstr>Interesting facts </vt:lpstr>
      <vt:lpstr>Attributes of MegaCities </vt:lpstr>
      <vt:lpstr>Attributes concerning Energy of MegaCities </vt:lpstr>
      <vt:lpstr>MegaCities Video – Dot Map</vt:lpstr>
      <vt:lpstr>Tokyo, Japan </vt:lpstr>
      <vt:lpstr>Delhi, India</vt:lpstr>
      <vt:lpstr>Mexico City, Mexico</vt:lpstr>
      <vt:lpstr>New York City </vt:lpstr>
      <vt:lpstr>Sao Paulo, Brazil </vt:lpstr>
      <vt:lpstr>Dhaka, Bangladesh </vt:lpstr>
      <vt:lpstr>Calcutta, India </vt:lpstr>
      <vt:lpstr>Beijing, China</vt:lpstr>
      <vt:lpstr>Shenzen, China</vt:lpstr>
      <vt:lpstr>Solar MEgaCities</vt:lpstr>
      <vt:lpstr>Solar Potential</vt:lpstr>
      <vt:lpstr>Solar Potential versus Population</vt:lpstr>
      <vt:lpstr>Solar Hotspot versus MegaCities</vt:lpstr>
      <vt:lpstr>Institutes and Facilities Involved in Energy </vt:lpstr>
      <vt:lpstr>Contact </vt:lpstr>
    </vt:vector>
  </TitlesOfParts>
  <Manager>Juergen.Kern@dlr.de</Manager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Supply for MegaCities</dc:title>
  <dc:subject>GIZ</dc:subject>
  <dc:creator>Juergen.Kern@dlr.de</dc:creator>
  <cp:keywords>GIZ REW</cp:keywords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Hoffschmidt, Bernhard</cp:lastModifiedBy>
  <cp:revision>508</cp:revision>
  <cp:lastPrinted>2015-10-13T10:15:08Z</cp:lastPrinted>
  <dcterms:created xsi:type="dcterms:W3CDTF">2003-10-01T09:44:24Z</dcterms:created>
  <dcterms:modified xsi:type="dcterms:W3CDTF">2016-02-04T21:05:16Z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</Properties>
</file>