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4" r:id="rId3"/>
    <p:sldId id="286" r:id="rId4"/>
    <p:sldId id="302" r:id="rId5"/>
    <p:sldId id="290" r:id="rId6"/>
    <p:sldId id="289" r:id="rId7"/>
    <p:sldId id="301" r:id="rId8"/>
    <p:sldId id="291" r:id="rId9"/>
    <p:sldId id="292" r:id="rId10"/>
    <p:sldId id="294" r:id="rId11"/>
    <p:sldId id="293" r:id="rId12"/>
    <p:sldId id="303" r:id="rId13"/>
    <p:sldId id="298" r:id="rId14"/>
    <p:sldId id="299" r:id="rId15"/>
    <p:sldId id="304" r:id="rId16"/>
    <p:sldId id="297" r:id="rId17"/>
    <p:sldId id="287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meczek, Christoph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696DC-3210-48E6-A3BC-2D07A2E075CB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4E6959-A252-4637-9EA1-8FC90814239D}">
      <dgm:prSet phldrT="[Text]" custT="1"/>
      <dgm:spPr/>
      <dgm:t>
        <a:bodyPr/>
        <a:lstStyle/>
        <a:p>
          <a:r>
            <a:rPr lang="en-GB" sz="2000" dirty="0" smtClean="0">
              <a:latin typeface="Arial" pitchFamily="34" charset="0"/>
              <a:cs typeface="Arial" pitchFamily="34" charset="0"/>
            </a:rPr>
            <a:t>national boundary conditions</a:t>
          </a:r>
          <a:endParaRPr lang="en-GB" sz="2000" dirty="0"/>
        </a:p>
      </dgm:t>
    </dgm:pt>
    <dgm:pt modelId="{A58F135C-EEEC-479B-BD81-752712B2CDDD}" type="parTrans" cxnId="{5738C2BB-790D-423B-83A6-DED90E470ECC}">
      <dgm:prSet/>
      <dgm:spPr/>
      <dgm:t>
        <a:bodyPr/>
        <a:lstStyle/>
        <a:p>
          <a:endParaRPr lang="en-GB"/>
        </a:p>
      </dgm:t>
    </dgm:pt>
    <dgm:pt modelId="{B5ECFC18-8EC4-4C0C-8122-C01A6DD2470F}" type="sibTrans" cxnId="{5738C2BB-790D-423B-83A6-DED90E470ECC}">
      <dgm:prSet/>
      <dgm:spPr/>
      <dgm:t>
        <a:bodyPr/>
        <a:lstStyle/>
        <a:p>
          <a:endParaRPr lang="en-GB"/>
        </a:p>
      </dgm:t>
    </dgm:pt>
    <dgm:pt modelId="{7DC5F79D-4D6F-4C51-BADD-9FA126B4B08B}">
      <dgm:prSet phldrT="[Text]" custT="1"/>
      <dgm:spPr/>
      <dgm:t>
        <a:bodyPr/>
        <a:lstStyle/>
        <a:p>
          <a:r>
            <a:rPr lang="en-GB" sz="2000" dirty="0" smtClean="0">
              <a:latin typeface="Arial" pitchFamily="34" charset="0"/>
              <a:cs typeface="Arial" pitchFamily="34" charset="0"/>
            </a:rPr>
            <a:t>TCO</a:t>
          </a:r>
        </a:p>
        <a:p>
          <a:r>
            <a:rPr lang="en-GB" sz="2000" dirty="0" smtClean="0">
              <a:latin typeface="Arial" pitchFamily="34" charset="0"/>
              <a:cs typeface="Arial" pitchFamily="34" charset="0"/>
            </a:rPr>
            <a:t>+</a:t>
          </a:r>
        </a:p>
        <a:p>
          <a:r>
            <a:rPr lang="en-GB" sz="2000" dirty="0" smtClean="0">
              <a:latin typeface="Arial" pitchFamily="34" charset="0"/>
              <a:cs typeface="Arial" pitchFamily="34" charset="0"/>
            </a:rPr>
            <a:t>vehicle utility </a:t>
          </a:r>
          <a:endParaRPr lang="en-GB" sz="2000" dirty="0"/>
        </a:p>
      </dgm:t>
    </dgm:pt>
    <dgm:pt modelId="{32A890C2-FC9E-444E-91EE-317A48CB9C62}" type="parTrans" cxnId="{AB92C6EB-3FFE-4DC7-992E-25CD34E4B3E6}">
      <dgm:prSet/>
      <dgm:spPr/>
      <dgm:t>
        <a:bodyPr/>
        <a:lstStyle/>
        <a:p>
          <a:endParaRPr lang="en-GB"/>
        </a:p>
      </dgm:t>
    </dgm:pt>
    <dgm:pt modelId="{400E2895-E782-49E5-BEAB-F7DB6A47EBB9}" type="sibTrans" cxnId="{AB92C6EB-3FFE-4DC7-992E-25CD34E4B3E6}">
      <dgm:prSet/>
      <dgm:spPr/>
      <dgm:t>
        <a:bodyPr/>
        <a:lstStyle/>
        <a:p>
          <a:endParaRPr lang="en-GB"/>
        </a:p>
      </dgm:t>
    </dgm:pt>
    <dgm:pt modelId="{2DACB616-94D8-4488-8514-45D31AF3013C}">
      <dgm:prSet phldrT="[Text]" custT="1"/>
      <dgm:spPr/>
      <dgm:t>
        <a:bodyPr/>
        <a:lstStyle/>
        <a:p>
          <a:r>
            <a:rPr lang="en-GB" sz="1800" b="1" dirty="0" smtClean="0">
              <a:latin typeface="Arial" pitchFamily="34" charset="0"/>
              <a:cs typeface="Arial" pitchFamily="34" charset="0"/>
            </a:rPr>
            <a:t>effective-ness of incentives</a:t>
          </a:r>
        </a:p>
        <a:p>
          <a:endParaRPr lang="en-GB" sz="2400" b="1" dirty="0"/>
        </a:p>
      </dgm:t>
    </dgm:pt>
    <dgm:pt modelId="{0468D068-0A80-4D41-B217-BB95829E5A45}" type="parTrans" cxnId="{F78AAA87-E758-4214-9DE2-98E068D4ACC0}">
      <dgm:prSet/>
      <dgm:spPr/>
      <dgm:t>
        <a:bodyPr/>
        <a:lstStyle/>
        <a:p>
          <a:endParaRPr lang="en-GB"/>
        </a:p>
      </dgm:t>
    </dgm:pt>
    <dgm:pt modelId="{188FD1D0-1209-4793-B656-A927BA2382D9}" type="sibTrans" cxnId="{F78AAA87-E758-4214-9DE2-98E068D4ACC0}">
      <dgm:prSet/>
      <dgm:spPr/>
      <dgm:t>
        <a:bodyPr/>
        <a:lstStyle/>
        <a:p>
          <a:endParaRPr lang="en-GB"/>
        </a:p>
      </dgm:t>
    </dgm:pt>
    <dgm:pt modelId="{494A9B58-CBE8-49C8-8B1E-78F383FCE67A}">
      <dgm:prSet phldrT="[Text]" custT="1"/>
      <dgm:spPr/>
      <dgm:t>
        <a:bodyPr/>
        <a:lstStyle/>
        <a:p>
          <a:r>
            <a:rPr lang="en-GB" sz="2000" dirty="0" smtClean="0"/>
            <a:t>fleet types &amp; vehicle usage</a:t>
          </a:r>
          <a:endParaRPr lang="en-GB" sz="2000" dirty="0"/>
        </a:p>
      </dgm:t>
    </dgm:pt>
    <dgm:pt modelId="{CC3BFA01-D484-444D-ACC4-2B461BBAE7E7}" type="parTrans" cxnId="{DAE69875-9211-4EE4-B1CB-92EB656B8F04}">
      <dgm:prSet/>
      <dgm:spPr/>
      <dgm:t>
        <a:bodyPr/>
        <a:lstStyle/>
        <a:p>
          <a:endParaRPr lang="en-GB"/>
        </a:p>
      </dgm:t>
    </dgm:pt>
    <dgm:pt modelId="{45207FE4-AEB7-4C90-9453-DD9DDCA190ED}" type="sibTrans" cxnId="{DAE69875-9211-4EE4-B1CB-92EB656B8F04}">
      <dgm:prSet/>
      <dgm:spPr/>
      <dgm:t>
        <a:bodyPr/>
        <a:lstStyle/>
        <a:p>
          <a:endParaRPr lang="en-GB"/>
        </a:p>
      </dgm:t>
    </dgm:pt>
    <dgm:pt modelId="{DCEF7D07-5EF1-4651-9824-26505F14E591}" type="pres">
      <dgm:prSet presAssocID="{269696DC-3210-48E6-A3BC-2D07A2E075C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0C9FFA-618B-4EFA-96E0-9D3D45D872D8}" type="pres">
      <dgm:prSet presAssocID="{269696DC-3210-48E6-A3BC-2D07A2E075C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40E91-F32B-478D-80F9-F194DACCB7C0}" type="pres">
      <dgm:prSet presAssocID="{269696DC-3210-48E6-A3BC-2D07A2E075C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8EBE6-6328-4DF0-8A83-7412EF5B3427}" type="pres">
      <dgm:prSet presAssocID="{269696DC-3210-48E6-A3BC-2D07A2E075CB}" presName="triangle3" presStyleLbl="node1" presStyleIdx="2" presStyleCnt="4" custScaleX="104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DDE0D-1C54-4DB5-91DB-06494EA1BEDB}" type="pres">
      <dgm:prSet presAssocID="{269696DC-3210-48E6-A3BC-2D07A2E075C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A408B5-6EA1-4671-83C5-814857AE399F}" type="presOf" srcId="{FD4E6959-A252-4637-9EA1-8FC90814239D}" destId="{4F0C9FFA-618B-4EFA-96E0-9D3D45D872D8}" srcOrd="0" destOrd="0" presId="urn:microsoft.com/office/officeart/2005/8/layout/pyramid4"/>
    <dgm:cxn modelId="{C2F112C3-D0E7-4925-B527-2566889B5C2F}" type="presOf" srcId="{494A9B58-CBE8-49C8-8B1E-78F383FCE67A}" destId="{5E9DDE0D-1C54-4DB5-91DB-06494EA1BEDB}" srcOrd="0" destOrd="0" presId="urn:microsoft.com/office/officeart/2005/8/layout/pyramid4"/>
    <dgm:cxn modelId="{519D8059-262E-4597-8B5B-CC3C652CFA7E}" type="presOf" srcId="{7DC5F79D-4D6F-4C51-BADD-9FA126B4B08B}" destId="{58840E91-F32B-478D-80F9-F194DACCB7C0}" srcOrd="0" destOrd="0" presId="urn:microsoft.com/office/officeart/2005/8/layout/pyramid4"/>
    <dgm:cxn modelId="{5738C2BB-790D-423B-83A6-DED90E470ECC}" srcId="{269696DC-3210-48E6-A3BC-2D07A2E075CB}" destId="{FD4E6959-A252-4637-9EA1-8FC90814239D}" srcOrd="0" destOrd="0" parTransId="{A58F135C-EEEC-479B-BD81-752712B2CDDD}" sibTransId="{B5ECFC18-8EC4-4C0C-8122-C01A6DD2470F}"/>
    <dgm:cxn modelId="{914E5449-DE93-4D66-8CD9-6E1F7E2503DA}" type="presOf" srcId="{2DACB616-94D8-4488-8514-45D31AF3013C}" destId="{BC68EBE6-6328-4DF0-8A83-7412EF5B3427}" srcOrd="0" destOrd="0" presId="urn:microsoft.com/office/officeart/2005/8/layout/pyramid4"/>
    <dgm:cxn modelId="{0B8C5928-C8CB-453E-807D-27E8C351805B}" type="presOf" srcId="{269696DC-3210-48E6-A3BC-2D07A2E075CB}" destId="{DCEF7D07-5EF1-4651-9824-26505F14E591}" srcOrd="0" destOrd="0" presId="urn:microsoft.com/office/officeart/2005/8/layout/pyramid4"/>
    <dgm:cxn modelId="{DAE69875-9211-4EE4-B1CB-92EB656B8F04}" srcId="{269696DC-3210-48E6-A3BC-2D07A2E075CB}" destId="{494A9B58-CBE8-49C8-8B1E-78F383FCE67A}" srcOrd="3" destOrd="0" parTransId="{CC3BFA01-D484-444D-ACC4-2B461BBAE7E7}" sibTransId="{45207FE4-AEB7-4C90-9453-DD9DDCA190ED}"/>
    <dgm:cxn modelId="{F78AAA87-E758-4214-9DE2-98E068D4ACC0}" srcId="{269696DC-3210-48E6-A3BC-2D07A2E075CB}" destId="{2DACB616-94D8-4488-8514-45D31AF3013C}" srcOrd="2" destOrd="0" parTransId="{0468D068-0A80-4D41-B217-BB95829E5A45}" sibTransId="{188FD1D0-1209-4793-B656-A927BA2382D9}"/>
    <dgm:cxn modelId="{AB92C6EB-3FFE-4DC7-992E-25CD34E4B3E6}" srcId="{269696DC-3210-48E6-A3BC-2D07A2E075CB}" destId="{7DC5F79D-4D6F-4C51-BADD-9FA126B4B08B}" srcOrd="1" destOrd="0" parTransId="{32A890C2-FC9E-444E-91EE-317A48CB9C62}" sibTransId="{400E2895-E782-49E5-BEAB-F7DB6A47EBB9}"/>
    <dgm:cxn modelId="{53F45D80-FDFE-4FE8-A71B-4C3349E12E94}" type="presParOf" srcId="{DCEF7D07-5EF1-4651-9824-26505F14E591}" destId="{4F0C9FFA-618B-4EFA-96E0-9D3D45D872D8}" srcOrd="0" destOrd="0" presId="urn:microsoft.com/office/officeart/2005/8/layout/pyramid4"/>
    <dgm:cxn modelId="{F82AE411-DA56-4AEB-A647-CEE88F2176E9}" type="presParOf" srcId="{DCEF7D07-5EF1-4651-9824-26505F14E591}" destId="{58840E91-F32B-478D-80F9-F194DACCB7C0}" srcOrd="1" destOrd="0" presId="urn:microsoft.com/office/officeart/2005/8/layout/pyramid4"/>
    <dgm:cxn modelId="{A38944EA-B9C6-4F39-8B8C-4F0686B124FB}" type="presParOf" srcId="{DCEF7D07-5EF1-4651-9824-26505F14E591}" destId="{BC68EBE6-6328-4DF0-8A83-7412EF5B3427}" srcOrd="2" destOrd="0" presId="urn:microsoft.com/office/officeart/2005/8/layout/pyramid4"/>
    <dgm:cxn modelId="{B244D5B8-04A6-484A-880D-C4FF2901BD77}" type="presParOf" srcId="{DCEF7D07-5EF1-4651-9824-26505F14E591}" destId="{5E9DDE0D-1C54-4DB5-91DB-06494EA1BED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81C3D-C0C3-43D6-8FE9-CAE3CB24D10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0AAA53-FC03-4F8F-9C05-4987DFADE6E0}">
      <dgm:prSet phldrT="[Text]"/>
      <dgm:spPr/>
      <dgm:t>
        <a:bodyPr/>
        <a:lstStyle/>
        <a:p>
          <a:r>
            <a:rPr lang="en-GB" dirty="0" smtClean="0"/>
            <a:t>rented to vehicle users</a:t>
          </a:r>
          <a:endParaRPr lang="en-GB" dirty="0"/>
        </a:p>
      </dgm:t>
    </dgm:pt>
    <dgm:pt modelId="{5820A6AE-D240-4F9A-AA1F-64E10DA3BA2E}">
      <dgm:prSet phldrT="[Text]"/>
      <dgm:spPr/>
      <dgm:t>
        <a:bodyPr/>
        <a:lstStyle/>
        <a:p>
          <a:r>
            <a:rPr lang="en-GB" dirty="0" smtClean="0"/>
            <a:t>purchased and maintained by rental company</a:t>
          </a:r>
          <a:endParaRPr lang="en-GB" dirty="0"/>
        </a:p>
      </dgm:t>
    </dgm:pt>
    <dgm:pt modelId="{3FCB3101-912B-4BA4-A229-B73293CFCB69}">
      <dgm:prSet phldrT="[Text]"/>
      <dgm:spPr/>
      <dgm:t>
        <a:bodyPr/>
        <a:lstStyle/>
        <a:p>
          <a:r>
            <a:rPr lang="en-GB" dirty="0" smtClean="0"/>
            <a:t>car rental</a:t>
          </a:r>
          <a:endParaRPr lang="en-GB" dirty="0"/>
        </a:p>
      </dgm:t>
    </dgm:pt>
    <dgm:pt modelId="{A612DCE4-32B6-4E8C-937F-CE831F590330}" type="sibTrans" cxnId="{0B83E21F-DC62-4691-82C9-96BE68396D24}">
      <dgm:prSet/>
      <dgm:spPr/>
      <dgm:t>
        <a:bodyPr/>
        <a:lstStyle/>
        <a:p>
          <a:endParaRPr lang="en-GB"/>
        </a:p>
      </dgm:t>
    </dgm:pt>
    <dgm:pt modelId="{D002D5AB-0E31-4D0D-BF3D-4484EB524634}" type="parTrans" cxnId="{0B83E21F-DC62-4691-82C9-96BE68396D24}">
      <dgm:prSet/>
      <dgm:spPr/>
      <dgm:t>
        <a:bodyPr/>
        <a:lstStyle/>
        <a:p>
          <a:endParaRPr lang="en-GB"/>
        </a:p>
      </dgm:t>
    </dgm:pt>
    <dgm:pt modelId="{309CE8E7-2798-4408-9C97-E04C905859F5}" type="sibTrans" cxnId="{BEC67E86-DF94-4B84-A2AC-97CE60D837A3}">
      <dgm:prSet/>
      <dgm:spPr/>
      <dgm:t>
        <a:bodyPr/>
        <a:lstStyle/>
        <a:p>
          <a:endParaRPr lang="en-GB"/>
        </a:p>
      </dgm:t>
    </dgm:pt>
    <dgm:pt modelId="{FDA0517E-E8F4-4C97-8DDF-2B2DDD54F46C}" type="parTrans" cxnId="{BEC67E86-DF94-4B84-A2AC-97CE60D837A3}">
      <dgm:prSet/>
      <dgm:spPr/>
      <dgm:t>
        <a:bodyPr/>
        <a:lstStyle/>
        <a:p>
          <a:endParaRPr lang="en-GB"/>
        </a:p>
      </dgm:t>
    </dgm:pt>
    <dgm:pt modelId="{55A4E3B9-10AB-419A-84BD-8391EC2D48F5}" type="sibTrans" cxnId="{D7F735E1-08D0-4D31-A5EE-4ABDDC6ADA3E}">
      <dgm:prSet/>
      <dgm:spPr/>
      <dgm:t>
        <a:bodyPr/>
        <a:lstStyle/>
        <a:p>
          <a:endParaRPr lang="en-GB"/>
        </a:p>
      </dgm:t>
    </dgm:pt>
    <dgm:pt modelId="{0BC87386-BCCF-4C4C-AE1C-114465620D5A}" type="parTrans" cxnId="{D7F735E1-08D0-4D31-A5EE-4ABDDC6ADA3E}">
      <dgm:prSet/>
      <dgm:spPr/>
      <dgm:t>
        <a:bodyPr/>
        <a:lstStyle/>
        <a:p>
          <a:endParaRPr lang="en-GB"/>
        </a:p>
      </dgm:t>
    </dgm:pt>
    <dgm:pt modelId="{AA7BEF3E-5882-4695-9151-95B6330F116A}">
      <dgm:prSet/>
      <dgm:spPr/>
      <dgm:t>
        <a:bodyPr/>
        <a:lstStyle/>
        <a:p>
          <a:r>
            <a:rPr lang="en-GB" dirty="0" smtClean="0"/>
            <a:t>purchased and owned by a single user</a:t>
          </a:r>
          <a:endParaRPr lang="en-GB" dirty="0"/>
        </a:p>
      </dgm:t>
    </dgm:pt>
    <dgm:pt modelId="{B091B8D4-84CD-4EF7-B4B1-2F9179B0AF0D}">
      <dgm:prSet/>
      <dgm:spPr/>
      <dgm:t>
        <a:bodyPr/>
        <a:lstStyle/>
        <a:p>
          <a:r>
            <a:rPr lang="en-GB" dirty="0" smtClean="0"/>
            <a:t>private ownership</a:t>
          </a:r>
          <a:endParaRPr lang="en-GB" dirty="0"/>
        </a:p>
      </dgm:t>
    </dgm:pt>
    <dgm:pt modelId="{DABA6506-41A6-435B-89F0-C608CD021972}" type="sibTrans" cxnId="{6B90E056-5135-4230-B3F6-37CA41B9C87D}">
      <dgm:prSet/>
      <dgm:spPr/>
      <dgm:t>
        <a:bodyPr/>
        <a:lstStyle/>
        <a:p>
          <a:endParaRPr lang="en-GB"/>
        </a:p>
      </dgm:t>
    </dgm:pt>
    <dgm:pt modelId="{08F1EE4B-6E03-47BF-BA00-E95287C6C747}" type="parTrans" cxnId="{6B90E056-5135-4230-B3F6-37CA41B9C87D}">
      <dgm:prSet/>
      <dgm:spPr/>
      <dgm:t>
        <a:bodyPr/>
        <a:lstStyle/>
        <a:p>
          <a:endParaRPr lang="en-GB"/>
        </a:p>
      </dgm:t>
    </dgm:pt>
    <dgm:pt modelId="{E4754FCA-7B1E-4D21-85B7-151AF2102B54}" type="sibTrans" cxnId="{80358E49-89F5-4020-B4E9-67E01EAAB74B}">
      <dgm:prSet/>
      <dgm:spPr/>
      <dgm:t>
        <a:bodyPr/>
        <a:lstStyle/>
        <a:p>
          <a:endParaRPr lang="en-GB"/>
        </a:p>
      </dgm:t>
    </dgm:pt>
    <dgm:pt modelId="{F011BF7A-041A-49E6-8CFB-88E9D85CB95E}" type="parTrans" cxnId="{80358E49-89F5-4020-B4E9-67E01EAAB74B}">
      <dgm:prSet/>
      <dgm:spPr/>
      <dgm:t>
        <a:bodyPr/>
        <a:lstStyle/>
        <a:p>
          <a:endParaRPr lang="en-GB"/>
        </a:p>
      </dgm:t>
    </dgm:pt>
    <dgm:pt modelId="{D1E36364-C903-4293-AC02-DD853A8C5798}">
      <dgm:prSet/>
      <dgm:spPr/>
      <dgm:t>
        <a:bodyPr/>
        <a:lstStyle/>
        <a:p>
          <a:r>
            <a:rPr lang="en-GB" dirty="0" smtClean="0"/>
            <a:t>allocated to a single user</a:t>
          </a:r>
          <a:endParaRPr lang="en-GB" dirty="0"/>
        </a:p>
      </dgm:t>
    </dgm:pt>
    <dgm:pt modelId="{4D40975C-033D-407B-A05A-D5D8CF375B35}">
      <dgm:prSet/>
      <dgm:spPr/>
      <dgm:t>
        <a:bodyPr/>
        <a:lstStyle/>
        <a:p>
          <a:r>
            <a:rPr lang="en-GB" dirty="0" smtClean="0"/>
            <a:t>private and business purposes</a:t>
          </a:r>
          <a:endParaRPr lang="en-GB" dirty="0"/>
        </a:p>
      </dgm:t>
    </dgm:pt>
    <dgm:pt modelId="{1ACC70EE-34E2-4ABA-B60C-D376B4FD43AA}">
      <dgm:prSet/>
      <dgm:spPr/>
      <dgm:t>
        <a:bodyPr/>
        <a:lstStyle/>
        <a:p>
          <a:r>
            <a:rPr lang="en-GB" dirty="0" smtClean="0"/>
            <a:t>company car</a:t>
          </a:r>
          <a:endParaRPr lang="en-GB" dirty="0"/>
        </a:p>
      </dgm:t>
    </dgm:pt>
    <dgm:pt modelId="{443DDF6A-16C8-40D7-A07C-9216FFB05C1D}" type="sibTrans" cxnId="{1CE58D19-974D-4380-89D7-F93045CCDD91}">
      <dgm:prSet/>
      <dgm:spPr/>
      <dgm:t>
        <a:bodyPr/>
        <a:lstStyle/>
        <a:p>
          <a:endParaRPr lang="en-GB"/>
        </a:p>
      </dgm:t>
    </dgm:pt>
    <dgm:pt modelId="{37FB853B-495C-4834-8FAE-AB32B118BF56}" type="parTrans" cxnId="{1CE58D19-974D-4380-89D7-F93045CCDD91}">
      <dgm:prSet/>
      <dgm:spPr/>
      <dgm:t>
        <a:bodyPr/>
        <a:lstStyle/>
        <a:p>
          <a:endParaRPr lang="en-GB"/>
        </a:p>
      </dgm:t>
    </dgm:pt>
    <dgm:pt modelId="{F6A795D0-1838-4320-8CAF-A8A0F4730A44}" type="sibTrans" cxnId="{0210E222-4F4F-4669-AD4F-0DE8B1CC7DCF}">
      <dgm:prSet/>
      <dgm:spPr/>
      <dgm:t>
        <a:bodyPr/>
        <a:lstStyle/>
        <a:p>
          <a:endParaRPr lang="en-GB"/>
        </a:p>
      </dgm:t>
    </dgm:pt>
    <dgm:pt modelId="{B68DA7FE-444E-4C99-9446-2D9048BA0012}" type="parTrans" cxnId="{0210E222-4F4F-4669-AD4F-0DE8B1CC7DCF}">
      <dgm:prSet/>
      <dgm:spPr/>
      <dgm:t>
        <a:bodyPr/>
        <a:lstStyle/>
        <a:p>
          <a:endParaRPr lang="en-GB"/>
        </a:p>
      </dgm:t>
    </dgm:pt>
    <dgm:pt modelId="{393D2F4D-EC3C-47E9-BB06-789F73A9C49F}" type="sibTrans" cxnId="{4E1F2447-F452-40E3-BEBA-54B57D17D31F}">
      <dgm:prSet/>
      <dgm:spPr/>
      <dgm:t>
        <a:bodyPr/>
        <a:lstStyle/>
        <a:p>
          <a:endParaRPr lang="en-GB"/>
        </a:p>
      </dgm:t>
    </dgm:pt>
    <dgm:pt modelId="{FF63862E-2BB9-4DC3-9304-C74731205AB7}" type="parTrans" cxnId="{4E1F2447-F452-40E3-BEBA-54B57D17D31F}">
      <dgm:prSet/>
      <dgm:spPr/>
      <dgm:t>
        <a:bodyPr/>
        <a:lstStyle/>
        <a:p>
          <a:endParaRPr lang="en-GB"/>
        </a:p>
      </dgm:t>
    </dgm:pt>
    <dgm:pt modelId="{081BCCF3-7737-4BAB-BFBA-54F89ADD8BE0}">
      <dgm:prSet/>
      <dgm:spPr/>
      <dgm:t>
        <a:bodyPr/>
        <a:lstStyle/>
        <a:p>
          <a:r>
            <a:rPr lang="en-GB" smtClean="0"/>
            <a:t>not allocated to a single person</a:t>
          </a:r>
          <a:endParaRPr lang="en-GB" dirty="0"/>
        </a:p>
      </dgm:t>
    </dgm:pt>
    <dgm:pt modelId="{C99B5868-B86C-444C-BC8C-DB0CC24AF679}">
      <dgm:prSet phldrT="[Text]"/>
      <dgm:spPr/>
      <dgm:t>
        <a:bodyPr/>
        <a:lstStyle/>
        <a:p>
          <a:r>
            <a:rPr lang="en-GB" dirty="0" smtClean="0"/>
            <a:t>used only on business purposes</a:t>
          </a:r>
          <a:endParaRPr lang="en-GB" dirty="0"/>
        </a:p>
      </dgm:t>
    </dgm:pt>
    <dgm:pt modelId="{B6CAA37E-EACB-496A-8106-7967B18BA54E}">
      <dgm:prSet phldrT="[Text]"/>
      <dgm:spPr/>
      <dgm:t>
        <a:bodyPr/>
        <a:lstStyle/>
        <a:p>
          <a:r>
            <a:rPr lang="en-GB" dirty="0" smtClean="0"/>
            <a:t>commercial</a:t>
          </a:r>
          <a:endParaRPr lang="en-GB" dirty="0"/>
        </a:p>
      </dgm:t>
    </dgm:pt>
    <dgm:pt modelId="{0E3ED615-2539-4771-B64D-DD0F23C2322A}" type="sibTrans" cxnId="{E8035583-5DAC-469E-86C0-F58B6CD3FD8B}">
      <dgm:prSet/>
      <dgm:spPr/>
      <dgm:t>
        <a:bodyPr/>
        <a:lstStyle/>
        <a:p>
          <a:endParaRPr lang="en-GB"/>
        </a:p>
      </dgm:t>
    </dgm:pt>
    <dgm:pt modelId="{D02B4C69-BCC3-4DB4-BD47-29D1A16642F8}" type="parTrans" cxnId="{E8035583-5DAC-469E-86C0-F58B6CD3FD8B}">
      <dgm:prSet/>
      <dgm:spPr/>
      <dgm:t>
        <a:bodyPr/>
        <a:lstStyle/>
        <a:p>
          <a:endParaRPr lang="en-GB"/>
        </a:p>
      </dgm:t>
    </dgm:pt>
    <dgm:pt modelId="{3F65909E-9740-4DAE-A26C-7F67409C8497}" type="sibTrans" cxnId="{F885086C-B614-4053-8860-45A18A975F27}">
      <dgm:prSet/>
      <dgm:spPr/>
      <dgm:t>
        <a:bodyPr/>
        <a:lstStyle/>
        <a:p>
          <a:endParaRPr lang="en-GB"/>
        </a:p>
      </dgm:t>
    </dgm:pt>
    <dgm:pt modelId="{D7B1F8F6-95A3-4357-8BD7-4B2EA22375A8}" type="parTrans" cxnId="{F885086C-B614-4053-8860-45A18A975F27}">
      <dgm:prSet/>
      <dgm:spPr/>
      <dgm:t>
        <a:bodyPr/>
        <a:lstStyle/>
        <a:p>
          <a:endParaRPr lang="en-GB"/>
        </a:p>
      </dgm:t>
    </dgm:pt>
    <dgm:pt modelId="{7258DFD2-4561-4BEF-B82D-587A85E5D23A}" type="sibTrans" cxnId="{3A70B141-67B6-4187-96D4-89B74D672968}">
      <dgm:prSet/>
      <dgm:spPr/>
      <dgm:t>
        <a:bodyPr/>
        <a:lstStyle/>
        <a:p>
          <a:endParaRPr lang="en-GB"/>
        </a:p>
      </dgm:t>
    </dgm:pt>
    <dgm:pt modelId="{636C232F-51B0-4414-B64F-CDA0A11DCE7D}" type="parTrans" cxnId="{3A70B141-67B6-4187-96D4-89B74D672968}">
      <dgm:prSet/>
      <dgm:spPr/>
      <dgm:t>
        <a:bodyPr/>
        <a:lstStyle/>
        <a:p>
          <a:endParaRPr lang="en-GB"/>
        </a:p>
      </dgm:t>
    </dgm:pt>
    <dgm:pt modelId="{99CD52F6-5BDB-4181-AC5D-680C0EC0D812}" type="pres">
      <dgm:prSet presAssocID="{C9E81C3D-C0C3-43D6-8FE9-CAE3CB24D1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EC2FAFA-7D55-484F-A302-A2BD582FA156}" type="pres">
      <dgm:prSet presAssocID="{3FCB3101-912B-4BA4-A229-B73293CFCB69}" presName="root" presStyleCnt="0"/>
      <dgm:spPr/>
    </dgm:pt>
    <dgm:pt modelId="{4AF6CF94-8E05-4F9E-A904-8D9A490D631E}" type="pres">
      <dgm:prSet presAssocID="{3FCB3101-912B-4BA4-A229-B73293CFCB69}" presName="rootComposite" presStyleCnt="0"/>
      <dgm:spPr/>
    </dgm:pt>
    <dgm:pt modelId="{D631E675-1E72-44F1-A90B-8C22AB9D38F8}" type="pres">
      <dgm:prSet presAssocID="{3FCB3101-912B-4BA4-A229-B73293CFCB69}" presName="rootText" presStyleLbl="node1" presStyleIdx="0" presStyleCnt="4"/>
      <dgm:spPr/>
      <dgm:t>
        <a:bodyPr/>
        <a:lstStyle/>
        <a:p>
          <a:endParaRPr lang="en-GB"/>
        </a:p>
      </dgm:t>
    </dgm:pt>
    <dgm:pt modelId="{7FBABBEA-58D0-4CFA-BF71-53C3A3BD4B1F}" type="pres">
      <dgm:prSet presAssocID="{3FCB3101-912B-4BA4-A229-B73293CFCB69}" presName="rootConnector" presStyleLbl="node1" presStyleIdx="0" presStyleCnt="4"/>
      <dgm:spPr/>
      <dgm:t>
        <a:bodyPr/>
        <a:lstStyle/>
        <a:p>
          <a:endParaRPr lang="en-GB"/>
        </a:p>
      </dgm:t>
    </dgm:pt>
    <dgm:pt modelId="{A6AF7A70-C762-4F70-86D5-952094CD5FFC}" type="pres">
      <dgm:prSet presAssocID="{3FCB3101-912B-4BA4-A229-B73293CFCB69}" presName="childShape" presStyleCnt="0"/>
      <dgm:spPr/>
    </dgm:pt>
    <dgm:pt modelId="{24F6D8A6-079F-4DAB-BD73-37F8AD16FC21}" type="pres">
      <dgm:prSet presAssocID="{0BC87386-BCCF-4C4C-AE1C-114465620D5A}" presName="Name13" presStyleLbl="parChTrans1D2" presStyleIdx="0" presStyleCnt="7"/>
      <dgm:spPr/>
      <dgm:t>
        <a:bodyPr/>
        <a:lstStyle/>
        <a:p>
          <a:endParaRPr lang="en-GB"/>
        </a:p>
      </dgm:t>
    </dgm:pt>
    <dgm:pt modelId="{88895107-6E87-45F8-A527-DA4B90790FAF}" type="pres">
      <dgm:prSet presAssocID="{5820A6AE-D240-4F9A-AA1F-64E10DA3BA2E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EBE190-7506-4736-B4D0-81AFCFE3ED6A}" type="pres">
      <dgm:prSet presAssocID="{FDA0517E-E8F4-4C97-8DDF-2B2DDD54F46C}" presName="Name13" presStyleLbl="parChTrans1D2" presStyleIdx="1" presStyleCnt="7"/>
      <dgm:spPr/>
      <dgm:t>
        <a:bodyPr/>
        <a:lstStyle/>
        <a:p>
          <a:endParaRPr lang="en-GB"/>
        </a:p>
      </dgm:t>
    </dgm:pt>
    <dgm:pt modelId="{EEBDD4B1-157B-4971-9AE8-FCF756978761}" type="pres">
      <dgm:prSet presAssocID="{DD0AAA53-FC03-4F8F-9C05-4987DFADE6E0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E2204-5BEF-4970-BC6F-BF5EFA157D9C}" type="pres">
      <dgm:prSet presAssocID="{B6CAA37E-EACB-496A-8106-7967B18BA54E}" presName="root" presStyleCnt="0"/>
      <dgm:spPr/>
    </dgm:pt>
    <dgm:pt modelId="{5CEC292E-44DD-4FEA-876F-F857CBB1BD53}" type="pres">
      <dgm:prSet presAssocID="{B6CAA37E-EACB-496A-8106-7967B18BA54E}" presName="rootComposite" presStyleCnt="0"/>
      <dgm:spPr/>
    </dgm:pt>
    <dgm:pt modelId="{91C935C5-7015-4BB1-BD2D-1E726DD5A135}" type="pres">
      <dgm:prSet presAssocID="{B6CAA37E-EACB-496A-8106-7967B18BA54E}" presName="rootText" presStyleLbl="node1" presStyleIdx="1" presStyleCnt="4"/>
      <dgm:spPr/>
      <dgm:t>
        <a:bodyPr/>
        <a:lstStyle/>
        <a:p>
          <a:endParaRPr lang="en-GB"/>
        </a:p>
      </dgm:t>
    </dgm:pt>
    <dgm:pt modelId="{5AF7A2C4-4E83-4E98-8142-A419A55FA72A}" type="pres">
      <dgm:prSet presAssocID="{B6CAA37E-EACB-496A-8106-7967B18BA54E}" presName="rootConnector" presStyleLbl="node1" presStyleIdx="1" presStyleCnt="4"/>
      <dgm:spPr/>
      <dgm:t>
        <a:bodyPr/>
        <a:lstStyle/>
        <a:p>
          <a:endParaRPr lang="en-GB"/>
        </a:p>
      </dgm:t>
    </dgm:pt>
    <dgm:pt modelId="{C53937CE-8842-4456-97A9-D7DEC5010E90}" type="pres">
      <dgm:prSet presAssocID="{B6CAA37E-EACB-496A-8106-7967B18BA54E}" presName="childShape" presStyleCnt="0"/>
      <dgm:spPr/>
    </dgm:pt>
    <dgm:pt modelId="{99DA76E0-BA8E-4AF3-8FEC-0690003BC24B}" type="pres">
      <dgm:prSet presAssocID="{636C232F-51B0-4414-B64F-CDA0A11DCE7D}" presName="Name13" presStyleLbl="parChTrans1D2" presStyleIdx="2" presStyleCnt="7"/>
      <dgm:spPr/>
      <dgm:t>
        <a:bodyPr/>
        <a:lstStyle/>
        <a:p>
          <a:endParaRPr lang="en-GB"/>
        </a:p>
      </dgm:t>
    </dgm:pt>
    <dgm:pt modelId="{99AF3964-5995-4A73-9A58-7096E2FA74EF}" type="pres">
      <dgm:prSet presAssocID="{C99B5868-B86C-444C-BC8C-DB0CC24AF679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D5C81-37F2-4F87-9166-9B58ACDCEFEC}" type="pres">
      <dgm:prSet presAssocID="{D7B1F8F6-95A3-4357-8BD7-4B2EA22375A8}" presName="Name13" presStyleLbl="parChTrans1D2" presStyleIdx="3" presStyleCnt="7"/>
      <dgm:spPr/>
      <dgm:t>
        <a:bodyPr/>
        <a:lstStyle/>
        <a:p>
          <a:endParaRPr lang="en-GB"/>
        </a:p>
      </dgm:t>
    </dgm:pt>
    <dgm:pt modelId="{C83A243C-95B9-4EA7-BACA-27CE8DC101F8}" type="pres">
      <dgm:prSet presAssocID="{081BCCF3-7737-4BAB-BFBA-54F89ADD8BE0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82E720-9EA7-4B02-BA88-B16B60C3AA22}" type="pres">
      <dgm:prSet presAssocID="{1ACC70EE-34E2-4ABA-B60C-D376B4FD43AA}" presName="root" presStyleCnt="0"/>
      <dgm:spPr/>
    </dgm:pt>
    <dgm:pt modelId="{A9953E4A-F0CE-4C43-A143-0DC4EF805B44}" type="pres">
      <dgm:prSet presAssocID="{1ACC70EE-34E2-4ABA-B60C-D376B4FD43AA}" presName="rootComposite" presStyleCnt="0"/>
      <dgm:spPr/>
    </dgm:pt>
    <dgm:pt modelId="{BFE3DB21-C079-409D-8CBD-A2DAC48EB18D}" type="pres">
      <dgm:prSet presAssocID="{1ACC70EE-34E2-4ABA-B60C-D376B4FD43AA}" presName="rootText" presStyleLbl="node1" presStyleIdx="2" presStyleCnt="4"/>
      <dgm:spPr/>
      <dgm:t>
        <a:bodyPr/>
        <a:lstStyle/>
        <a:p>
          <a:endParaRPr lang="en-GB"/>
        </a:p>
      </dgm:t>
    </dgm:pt>
    <dgm:pt modelId="{E46C6770-C226-473C-A1A0-B4E145CC2136}" type="pres">
      <dgm:prSet presAssocID="{1ACC70EE-34E2-4ABA-B60C-D376B4FD43AA}" presName="rootConnector" presStyleLbl="node1" presStyleIdx="2" presStyleCnt="4"/>
      <dgm:spPr/>
      <dgm:t>
        <a:bodyPr/>
        <a:lstStyle/>
        <a:p>
          <a:endParaRPr lang="en-GB"/>
        </a:p>
      </dgm:t>
    </dgm:pt>
    <dgm:pt modelId="{54BC2993-64CF-49B3-A568-ED3908492827}" type="pres">
      <dgm:prSet presAssocID="{1ACC70EE-34E2-4ABA-B60C-D376B4FD43AA}" presName="childShape" presStyleCnt="0"/>
      <dgm:spPr/>
    </dgm:pt>
    <dgm:pt modelId="{135F38DA-F4D5-4031-86CE-6E313AA53F66}" type="pres">
      <dgm:prSet presAssocID="{FF63862E-2BB9-4DC3-9304-C74731205AB7}" presName="Name13" presStyleLbl="parChTrans1D2" presStyleIdx="4" presStyleCnt="7"/>
      <dgm:spPr/>
      <dgm:t>
        <a:bodyPr/>
        <a:lstStyle/>
        <a:p>
          <a:endParaRPr lang="en-GB"/>
        </a:p>
      </dgm:t>
    </dgm:pt>
    <dgm:pt modelId="{02A46D66-8A3E-4143-B41F-8A6762DB5FE0}" type="pres">
      <dgm:prSet presAssocID="{4D40975C-033D-407B-A05A-D5D8CF375B35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C8F2D-6F70-4F03-B3CE-7CD257BA81C6}" type="pres">
      <dgm:prSet presAssocID="{B68DA7FE-444E-4C99-9446-2D9048BA0012}" presName="Name13" presStyleLbl="parChTrans1D2" presStyleIdx="5" presStyleCnt="7"/>
      <dgm:spPr/>
      <dgm:t>
        <a:bodyPr/>
        <a:lstStyle/>
        <a:p>
          <a:endParaRPr lang="en-GB"/>
        </a:p>
      </dgm:t>
    </dgm:pt>
    <dgm:pt modelId="{F4E4B776-ADB0-44C8-8720-BA0EDADECE1A}" type="pres">
      <dgm:prSet presAssocID="{D1E36364-C903-4293-AC02-DD853A8C5798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2D25E-016F-4FCD-B547-8454C4F5A3F8}" type="pres">
      <dgm:prSet presAssocID="{B091B8D4-84CD-4EF7-B4B1-2F9179B0AF0D}" presName="root" presStyleCnt="0"/>
      <dgm:spPr/>
    </dgm:pt>
    <dgm:pt modelId="{B71BD714-A703-487F-A049-612E1C379CC8}" type="pres">
      <dgm:prSet presAssocID="{B091B8D4-84CD-4EF7-B4B1-2F9179B0AF0D}" presName="rootComposite" presStyleCnt="0"/>
      <dgm:spPr/>
    </dgm:pt>
    <dgm:pt modelId="{D6AA24E4-4831-49D4-8E1D-9180371AA69E}" type="pres">
      <dgm:prSet presAssocID="{B091B8D4-84CD-4EF7-B4B1-2F9179B0AF0D}" presName="rootText" presStyleLbl="node1" presStyleIdx="3" presStyleCnt="4"/>
      <dgm:spPr/>
      <dgm:t>
        <a:bodyPr/>
        <a:lstStyle/>
        <a:p>
          <a:endParaRPr lang="en-GB"/>
        </a:p>
      </dgm:t>
    </dgm:pt>
    <dgm:pt modelId="{3FA9E9BF-0351-4D76-A786-233BF9DB830D}" type="pres">
      <dgm:prSet presAssocID="{B091B8D4-84CD-4EF7-B4B1-2F9179B0AF0D}" presName="rootConnector" presStyleLbl="node1" presStyleIdx="3" presStyleCnt="4"/>
      <dgm:spPr/>
      <dgm:t>
        <a:bodyPr/>
        <a:lstStyle/>
        <a:p>
          <a:endParaRPr lang="en-GB"/>
        </a:p>
      </dgm:t>
    </dgm:pt>
    <dgm:pt modelId="{53E41091-9D6A-42ED-8EFC-EED824BA5B4E}" type="pres">
      <dgm:prSet presAssocID="{B091B8D4-84CD-4EF7-B4B1-2F9179B0AF0D}" presName="childShape" presStyleCnt="0"/>
      <dgm:spPr/>
    </dgm:pt>
    <dgm:pt modelId="{402E0B7B-A03A-484A-983C-FEE581225C57}" type="pres">
      <dgm:prSet presAssocID="{F011BF7A-041A-49E6-8CFB-88E9D85CB95E}" presName="Name13" presStyleLbl="parChTrans1D2" presStyleIdx="6" presStyleCnt="7"/>
      <dgm:spPr/>
      <dgm:t>
        <a:bodyPr/>
        <a:lstStyle/>
        <a:p>
          <a:endParaRPr lang="en-GB"/>
        </a:p>
      </dgm:t>
    </dgm:pt>
    <dgm:pt modelId="{AF53F63F-BE0D-48AF-A8A2-14C7AFAA3DD6}" type="pres">
      <dgm:prSet presAssocID="{AA7BEF3E-5882-4695-9151-95B6330F116A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F735E1-08D0-4D31-A5EE-4ABDDC6ADA3E}" srcId="{3FCB3101-912B-4BA4-A229-B73293CFCB69}" destId="{5820A6AE-D240-4F9A-AA1F-64E10DA3BA2E}" srcOrd="0" destOrd="0" parTransId="{0BC87386-BCCF-4C4C-AE1C-114465620D5A}" sibTransId="{55A4E3B9-10AB-419A-84BD-8391EC2D48F5}"/>
    <dgm:cxn modelId="{3A70B141-67B6-4187-96D4-89B74D672968}" srcId="{B6CAA37E-EACB-496A-8106-7967B18BA54E}" destId="{C99B5868-B86C-444C-BC8C-DB0CC24AF679}" srcOrd="0" destOrd="0" parTransId="{636C232F-51B0-4414-B64F-CDA0A11DCE7D}" sibTransId="{7258DFD2-4561-4BEF-B82D-587A85E5D23A}"/>
    <dgm:cxn modelId="{F885086C-B614-4053-8860-45A18A975F27}" srcId="{B6CAA37E-EACB-496A-8106-7967B18BA54E}" destId="{081BCCF3-7737-4BAB-BFBA-54F89ADD8BE0}" srcOrd="1" destOrd="0" parTransId="{D7B1F8F6-95A3-4357-8BD7-4B2EA22375A8}" sibTransId="{3F65909E-9740-4DAE-A26C-7F67409C8497}"/>
    <dgm:cxn modelId="{0B3D307F-49D9-4019-A2B2-94481072831D}" type="presOf" srcId="{5820A6AE-D240-4F9A-AA1F-64E10DA3BA2E}" destId="{88895107-6E87-45F8-A527-DA4B90790FAF}" srcOrd="0" destOrd="0" presId="urn:microsoft.com/office/officeart/2005/8/layout/hierarchy3"/>
    <dgm:cxn modelId="{D2FA9365-01E8-4EAC-ACB3-DB8080A3AE3E}" type="presOf" srcId="{B6CAA37E-EACB-496A-8106-7967B18BA54E}" destId="{5AF7A2C4-4E83-4E98-8142-A419A55FA72A}" srcOrd="1" destOrd="0" presId="urn:microsoft.com/office/officeart/2005/8/layout/hierarchy3"/>
    <dgm:cxn modelId="{2600D565-1103-47A0-8B4D-97EB180AFBAB}" type="presOf" srcId="{C99B5868-B86C-444C-BC8C-DB0CC24AF679}" destId="{99AF3964-5995-4A73-9A58-7096E2FA74EF}" srcOrd="0" destOrd="0" presId="urn:microsoft.com/office/officeart/2005/8/layout/hierarchy3"/>
    <dgm:cxn modelId="{FCB7D469-28A9-4692-BBBA-F8682A54B7C4}" type="presOf" srcId="{1ACC70EE-34E2-4ABA-B60C-D376B4FD43AA}" destId="{BFE3DB21-C079-409D-8CBD-A2DAC48EB18D}" srcOrd="0" destOrd="0" presId="urn:microsoft.com/office/officeart/2005/8/layout/hierarchy3"/>
    <dgm:cxn modelId="{A7EA3712-9E1F-45C2-B5E1-BD29B1EB170E}" type="presOf" srcId="{B091B8D4-84CD-4EF7-B4B1-2F9179B0AF0D}" destId="{3FA9E9BF-0351-4D76-A786-233BF9DB830D}" srcOrd="1" destOrd="0" presId="urn:microsoft.com/office/officeart/2005/8/layout/hierarchy3"/>
    <dgm:cxn modelId="{E8035583-5DAC-469E-86C0-F58B6CD3FD8B}" srcId="{C9E81C3D-C0C3-43D6-8FE9-CAE3CB24D107}" destId="{B6CAA37E-EACB-496A-8106-7967B18BA54E}" srcOrd="1" destOrd="0" parTransId="{D02B4C69-BCC3-4DB4-BD47-29D1A16642F8}" sibTransId="{0E3ED615-2539-4771-B64D-DD0F23C2322A}"/>
    <dgm:cxn modelId="{4E1F2447-F452-40E3-BEBA-54B57D17D31F}" srcId="{1ACC70EE-34E2-4ABA-B60C-D376B4FD43AA}" destId="{4D40975C-033D-407B-A05A-D5D8CF375B35}" srcOrd="0" destOrd="0" parTransId="{FF63862E-2BB9-4DC3-9304-C74731205AB7}" sibTransId="{393D2F4D-EC3C-47E9-BB06-789F73A9C49F}"/>
    <dgm:cxn modelId="{33A8A86B-714F-491E-B756-0FEA77757646}" type="presOf" srcId="{0BC87386-BCCF-4C4C-AE1C-114465620D5A}" destId="{24F6D8A6-079F-4DAB-BD73-37F8AD16FC21}" srcOrd="0" destOrd="0" presId="urn:microsoft.com/office/officeart/2005/8/layout/hierarchy3"/>
    <dgm:cxn modelId="{B2D11129-E1AC-4262-9E34-6ED1000EC6FA}" type="presOf" srcId="{D1E36364-C903-4293-AC02-DD853A8C5798}" destId="{F4E4B776-ADB0-44C8-8720-BA0EDADECE1A}" srcOrd="0" destOrd="0" presId="urn:microsoft.com/office/officeart/2005/8/layout/hierarchy3"/>
    <dgm:cxn modelId="{96091459-36EE-455B-9F5D-4DD4C63B7BD7}" type="presOf" srcId="{B091B8D4-84CD-4EF7-B4B1-2F9179B0AF0D}" destId="{D6AA24E4-4831-49D4-8E1D-9180371AA69E}" srcOrd="0" destOrd="0" presId="urn:microsoft.com/office/officeart/2005/8/layout/hierarchy3"/>
    <dgm:cxn modelId="{9B9409DB-58AB-418C-BF3A-63F057335B51}" type="presOf" srcId="{B6CAA37E-EACB-496A-8106-7967B18BA54E}" destId="{91C935C5-7015-4BB1-BD2D-1E726DD5A135}" srcOrd="0" destOrd="0" presId="urn:microsoft.com/office/officeart/2005/8/layout/hierarchy3"/>
    <dgm:cxn modelId="{6B90E056-5135-4230-B3F6-37CA41B9C87D}" srcId="{C9E81C3D-C0C3-43D6-8FE9-CAE3CB24D107}" destId="{B091B8D4-84CD-4EF7-B4B1-2F9179B0AF0D}" srcOrd="3" destOrd="0" parTransId="{08F1EE4B-6E03-47BF-BA00-E95287C6C747}" sibTransId="{DABA6506-41A6-435B-89F0-C608CD021972}"/>
    <dgm:cxn modelId="{8E8959AE-A4BF-48AB-B3EC-6E187F162F94}" type="presOf" srcId="{C9E81C3D-C0C3-43D6-8FE9-CAE3CB24D107}" destId="{99CD52F6-5BDB-4181-AC5D-680C0EC0D812}" srcOrd="0" destOrd="0" presId="urn:microsoft.com/office/officeart/2005/8/layout/hierarchy3"/>
    <dgm:cxn modelId="{80358E49-89F5-4020-B4E9-67E01EAAB74B}" srcId="{B091B8D4-84CD-4EF7-B4B1-2F9179B0AF0D}" destId="{AA7BEF3E-5882-4695-9151-95B6330F116A}" srcOrd="0" destOrd="0" parTransId="{F011BF7A-041A-49E6-8CFB-88E9D85CB95E}" sibTransId="{E4754FCA-7B1E-4D21-85B7-151AF2102B54}"/>
    <dgm:cxn modelId="{7B83B23E-5C08-494A-A223-E4A10AE77624}" type="presOf" srcId="{081BCCF3-7737-4BAB-BFBA-54F89ADD8BE0}" destId="{C83A243C-95B9-4EA7-BACA-27CE8DC101F8}" srcOrd="0" destOrd="0" presId="urn:microsoft.com/office/officeart/2005/8/layout/hierarchy3"/>
    <dgm:cxn modelId="{AA54DFD7-720C-4ED6-85FF-29A3ED76DCDA}" type="presOf" srcId="{1ACC70EE-34E2-4ABA-B60C-D376B4FD43AA}" destId="{E46C6770-C226-473C-A1A0-B4E145CC2136}" srcOrd="1" destOrd="0" presId="urn:microsoft.com/office/officeart/2005/8/layout/hierarchy3"/>
    <dgm:cxn modelId="{E24C08F5-8B6C-498B-BE41-B66062A207E6}" type="presOf" srcId="{F011BF7A-041A-49E6-8CFB-88E9D85CB95E}" destId="{402E0B7B-A03A-484A-983C-FEE581225C57}" srcOrd="0" destOrd="0" presId="urn:microsoft.com/office/officeart/2005/8/layout/hierarchy3"/>
    <dgm:cxn modelId="{0210E222-4F4F-4669-AD4F-0DE8B1CC7DCF}" srcId="{1ACC70EE-34E2-4ABA-B60C-D376B4FD43AA}" destId="{D1E36364-C903-4293-AC02-DD853A8C5798}" srcOrd="1" destOrd="0" parTransId="{B68DA7FE-444E-4C99-9446-2D9048BA0012}" sibTransId="{F6A795D0-1838-4320-8CAF-A8A0F4730A44}"/>
    <dgm:cxn modelId="{FF930604-FB20-4929-9B2C-4A59C7CE722F}" type="presOf" srcId="{FF63862E-2BB9-4DC3-9304-C74731205AB7}" destId="{135F38DA-F4D5-4031-86CE-6E313AA53F66}" srcOrd="0" destOrd="0" presId="urn:microsoft.com/office/officeart/2005/8/layout/hierarchy3"/>
    <dgm:cxn modelId="{47FF8E32-25A4-4FF1-A3B5-9EF52FE46217}" type="presOf" srcId="{FDA0517E-E8F4-4C97-8DDF-2B2DDD54F46C}" destId="{05EBE190-7506-4736-B4D0-81AFCFE3ED6A}" srcOrd="0" destOrd="0" presId="urn:microsoft.com/office/officeart/2005/8/layout/hierarchy3"/>
    <dgm:cxn modelId="{76BF77FB-0FE0-4B36-A133-925F19652306}" type="presOf" srcId="{B68DA7FE-444E-4C99-9446-2D9048BA0012}" destId="{BC6C8F2D-6F70-4F03-B3CE-7CD257BA81C6}" srcOrd="0" destOrd="0" presId="urn:microsoft.com/office/officeart/2005/8/layout/hierarchy3"/>
    <dgm:cxn modelId="{4126FDE2-D0EB-4D37-8EE7-29A2DF8732AA}" type="presOf" srcId="{3FCB3101-912B-4BA4-A229-B73293CFCB69}" destId="{7FBABBEA-58D0-4CFA-BF71-53C3A3BD4B1F}" srcOrd="1" destOrd="0" presId="urn:microsoft.com/office/officeart/2005/8/layout/hierarchy3"/>
    <dgm:cxn modelId="{1CE58D19-974D-4380-89D7-F93045CCDD91}" srcId="{C9E81C3D-C0C3-43D6-8FE9-CAE3CB24D107}" destId="{1ACC70EE-34E2-4ABA-B60C-D376B4FD43AA}" srcOrd="2" destOrd="0" parTransId="{37FB853B-495C-4834-8FAE-AB32B118BF56}" sibTransId="{443DDF6A-16C8-40D7-A07C-9216FFB05C1D}"/>
    <dgm:cxn modelId="{34AF0253-BDFA-4732-9B28-4DA2E1840C2E}" type="presOf" srcId="{AA7BEF3E-5882-4695-9151-95B6330F116A}" destId="{AF53F63F-BE0D-48AF-A8A2-14C7AFAA3DD6}" srcOrd="0" destOrd="0" presId="urn:microsoft.com/office/officeart/2005/8/layout/hierarchy3"/>
    <dgm:cxn modelId="{C5C08226-49B5-4431-81E7-C7F130A1B821}" type="presOf" srcId="{4D40975C-033D-407B-A05A-D5D8CF375B35}" destId="{02A46D66-8A3E-4143-B41F-8A6762DB5FE0}" srcOrd="0" destOrd="0" presId="urn:microsoft.com/office/officeart/2005/8/layout/hierarchy3"/>
    <dgm:cxn modelId="{BEC67E86-DF94-4B84-A2AC-97CE60D837A3}" srcId="{3FCB3101-912B-4BA4-A229-B73293CFCB69}" destId="{DD0AAA53-FC03-4F8F-9C05-4987DFADE6E0}" srcOrd="1" destOrd="0" parTransId="{FDA0517E-E8F4-4C97-8DDF-2B2DDD54F46C}" sibTransId="{309CE8E7-2798-4408-9C97-E04C905859F5}"/>
    <dgm:cxn modelId="{22B23D79-07BA-4929-B865-067301D3919D}" type="presOf" srcId="{D7B1F8F6-95A3-4357-8BD7-4B2EA22375A8}" destId="{F5AD5C81-37F2-4F87-9166-9B58ACDCEFEC}" srcOrd="0" destOrd="0" presId="urn:microsoft.com/office/officeart/2005/8/layout/hierarchy3"/>
    <dgm:cxn modelId="{B67A9EAE-4515-4901-B1B7-8BAC5DB04B91}" type="presOf" srcId="{636C232F-51B0-4414-B64F-CDA0A11DCE7D}" destId="{99DA76E0-BA8E-4AF3-8FEC-0690003BC24B}" srcOrd="0" destOrd="0" presId="urn:microsoft.com/office/officeart/2005/8/layout/hierarchy3"/>
    <dgm:cxn modelId="{D77FD5FA-0650-47AC-98EF-1385E8266085}" type="presOf" srcId="{DD0AAA53-FC03-4F8F-9C05-4987DFADE6E0}" destId="{EEBDD4B1-157B-4971-9AE8-FCF756978761}" srcOrd="0" destOrd="0" presId="urn:microsoft.com/office/officeart/2005/8/layout/hierarchy3"/>
    <dgm:cxn modelId="{0BC0D16B-AFF7-4C30-8C45-7C44DE5B4F7E}" type="presOf" srcId="{3FCB3101-912B-4BA4-A229-B73293CFCB69}" destId="{D631E675-1E72-44F1-A90B-8C22AB9D38F8}" srcOrd="0" destOrd="0" presId="urn:microsoft.com/office/officeart/2005/8/layout/hierarchy3"/>
    <dgm:cxn modelId="{0B83E21F-DC62-4691-82C9-96BE68396D24}" srcId="{C9E81C3D-C0C3-43D6-8FE9-CAE3CB24D107}" destId="{3FCB3101-912B-4BA4-A229-B73293CFCB69}" srcOrd="0" destOrd="0" parTransId="{D002D5AB-0E31-4D0D-BF3D-4484EB524634}" sibTransId="{A612DCE4-32B6-4E8C-937F-CE831F590330}"/>
    <dgm:cxn modelId="{1E797BD4-81AF-4097-8733-CC4942EFE3D2}" type="presParOf" srcId="{99CD52F6-5BDB-4181-AC5D-680C0EC0D812}" destId="{6EC2FAFA-7D55-484F-A302-A2BD582FA156}" srcOrd="0" destOrd="0" presId="urn:microsoft.com/office/officeart/2005/8/layout/hierarchy3"/>
    <dgm:cxn modelId="{61908E4C-645D-4F5B-BD24-A68E96A37178}" type="presParOf" srcId="{6EC2FAFA-7D55-484F-A302-A2BD582FA156}" destId="{4AF6CF94-8E05-4F9E-A904-8D9A490D631E}" srcOrd="0" destOrd="0" presId="urn:microsoft.com/office/officeart/2005/8/layout/hierarchy3"/>
    <dgm:cxn modelId="{5F07643C-E431-446B-B8B6-598B0593E260}" type="presParOf" srcId="{4AF6CF94-8E05-4F9E-A904-8D9A490D631E}" destId="{D631E675-1E72-44F1-A90B-8C22AB9D38F8}" srcOrd="0" destOrd="0" presId="urn:microsoft.com/office/officeart/2005/8/layout/hierarchy3"/>
    <dgm:cxn modelId="{00580B84-07CB-440E-81E1-3CD7398A7C23}" type="presParOf" srcId="{4AF6CF94-8E05-4F9E-A904-8D9A490D631E}" destId="{7FBABBEA-58D0-4CFA-BF71-53C3A3BD4B1F}" srcOrd="1" destOrd="0" presId="urn:microsoft.com/office/officeart/2005/8/layout/hierarchy3"/>
    <dgm:cxn modelId="{530CA9BD-4479-49BB-8B6E-DF3EA49D4173}" type="presParOf" srcId="{6EC2FAFA-7D55-484F-A302-A2BD582FA156}" destId="{A6AF7A70-C762-4F70-86D5-952094CD5FFC}" srcOrd="1" destOrd="0" presId="urn:microsoft.com/office/officeart/2005/8/layout/hierarchy3"/>
    <dgm:cxn modelId="{24611DA2-C1CB-4C61-B5EF-8D81F1B77F5D}" type="presParOf" srcId="{A6AF7A70-C762-4F70-86D5-952094CD5FFC}" destId="{24F6D8A6-079F-4DAB-BD73-37F8AD16FC21}" srcOrd="0" destOrd="0" presId="urn:microsoft.com/office/officeart/2005/8/layout/hierarchy3"/>
    <dgm:cxn modelId="{F387F9E4-14B0-4E5D-9ADC-088341D82096}" type="presParOf" srcId="{A6AF7A70-C762-4F70-86D5-952094CD5FFC}" destId="{88895107-6E87-45F8-A527-DA4B90790FAF}" srcOrd="1" destOrd="0" presId="urn:microsoft.com/office/officeart/2005/8/layout/hierarchy3"/>
    <dgm:cxn modelId="{CD57162B-83F1-4856-B627-638B74CFBFCC}" type="presParOf" srcId="{A6AF7A70-C762-4F70-86D5-952094CD5FFC}" destId="{05EBE190-7506-4736-B4D0-81AFCFE3ED6A}" srcOrd="2" destOrd="0" presId="urn:microsoft.com/office/officeart/2005/8/layout/hierarchy3"/>
    <dgm:cxn modelId="{975A69FC-A49B-4306-A5F9-B5FA69699E73}" type="presParOf" srcId="{A6AF7A70-C762-4F70-86D5-952094CD5FFC}" destId="{EEBDD4B1-157B-4971-9AE8-FCF756978761}" srcOrd="3" destOrd="0" presId="urn:microsoft.com/office/officeart/2005/8/layout/hierarchy3"/>
    <dgm:cxn modelId="{AC67CE25-7A00-49ED-B531-AEA7485FA1B8}" type="presParOf" srcId="{99CD52F6-5BDB-4181-AC5D-680C0EC0D812}" destId="{E5EE2204-5BEF-4970-BC6F-BF5EFA157D9C}" srcOrd="1" destOrd="0" presId="urn:microsoft.com/office/officeart/2005/8/layout/hierarchy3"/>
    <dgm:cxn modelId="{8EC4B91C-2852-46C1-AF4C-EB8A50CA6DB4}" type="presParOf" srcId="{E5EE2204-5BEF-4970-BC6F-BF5EFA157D9C}" destId="{5CEC292E-44DD-4FEA-876F-F857CBB1BD53}" srcOrd="0" destOrd="0" presId="urn:microsoft.com/office/officeart/2005/8/layout/hierarchy3"/>
    <dgm:cxn modelId="{29AFAD0C-83D7-48E9-ADDC-6B4D8C3B2430}" type="presParOf" srcId="{5CEC292E-44DD-4FEA-876F-F857CBB1BD53}" destId="{91C935C5-7015-4BB1-BD2D-1E726DD5A135}" srcOrd="0" destOrd="0" presId="urn:microsoft.com/office/officeart/2005/8/layout/hierarchy3"/>
    <dgm:cxn modelId="{200073A5-D714-4B09-B756-9C0EBC6F98C1}" type="presParOf" srcId="{5CEC292E-44DD-4FEA-876F-F857CBB1BD53}" destId="{5AF7A2C4-4E83-4E98-8142-A419A55FA72A}" srcOrd="1" destOrd="0" presId="urn:microsoft.com/office/officeart/2005/8/layout/hierarchy3"/>
    <dgm:cxn modelId="{E3F402B6-DD65-4C9F-8F4A-A990D2933179}" type="presParOf" srcId="{E5EE2204-5BEF-4970-BC6F-BF5EFA157D9C}" destId="{C53937CE-8842-4456-97A9-D7DEC5010E90}" srcOrd="1" destOrd="0" presId="urn:microsoft.com/office/officeart/2005/8/layout/hierarchy3"/>
    <dgm:cxn modelId="{A6EA0582-A419-4477-A1D4-E5D6E05102D7}" type="presParOf" srcId="{C53937CE-8842-4456-97A9-D7DEC5010E90}" destId="{99DA76E0-BA8E-4AF3-8FEC-0690003BC24B}" srcOrd="0" destOrd="0" presId="urn:microsoft.com/office/officeart/2005/8/layout/hierarchy3"/>
    <dgm:cxn modelId="{E86E8BE0-7B8E-45E1-A19A-6493E23015BC}" type="presParOf" srcId="{C53937CE-8842-4456-97A9-D7DEC5010E90}" destId="{99AF3964-5995-4A73-9A58-7096E2FA74EF}" srcOrd="1" destOrd="0" presId="urn:microsoft.com/office/officeart/2005/8/layout/hierarchy3"/>
    <dgm:cxn modelId="{DD1E5A22-5017-4B50-B7BB-7142D2A7484C}" type="presParOf" srcId="{C53937CE-8842-4456-97A9-D7DEC5010E90}" destId="{F5AD5C81-37F2-4F87-9166-9B58ACDCEFEC}" srcOrd="2" destOrd="0" presId="urn:microsoft.com/office/officeart/2005/8/layout/hierarchy3"/>
    <dgm:cxn modelId="{7472FEA1-ED84-43B2-AF91-61A1A58151E6}" type="presParOf" srcId="{C53937CE-8842-4456-97A9-D7DEC5010E90}" destId="{C83A243C-95B9-4EA7-BACA-27CE8DC101F8}" srcOrd="3" destOrd="0" presId="urn:microsoft.com/office/officeart/2005/8/layout/hierarchy3"/>
    <dgm:cxn modelId="{2E4109C0-FA9B-4E10-A778-9E129918A3DB}" type="presParOf" srcId="{99CD52F6-5BDB-4181-AC5D-680C0EC0D812}" destId="{CF82E720-9EA7-4B02-BA88-B16B60C3AA22}" srcOrd="2" destOrd="0" presId="urn:microsoft.com/office/officeart/2005/8/layout/hierarchy3"/>
    <dgm:cxn modelId="{9719A370-C0E9-4357-9EA7-C8EDC1D8FC13}" type="presParOf" srcId="{CF82E720-9EA7-4B02-BA88-B16B60C3AA22}" destId="{A9953E4A-F0CE-4C43-A143-0DC4EF805B44}" srcOrd="0" destOrd="0" presId="urn:microsoft.com/office/officeart/2005/8/layout/hierarchy3"/>
    <dgm:cxn modelId="{4F474C18-E905-460B-9982-798A6F6EB962}" type="presParOf" srcId="{A9953E4A-F0CE-4C43-A143-0DC4EF805B44}" destId="{BFE3DB21-C079-409D-8CBD-A2DAC48EB18D}" srcOrd="0" destOrd="0" presId="urn:microsoft.com/office/officeart/2005/8/layout/hierarchy3"/>
    <dgm:cxn modelId="{F529F587-6823-4956-84BF-DDDB5B4BE7E9}" type="presParOf" srcId="{A9953E4A-F0CE-4C43-A143-0DC4EF805B44}" destId="{E46C6770-C226-473C-A1A0-B4E145CC2136}" srcOrd="1" destOrd="0" presId="urn:microsoft.com/office/officeart/2005/8/layout/hierarchy3"/>
    <dgm:cxn modelId="{2EF02D11-99FF-47F5-A75C-869DE87998F0}" type="presParOf" srcId="{CF82E720-9EA7-4B02-BA88-B16B60C3AA22}" destId="{54BC2993-64CF-49B3-A568-ED3908492827}" srcOrd="1" destOrd="0" presId="urn:microsoft.com/office/officeart/2005/8/layout/hierarchy3"/>
    <dgm:cxn modelId="{67768CBB-AB96-4752-9E08-D88E96F07B97}" type="presParOf" srcId="{54BC2993-64CF-49B3-A568-ED3908492827}" destId="{135F38DA-F4D5-4031-86CE-6E313AA53F66}" srcOrd="0" destOrd="0" presId="urn:microsoft.com/office/officeart/2005/8/layout/hierarchy3"/>
    <dgm:cxn modelId="{063B1D9A-FA9D-4A67-A018-2409191A31B2}" type="presParOf" srcId="{54BC2993-64CF-49B3-A568-ED3908492827}" destId="{02A46D66-8A3E-4143-B41F-8A6762DB5FE0}" srcOrd="1" destOrd="0" presId="urn:microsoft.com/office/officeart/2005/8/layout/hierarchy3"/>
    <dgm:cxn modelId="{E634BAE1-D30F-4478-9D6C-E8D45AF03977}" type="presParOf" srcId="{54BC2993-64CF-49B3-A568-ED3908492827}" destId="{BC6C8F2D-6F70-4F03-B3CE-7CD257BA81C6}" srcOrd="2" destOrd="0" presId="urn:microsoft.com/office/officeart/2005/8/layout/hierarchy3"/>
    <dgm:cxn modelId="{1DBB308C-B3A9-4800-927A-72BB04C0925E}" type="presParOf" srcId="{54BC2993-64CF-49B3-A568-ED3908492827}" destId="{F4E4B776-ADB0-44C8-8720-BA0EDADECE1A}" srcOrd="3" destOrd="0" presId="urn:microsoft.com/office/officeart/2005/8/layout/hierarchy3"/>
    <dgm:cxn modelId="{4B0EF4D4-425A-4F8A-B3A2-BD288416C155}" type="presParOf" srcId="{99CD52F6-5BDB-4181-AC5D-680C0EC0D812}" destId="{DA12D25E-016F-4FCD-B547-8454C4F5A3F8}" srcOrd="3" destOrd="0" presId="urn:microsoft.com/office/officeart/2005/8/layout/hierarchy3"/>
    <dgm:cxn modelId="{39A72350-B25A-4007-91F9-F98BE1A2BC9E}" type="presParOf" srcId="{DA12D25E-016F-4FCD-B547-8454C4F5A3F8}" destId="{B71BD714-A703-487F-A049-612E1C379CC8}" srcOrd="0" destOrd="0" presId="urn:microsoft.com/office/officeart/2005/8/layout/hierarchy3"/>
    <dgm:cxn modelId="{A02AC8B7-0998-4A2B-8CDD-3BD91291DDA6}" type="presParOf" srcId="{B71BD714-A703-487F-A049-612E1C379CC8}" destId="{D6AA24E4-4831-49D4-8E1D-9180371AA69E}" srcOrd="0" destOrd="0" presId="urn:microsoft.com/office/officeart/2005/8/layout/hierarchy3"/>
    <dgm:cxn modelId="{FD479752-1FEA-41AE-BA16-6B661EB3088B}" type="presParOf" srcId="{B71BD714-A703-487F-A049-612E1C379CC8}" destId="{3FA9E9BF-0351-4D76-A786-233BF9DB830D}" srcOrd="1" destOrd="0" presId="urn:microsoft.com/office/officeart/2005/8/layout/hierarchy3"/>
    <dgm:cxn modelId="{EC1B1DF8-0FB0-42C5-8558-7BC4A909D499}" type="presParOf" srcId="{DA12D25E-016F-4FCD-B547-8454C4F5A3F8}" destId="{53E41091-9D6A-42ED-8EFC-EED824BA5B4E}" srcOrd="1" destOrd="0" presId="urn:microsoft.com/office/officeart/2005/8/layout/hierarchy3"/>
    <dgm:cxn modelId="{6A3476EB-7914-47A7-875E-298EF83ECE03}" type="presParOf" srcId="{53E41091-9D6A-42ED-8EFC-EED824BA5B4E}" destId="{402E0B7B-A03A-484A-983C-FEE581225C57}" srcOrd="0" destOrd="0" presId="urn:microsoft.com/office/officeart/2005/8/layout/hierarchy3"/>
    <dgm:cxn modelId="{5D097B6C-CB36-4681-B407-A3ECC032580C}" type="presParOf" srcId="{53E41091-9D6A-42ED-8EFC-EED824BA5B4E}" destId="{AF53F63F-BE0D-48AF-A8A2-14C7AFAA3D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C9FFA-618B-4EFA-96E0-9D3D45D872D8}">
      <dsp:nvSpPr>
        <dsp:cNvPr id="0" name=""/>
        <dsp:cNvSpPr/>
      </dsp:nvSpPr>
      <dsp:spPr>
        <a:xfrm>
          <a:off x="3257854" y="0"/>
          <a:ext cx="2628291" cy="2628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itchFamily="34" charset="0"/>
              <a:cs typeface="Arial" pitchFamily="34" charset="0"/>
            </a:rPr>
            <a:t>national boundary conditions</a:t>
          </a:r>
          <a:endParaRPr lang="en-GB" sz="2000" kern="1200" dirty="0"/>
        </a:p>
      </dsp:txBody>
      <dsp:txXfrm>
        <a:off x="3914927" y="1314146"/>
        <a:ext cx="1314145" cy="1314145"/>
      </dsp:txXfrm>
    </dsp:sp>
    <dsp:sp modelId="{58840E91-F32B-478D-80F9-F194DACCB7C0}">
      <dsp:nvSpPr>
        <dsp:cNvPr id="0" name=""/>
        <dsp:cNvSpPr/>
      </dsp:nvSpPr>
      <dsp:spPr>
        <a:xfrm>
          <a:off x="1943708" y="2628291"/>
          <a:ext cx="2628291" cy="2628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itchFamily="34" charset="0"/>
              <a:cs typeface="Arial" pitchFamily="34" charset="0"/>
            </a:rPr>
            <a:t>TCO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itchFamily="34" charset="0"/>
              <a:cs typeface="Arial" pitchFamily="34" charset="0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itchFamily="34" charset="0"/>
              <a:cs typeface="Arial" pitchFamily="34" charset="0"/>
            </a:rPr>
            <a:t>vehicle utility </a:t>
          </a:r>
          <a:endParaRPr lang="en-GB" sz="2000" kern="1200" dirty="0"/>
        </a:p>
      </dsp:txBody>
      <dsp:txXfrm>
        <a:off x="2600781" y="3942437"/>
        <a:ext cx="1314145" cy="1314145"/>
      </dsp:txXfrm>
    </dsp:sp>
    <dsp:sp modelId="{BC68EBE6-6328-4DF0-8A83-7412EF5B3427}">
      <dsp:nvSpPr>
        <dsp:cNvPr id="0" name=""/>
        <dsp:cNvSpPr/>
      </dsp:nvSpPr>
      <dsp:spPr>
        <a:xfrm rot="10800000">
          <a:off x="3203842" y="2628291"/>
          <a:ext cx="2736314" cy="2628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itchFamily="34" charset="0"/>
              <a:cs typeface="Arial" pitchFamily="34" charset="0"/>
            </a:rPr>
            <a:t>effective-ness of incentives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/>
        </a:p>
      </dsp:txBody>
      <dsp:txXfrm rot="10800000">
        <a:off x="3887920" y="2628291"/>
        <a:ext cx="1368157" cy="1314145"/>
      </dsp:txXfrm>
    </dsp:sp>
    <dsp:sp modelId="{5E9DDE0D-1C54-4DB5-91DB-06494EA1BEDB}">
      <dsp:nvSpPr>
        <dsp:cNvPr id="0" name=""/>
        <dsp:cNvSpPr/>
      </dsp:nvSpPr>
      <dsp:spPr>
        <a:xfrm>
          <a:off x="4572000" y="2628291"/>
          <a:ext cx="2628291" cy="2628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fleet types &amp; vehicle usage</a:t>
          </a:r>
          <a:endParaRPr lang="en-GB" sz="2000" kern="1200" dirty="0"/>
        </a:p>
      </dsp:txBody>
      <dsp:txXfrm>
        <a:off x="5229073" y="3942437"/>
        <a:ext cx="1314145" cy="131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1E675-1E72-44F1-A90B-8C22AB9D38F8}">
      <dsp:nvSpPr>
        <dsp:cNvPr id="0" name=""/>
        <dsp:cNvSpPr/>
      </dsp:nvSpPr>
      <dsp:spPr>
        <a:xfrm>
          <a:off x="1667" y="122932"/>
          <a:ext cx="1916877" cy="95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car rental</a:t>
          </a:r>
          <a:endParaRPr lang="en-GB" sz="2900" kern="1200" dirty="0"/>
        </a:p>
      </dsp:txBody>
      <dsp:txXfrm>
        <a:off x="29739" y="151004"/>
        <a:ext cx="1860733" cy="902294"/>
      </dsp:txXfrm>
    </dsp:sp>
    <dsp:sp modelId="{24F6D8A6-079F-4DAB-BD73-37F8AD16FC21}">
      <dsp:nvSpPr>
        <dsp:cNvPr id="0" name=""/>
        <dsp:cNvSpPr/>
      </dsp:nvSpPr>
      <dsp:spPr>
        <a:xfrm>
          <a:off x="193355" y="1081370"/>
          <a:ext cx="191687" cy="71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29"/>
              </a:lnTo>
              <a:lnTo>
                <a:pt x="191687" y="718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95107-6E87-45F8-A527-DA4B90790FAF}">
      <dsp:nvSpPr>
        <dsp:cNvPr id="0" name=""/>
        <dsp:cNvSpPr/>
      </dsp:nvSpPr>
      <dsp:spPr>
        <a:xfrm>
          <a:off x="385043" y="1320980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purchased and maintained by rental company</a:t>
          </a:r>
          <a:endParaRPr lang="en-GB" sz="1700" kern="1200" dirty="0"/>
        </a:p>
      </dsp:txBody>
      <dsp:txXfrm>
        <a:off x="413115" y="1349052"/>
        <a:ext cx="1477358" cy="902294"/>
      </dsp:txXfrm>
    </dsp:sp>
    <dsp:sp modelId="{05EBE190-7506-4736-B4D0-81AFCFE3ED6A}">
      <dsp:nvSpPr>
        <dsp:cNvPr id="0" name=""/>
        <dsp:cNvSpPr/>
      </dsp:nvSpPr>
      <dsp:spPr>
        <a:xfrm>
          <a:off x="193355" y="1081370"/>
          <a:ext cx="191687" cy="191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877"/>
              </a:lnTo>
              <a:lnTo>
                <a:pt x="191687" y="1916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DD4B1-157B-4971-9AE8-FCF756978761}">
      <dsp:nvSpPr>
        <dsp:cNvPr id="0" name=""/>
        <dsp:cNvSpPr/>
      </dsp:nvSpPr>
      <dsp:spPr>
        <a:xfrm>
          <a:off x="385043" y="2519029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rented to vehicle users</a:t>
          </a:r>
          <a:endParaRPr lang="en-GB" sz="1700" kern="1200" dirty="0"/>
        </a:p>
      </dsp:txBody>
      <dsp:txXfrm>
        <a:off x="413115" y="2547101"/>
        <a:ext cx="1477358" cy="902294"/>
      </dsp:txXfrm>
    </dsp:sp>
    <dsp:sp modelId="{91C935C5-7015-4BB1-BD2D-1E726DD5A135}">
      <dsp:nvSpPr>
        <dsp:cNvPr id="0" name=""/>
        <dsp:cNvSpPr/>
      </dsp:nvSpPr>
      <dsp:spPr>
        <a:xfrm>
          <a:off x="2397764" y="122932"/>
          <a:ext cx="1916877" cy="95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commercial</a:t>
          </a:r>
          <a:endParaRPr lang="en-GB" sz="2900" kern="1200" dirty="0"/>
        </a:p>
      </dsp:txBody>
      <dsp:txXfrm>
        <a:off x="2425836" y="151004"/>
        <a:ext cx="1860733" cy="902294"/>
      </dsp:txXfrm>
    </dsp:sp>
    <dsp:sp modelId="{99DA76E0-BA8E-4AF3-8FEC-0690003BC24B}">
      <dsp:nvSpPr>
        <dsp:cNvPr id="0" name=""/>
        <dsp:cNvSpPr/>
      </dsp:nvSpPr>
      <dsp:spPr>
        <a:xfrm>
          <a:off x="2589452" y="1081370"/>
          <a:ext cx="191687" cy="71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29"/>
              </a:lnTo>
              <a:lnTo>
                <a:pt x="191687" y="718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3964-5995-4A73-9A58-7096E2FA74EF}">
      <dsp:nvSpPr>
        <dsp:cNvPr id="0" name=""/>
        <dsp:cNvSpPr/>
      </dsp:nvSpPr>
      <dsp:spPr>
        <a:xfrm>
          <a:off x="2781140" y="1320980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used only on business purposes</a:t>
          </a:r>
          <a:endParaRPr lang="en-GB" sz="1700" kern="1200" dirty="0"/>
        </a:p>
      </dsp:txBody>
      <dsp:txXfrm>
        <a:off x="2809212" y="1349052"/>
        <a:ext cx="1477358" cy="902294"/>
      </dsp:txXfrm>
    </dsp:sp>
    <dsp:sp modelId="{F5AD5C81-37F2-4F87-9166-9B58ACDCEFEC}">
      <dsp:nvSpPr>
        <dsp:cNvPr id="0" name=""/>
        <dsp:cNvSpPr/>
      </dsp:nvSpPr>
      <dsp:spPr>
        <a:xfrm>
          <a:off x="2589452" y="1081370"/>
          <a:ext cx="191687" cy="191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877"/>
              </a:lnTo>
              <a:lnTo>
                <a:pt x="191687" y="1916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A243C-95B9-4EA7-BACA-27CE8DC101F8}">
      <dsp:nvSpPr>
        <dsp:cNvPr id="0" name=""/>
        <dsp:cNvSpPr/>
      </dsp:nvSpPr>
      <dsp:spPr>
        <a:xfrm>
          <a:off x="2781140" y="2519029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not allocated to a single person</a:t>
          </a:r>
          <a:endParaRPr lang="en-GB" sz="1700" kern="1200" dirty="0"/>
        </a:p>
      </dsp:txBody>
      <dsp:txXfrm>
        <a:off x="2809212" y="2547101"/>
        <a:ext cx="1477358" cy="902294"/>
      </dsp:txXfrm>
    </dsp:sp>
    <dsp:sp modelId="{BFE3DB21-C079-409D-8CBD-A2DAC48EB18D}">
      <dsp:nvSpPr>
        <dsp:cNvPr id="0" name=""/>
        <dsp:cNvSpPr/>
      </dsp:nvSpPr>
      <dsp:spPr>
        <a:xfrm>
          <a:off x="4793861" y="122932"/>
          <a:ext cx="1916877" cy="95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company car</a:t>
          </a:r>
          <a:endParaRPr lang="en-GB" sz="2900" kern="1200" dirty="0"/>
        </a:p>
      </dsp:txBody>
      <dsp:txXfrm>
        <a:off x="4821933" y="151004"/>
        <a:ext cx="1860733" cy="902294"/>
      </dsp:txXfrm>
    </dsp:sp>
    <dsp:sp modelId="{135F38DA-F4D5-4031-86CE-6E313AA53F66}">
      <dsp:nvSpPr>
        <dsp:cNvPr id="0" name=""/>
        <dsp:cNvSpPr/>
      </dsp:nvSpPr>
      <dsp:spPr>
        <a:xfrm>
          <a:off x="4985549" y="1081370"/>
          <a:ext cx="191687" cy="71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29"/>
              </a:lnTo>
              <a:lnTo>
                <a:pt x="191687" y="718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46D66-8A3E-4143-B41F-8A6762DB5FE0}">
      <dsp:nvSpPr>
        <dsp:cNvPr id="0" name=""/>
        <dsp:cNvSpPr/>
      </dsp:nvSpPr>
      <dsp:spPr>
        <a:xfrm>
          <a:off x="5177237" y="1320980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private and business purposes</a:t>
          </a:r>
          <a:endParaRPr lang="en-GB" sz="1700" kern="1200" dirty="0"/>
        </a:p>
      </dsp:txBody>
      <dsp:txXfrm>
        <a:off x="5205309" y="1349052"/>
        <a:ext cx="1477358" cy="902294"/>
      </dsp:txXfrm>
    </dsp:sp>
    <dsp:sp modelId="{BC6C8F2D-6F70-4F03-B3CE-7CD257BA81C6}">
      <dsp:nvSpPr>
        <dsp:cNvPr id="0" name=""/>
        <dsp:cNvSpPr/>
      </dsp:nvSpPr>
      <dsp:spPr>
        <a:xfrm>
          <a:off x="4985549" y="1081370"/>
          <a:ext cx="191687" cy="191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877"/>
              </a:lnTo>
              <a:lnTo>
                <a:pt x="191687" y="1916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4B776-ADB0-44C8-8720-BA0EDADECE1A}">
      <dsp:nvSpPr>
        <dsp:cNvPr id="0" name=""/>
        <dsp:cNvSpPr/>
      </dsp:nvSpPr>
      <dsp:spPr>
        <a:xfrm>
          <a:off x="5177237" y="2519029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allocated to a single user</a:t>
          </a:r>
          <a:endParaRPr lang="en-GB" sz="1700" kern="1200" dirty="0"/>
        </a:p>
      </dsp:txBody>
      <dsp:txXfrm>
        <a:off x="5205309" y="2547101"/>
        <a:ext cx="1477358" cy="902294"/>
      </dsp:txXfrm>
    </dsp:sp>
    <dsp:sp modelId="{D6AA24E4-4831-49D4-8E1D-9180371AA69E}">
      <dsp:nvSpPr>
        <dsp:cNvPr id="0" name=""/>
        <dsp:cNvSpPr/>
      </dsp:nvSpPr>
      <dsp:spPr>
        <a:xfrm>
          <a:off x="7189958" y="122932"/>
          <a:ext cx="1916877" cy="95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private ownership</a:t>
          </a:r>
          <a:endParaRPr lang="en-GB" sz="2900" kern="1200" dirty="0"/>
        </a:p>
      </dsp:txBody>
      <dsp:txXfrm>
        <a:off x="7218030" y="151004"/>
        <a:ext cx="1860733" cy="902294"/>
      </dsp:txXfrm>
    </dsp:sp>
    <dsp:sp modelId="{402E0B7B-A03A-484A-983C-FEE581225C57}">
      <dsp:nvSpPr>
        <dsp:cNvPr id="0" name=""/>
        <dsp:cNvSpPr/>
      </dsp:nvSpPr>
      <dsp:spPr>
        <a:xfrm>
          <a:off x="7381646" y="1081370"/>
          <a:ext cx="191687" cy="71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29"/>
              </a:lnTo>
              <a:lnTo>
                <a:pt x="191687" y="718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3F63F-BE0D-48AF-A8A2-14C7AFAA3DD6}">
      <dsp:nvSpPr>
        <dsp:cNvPr id="0" name=""/>
        <dsp:cNvSpPr/>
      </dsp:nvSpPr>
      <dsp:spPr>
        <a:xfrm>
          <a:off x="7573334" y="1320980"/>
          <a:ext cx="1533502" cy="95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purchased and owned by a single user</a:t>
          </a:r>
          <a:endParaRPr lang="en-GB" sz="1700" kern="1200" dirty="0"/>
        </a:p>
      </dsp:txBody>
      <dsp:txXfrm>
        <a:off x="7601406" y="1349052"/>
        <a:ext cx="1477358" cy="90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06/10/2016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06.10.2016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48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6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48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97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271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9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7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1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9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3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6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83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44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139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00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68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iger-mietwagen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Effectiveness of [...] </a:t>
            </a:r>
            <a:r>
              <a:rPr lang="en-US" dirty="0"/>
              <a:t>INCENTIVES </a:t>
            </a:r>
            <a:r>
              <a:rPr lang="en-US" dirty="0" smtClean="0"/>
              <a:t>on EV-uptake  considering [...] frameworks within the EU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ETC Barcelona &gt; Christoph Schimeczek  • </a:t>
            </a:r>
            <a:r>
              <a:rPr lang="en-US" dirty="0"/>
              <a:t>Effectiveness of [...] </a:t>
            </a:r>
            <a:r>
              <a:rPr lang="en-US" dirty="0" smtClean="0"/>
              <a:t>INCENTIVES on EV-uptake </a:t>
            </a:r>
            <a:r>
              <a:rPr lang="en-US" dirty="0"/>
              <a:t>[...]</a:t>
            </a:r>
            <a:r>
              <a:rPr lang="en-GB" noProof="0" dirty="0" smtClean="0"/>
              <a:t> &gt; Oct. 6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2016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 Schimeczek, Doruk Özdemir, Stephan Schmid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Aerospace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(DLR) Institute of Vehicle Concepts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@ ETC Barcelona, October 6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Include </a:t>
            </a:r>
            <a:r>
              <a:rPr lang="en-GB" dirty="0"/>
              <a:t>non-monetary </a:t>
            </a:r>
            <a:r>
              <a:rPr lang="en-GB" dirty="0" smtClean="0"/>
              <a:t>aspects – vehicle utility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&gt; ETC Barcelona &gt; Christoph Schimeczek  • </a:t>
            </a:r>
            <a:r>
              <a:rPr lang="en-US" dirty="0">
                <a:cs typeface="Arial" panose="020B0604020202020204" pitchFamily="34" charset="0"/>
              </a:rPr>
              <a:t>Effectiveness of [...] INCENTIVES on EV-uptake [...]</a:t>
            </a:r>
            <a:r>
              <a:rPr lang="en-GB" dirty="0">
                <a:cs typeface="Arial" panose="020B0604020202020204" pitchFamily="34" charset="0"/>
              </a:rPr>
              <a:t> &gt; Oct. 6</a:t>
            </a:r>
            <a:r>
              <a:rPr lang="en-GB" baseline="30000" dirty="0">
                <a:cs typeface="Arial" panose="020B0604020202020204" pitchFamily="34" charset="0"/>
              </a:rPr>
              <a:t>th</a:t>
            </a:r>
            <a:r>
              <a:rPr lang="en-GB" dirty="0"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>
                <a:latin typeface="Arial" panose="020B0604020202020204" pitchFamily="34" charset="0"/>
                <a:cs typeface="Arial" panose="020B0604020202020204" pitchFamily="34" charset="0"/>
              </a:rPr>
              <a:t>DLR.de  •  Chart </a:t>
            </a:r>
            <a:fld id="{18C7CB6D-895A-4F21-B0E7-2185F6FE5534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550355"/>
                  </p:ext>
                </p:extLst>
              </p:nvPr>
            </p:nvGraphicFramePr>
            <p:xfrm>
              <a:off x="449532" y="5113354"/>
              <a:ext cx="8172450" cy="420624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87684"/>
                    <a:gridCol w="1450083"/>
                    <a:gridCol w="1809742"/>
                    <a:gridCol w="1809742"/>
                    <a:gridCol w="1615199"/>
                  </a:tblGrid>
                  <a:tr h="189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>
                                    <a:effectLst/>
                                    <a:latin typeface="Cambria Math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TCO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Total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cost for user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Acceleration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CO</a:t>
                          </a:r>
                          <a:r>
                            <a:rPr lang="en-GB" sz="1200" baseline="-25000" dirty="0" smtClean="0">
                              <a:effectLst/>
                            </a:rPr>
                            <a:t>2 </a:t>
                          </a:r>
                          <a:r>
                            <a:rPr lang="en-GB" sz="1200" dirty="0" smtClean="0">
                              <a:effectLst/>
                            </a:rPr>
                            <a:t>emissions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9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>
                                    <a:effectLst/>
                                    <a:latin typeface="Cambria Math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468 €/s</a:t>
                          </a:r>
                          <a:endParaRPr lang="de-DE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213 €/t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550355"/>
                  </p:ext>
                </p:extLst>
              </p:nvPr>
            </p:nvGraphicFramePr>
            <p:xfrm>
              <a:off x="449532" y="5113354"/>
              <a:ext cx="8172450" cy="420624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87684"/>
                    <a:gridCol w="1450083"/>
                    <a:gridCol w="1809742"/>
                    <a:gridCol w="1809742"/>
                    <a:gridCol w="1615199"/>
                  </a:tblGrid>
                  <a:tr h="2103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10" t="-14286" r="-449590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TCO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Total</a:t>
                          </a:r>
                          <a:r>
                            <a:rPr lang="en-GB" sz="1200" baseline="0" dirty="0" smtClean="0">
                              <a:effectLst/>
                            </a:rPr>
                            <a:t> cost for user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Acceleration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 smtClean="0">
                              <a:effectLst/>
                            </a:rPr>
                            <a:t>CO</a:t>
                          </a:r>
                          <a:r>
                            <a:rPr lang="en-GB" sz="1200" baseline="-25000" dirty="0" smtClean="0">
                              <a:effectLst/>
                            </a:rPr>
                            <a:t>2 </a:t>
                          </a:r>
                          <a:r>
                            <a:rPr lang="en-GB" sz="1200" dirty="0" smtClean="0">
                              <a:effectLst/>
                            </a:rPr>
                            <a:t>emissions</a:t>
                          </a:r>
                          <a:endParaRPr lang="de-DE" sz="1200" b="1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10" t="-117647" r="-449590" b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468 €/s</a:t>
                          </a:r>
                          <a:endParaRPr lang="de-DE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213 €/t</a:t>
                          </a:r>
                          <a:endParaRPr lang="de-DE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hteck 10"/>
          <p:cNvSpPr/>
          <p:nvPr/>
        </p:nvSpPr>
        <p:spPr>
          <a:xfrm>
            <a:off x="437103" y="4753314"/>
            <a:ext cx="336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Willingness-to-pay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7102" y="1275770"/>
                <a:ext cx="6440016" cy="332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Combine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TCO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TCU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well-to-wheel CO</a:t>
                </a:r>
                <a:r>
                  <a:rPr lang="en-GB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GB" baseline="30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emissions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acceleration time [0-100 </a:t>
                </a:r>
                <a:r>
                  <a:rPr lang="en-GB" dirty="0">
                    <a:latin typeface="Arial" pitchFamily="34" charset="0"/>
                    <a:cs typeface="Arial" pitchFamily="34" charset="0"/>
                  </a:rPr>
                  <a:t>km/h] (driving 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dynamics)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Utility of vehicle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endParaRPr lang="de-DE" b="0" dirty="0" smtClean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willingness to pay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inverse of cost summation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set to 100% for best conventional vehicle of same size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2" y="1275770"/>
                <a:ext cx="6440016" cy="3323987"/>
              </a:xfrm>
              <a:prstGeom prst="rect">
                <a:avLst/>
              </a:prstGeom>
              <a:blipFill rotWithShape="1">
                <a:blip r:embed="rId4"/>
                <a:stretch>
                  <a:fillRect l="-2083" t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355976" y="3140968"/>
                <a:ext cx="2305118" cy="7645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𝑈𝑡𝑖𝑙𝑖𝑡𝑦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/>
                                </a:rPr>
                                <m:t>×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40968"/>
                <a:ext cx="2305118" cy="764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420594" y="5661248"/>
            <a:ext cx="806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Redelbach, Martin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„Entwicklung eines dynamischen nutzenbasierten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Szenariomodells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zur Simulation der zukünftigen Marktentwicklung für alternative PKW-Antriebskonzepte“, Dissertation, Universität Stuttgart, 2016.</a:t>
            </a:r>
            <a:endParaRPr lang="de-DE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17" name="Rechteck 16"/>
          <p:cNvSpPr/>
          <p:nvPr/>
        </p:nvSpPr>
        <p:spPr>
          <a:xfrm>
            <a:off x="0" y="620688"/>
            <a:ext cx="24117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86868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   BEV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rPr>
              <a:t>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best conventional vehicle of same size (100% utility)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green / blue – higher BEV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red / orange –  lower BEV utility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purple boxes mark BEV business-case regions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680520" cy="4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12</a:t>
            </a:fld>
            <a:endParaRPr lang="en-GB" noProof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0" y="5390"/>
            <a:ext cx="9144000" cy="6852610"/>
            <a:chOff x="2158413" y="1052736"/>
            <a:chExt cx="6985587" cy="5806568"/>
          </a:xfrm>
        </p:grpSpPr>
        <p:pic>
          <p:nvPicPr>
            <p:cNvPr id="3074" name="Picture 2" descr="C:\Users\schi_co\Desktop\Uti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413" y="1052736"/>
              <a:ext cx="6984033" cy="580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4355976" y="1507706"/>
              <a:ext cx="1224136" cy="4032448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63615" y="1501909"/>
              <a:ext cx="587744" cy="3528392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128284" y="1499267"/>
              <a:ext cx="396044" cy="266429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918310" y="1506509"/>
              <a:ext cx="830154" cy="266429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8313846" y="4195008"/>
              <a:ext cx="830154" cy="818168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779912" y="1510012"/>
              <a:ext cx="216024" cy="2664296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52966" y="5517232"/>
              <a:ext cx="1027145" cy="818168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9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BEV utility – findings by country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1268760"/>
            <a:ext cx="864096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Germany &amp; Spain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(very) low utility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some potential in </a:t>
            </a:r>
            <a:r>
              <a:rPr lang="en-GB" dirty="0">
                <a:latin typeface="Arial" pitchFamily="34" charset="0"/>
                <a:cs typeface="Arial" pitchFamily="34" charset="0"/>
              </a:rPr>
              <a:t>commercial fleets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D-segment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no EV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potential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for private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ownership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&amp; company cars</a:t>
            </a: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Netherlands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high utility in corporate fleets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good utility for private sector with annual mileage &lt; 25.000 km/a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Austria &amp; the UK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high BEV potential in corporate fleets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reasonable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utility for medium-sized company cars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low utility </a:t>
            </a:r>
            <a:r>
              <a:rPr lang="en-GB" dirty="0">
                <a:latin typeface="Arial" pitchFamily="34" charset="0"/>
                <a:cs typeface="Arial" pitchFamily="34" charset="0"/>
              </a:rPr>
              <a:t>for private car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ownership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53789"/>
              </p:ext>
            </p:extLst>
          </p:nvPr>
        </p:nvGraphicFramePr>
        <p:xfrm>
          <a:off x="683568" y="5157192"/>
          <a:ext cx="7560841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4381"/>
                <a:gridCol w="989292"/>
                <a:gridCol w="989292"/>
                <a:gridCol w="989292"/>
                <a:gridCol w="989292"/>
                <a:gridCol w="989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Summary</a:t>
                      </a:r>
                      <a:r>
                        <a:rPr lang="en-GB" b="0" baseline="0" dirty="0" smtClean="0"/>
                        <a:t> by </a:t>
                      </a:r>
                      <a:r>
                        <a:rPr lang="en-GB" baseline="0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# BEV utility &gt;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226</a:t>
                      </a:r>
                      <a:endParaRPr lang="en-GB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133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BEV utility – further findings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211169" y="1988840"/>
            <a:ext cx="86409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high BEV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medium-sized cars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light commercial vehicles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04029"/>
              </p:ext>
            </p:extLst>
          </p:nvPr>
        </p:nvGraphicFramePr>
        <p:xfrm>
          <a:off x="242974" y="1247160"/>
          <a:ext cx="7920878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2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Summary by </a:t>
                      </a:r>
                      <a:r>
                        <a:rPr lang="en-GB" dirty="0" smtClean="0"/>
                        <a:t>vehicle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N1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# BEV utility &gt;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25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20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145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74224"/>
              </p:ext>
            </p:extLst>
          </p:nvPr>
        </p:nvGraphicFramePr>
        <p:xfrm>
          <a:off x="247199" y="3284984"/>
          <a:ext cx="792088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1152128"/>
                <a:gridCol w="1440160"/>
                <a:gridCol w="151216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smtClean="0"/>
                        <a:t>Summary by </a:t>
                      </a:r>
                      <a:r>
                        <a:rPr lang="en-GB" smtClean="0"/>
                        <a:t>fleet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car rental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commercial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company</a:t>
                      </a:r>
                      <a:r>
                        <a:rPr lang="en-GB" baseline="0" dirty="0" smtClean="0"/>
                        <a:t> car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private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# BEV utility &gt;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145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54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10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251520" y="4077072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GB" dirty="0">
                <a:latin typeface="Arial" pitchFamily="34" charset="0"/>
                <a:cs typeface="Arial" pitchFamily="34" charset="0"/>
              </a:rPr>
              <a:t>BEV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commercial fleets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en-GB" dirty="0">
                <a:latin typeface="Arial" pitchFamily="34" charset="0"/>
                <a:cs typeface="Arial" pitchFamily="34" charset="0"/>
              </a:rPr>
              <a:t>BEV potential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private ownership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400444" y="1128384"/>
            <a:ext cx="798798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DE: 5000€ additional </a:t>
            </a:r>
            <a:r>
              <a:rPr lang="en-GB" dirty="0">
                <a:latin typeface="Arial" pitchFamily="34" charset="0"/>
                <a:cs typeface="Arial" pitchFamily="34" charset="0"/>
              </a:rPr>
              <a:t>incentives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needed for </a:t>
            </a:r>
            <a:r>
              <a:rPr lang="en-GB" dirty="0">
                <a:latin typeface="Arial" pitchFamily="34" charset="0"/>
                <a:cs typeface="Arial" pitchFamily="34" charset="0"/>
              </a:rPr>
              <a:t>comparable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BEV TCO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best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BEV utility </a:t>
            </a:r>
            <a:r>
              <a:rPr lang="en-GB" dirty="0">
                <a:latin typeface="Arial" pitchFamily="34" charset="0"/>
                <a:cs typeface="Arial" pitchFamily="34" charset="0"/>
              </a:rPr>
              <a:t>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medium-sized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cars &amp; light commercial vehicles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commercial fleets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worst BEV utility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private ownership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mini cars &amp; large 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emissions + acceleration do not turn the balance in favour of BEVs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00444" y="3909611"/>
            <a:ext cx="8492036" cy="2015967"/>
            <a:chOff x="400444" y="4097623"/>
            <a:chExt cx="8492036" cy="2015967"/>
          </a:xfrm>
        </p:grpSpPr>
        <p:sp>
          <p:nvSpPr>
            <p:cNvPr id="3" name="Rechteck 2"/>
            <p:cNvSpPr/>
            <p:nvPr/>
          </p:nvSpPr>
          <p:spPr>
            <a:xfrm>
              <a:off x="400444" y="4097623"/>
              <a:ext cx="13452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686868"/>
                  </a:solidFill>
                  <a:latin typeface="Arial" pitchFamily="34" charset="0"/>
                  <a:ea typeface="+mj-ea"/>
                  <a:cs typeface="Arial" pitchFamily="34" charset="0"/>
                </a:rPr>
                <a:t>Outlook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400444" y="4482374"/>
              <a:ext cx="849203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country- &amp; fleet-type specific utility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800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include PEV-promoting measures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priority lanes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priority parking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entry restrictions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5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409700"/>
            <a:ext cx="40195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br>
              <a:rPr lang="en-GB" dirty="0" smtClean="0"/>
            </a:br>
            <a:r>
              <a:rPr lang="en-GB" b="0" dirty="0" smtClean="0">
                <a:solidFill>
                  <a:srgbClr val="006879"/>
                </a:solidFill>
              </a:rPr>
              <a:t>Incentives for Cleaner Vehicles in Urban Europe (I-CVUE)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&gt; ETC Barcelona &gt; Christoph Schimeczek  • </a:t>
            </a:r>
            <a:r>
              <a:rPr lang="en-US" dirty="0">
                <a:cs typeface="Arial" panose="020B0604020202020204" pitchFamily="34" charset="0"/>
              </a:rPr>
              <a:t>Effectiveness of [...] INCENTIVES on EV-uptake [...]</a:t>
            </a:r>
            <a:r>
              <a:rPr lang="en-GB" dirty="0">
                <a:cs typeface="Arial" panose="020B0604020202020204" pitchFamily="34" charset="0"/>
              </a:rPr>
              <a:t> &gt; Oct. 6</a:t>
            </a:r>
            <a:r>
              <a:rPr lang="en-GB" baseline="30000" dirty="0">
                <a:cs typeface="Arial" panose="020B0604020202020204" pitchFamily="34" charset="0"/>
              </a:rPr>
              <a:t>th</a:t>
            </a:r>
            <a:r>
              <a:rPr lang="en-GB" dirty="0"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>
                <a:latin typeface="Arial" panose="020B0604020202020204" pitchFamily="34" charset="0"/>
                <a:cs typeface="Arial" panose="020B0604020202020204" pitchFamily="34" charset="0"/>
              </a:rPr>
              <a:t>DLR.de  •  Chart </a:t>
            </a:r>
            <a:fld id="{18C7CB6D-895A-4F21-B0E7-2185F6FE5534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05702" y="3645024"/>
            <a:ext cx="3981328" cy="1935088"/>
            <a:chOff x="168722" y="3915366"/>
            <a:chExt cx="3981328" cy="1935088"/>
          </a:xfrm>
        </p:grpSpPr>
        <p:pic>
          <p:nvPicPr>
            <p:cNvPr id="1026" name="Picture 2" descr="G:\41313-TB (SAS)\03-TB-Projekte\3010067_I-CVUE_2014-2017\@Projektakte_3010067\6000_communication\DSM_QR_COD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2" y="3915366"/>
              <a:ext cx="1935088" cy="193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962658" y="4698244"/>
              <a:ext cx="21873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http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://dsm.icvue.eu 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8635" y="1409700"/>
            <a:ext cx="4544761" cy="2072075"/>
            <a:chOff x="-154204" y="1911119"/>
            <a:chExt cx="4544761" cy="2072075"/>
          </a:xfrm>
        </p:grpSpPr>
        <p:sp>
          <p:nvSpPr>
            <p:cNvPr id="3" name="Rechteck 2"/>
            <p:cNvSpPr/>
            <p:nvPr/>
          </p:nvSpPr>
          <p:spPr>
            <a:xfrm>
              <a:off x="-154204" y="1940967"/>
              <a:ext cx="553998" cy="2007922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icvue.eu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332906" y="1911119"/>
              <a:ext cx="4057651" cy="2072075"/>
              <a:chOff x="332907" y="2570420"/>
              <a:chExt cx="4057651" cy="2072075"/>
            </a:xfrm>
          </p:grpSpPr>
          <p:pic>
            <p:nvPicPr>
              <p:cNvPr id="6" name="Picture 2" descr="C:\Users\schi_co\Desktop\Logos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07" y="2708920"/>
                <a:ext cx="4057651" cy="1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1857676" y="257042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Arial" panose="020B0604020202020204" pitchFamily="34" charset="0"/>
                    <a:cs typeface="Arial" pitchFamily="34" charset="0"/>
                  </a:rPr>
                  <a:t>Partners</a:t>
                </a: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394354" y="5647810"/>
            <a:ext cx="3168545" cy="555661"/>
            <a:chOff x="371260" y="5659585"/>
            <a:chExt cx="3168545" cy="555661"/>
          </a:xfrm>
        </p:grpSpPr>
        <p:pic>
          <p:nvPicPr>
            <p:cNvPr id="11" name="Picture 2" descr="Intelligent Energy Europe Programm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60" y="5659585"/>
              <a:ext cx="6953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6"/>
            <p:cNvSpPr/>
            <p:nvPr/>
          </p:nvSpPr>
          <p:spPr>
            <a:xfrm>
              <a:off x="1066585" y="5661248"/>
              <a:ext cx="247322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b="0" i="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Co-funded by the Intelligent Energy Europe Programme of the European Union.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7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2548784" y="5157192"/>
            <a:ext cx="46320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Which incentives are most effective?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Which user group will profit?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-396552" y="1255578"/>
            <a:ext cx="3816424" cy="1721698"/>
            <a:chOff x="-396552" y="1255578"/>
            <a:chExt cx="3816424" cy="1721698"/>
          </a:xfrm>
        </p:grpSpPr>
        <p:sp>
          <p:nvSpPr>
            <p:cNvPr id="6" name="Textfeld 5"/>
            <p:cNvSpPr txBox="1"/>
            <p:nvPr/>
          </p:nvSpPr>
          <p:spPr>
            <a:xfrm>
              <a:off x="251520" y="2700277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Electric Vehicles (EV)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07504" y="1255578"/>
              <a:ext cx="2232248" cy="799031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Traffic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-396552" y="1959448"/>
              <a:ext cx="1728192" cy="63836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en-GB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emissions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841763" y="1959447"/>
              <a:ext cx="1728192" cy="63836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noise</a:t>
              </a:r>
            </a:p>
          </p:txBody>
        </p:sp>
        <p:sp>
          <p:nvSpPr>
            <p:cNvPr id="3" name="Ellipse 2"/>
            <p:cNvSpPr/>
            <p:nvPr/>
          </p:nvSpPr>
          <p:spPr>
            <a:xfrm>
              <a:off x="1691680" y="1484784"/>
              <a:ext cx="1728192" cy="63836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air pollution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572000" y="1901246"/>
            <a:ext cx="4354905" cy="1682815"/>
            <a:chOff x="4572000" y="1901246"/>
            <a:chExt cx="4354905" cy="1682815"/>
          </a:xfrm>
          <a:solidFill>
            <a:schemeClr val="accent3">
              <a:lumMod val="75000"/>
            </a:schemeClr>
          </a:solidFill>
        </p:grpSpPr>
        <p:sp>
          <p:nvSpPr>
            <p:cNvPr id="8" name="Textfeld 7"/>
            <p:cNvSpPr txBox="1"/>
            <p:nvPr/>
          </p:nvSpPr>
          <p:spPr>
            <a:xfrm>
              <a:off x="5436096" y="3307062"/>
              <a:ext cx="211917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Provide incentives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5292080" y="1901246"/>
              <a:ext cx="2376264" cy="79903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EV uptake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838673" y="2309171"/>
              <a:ext cx="2088232" cy="6383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charging time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5796136" y="2643015"/>
              <a:ext cx="1728192" cy="6383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electric range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4572000" y="2420888"/>
              <a:ext cx="1728192" cy="6383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purchase cost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329023" y="3709333"/>
            <a:ext cx="3167477" cy="1253901"/>
            <a:chOff x="612435" y="3533540"/>
            <a:chExt cx="3167477" cy="1253901"/>
          </a:xfrm>
          <a:solidFill>
            <a:schemeClr val="bg2">
              <a:lumMod val="50000"/>
            </a:schemeClr>
          </a:solidFill>
        </p:grpSpPr>
        <p:sp>
          <p:nvSpPr>
            <p:cNvPr id="18" name="Ellipse 17"/>
            <p:cNvSpPr/>
            <p:nvPr/>
          </p:nvSpPr>
          <p:spPr>
            <a:xfrm>
              <a:off x="1063808" y="3533540"/>
              <a:ext cx="2376264" cy="79903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Incentives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612435" y="4149080"/>
              <a:ext cx="1728192" cy="6383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different incentives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2051720" y="4149080"/>
              <a:ext cx="1728192" cy="6383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varying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9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3</a:t>
            </a:fld>
            <a:endParaRPr lang="en-GB" noProof="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76551079"/>
              </p:ext>
            </p:extLst>
          </p:nvPr>
        </p:nvGraphicFramePr>
        <p:xfrm>
          <a:off x="0" y="1052736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113367" y="4573370"/>
            <a:ext cx="33123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1776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private &amp; corporate ownership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02362" y="4583678"/>
            <a:ext cx="2376264" cy="276999"/>
          </a:xfrm>
          <a:prstGeom prst="rect">
            <a:avLst/>
          </a:prstGeom>
          <a:noFill/>
          <a:scene3d>
            <a:camera prst="orthographicFront">
              <a:rot lat="0" lon="0" rev="381000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years of ownership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5667395" y="1168719"/>
            <a:ext cx="1428596" cy="820121"/>
            <a:chOff x="5126843" y="1168719"/>
            <a:chExt cx="1428596" cy="820121"/>
          </a:xfrm>
        </p:grpSpPr>
        <p:sp>
          <p:nvSpPr>
            <p:cNvPr id="13" name="Rechteck 12"/>
            <p:cNvSpPr/>
            <p:nvPr/>
          </p:nvSpPr>
          <p:spPr>
            <a:xfrm>
              <a:off x="5126843" y="1619508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</a:rPr>
                <a:t>Netherlands</a:t>
              </a:r>
              <a:endParaRPr lang="en-GB" dirty="0"/>
            </a:p>
          </p:txBody>
        </p:sp>
        <p:pic>
          <p:nvPicPr>
            <p:cNvPr id="15" name="Picture 2" descr="G:\41313-TB (SAS)\03-TB-Projekte\2837016_V21_ID\AP8_Vermarktung\Erstpräsentation\Images\Netherlands Fla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168719"/>
              <a:ext cx="810090" cy="49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2141973" y="1177997"/>
            <a:ext cx="1271416" cy="810843"/>
            <a:chOff x="261871" y="1236260"/>
            <a:chExt cx="1271416" cy="810843"/>
          </a:xfrm>
        </p:grpSpPr>
        <p:sp>
          <p:nvSpPr>
            <p:cNvPr id="18" name="Rechteck 17"/>
            <p:cNvSpPr/>
            <p:nvPr/>
          </p:nvSpPr>
          <p:spPr>
            <a:xfrm>
              <a:off x="261871" y="1677771"/>
              <a:ext cx="12714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</a:rPr>
                <a:t>Austria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4" descr="G:\41313-TB (SAS)\03-TB-Projekte\2837016_V21_ID\AP8_Vermarktung\Erstpräsentation\Images\Austria Flag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72" y="1236260"/>
              <a:ext cx="810090" cy="49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pieren 19"/>
          <p:cNvGrpSpPr/>
          <p:nvPr/>
        </p:nvGrpSpPr>
        <p:grpSpPr>
          <a:xfrm>
            <a:off x="1554631" y="2270780"/>
            <a:ext cx="1133644" cy="823840"/>
            <a:chOff x="330495" y="2228192"/>
            <a:chExt cx="1133644" cy="823840"/>
          </a:xfrm>
        </p:grpSpPr>
        <p:pic>
          <p:nvPicPr>
            <p:cNvPr id="21" name="Picture 5" descr="G:\41313-TB (SAS)\03-TB-Projekte\2837016_V21_ID\AP8_Vermarktung\Erstpräsentation\Images\Germany Flag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72" y="2228192"/>
              <a:ext cx="810090" cy="49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330495" y="2682700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Germany</a:t>
              </a:r>
              <a:endParaRPr lang="de-DE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147587" y="348582"/>
            <a:ext cx="810090" cy="820137"/>
            <a:chOff x="1995467" y="1236260"/>
            <a:chExt cx="810090" cy="820137"/>
          </a:xfrm>
        </p:grpSpPr>
        <p:pic>
          <p:nvPicPr>
            <p:cNvPr id="24" name="Picture 3" descr="G:\41313-TB (SAS)\03-TB-Projekte\2837016_V21_ID\AP8_Vermarktung\Erstpräsentation\Images\Spain Flag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467" y="1236260"/>
              <a:ext cx="810090" cy="49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eck 24"/>
            <p:cNvSpPr/>
            <p:nvPr/>
          </p:nvSpPr>
          <p:spPr>
            <a:xfrm>
              <a:off x="2017536" y="1687065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Spain</a:t>
              </a:r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052017" y="2270780"/>
            <a:ext cx="1826141" cy="858532"/>
            <a:chOff x="6294255" y="1168719"/>
            <a:chExt cx="1826141" cy="858532"/>
          </a:xfrm>
        </p:grpSpPr>
        <p:pic>
          <p:nvPicPr>
            <p:cNvPr id="27" name="Picture 6" descr="G:\41313-TB (SAS)\03-TB-Projekte\2837016_V21_ID\AP8_Vermarktung\Erstpräsentation\Images\Great Britain Flag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81" y="1168719"/>
              <a:ext cx="810090" cy="49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6294255" y="1657919"/>
              <a:ext cx="1826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  <a:cs typeface="Arial" pitchFamily="34" charset="0"/>
                </a:rPr>
                <a:t>United Kingdom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7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Fleet types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1" name="Rechteck 10"/>
          <p:cNvSpPr/>
          <p:nvPr/>
        </p:nvSpPr>
        <p:spPr>
          <a:xfrm>
            <a:off x="323528" y="518680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Annual mileages: 5,000 km/a ... 40,000 km/a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833766702"/>
              </p:ext>
            </p:extLst>
          </p:nvPr>
        </p:nvGraphicFramePr>
        <p:xfrm>
          <a:off x="3124" y="1052736"/>
          <a:ext cx="91085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/>
          <p:cNvSpPr/>
          <p:nvPr/>
        </p:nvSpPr>
        <p:spPr>
          <a:xfrm>
            <a:off x="323528" y="4725144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lang="en-GB" sz="2400" b="1" dirty="0" smtClean="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rPr>
              <a:t>ehicle</a:t>
            </a:r>
            <a:r>
              <a:rPr lang="en-GB" dirty="0" smtClean="0"/>
              <a:t> </a:t>
            </a:r>
            <a:r>
              <a:rPr lang="en-GB" sz="2400" b="1" dirty="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rPr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37950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condition analysis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5</a:t>
            </a:fld>
            <a:endParaRPr lang="en-GB" noProof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43847"/>
              </p:ext>
            </p:extLst>
          </p:nvPr>
        </p:nvGraphicFramePr>
        <p:xfrm>
          <a:off x="179512" y="1268760"/>
          <a:ext cx="889248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48072"/>
                <a:gridCol w="1728192"/>
                <a:gridCol w="1224136"/>
                <a:gridCol w="1869956"/>
                <a:gridCol w="1459034"/>
                <a:gridCol w="145903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purchase tax (€)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 incentives (€) </a:t>
                      </a:r>
                      <a:r>
                        <a:rPr lang="en-GB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cost (€/kWh) // diesel cost (€/l) </a:t>
                      </a:r>
                      <a:r>
                        <a:rPr lang="en-GB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profit tax rate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income tax rate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// 1.15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200 - 4,500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 // 1.19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1,500 - 7,000</a:t>
                      </a:r>
                      <a:endParaRPr lang="en-GB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// </a:t>
                      </a: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  <a:endParaRPr lang="en-GB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0 - 2,500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5,500</a:t>
                      </a:r>
                      <a:endParaRPr lang="en-GB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 // </a:t>
                      </a: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  <a:endParaRPr lang="en-GB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GB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6,500</a:t>
                      </a:r>
                      <a:endParaRPr lang="en-GB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// </a:t>
                      </a:r>
                      <a:r>
                        <a:rPr lang="en-GB" sz="16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1.49</a:t>
                      </a:r>
                      <a:endParaRPr lang="en-GB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46768" y="5071824"/>
            <a:ext cx="4968552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 – high electricity prices, low fuel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AT &amp; UK – high energy savings potential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47864" y="6021288"/>
            <a:ext cx="5688632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Boundary conditions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seem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favour Spain, Austria, UK.</a:t>
            </a:r>
          </a:p>
        </p:txBody>
      </p:sp>
      <p:sp>
        <p:nvSpPr>
          <p:cNvPr id="6" name="Rechteck 5"/>
          <p:cNvSpPr/>
          <p:nvPr/>
        </p:nvSpPr>
        <p:spPr>
          <a:xfrm>
            <a:off x="251520" y="4221088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No purchase taxes in DE &amp; UK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4603874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No direct incentives in NL &amp; AT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6387086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1 £ = 1.3€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conditions – Annual motor vehicle tax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5124956"/>
            <a:ext cx="44644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Behold, it is log scaled!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ignificant differences between countries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good tax savings potential in NL &amp; AT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64288" y="5124956"/>
            <a:ext cx="1872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G: gasoline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D: diesel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E: battery electric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311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TCO – included items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7" name="Ellipse 6"/>
          <p:cNvSpPr/>
          <p:nvPr/>
        </p:nvSpPr>
        <p:spPr>
          <a:xfrm>
            <a:off x="3610118" y="2883818"/>
            <a:ext cx="1936223" cy="16561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65738" y="1944736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taxes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949814" y="2631790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incentives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946846" y="1942330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cost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237846" y="3459882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 price (+VAT)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335200" y="4264038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tax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335200" y="2666281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cost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81262" y="3427487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757301" y="4978896"/>
            <a:ext cx="21242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&amp; repair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602125" y="5484490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tax reliefs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265738" y="4939654"/>
            <a:ext cx="2114574" cy="544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vehicle substitution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930764" y="4291583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money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604363" y="1438274"/>
            <a:ext cx="19442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resale value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19772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real-world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electric </a:t>
            </a:r>
            <a:r>
              <a:rPr lang="en-GB" dirty="0">
                <a:latin typeface="Arial" pitchFamily="34" charset="0"/>
                <a:cs typeface="Arial" pitchFamily="34" charset="0"/>
              </a:rPr>
              <a:t>range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incidence of high daily mileage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GB" baseline="30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vehicle rental </a:t>
            </a:r>
            <a:r>
              <a:rPr lang="en-GB" dirty="0">
                <a:latin typeface="Arial" pitchFamily="34" charset="0"/>
                <a:cs typeface="Arial" pitchFamily="34" charset="0"/>
              </a:rPr>
              <a:t>cost 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TCO – Vehicle substitution cost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268760"/>
            <a:ext cx="453650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BEVs drawbacks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restricted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charging duration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35497" y="5517232"/>
            <a:ext cx="91085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Mock et al.,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- A 2015 update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“real-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CO2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passenger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in Europe“,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ICCT, White Paper, 2015.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DLR und Infas, „Mobilität in Deutschland 2008“, Ministerium für Verkehr, Bau und Stadtentwicklung, Bonn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Berlin, 2010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www.billiger-mietwagen.de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95936" y="1259001"/>
            <a:ext cx="4104456" cy="86409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23928" y="12590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en-GB" dirty="0">
                <a:latin typeface="Arial" pitchFamily="34" charset="0"/>
                <a:cs typeface="Arial" pitchFamily="34" charset="0"/>
              </a:rPr>
              <a:t>Assumption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BEVs are replaced with conventional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vehicles on days with long-range trips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037840" y="2288145"/>
            <a:ext cx="7535863" cy="3256835"/>
            <a:chOff x="1037840" y="2288145"/>
            <a:chExt cx="7535863" cy="32568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40" y="2411255"/>
              <a:ext cx="7535863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707906" y="2288145"/>
              <a:ext cx="250202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90 </a:t>
              </a:r>
              <a:r>
                <a:rPr lang="en-GB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km effective el.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4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Cost for vehicle Users (TCU)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ETC Barcelona &gt; Christoph Schimeczek  • </a:t>
            </a:r>
            <a:r>
              <a:rPr lang="en-US" dirty="0"/>
              <a:t>Effectiveness of [...] INCENTIVES on EV-uptake [...]</a:t>
            </a:r>
            <a:r>
              <a:rPr lang="en-GB" dirty="0"/>
              <a:t> &gt; Oct. 6</a:t>
            </a:r>
            <a:r>
              <a:rPr lang="en-GB" baseline="30000" dirty="0"/>
              <a:t>th</a:t>
            </a:r>
            <a:r>
              <a:rPr lang="en-GB" dirty="0"/>
              <a:t>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9</a:t>
            </a:fld>
            <a:endParaRPr lang="en-GB" noProof="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31840"/>
              </p:ext>
            </p:extLst>
          </p:nvPr>
        </p:nvGraphicFramePr>
        <p:xfrm>
          <a:off x="251520" y="1516951"/>
          <a:ext cx="4967395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713"/>
                <a:gridCol w="1241713"/>
                <a:gridCol w="1241713"/>
                <a:gridCol w="1242256"/>
              </a:tblGrid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leet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nergy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nsurance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premiums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subst. cost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rental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car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ownership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51520" y="1227570"/>
            <a:ext cx="37444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Cost distribution by fleet </a:t>
            </a:r>
            <a:r>
              <a:rPr lang="en-GB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type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1520" y="3501008"/>
            <a:ext cx="37444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Benefit in kind (BIK)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61965"/>
              </p:ext>
            </p:extLst>
          </p:nvPr>
        </p:nvGraphicFramePr>
        <p:xfrm>
          <a:off x="251520" y="3778007"/>
          <a:ext cx="4967393" cy="105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898"/>
                <a:gridCol w="751099"/>
                <a:gridCol w="751099"/>
                <a:gridCol w="751099"/>
                <a:gridCol w="751099"/>
                <a:gridCol w="751099"/>
              </a:tblGrid>
              <a:tr h="316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BIK </a:t>
                      </a:r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tax</a:t>
                      </a: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total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endParaRPr lang="de-DE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0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Gasoline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7,600 €</a:t>
                      </a:r>
                    </a:p>
                  </a:txBody>
                  <a:tcPr marL="0" marR="0" marT="0" marB="0" anchor="b"/>
                </a:tc>
              </a:tr>
              <a:tr h="210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Diesel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8,100 €</a:t>
                      </a:r>
                    </a:p>
                  </a:txBody>
                  <a:tcPr marL="0" marR="0" marT="0" marB="0" anchor="b"/>
                </a:tc>
              </a:tr>
              <a:tr h="210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1,800</a:t>
                      </a:r>
                      <a:r>
                        <a:rPr lang="de-DE" sz="1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2,900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4,200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507375" y="3877365"/>
            <a:ext cx="30243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Company cars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no savings in DE &amp; 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ood savings in AT &amp; NL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479715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Example: C-segment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2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1370</Words>
  <Application>Microsoft Office PowerPoint</Application>
  <PresentationFormat>Bildschirmpräsentation (4:3)</PresentationFormat>
  <Paragraphs>350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DLR-Präsentation 4:3 Englisch</vt:lpstr>
      <vt:lpstr>Effectiveness of [...] INCENTIVES on EV-uptake  considering [...] frameworks within the EU</vt:lpstr>
      <vt:lpstr>The challenges</vt:lpstr>
      <vt:lpstr>Approach</vt:lpstr>
      <vt:lpstr>Fleet types</vt:lpstr>
      <vt:lpstr>Boundary condition analysis</vt:lpstr>
      <vt:lpstr>Boundary conditions – Annual motor vehicle tax</vt:lpstr>
      <vt:lpstr>TCO – included items</vt:lpstr>
      <vt:lpstr>TCO – Vehicle substitution cost </vt:lpstr>
      <vt:lpstr>Total Cost for vehicle Users (TCU) </vt:lpstr>
      <vt:lpstr>Include non-monetary aspects – vehicle utility</vt:lpstr>
      <vt:lpstr>PowerPoint-Präsentation</vt:lpstr>
      <vt:lpstr>PowerPoint-Präsentation</vt:lpstr>
      <vt:lpstr>BEV utility – findings by country</vt:lpstr>
      <vt:lpstr>BEV utility – further findings</vt:lpstr>
      <vt:lpstr>Conclusions</vt:lpstr>
      <vt:lpstr>The project Incentives for Cleaner Vehicles in Urban Europe (I-CVUE)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Schimeczek, Christoph</dc:creator>
  <cp:lastModifiedBy>Schimeczek, Christoph</cp:lastModifiedBy>
  <cp:revision>367</cp:revision>
  <cp:lastPrinted>2016-10-04T17:41:48Z</cp:lastPrinted>
  <dcterms:created xsi:type="dcterms:W3CDTF">2012-06-19T06:51:55Z</dcterms:created>
  <dcterms:modified xsi:type="dcterms:W3CDTF">2016-10-05T22:53:11Z</dcterms:modified>
</cp:coreProperties>
</file>