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4" r:id="rId3"/>
    <p:sldId id="285" r:id="rId4"/>
    <p:sldId id="304" r:id="rId5"/>
    <p:sldId id="305" r:id="rId6"/>
    <p:sldId id="287" r:id="rId7"/>
    <p:sldId id="289" r:id="rId8"/>
    <p:sldId id="296" r:id="rId9"/>
    <p:sldId id="286" r:id="rId10"/>
    <p:sldId id="298" r:id="rId11"/>
    <p:sldId id="297" r:id="rId12"/>
    <p:sldId id="306" r:id="rId13"/>
    <p:sldId id="291" r:id="rId14"/>
    <p:sldId id="292" r:id="rId15"/>
    <p:sldId id="293" r:id="rId16"/>
    <p:sldId id="303" r:id="rId17"/>
    <p:sldId id="301" r:id="rId18"/>
    <p:sldId id="30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31.05.2016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Iono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gradients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scintillations</a:t>
            </a:r>
            <a:endParaRPr lang="de-DE" baseline="0" dirty="0" smtClean="0"/>
          </a:p>
          <a:p>
            <a:r>
              <a:rPr lang="de-DE" baseline="0" dirty="0" smtClean="0"/>
              <a:t>Next: Motivation </a:t>
            </a:r>
            <a:r>
              <a:rPr lang="de-DE" baseline="0" dirty="0" err="1" smtClean="0"/>
              <a:t>overview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74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Next: Outline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51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6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26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43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&gt; Lecture &gt; Author  •  Document &gt; Date</a:t>
            </a:r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MFMC GBAS –</a:t>
            </a:r>
            <a:br>
              <a:rPr lang="en-GB" sz="3200" dirty="0" smtClean="0"/>
            </a:br>
            <a:r>
              <a:rPr lang="en-GB" sz="3200" dirty="0" smtClean="0"/>
              <a:t>Flight Trials and Performance Studies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78400" y="2781056"/>
            <a:ext cx="7779600" cy="1152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b="1" dirty="0" smtClean="0"/>
              <a:t>ENC 2016 – Helsinki – 01.06.2016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M. Felux, M.-S. Circiu, </a:t>
            </a:r>
            <a:r>
              <a:rPr lang="de-DE" u="sng" dirty="0" smtClean="0"/>
              <a:t>D. Gerbeth</a:t>
            </a:r>
          </a:p>
          <a:p>
            <a:r>
              <a:rPr lang="de-DE" dirty="0" smtClean="0"/>
              <a:t>Daniel.Gerbeth@dlr.de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3" y="2420888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4374032" cy="4214065"/>
          </a:xfrm>
        </p:spPr>
        <p:txBody>
          <a:bodyPr/>
          <a:lstStyle/>
          <a:p>
            <a:pPr marL="233363" indent="-233363"/>
            <a:r>
              <a:rPr lang="en-US" sz="1600" dirty="0" smtClean="0"/>
              <a:t>Improved performance </a:t>
            </a:r>
            <a:r>
              <a:rPr lang="en-US" sz="1600" dirty="0"/>
              <a:t>of the Galileo </a:t>
            </a:r>
            <a:r>
              <a:rPr lang="en-US" sz="1600" dirty="0" smtClean="0"/>
              <a:t>signals</a:t>
            </a:r>
          </a:p>
          <a:p>
            <a:pPr marL="233363" indent="-233363"/>
            <a:endParaRPr lang="en-US" sz="1600" dirty="0"/>
          </a:p>
          <a:p>
            <a:pPr marL="233363" indent="-233363"/>
            <a:r>
              <a:rPr lang="en-US" sz="1600" dirty="0" smtClean="0"/>
              <a:t>RX configuration: </a:t>
            </a:r>
          </a:p>
          <a:p>
            <a:pPr marL="679763" lvl="1" indent="-233363"/>
            <a:r>
              <a:rPr lang="en-US" sz="1600" dirty="0" smtClean="0"/>
              <a:t>0.1 chips correlator spacing (L1/E1)</a:t>
            </a:r>
          </a:p>
          <a:p>
            <a:pPr marL="679763" lvl="1" indent="-233363"/>
            <a:r>
              <a:rPr lang="en-US" sz="1600" dirty="0" smtClean="0"/>
              <a:t>1 chip correlator spacing (L5/E5a)</a:t>
            </a:r>
          </a:p>
          <a:p>
            <a:pPr marL="233363" indent="-233363"/>
            <a:endParaRPr lang="en-US" sz="1600" dirty="0"/>
          </a:p>
          <a:p>
            <a:pPr marL="233363" indent="-233363"/>
            <a:r>
              <a:rPr lang="en-US" sz="1600" dirty="0" smtClean="0"/>
              <a:t>Multipath </a:t>
            </a:r>
            <a:r>
              <a:rPr lang="en-US" sz="1600" dirty="0"/>
              <a:t>and noise on Galileo E1 is lower than on GPS L1, especially at low elevation</a:t>
            </a:r>
          </a:p>
          <a:p>
            <a:pPr marL="742950" lvl="1" indent="-285750"/>
            <a:r>
              <a:rPr lang="en-US" sz="1600" dirty="0"/>
              <a:t>BOC(1,1) modulation</a:t>
            </a:r>
          </a:p>
          <a:p>
            <a:pPr marL="742950" lvl="1" indent="-285750"/>
            <a:r>
              <a:rPr lang="en-US" sz="1600" dirty="0"/>
              <a:t>Wider transmission bandwidth</a:t>
            </a:r>
          </a:p>
          <a:p>
            <a:pPr lvl="1"/>
            <a:endParaRPr lang="en-US" sz="1600" dirty="0"/>
          </a:p>
          <a:p>
            <a:pPr marL="233363" indent="-233363"/>
            <a:r>
              <a:rPr lang="en-US" sz="1600" dirty="0"/>
              <a:t>Galileo </a:t>
            </a:r>
            <a:r>
              <a:rPr lang="en-US" sz="1600" dirty="0" smtClean="0"/>
              <a:t>E5a shows lower </a:t>
            </a:r>
            <a:r>
              <a:rPr lang="en-US" sz="1600" dirty="0"/>
              <a:t>multipath and noise than Galileo E1</a:t>
            </a:r>
          </a:p>
          <a:p>
            <a:pPr marL="742950" lvl="1" indent="-285750"/>
            <a:r>
              <a:rPr lang="en-US" sz="1600" dirty="0"/>
              <a:t>BPSK(10) signal </a:t>
            </a:r>
          </a:p>
          <a:p>
            <a:pPr marL="742950" lvl="1" indent="-285750"/>
            <a:r>
              <a:rPr lang="en-US" sz="1600" dirty="0"/>
              <a:t>Higher chip rate</a:t>
            </a:r>
          </a:p>
          <a:p>
            <a:pPr marL="742950" lvl="1" indent="-285750"/>
            <a:r>
              <a:rPr lang="en-US" sz="1600" dirty="0"/>
              <a:t>Higher signal power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Paper presented at ITM 2015 : M-S Circiu et. Al – “Evaluation of GPS L5, Galileo E1 and Galileo E5a Performance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+mn-cs"/>
              </a:rPr>
              <a:t>for 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Multi Frequency Multi Constellation GBAS”</a:t>
            </a:r>
          </a:p>
          <a:p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Chart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5999" y="648000"/>
            <a:ext cx="8293257" cy="738187"/>
          </a:xfrm>
        </p:spPr>
        <p:txBody>
          <a:bodyPr/>
          <a:lstStyle/>
          <a:p>
            <a:r>
              <a:rPr lang="en-US" dirty="0" smtClean="0"/>
              <a:t>Evaluating Performance </a:t>
            </a:r>
            <a:r>
              <a:rPr lang="en-US" dirty="0"/>
              <a:t>of GPS </a:t>
            </a:r>
            <a:r>
              <a:rPr lang="en-US" dirty="0" smtClean="0"/>
              <a:t>L5 and </a:t>
            </a:r>
            <a:r>
              <a:rPr lang="en-US" dirty="0"/>
              <a:t>Galileo </a:t>
            </a:r>
            <a:r>
              <a:rPr lang="en-US" dirty="0" smtClean="0"/>
              <a:t>E1/E5a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Using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round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easurements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2045" y="1990001"/>
            <a:ext cx="3816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10 GPS Block </a:t>
            </a:r>
            <a:r>
              <a:rPr lang="en-US" sz="1400" b="1" dirty="0"/>
              <a:t>IIF </a:t>
            </a:r>
            <a:r>
              <a:rPr lang="en-US" sz="1400" b="1" dirty="0" smtClean="0"/>
              <a:t>, 4 Galileo </a:t>
            </a:r>
            <a:endParaRPr lang="en-US" sz="1400" b="1" dirty="0"/>
          </a:p>
          <a:p>
            <a:pPr algn="ctr"/>
            <a:r>
              <a:rPr lang="en-US" sz="1400" dirty="0" smtClean="0"/>
              <a:t>   40 </a:t>
            </a:r>
            <a:r>
              <a:rPr lang="en-US" sz="1400" dirty="0"/>
              <a:t>days of data </a:t>
            </a:r>
            <a:r>
              <a:rPr lang="en-US" sz="1400" dirty="0" smtClean="0"/>
              <a:t>– 100</a:t>
            </a:r>
            <a:r>
              <a:rPr lang="en-US" sz="1400" dirty="0" smtClean="0">
                <a:solidFill>
                  <a:srgbClr val="9900FF"/>
                </a:solidFill>
              </a:rPr>
              <a:t> </a:t>
            </a:r>
            <a:r>
              <a:rPr lang="en-US" sz="1400" dirty="0" smtClean="0"/>
              <a:t>sec </a:t>
            </a:r>
            <a:r>
              <a:rPr lang="en-US" sz="1400" dirty="0"/>
              <a:t>smoothing constant </a:t>
            </a:r>
          </a:p>
        </p:txBody>
      </p:sp>
    </p:spTree>
    <p:extLst>
      <p:ext uri="{BB962C8B-B14F-4D97-AF65-F5344CB8AC3E}">
        <p14:creationId xmlns:p14="http://schemas.microsoft.com/office/powerpoint/2010/main" val="18462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Dual-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/>
              <a:t>Dual-</a:t>
            </a:r>
            <a:r>
              <a:rPr lang="de-DE" dirty="0" err="1"/>
              <a:t>Constellation</a:t>
            </a:r>
            <a:r>
              <a:rPr lang="de-DE" dirty="0"/>
              <a:t> </a:t>
            </a:r>
            <a:r>
              <a:rPr lang="de-DE" dirty="0" smtClean="0"/>
              <a:t>GBAS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Flight Trials 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457794" y="1645177"/>
            <a:ext cx="649047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400" dirty="0" smtClean="0"/>
          </a:p>
          <a:p>
            <a:r>
              <a:rPr lang="de-DE" sz="2000" dirty="0" smtClean="0"/>
              <a:t>4 </a:t>
            </a:r>
            <a:r>
              <a:rPr lang="de-DE" sz="2000" dirty="0" err="1" smtClean="0"/>
              <a:t>flights</a:t>
            </a:r>
            <a:r>
              <a:rPr lang="de-DE" sz="2000" dirty="0" smtClean="0"/>
              <a:t> in March 2015 </a:t>
            </a:r>
            <a:br>
              <a:rPr lang="de-DE" sz="2000" dirty="0" smtClean="0"/>
            </a:b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smtClean="0"/>
              <a:t>Dornier DO-228 (6h total)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Satellite</a:t>
            </a:r>
            <a:r>
              <a:rPr lang="de-DE" sz="2000" dirty="0" smtClean="0"/>
              <a:t> </a:t>
            </a:r>
            <a:r>
              <a:rPr lang="de-DE" sz="2000" dirty="0" err="1"/>
              <a:t>visibility</a:t>
            </a:r>
            <a:r>
              <a:rPr lang="de-DE" sz="2000" dirty="0"/>
              <a:t>: </a:t>
            </a:r>
            <a:r>
              <a:rPr lang="de-DE" sz="2000" dirty="0" smtClean="0"/>
              <a:t>5-7 dual </a:t>
            </a:r>
            <a:r>
              <a:rPr lang="de-DE" sz="2000" dirty="0" err="1" smtClean="0"/>
              <a:t>frequency</a:t>
            </a:r>
            <a:r>
              <a:rPr lang="de-DE" sz="2000" dirty="0" smtClean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GPS+Gal</a:t>
            </a:r>
            <a:r>
              <a:rPr lang="de-DE" sz="2000" dirty="0" smtClean="0"/>
              <a:t>)</a:t>
            </a:r>
            <a:endParaRPr lang="de-DE" sz="2000" dirty="0" smtClean="0"/>
          </a:p>
          <a:p>
            <a:endParaRPr lang="de-DE" sz="1600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</p:txBody>
      </p:sp>
      <p:pic>
        <p:nvPicPr>
          <p:cNvPr id="8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8068" r="27355" b="22625"/>
          <a:stretch/>
        </p:blipFill>
        <p:spPr>
          <a:xfrm>
            <a:off x="6393454" y="1153384"/>
            <a:ext cx="2564604" cy="220360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/>
          <a:stretch/>
        </p:blipFill>
        <p:spPr bwMode="auto">
          <a:xfrm>
            <a:off x="3664880" y="1153384"/>
            <a:ext cx="25817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27584" y="3429320"/>
            <a:ext cx="3504811" cy="2880000"/>
            <a:chOff x="3275856" y="3814177"/>
            <a:chExt cx="2689904" cy="220711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005064"/>
              <a:ext cx="2689904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491880" y="3814177"/>
              <a:ext cx="2414122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Single-frequency L5/E5a GPS and Galileo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64443" y="3429320"/>
            <a:ext cx="3672408" cy="2880000"/>
            <a:chOff x="6246666" y="3831450"/>
            <a:chExt cx="2860211" cy="21978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666" y="3997011"/>
              <a:ext cx="2711392" cy="203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376963" y="3831450"/>
              <a:ext cx="272991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Dual-frequency L1/E1+L5/E5a </a:t>
              </a:r>
              <a:r>
                <a:rPr lang="en-US" sz="1000" dirty="0">
                  <a:latin typeface="Arial" pitchFamily="34" charset="0"/>
                  <a:cs typeface="Arial" pitchFamily="34" charset="0"/>
                </a:rPr>
                <a:t>GPS and Galileo 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Chart </a:t>
            </a:r>
            <a:fld id="{18C7CB6D-895A-4F21-B0E7-2185F6FE553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4453"/>
          <a:stretch/>
        </p:blipFill>
        <p:spPr>
          <a:xfrm>
            <a:off x="35496" y="1845136"/>
            <a:ext cx="4444656" cy="2808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Protection</a:t>
            </a:r>
            <a:r>
              <a:rPr lang="de-DE" dirty="0" smtClean="0"/>
              <a:t> Levels</a:t>
            </a:r>
            <a:br>
              <a:rPr lang="de-DE" dirty="0" smtClean="0"/>
            </a:b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Contribution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Different Sigma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erms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8" name="Textfeld 7"/>
          <p:cNvSpPr txBox="1"/>
          <p:nvPr/>
        </p:nvSpPr>
        <p:spPr>
          <a:xfrm>
            <a:off x="1151892" y="5301208"/>
            <a:ext cx="25730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GPS L1 30s (GAST D)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290295" y="5301206"/>
            <a:ext cx="138178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GPS L5 30s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r="4084"/>
          <a:stretch/>
        </p:blipFill>
        <p:spPr>
          <a:xfrm>
            <a:off x="4611687" y="1845136"/>
            <a:ext cx="4434074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73" y="1845136"/>
            <a:ext cx="4825299" cy="2808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Protection</a:t>
            </a:r>
            <a:r>
              <a:rPr lang="de-DE" dirty="0" smtClean="0"/>
              <a:t> Levels</a:t>
            </a:r>
            <a:br>
              <a:rPr lang="de-DE" dirty="0" smtClean="0"/>
            </a:b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Contribution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Different Sigma Terms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4453"/>
          <a:stretch/>
        </p:blipFill>
        <p:spPr>
          <a:xfrm>
            <a:off x="34355" y="1845136"/>
            <a:ext cx="4444656" cy="280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51892" y="5301208"/>
            <a:ext cx="257301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GPS L1 30s (GAST D)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53769" y="5301208"/>
            <a:ext cx="24622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GPS L1/L5 100s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Ifree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1" y="1340768"/>
            <a:ext cx="7423539" cy="4320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sz="1600" i="1" dirty="0">
                <a:solidFill>
                  <a:prstClr val="black"/>
                </a:solidFill>
              </a:rPr>
              <a:t>‘</a:t>
            </a:r>
            <a:r>
              <a:rPr lang="en-US" sz="1600" dirty="0">
                <a:solidFill>
                  <a:prstClr val="black"/>
                </a:solidFill>
              </a:rPr>
              <a:t>Nominal Performance of Future Dual-Frequency Dual-Constellation GBAS’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In press, </a:t>
            </a:r>
            <a:r>
              <a:rPr lang="de-DE" sz="1600" i="1" dirty="0">
                <a:solidFill>
                  <a:prstClr val="black"/>
                </a:solidFill>
              </a:rPr>
              <a:t>August 2016, IJAE </a:t>
            </a:r>
            <a:endParaRPr lang="en-US" sz="1600" i="1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Trade-Off Studies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30s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Smoothing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onstant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89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kte\Journal_Nominal_DFDC_GBAS_Performance\Latex\images\VPL_vs_Dist\VPLvsDist_100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8" y="1340768"/>
            <a:ext cx="742400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1600" i="1" dirty="0" smtClean="0"/>
              <a:t>‘</a:t>
            </a:r>
            <a:r>
              <a:rPr lang="en-US" sz="1600" dirty="0" smtClean="0"/>
              <a:t>Nominal </a:t>
            </a:r>
            <a:r>
              <a:rPr lang="en-US" sz="1600" dirty="0"/>
              <a:t>Performance of Future Dual-Frequency Dual-Constellation </a:t>
            </a:r>
            <a:r>
              <a:rPr lang="en-US" sz="1600" dirty="0" smtClean="0"/>
              <a:t>GBAS’</a:t>
            </a:r>
            <a:br>
              <a:rPr lang="en-US" sz="1600" dirty="0" smtClean="0"/>
            </a:br>
            <a:r>
              <a:rPr lang="en-US" sz="1600" dirty="0" smtClean="0"/>
              <a:t>In press, </a:t>
            </a:r>
            <a:r>
              <a:rPr lang="de-DE" sz="1600" i="1" dirty="0" smtClean="0"/>
              <a:t>August 2016, IJAE </a:t>
            </a:r>
            <a:endParaRPr lang="en-US" sz="1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Trade-Off </a:t>
            </a:r>
            <a:r>
              <a:rPr lang="de-DE" dirty="0" smtClean="0"/>
              <a:t>Studies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100s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Smoothing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Constant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38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Dual frequency and multi constellation GBAS can resolve many of the current GBAS issues</a:t>
            </a:r>
          </a:p>
          <a:p>
            <a:endParaRPr lang="en-US" sz="2000" dirty="0" smtClean="0"/>
          </a:p>
          <a:p>
            <a:r>
              <a:rPr lang="en-US" sz="2000" dirty="0" smtClean="0"/>
              <a:t>More data and investigations needed for suitable models covering all aircraft, receivers, antennas etc. </a:t>
            </a:r>
          </a:p>
          <a:p>
            <a:endParaRPr lang="en-US" sz="2000" dirty="0" smtClean="0"/>
          </a:p>
          <a:p>
            <a:r>
              <a:rPr lang="en-US" sz="2000" dirty="0" smtClean="0"/>
              <a:t>No solution to all problems</a:t>
            </a:r>
          </a:p>
          <a:p>
            <a:endParaRPr lang="en-US" sz="2000" dirty="0" smtClean="0"/>
          </a:p>
          <a:p>
            <a:r>
              <a:rPr lang="en-US" sz="2000" dirty="0" smtClean="0"/>
              <a:t>No defined way ahead concerning different modes</a:t>
            </a:r>
          </a:p>
          <a:p>
            <a:endParaRPr lang="en-US" sz="2000" dirty="0" smtClean="0"/>
          </a:p>
          <a:p>
            <a:r>
              <a:rPr lang="en-US" sz="2000" dirty="0" smtClean="0"/>
              <a:t>Trade-off is a difficult task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795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Questions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56" y="1271554"/>
            <a:ext cx="4885932" cy="256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69" y="3564456"/>
            <a:ext cx="4565451" cy="2700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5343"/>
            <a:ext cx="3960440" cy="3316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400" dirty="0" smtClean="0"/>
              <a:t>Protection </a:t>
            </a:r>
            <a:r>
              <a:rPr lang="en-GB" sz="2400" dirty="0" smtClean="0"/>
              <a:t>against ionospheric gradient threat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Ionospheric scintillation issues in high/low latitudes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Weak constellations and required masking may have impact on performance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Multi-Frequency Multi-Constellation GBAS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Why? How?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84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28522"/>
            <a:ext cx="6594516" cy="49458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34877"/>
            <a:ext cx="6577567" cy="493317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83" y="1196752"/>
            <a:ext cx="5161835" cy="453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892544" y="4149080"/>
            <a:ext cx="733854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Large ionospheric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gradients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scintillation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events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in </a:t>
            </a:r>
          </a:p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significant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unavailability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GBAS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39298" y="5733256"/>
            <a:ext cx="82654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Graphic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Hlubek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N, Berdermann J, Wilken V,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Gewies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S, Jakowski N, et al.: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Scintillations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GPS, GLONASS,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equatorial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latitude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 J. Space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Space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2014, 4, A22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2405E-6 L -0.23351 -0.1905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9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956E-6 L 0.01337 -0.151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-7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5886200" cy="4338000"/>
          </a:xfrm>
        </p:spPr>
        <p:txBody>
          <a:bodyPr/>
          <a:lstStyle/>
          <a:p>
            <a:r>
              <a:rPr lang="en-US" sz="2000" dirty="0" smtClean="0"/>
              <a:t>Dual-frequency GBAS can tackle the ionospheric gradient problem</a:t>
            </a:r>
          </a:p>
          <a:p>
            <a:endParaRPr lang="en-US" sz="2000" dirty="0" smtClean="0"/>
          </a:p>
          <a:p>
            <a:r>
              <a:rPr lang="en-US" sz="2000" dirty="0" smtClean="0"/>
              <a:t>Multi constellation GBAS can reduce the impact of scintillations on availability</a:t>
            </a:r>
          </a:p>
          <a:p>
            <a:endParaRPr lang="en-US" sz="2000" dirty="0" smtClean="0"/>
          </a:p>
          <a:p>
            <a:r>
              <a:rPr lang="en-US" sz="2000" dirty="0" smtClean="0"/>
              <a:t>Quickly growing Galileo constellation (all satellites with E1/E5a)</a:t>
            </a:r>
          </a:p>
          <a:p>
            <a:endParaRPr lang="en-US" sz="2000" dirty="0" smtClean="0"/>
          </a:p>
          <a:p>
            <a:r>
              <a:rPr lang="en-US" sz="2000" dirty="0" smtClean="0"/>
              <a:t>Currently 12 GPS Block IIF satellites with L1 and L5 operational, continuous launches all with second frequency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How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55" y="1268760"/>
            <a:ext cx="2160240" cy="16201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r="63714" b="17810"/>
          <a:stretch/>
        </p:blipFill>
        <p:spPr bwMode="auto">
          <a:xfrm>
            <a:off x="6704845" y="3501008"/>
            <a:ext cx="187386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2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L5/E5a </a:t>
            </a:r>
            <a:r>
              <a:rPr lang="de-DE" dirty="0" err="1"/>
              <a:t>S</a:t>
            </a:r>
            <a:r>
              <a:rPr lang="de-DE" dirty="0" err="1" smtClean="0"/>
              <a:t>atellite</a:t>
            </a:r>
            <a:r>
              <a:rPr lang="de-DE" dirty="0" smtClean="0"/>
              <a:t> Status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(12 GPS Block IIF,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14 (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Galileo)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24953" cy="34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770" y="1618612"/>
            <a:ext cx="4108230" cy="338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771800" y="5469035"/>
            <a:ext cx="373179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GPS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Block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IIF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Galileo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status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000" dirty="0" err="1" smtClean="0"/>
              <a:t>Represented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protection</a:t>
            </a:r>
            <a:r>
              <a:rPr lang="de-DE" sz="2000" dirty="0" smtClean="0"/>
              <a:t> </a:t>
            </a:r>
            <a:r>
              <a:rPr lang="de-DE" sz="2000" dirty="0" err="1" smtClean="0"/>
              <a:t>levels</a:t>
            </a:r>
            <a:r>
              <a:rPr lang="de-DE" sz="2000" dirty="0" smtClean="0"/>
              <a:t>:</a:t>
            </a:r>
          </a:p>
          <a:p>
            <a:endParaRPr lang="de-DE" sz="2000" dirty="0"/>
          </a:p>
          <a:p>
            <a:pPr marL="446400" lvl="1" indent="0">
              <a:buNone/>
            </a:pPr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Need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determine</a:t>
            </a:r>
            <a:r>
              <a:rPr lang="de-DE" sz="2000" dirty="0" smtClean="0"/>
              <a:t> all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necessary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dirty="0" err="1" smtClean="0"/>
              <a:t>modes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Analysis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extesive</a:t>
            </a:r>
            <a:r>
              <a:rPr lang="de-DE" sz="2000" dirty="0" smtClean="0"/>
              <a:t> </a:t>
            </a:r>
            <a:r>
              <a:rPr lang="de-DE" sz="2000" dirty="0" err="1" smtClean="0"/>
              <a:t>ground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flight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establish</a:t>
            </a:r>
            <a:r>
              <a:rPr lang="de-DE" sz="2000" dirty="0" smtClean="0"/>
              <a:t> </a:t>
            </a:r>
            <a:r>
              <a:rPr lang="de-DE" sz="2000" dirty="0" err="1" smtClean="0"/>
              <a:t>expectable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performance</a:t>
            </a:r>
            <a:r>
              <a:rPr lang="de-DE" sz="2000" dirty="0" smtClean="0"/>
              <a:t> </a:t>
            </a:r>
            <a:r>
              <a:rPr lang="de-DE" sz="2000" dirty="0" err="1" smtClean="0"/>
              <a:t>models</a:t>
            </a:r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 </a:t>
            </a:r>
            <a:r>
              <a:rPr lang="de-DE" dirty="0" err="1" smtClean="0"/>
              <a:t>Metric</a:t>
            </a:r>
            <a:r>
              <a:rPr lang="de-DE" dirty="0" smtClean="0"/>
              <a:t>: </a:t>
            </a:r>
            <a:r>
              <a:rPr lang="de-DE" dirty="0" err="1" smtClean="0"/>
              <a:t>Availability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58130"/>
              </p:ext>
            </p:extLst>
          </p:nvPr>
        </p:nvGraphicFramePr>
        <p:xfrm>
          <a:off x="2924175" y="2136081"/>
          <a:ext cx="3636963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4" imgW="2565360" imgH="711000" progId="Equation.DSMT4">
                  <p:embed/>
                </p:oleObj>
              </mc:Choice>
              <mc:Fallback>
                <p:oleObj name="Equation" r:id="rId4" imgW="2565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4175" y="2136081"/>
                        <a:ext cx="3636963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C</a:t>
            </a:r>
            <a:r>
              <a:rPr lang="en-US" dirty="0" smtClean="0"/>
              <a:t>ollection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7" y="4005064"/>
            <a:ext cx="4114800" cy="14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/>
          <a:stretch/>
        </p:blipFill>
        <p:spPr>
          <a:xfrm>
            <a:off x="528727" y="1267744"/>
            <a:ext cx="3830934" cy="1762371"/>
          </a:xfrm>
          <a:prstGeom prst="rect">
            <a:avLst/>
          </a:prstGeom>
        </p:spPr>
      </p:pic>
      <p:pic>
        <p:nvPicPr>
          <p:cNvPr id="31" name="Picture 13" descr="GOPR006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89" y="4004974"/>
            <a:ext cx="3650755" cy="1728192"/>
          </a:xfrm>
          <a:prstGeom prst="roundRect">
            <a:avLst>
              <a:gd name="adj" fmla="val 157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32 CuadroTexto"/>
          <p:cNvSpPr txBox="1"/>
          <p:nvPr/>
        </p:nvSpPr>
        <p:spPr>
          <a:xfrm>
            <a:off x="754726" y="3121223"/>
            <a:ext cx="3776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Airbus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A320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754726" y="5589240"/>
            <a:ext cx="3776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Dornier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DO-228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427984" y="3444190"/>
            <a:ext cx="364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multiband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427984" y="1354859"/>
            <a:ext cx="4658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tabLst>
                <a:tab pos="1162050" algn="l"/>
              </a:tabLst>
            </a:pP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hours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A320 since May 2015</a:t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6 hours Dornier March 2015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427984" y="2148594"/>
            <a:ext cx="34996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62050" algn="l"/>
              </a:tabLst>
            </a:pP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Receiver: 	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Javad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Delta</a:t>
            </a:r>
          </a:p>
          <a:p>
            <a:pPr>
              <a:tabLst>
                <a:tab pos="1162050" algn="l"/>
              </a:tabLst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162050" algn="l"/>
              </a:tabLst>
            </a:pP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correlator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spacings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27" y="2580548"/>
            <a:ext cx="959490" cy="74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err="1" smtClean="0"/>
              <a:t>Towards</a:t>
            </a:r>
            <a:r>
              <a:rPr lang="de-DE" dirty="0" smtClean="0"/>
              <a:t> MFMC GBAS – Performance Assessments</a:t>
            </a:r>
            <a:br>
              <a:rPr lang="de-DE" dirty="0" smtClean="0"/>
            </a:b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Sigma</a:t>
            </a:r>
            <a:r>
              <a:rPr lang="de-DE" baseline="-25000" dirty="0" err="1" smtClean="0">
                <a:solidFill>
                  <a:schemeClr val="bg1">
                    <a:lumMod val="65000"/>
                  </a:schemeClr>
                </a:solidFill>
              </a:rPr>
              <a:t>air</a:t>
            </a:r>
            <a:endParaRPr lang="de-DE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grpSp>
        <p:nvGrpSpPr>
          <p:cNvPr id="9" name="Group 3"/>
          <p:cNvGrpSpPr/>
          <p:nvPr/>
        </p:nvGrpSpPr>
        <p:grpSpPr>
          <a:xfrm>
            <a:off x="1475656" y="1697386"/>
            <a:ext cx="5616624" cy="4247892"/>
            <a:chOff x="3491880" y="1124744"/>
            <a:chExt cx="5616624" cy="424789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124744"/>
              <a:ext cx="5616624" cy="4209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75"/>
            <p:cNvSpPr txBox="1"/>
            <p:nvPr/>
          </p:nvSpPr>
          <p:spPr>
            <a:xfrm>
              <a:off x="5220072" y="5157192"/>
              <a:ext cx="27879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Elevation in A/C body frame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400" dirty="0" err="1" smtClean="0">
                  <a:latin typeface="Arial" pitchFamily="34" charset="0"/>
                  <a:cs typeface="Arial" pitchFamily="34" charset="0"/>
                </a:rPr>
                <a:t>deg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]</a:t>
              </a:r>
              <a:endParaRPr lang="en-US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1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7667"/>
            <a:ext cx="7278116" cy="3600952"/>
          </a:xfrm>
          <a:prstGeom prst="rect">
            <a:avLst/>
          </a:prstGeom>
        </p:spPr>
      </p:pic>
      <p:grpSp>
        <p:nvGrpSpPr>
          <p:cNvPr id="7" name="47 Grupo"/>
          <p:cNvGrpSpPr/>
          <p:nvPr/>
        </p:nvGrpSpPr>
        <p:grpSpPr>
          <a:xfrm rot="946022">
            <a:off x="3601083" y="1670612"/>
            <a:ext cx="1745524" cy="321991"/>
            <a:chOff x="1331640" y="1397671"/>
            <a:chExt cx="2160240" cy="463654"/>
          </a:xfrm>
        </p:grpSpPr>
        <p:cxnSp>
          <p:nvCxnSpPr>
            <p:cNvPr id="8" name="48 Conector recto de flecha"/>
            <p:cNvCxnSpPr/>
            <p:nvPr/>
          </p:nvCxnSpPr>
          <p:spPr>
            <a:xfrm flipV="1">
              <a:off x="1331640" y="1412776"/>
              <a:ext cx="2160240" cy="43204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49 Triángulo isósceles"/>
            <p:cNvSpPr/>
            <p:nvPr/>
          </p:nvSpPr>
          <p:spPr>
            <a:xfrm rot="15549728">
              <a:off x="1384446" y="1785304"/>
              <a:ext cx="67390" cy="84651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50 Triángulo isósceles"/>
            <p:cNvSpPr/>
            <p:nvPr/>
          </p:nvSpPr>
          <p:spPr>
            <a:xfrm rot="4698370">
              <a:off x="3361278" y="1389040"/>
              <a:ext cx="67390" cy="84651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72000" cy="738187"/>
          </a:xfrm>
        </p:spPr>
        <p:txBody>
          <a:bodyPr/>
          <a:lstStyle/>
          <a:p>
            <a:r>
              <a:rPr lang="en-US" dirty="0" smtClean="0"/>
              <a:t>DLR Ground Facility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Braunschweig Airport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2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71746"/>
              </p:ext>
            </p:extLst>
          </p:nvPr>
        </p:nvGraphicFramePr>
        <p:xfrm>
          <a:off x="323528" y="4192488"/>
          <a:ext cx="369126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1904"/>
                <a:gridCol w="642336"/>
                <a:gridCol w="642336"/>
                <a:gridCol w="614684"/>
              </a:tblGrid>
              <a:tr h="27935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L1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L2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L5</a:t>
                      </a:r>
                      <a:endParaRPr 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5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BR01</a:t>
                      </a:r>
                      <a:endParaRPr lang="en-US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5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BR02</a:t>
                      </a:r>
                      <a:endParaRPr lang="en-US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5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BR03</a:t>
                      </a:r>
                      <a:endParaRPr lang="en-US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35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BR05</a:t>
                      </a:r>
                      <a:endParaRPr lang="en-US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58" y="4602594"/>
            <a:ext cx="257041" cy="257041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58" y="5377277"/>
            <a:ext cx="257041" cy="257041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58" y="5002751"/>
            <a:ext cx="257041" cy="257041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58" y="5717895"/>
            <a:ext cx="257041" cy="257041"/>
          </a:xfrm>
          <a:prstGeom prst="rect">
            <a:avLst/>
          </a:prstGeom>
        </p:spPr>
      </p:pic>
      <p:sp>
        <p:nvSpPr>
          <p:cNvPr id="25" name="Rectangle 1"/>
          <p:cNvSpPr/>
          <p:nvPr/>
        </p:nvSpPr>
        <p:spPr>
          <a:xfrm>
            <a:off x="4067944" y="473253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Javad</a:t>
            </a:r>
            <a:r>
              <a:rPr lang="en-US" b="1" dirty="0" smtClean="0">
                <a:solidFill>
                  <a:srgbClr val="00B050"/>
                </a:solidFill>
              </a:rPr>
              <a:t> Delta Receivers  with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GPS (L1/L2/L5) + Galileo (E1/E5a) + </a:t>
            </a:r>
            <a:r>
              <a:rPr lang="en-US" b="1" dirty="0" smtClean="0">
                <a:solidFill>
                  <a:srgbClr val="00B050"/>
                </a:solidFill>
              </a:rPr>
              <a:t>Glonass + </a:t>
            </a:r>
            <a:r>
              <a:rPr lang="en-US" b="1" dirty="0" smtClean="0">
                <a:solidFill>
                  <a:srgbClr val="00B050"/>
                </a:solidFill>
              </a:rPr>
              <a:t>BDS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Connected to Leica AR25 choke ring antennas 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6" name="45 Grupo"/>
          <p:cNvGrpSpPr/>
          <p:nvPr/>
        </p:nvGrpSpPr>
        <p:grpSpPr>
          <a:xfrm>
            <a:off x="1331640" y="1729667"/>
            <a:ext cx="2160240" cy="445949"/>
            <a:chOff x="1331640" y="1404000"/>
            <a:chExt cx="2160240" cy="445949"/>
          </a:xfrm>
        </p:grpSpPr>
        <p:cxnSp>
          <p:nvCxnSpPr>
            <p:cNvPr id="27" name="21 Conector recto de flecha"/>
            <p:cNvCxnSpPr/>
            <p:nvPr/>
          </p:nvCxnSpPr>
          <p:spPr>
            <a:xfrm flipV="1">
              <a:off x="1331640" y="1412776"/>
              <a:ext cx="2160240" cy="43204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42 Triángulo isósceles"/>
            <p:cNvSpPr/>
            <p:nvPr/>
          </p:nvSpPr>
          <p:spPr>
            <a:xfrm rot="15549728">
              <a:off x="1386000" y="1792800"/>
              <a:ext cx="45719" cy="68579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44 Triángulo isósceles"/>
            <p:cNvSpPr/>
            <p:nvPr/>
          </p:nvSpPr>
          <p:spPr>
            <a:xfrm rot="4698370">
              <a:off x="3394800" y="1393200"/>
              <a:ext cx="46800" cy="68400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60 Grupo"/>
          <p:cNvGrpSpPr/>
          <p:nvPr/>
        </p:nvGrpSpPr>
        <p:grpSpPr>
          <a:xfrm>
            <a:off x="5433961" y="1995629"/>
            <a:ext cx="648072" cy="1440000"/>
            <a:chOff x="5433961" y="1669962"/>
            <a:chExt cx="648072" cy="1440000"/>
          </a:xfrm>
        </p:grpSpPr>
        <p:cxnSp>
          <p:nvCxnSpPr>
            <p:cNvPr id="31" name="36 Conector recto de flecha"/>
            <p:cNvCxnSpPr/>
            <p:nvPr/>
          </p:nvCxnSpPr>
          <p:spPr>
            <a:xfrm>
              <a:off x="5433961" y="1669962"/>
              <a:ext cx="648072" cy="1440000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55 Triángulo isósceles"/>
            <p:cNvSpPr/>
            <p:nvPr/>
          </p:nvSpPr>
          <p:spPr>
            <a:xfrm rot="20309725">
              <a:off x="5444869" y="1708636"/>
              <a:ext cx="46800" cy="68400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57 Triángulo isósceles"/>
            <p:cNvSpPr/>
            <p:nvPr/>
          </p:nvSpPr>
          <p:spPr>
            <a:xfrm rot="9369098">
              <a:off x="6026400" y="3003492"/>
              <a:ext cx="46800" cy="68400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61 Grupo"/>
          <p:cNvGrpSpPr/>
          <p:nvPr/>
        </p:nvGrpSpPr>
        <p:grpSpPr>
          <a:xfrm>
            <a:off x="1331640" y="2240867"/>
            <a:ext cx="4716000" cy="1227600"/>
            <a:chOff x="1331640" y="1915200"/>
            <a:chExt cx="4716000" cy="1227600"/>
          </a:xfrm>
        </p:grpSpPr>
        <p:cxnSp>
          <p:nvCxnSpPr>
            <p:cNvPr id="35" name="38 Conector recto de flecha"/>
            <p:cNvCxnSpPr/>
            <p:nvPr/>
          </p:nvCxnSpPr>
          <p:spPr>
            <a:xfrm>
              <a:off x="1331640" y="1916832"/>
              <a:ext cx="4716000" cy="1224136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58 Triángulo isósceles"/>
            <p:cNvSpPr/>
            <p:nvPr/>
          </p:nvSpPr>
          <p:spPr>
            <a:xfrm rot="6311122">
              <a:off x="5947200" y="3085200"/>
              <a:ext cx="46800" cy="68400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59 Triángulo isósceles"/>
            <p:cNvSpPr/>
            <p:nvPr/>
          </p:nvSpPr>
          <p:spPr>
            <a:xfrm rot="16966459">
              <a:off x="1384909" y="1904400"/>
              <a:ext cx="46800" cy="68400"/>
            </a:xfrm>
            <a:prstGeom prst="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endPara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52" y="4250035"/>
            <a:ext cx="8001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39" name="Picture 2" descr="C:\Users\felu_mi\Pictures\TOPGAL\IMGP99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1" y="217336"/>
            <a:ext cx="2442180" cy="16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elu_mi\Documents\imag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01955"/>
            <a:ext cx="1811459" cy="24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7" y="4612119"/>
            <a:ext cx="257041" cy="257041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7" y="5386802"/>
            <a:ext cx="257041" cy="257041"/>
          </a:xfrm>
          <a:prstGeom prst="rect">
            <a:avLst/>
          </a:prstGeom>
        </p:spPr>
      </p:pic>
      <p:pic>
        <p:nvPicPr>
          <p:cNvPr id="42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7" y="5012276"/>
            <a:ext cx="257041" cy="257041"/>
          </a:xfrm>
          <a:prstGeom prst="rect">
            <a:avLst/>
          </a:prstGeom>
        </p:spPr>
      </p:pic>
      <p:pic>
        <p:nvPicPr>
          <p:cNvPr id="43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7" y="5727420"/>
            <a:ext cx="257041" cy="257041"/>
          </a:xfrm>
          <a:prstGeom prst="rect">
            <a:avLst/>
          </a:prstGeom>
        </p:spPr>
      </p:pic>
      <p:pic>
        <p:nvPicPr>
          <p:cNvPr id="4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1" y="4612119"/>
            <a:ext cx="257041" cy="257041"/>
          </a:xfrm>
          <a:prstGeom prst="rect">
            <a:avLst/>
          </a:prstGeom>
        </p:spPr>
      </p:pic>
      <p:pic>
        <p:nvPicPr>
          <p:cNvPr id="4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1" y="5386802"/>
            <a:ext cx="257041" cy="257041"/>
          </a:xfrm>
          <a:prstGeom prst="rect">
            <a:avLst/>
          </a:prstGeom>
        </p:spPr>
      </p:pic>
      <p:pic>
        <p:nvPicPr>
          <p:cNvPr id="4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1" y="5012276"/>
            <a:ext cx="257041" cy="257041"/>
          </a:xfrm>
          <a:prstGeom prst="rect">
            <a:avLst/>
          </a:prstGeom>
        </p:spPr>
      </p:pic>
      <p:pic>
        <p:nvPicPr>
          <p:cNvPr id="4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21" y="5727420"/>
            <a:ext cx="257041" cy="2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117849E6-5DFA-4EA3-975F-03189BF675F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Bildschirmpräsentation (4:3)</PresentationFormat>
  <Paragraphs>166</Paragraphs>
  <Slides>17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DLR-Präsentation 4:3 Englisch</vt:lpstr>
      <vt:lpstr>Equation</vt:lpstr>
      <vt:lpstr>MFMC GBAS – Flight Trials and Performance Studies</vt:lpstr>
      <vt:lpstr>Multi-Frequency Multi-Constellation GBAS  Why? How?</vt:lpstr>
      <vt:lpstr>Motivation Why?</vt:lpstr>
      <vt:lpstr>Motivation How?</vt:lpstr>
      <vt:lpstr>L5/E5a Satellite Status (12 GPS Block IIF, 14 (9) Galileo)</vt:lpstr>
      <vt:lpstr>Performance Metric: Availability </vt:lpstr>
      <vt:lpstr>Data Collection</vt:lpstr>
      <vt:lpstr>Towards MFMC GBAS – Performance Assessments Sigmaair</vt:lpstr>
      <vt:lpstr>DLR Ground Facility Braunschweig Airport </vt:lpstr>
      <vt:lpstr>Evaluating Performance of GPS L5 and Galileo E1/E5a Using Ground Measurements </vt:lpstr>
      <vt:lpstr>Dual-Frequency Dual-Constellation GBAS Flight Trials </vt:lpstr>
      <vt:lpstr>Protection Levels Contribution of Different Sigma Terms</vt:lpstr>
      <vt:lpstr>Protection Levels Contribution of Different Sigma Terms</vt:lpstr>
      <vt:lpstr>Comparison and Trade-Off Studies 30s Smoothing Constant</vt:lpstr>
      <vt:lpstr>Comparison and Trade-Off Studies 100s Smoothing Constant</vt:lpstr>
      <vt:lpstr>Conclusions</vt:lpstr>
      <vt:lpstr>Thank you for your attention! Questions?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Felux, Michael</dc:creator>
  <cp:lastModifiedBy>Gerbeth, Daniel</cp:lastModifiedBy>
  <cp:revision>127</cp:revision>
  <dcterms:created xsi:type="dcterms:W3CDTF">2012-06-19T06:51:55Z</dcterms:created>
  <dcterms:modified xsi:type="dcterms:W3CDTF">2016-06-01T05:15:29Z</dcterms:modified>
</cp:coreProperties>
</file>