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84" r:id="rId3"/>
    <p:sldId id="329" r:id="rId4"/>
    <p:sldId id="330" r:id="rId5"/>
    <p:sldId id="331" r:id="rId6"/>
    <p:sldId id="312" r:id="rId7"/>
    <p:sldId id="313" r:id="rId8"/>
    <p:sldId id="335" r:id="rId9"/>
    <p:sldId id="314" r:id="rId10"/>
    <p:sldId id="301" r:id="rId11"/>
    <p:sldId id="304" r:id="rId12"/>
    <p:sldId id="317" r:id="rId13"/>
    <p:sldId id="336" r:id="rId14"/>
    <p:sldId id="318" r:id="rId15"/>
    <p:sldId id="302" r:id="rId16"/>
    <p:sldId id="303" r:id="rId17"/>
    <p:sldId id="319" r:id="rId18"/>
    <p:sldId id="320" r:id="rId19"/>
    <p:sldId id="321" r:id="rId20"/>
    <p:sldId id="322" r:id="rId21"/>
    <p:sldId id="325" r:id="rId22"/>
    <p:sldId id="326" r:id="rId23"/>
    <p:sldId id="327" r:id="rId24"/>
    <p:sldId id="328" r:id="rId2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68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272" autoAdjust="0"/>
  </p:normalViewPr>
  <p:slideViewPr>
    <p:cSldViewPr>
      <p:cViewPr varScale="1">
        <p:scale>
          <a:sx n="97" d="100"/>
          <a:sy n="97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772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F4AE8B-A150-4820-BC27-EE42D733F4B8}" type="datetimeFigureOut">
              <a:rPr lang="en-GB" smtClean="0"/>
              <a:t>23/02/2015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05C2D-D39A-48CE-B0EB-51A11E4633C9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4910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45B75E70-762A-4375-AA7C-DE9BB7CC9339}" type="datetimeFigureOut">
              <a:rPr lang="de-DE" smtClean="0"/>
              <a:pPr/>
              <a:t>23.02.2015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F1895BC-06EC-475A-97CA-BF53472F2E03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368375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the</a:t>
            </a:r>
            <a:r>
              <a:rPr lang="de-DE" dirty="0" smtClean="0"/>
              <a:t> lab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measure</a:t>
            </a:r>
            <a:r>
              <a:rPr lang="de-DE" dirty="0" smtClean="0"/>
              <a:t> </a:t>
            </a:r>
            <a:r>
              <a:rPr lang="de-DE" dirty="0" err="1" smtClean="0"/>
              <a:t>normally</a:t>
            </a:r>
            <a:r>
              <a:rPr lang="de-DE" dirty="0" smtClean="0"/>
              <a:t> </a:t>
            </a:r>
            <a:r>
              <a:rPr lang="de-DE" dirty="0" err="1" smtClean="0"/>
              <a:t>optical</a:t>
            </a:r>
            <a:r>
              <a:rPr lang="de-DE" dirty="0" smtClean="0"/>
              <a:t> </a:t>
            </a:r>
            <a:r>
              <a:rPr lang="de-DE" dirty="0" err="1" smtClean="0"/>
              <a:t>thin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, </a:t>
            </a:r>
            <a:r>
              <a:rPr lang="de-DE" dirty="0" err="1" smtClean="0"/>
              <a:t>because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do not like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correlation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beteween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widths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729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0399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Opaque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 </a:t>
            </a:r>
            <a:r>
              <a:rPr lang="de-DE" dirty="0" err="1" smtClean="0"/>
              <a:t>were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spectra</a:t>
            </a:r>
            <a:r>
              <a:rPr lang="de-DE" dirty="0" smtClean="0"/>
              <a:t> but not </a:t>
            </a:r>
            <a:r>
              <a:rPr lang="de-DE" dirty="0" err="1" smtClean="0"/>
              <a:t>used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spectroscopic</a:t>
            </a:r>
            <a:r>
              <a:rPr lang="de-DE" dirty="0" smtClean="0"/>
              <a:t> </a:t>
            </a:r>
            <a:r>
              <a:rPr lang="de-DE" dirty="0" err="1" smtClean="0"/>
              <a:t>analysis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88541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The </a:t>
            </a:r>
            <a:r>
              <a:rPr lang="de-DE" dirty="0" err="1" smtClean="0"/>
              <a:t>narrowing</a:t>
            </a:r>
            <a:r>
              <a:rPr lang="de-DE" dirty="0" smtClean="0"/>
              <a:t> </a:t>
            </a:r>
            <a:r>
              <a:rPr lang="de-DE" dirty="0" err="1" smtClean="0"/>
              <a:t>caused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effective</a:t>
            </a:r>
            <a:r>
              <a:rPr lang="de-DE" dirty="0" smtClean="0"/>
              <a:t> Voigt </a:t>
            </a:r>
            <a:r>
              <a:rPr lang="de-DE" dirty="0" err="1" smtClean="0"/>
              <a:t>width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too</a:t>
            </a:r>
            <a:r>
              <a:rPr lang="de-DE" dirty="0" smtClean="0"/>
              <a:t> </a:t>
            </a:r>
            <a:r>
              <a:rPr lang="de-DE" dirty="0" err="1" smtClean="0"/>
              <a:t>small</a:t>
            </a:r>
            <a:r>
              <a:rPr lang="de-DE" dirty="0" smtClean="0"/>
              <a:t> </a:t>
            </a:r>
            <a:r>
              <a:rPr lang="de-DE" dirty="0" err="1" smtClean="0"/>
              <a:t>when</a:t>
            </a:r>
            <a:r>
              <a:rPr lang="de-DE" dirty="0" smtClean="0"/>
              <a:t> </a:t>
            </a:r>
            <a:r>
              <a:rPr lang="de-DE" dirty="0" err="1" smtClean="0"/>
              <a:t>derived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non-</a:t>
            </a:r>
            <a:r>
              <a:rPr lang="de-DE" dirty="0" err="1" smtClean="0"/>
              <a:t>opaque</a:t>
            </a:r>
            <a:r>
              <a:rPr lang="de-DE" dirty="0" smtClean="0"/>
              <a:t> </a:t>
            </a:r>
            <a:r>
              <a:rPr lang="de-DE" dirty="0" err="1" smtClean="0"/>
              <a:t>lines</a:t>
            </a:r>
            <a:r>
              <a:rPr lang="de-DE" dirty="0" smtClean="0"/>
              <a:t>. Due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exonentiation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wings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important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opaque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narrowing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vanishes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undisturbed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true</a:t>
            </a:r>
            <a:r>
              <a:rPr lang="de-DE" baseline="0" dirty="0" smtClean="0"/>
              <a:t> but not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effective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Lorentzian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widths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96129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case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water</a:t>
            </a:r>
            <a:r>
              <a:rPr lang="de-DE" dirty="0" smtClean="0"/>
              <a:t> </a:t>
            </a:r>
            <a:r>
              <a:rPr lang="de-DE" dirty="0" err="1" smtClean="0"/>
              <a:t>flow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required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wall </a:t>
            </a:r>
            <a:r>
              <a:rPr lang="de-DE" dirty="0" err="1" smtClean="0"/>
              <a:t>absorption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10713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intensities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–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, but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broadening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shifts</a:t>
            </a:r>
            <a:r>
              <a:rPr lang="de-DE" baseline="0" dirty="0" smtClean="0"/>
              <a:t> etc.. Are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absorption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pronounced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intensities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9486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Line </a:t>
            </a:r>
            <a:r>
              <a:rPr lang="de-DE" dirty="0" err="1" smtClean="0"/>
              <a:t>intensities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positions</a:t>
            </a:r>
            <a:r>
              <a:rPr lang="de-DE" dirty="0" smtClean="0"/>
              <a:t> </a:t>
            </a:r>
            <a:r>
              <a:rPr lang="de-DE" dirty="0" err="1" smtClean="0"/>
              <a:t>no</a:t>
            </a:r>
            <a:r>
              <a:rPr lang="de-DE" dirty="0" smtClean="0"/>
              <a:t> </a:t>
            </a:r>
            <a:r>
              <a:rPr lang="de-DE" dirty="0" err="1" smtClean="0"/>
              <a:t>problem</a:t>
            </a:r>
            <a:r>
              <a:rPr lang="de-DE" dirty="0" smtClean="0"/>
              <a:t> – </a:t>
            </a:r>
            <a:r>
              <a:rPr lang="de-DE" dirty="0" err="1" smtClean="0"/>
              <a:t>room</a:t>
            </a:r>
            <a:r>
              <a:rPr lang="de-DE" dirty="0" smtClean="0"/>
              <a:t> </a:t>
            </a:r>
            <a:r>
              <a:rPr lang="de-DE" dirty="0" err="1" smtClean="0"/>
              <a:t>temperature</a:t>
            </a:r>
            <a:r>
              <a:rPr lang="de-DE" dirty="0" smtClean="0"/>
              <a:t>, but </a:t>
            </a:r>
            <a:r>
              <a:rPr lang="de-DE" dirty="0" err="1" smtClean="0"/>
              <a:t>pressure</a:t>
            </a:r>
            <a:r>
              <a:rPr lang="de-DE" dirty="0" smtClean="0"/>
              <a:t> </a:t>
            </a:r>
            <a:r>
              <a:rPr lang="de-DE" dirty="0" err="1" smtClean="0"/>
              <a:t>broadening</a:t>
            </a:r>
            <a:r>
              <a:rPr lang="de-DE" dirty="0" smtClean="0"/>
              <a:t>,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pressure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induced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shifts</a:t>
            </a:r>
            <a:r>
              <a:rPr lang="de-DE" baseline="0" dirty="0" smtClean="0"/>
              <a:t> etc.. Are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require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measurements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covering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atmospheric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conditions</a:t>
            </a:r>
            <a:r>
              <a:rPr lang="de-DE" baseline="0" dirty="0" smtClean="0"/>
              <a:t>. In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absorption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cross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sections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influence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even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pronounced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since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dependence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intensities</a:t>
            </a:r>
            <a:r>
              <a:rPr lang="de-DE" baseline="0" dirty="0" smtClean="0"/>
              <a:t> not </a:t>
            </a:r>
            <a:r>
              <a:rPr lang="de-DE" baseline="0" dirty="0" err="1" smtClean="0"/>
              <a:t>included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1948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Relative </a:t>
            </a:r>
            <a:r>
              <a:rPr lang="de-DE" dirty="0" err="1" smtClean="0"/>
              <a:t>intensities</a:t>
            </a:r>
            <a:r>
              <a:rPr lang="de-DE" dirty="0" smtClean="0"/>
              <a:t> </a:t>
            </a:r>
            <a:r>
              <a:rPr lang="de-DE" dirty="0" err="1" smtClean="0"/>
              <a:t>wrong</a:t>
            </a:r>
            <a:r>
              <a:rPr lang="de-DE" dirty="0" smtClean="0"/>
              <a:t>. </a:t>
            </a:r>
            <a:r>
              <a:rPr lang="de-DE" dirty="0" err="1" smtClean="0"/>
              <a:t>Multispectrum</a:t>
            </a:r>
            <a:r>
              <a:rPr lang="de-DE" dirty="0" smtClean="0"/>
              <a:t> </a:t>
            </a:r>
            <a:r>
              <a:rPr lang="de-DE" dirty="0" err="1" smtClean="0"/>
              <a:t>fitting</a:t>
            </a:r>
            <a:r>
              <a:rPr lang="de-DE" dirty="0" smtClean="0"/>
              <a:t> </a:t>
            </a:r>
            <a:r>
              <a:rPr lang="de-DE" dirty="0" err="1" smtClean="0"/>
              <a:t>does</a:t>
            </a:r>
            <a:r>
              <a:rPr lang="de-DE" dirty="0" smtClean="0"/>
              <a:t> not </a:t>
            </a:r>
            <a:r>
              <a:rPr lang="de-DE" dirty="0" err="1" smtClean="0"/>
              <a:t>work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84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0.1</a:t>
            </a:r>
            <a:r>
              <a:rPr lang="de-DE" baseline="0" dirty="0" smtClean="0"/>
              <a:t> K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homogeneity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comparision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measured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fitted</a:t>
            </a:r>
            <a:r>
              <a:rPr lang="de-DE" baseline="0" dirty="0" smtClean="0"/>
              <a:t> gas </a:t>
            </a:r>
            <a:r>
              <a:rPr lang="de-DE" baseline="0" dirty="0" err="1" smtClean="0"/>
              <a:t>temperature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from</a:t>
            </a:r>
            <a:r>
              <a:rPr lang="de-DE" baseline="0" dirty="0" smtClean="0"/>
              <a:t> relative </a:t>
            </a:r>
            <a:r>
              <a:rPr lang="de-DE" baseline="0" dirty="0" err="1" smtClean="0"/>
              <a:t>line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intensities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14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853606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 smtClean="0">
                <a:effectLst/>
                <a:latin typeface="Calibri"/>
                <a:ea typeface="Calibri"/>
                <a:cs typeface="Times New Roman"/>
              </a:rPr>
              <a:t>Tennyson says: “My water line intensities are better than 1% but there is nobody to prove it” since he thought that “experiments are not good enough”. We had an intercomparison between 2 experiments (1µm water intensities from DLR and NIST) within stated uncertainties, mostly &lt;1%. Tennyson – DLR &lt;1% for a lot of fundamental and some overtone and combination band transitions, but other overtone and combination bands several % off, local resonances up to 50 % off. Anyway, agreement of 2 independent methods even for limited data set is good confirmation of data quality for both methods.</a:t>
            </a:r>
            <a:endParaRPr lang="de-DE" sz="1200" dirty="0" smtClean="0">
              <a:effectLst/>
              <a:latin typeface="Calibri"/>
              <a:ea typeface="Calibri"/>
              <a:cs typeface="Times New Roman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1895BC-06EC-475A-97CA-BF53472F2E03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103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\\psf\Host\Users\cd\Desktop\Startbild_4zu3-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4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878400" y="1573200"/>
            <a:ext cx="7779600" cy="741362"/>
          </a:xfrm>
          <a:prstGeom prst="rect">
            <a:avLst/>
          </a:prstGeom>
        </p:spPr>
        <p:txBody>
          <a:bodyPr lIns="0" tIns="0" rIns="0" bIns="0" anchor="t"/>
          <a:lstStyle>
            <a:lvl1pPr>
              <a:tabLst>
                <a:tab pos="2038350" algn="l"/>
              </a:tabLst>
              <a:defRPr b="1"/>
            </a:lvl1pPr>
          </a:lstStyle>
          <a:p>
            <a:pPr lvl="0"/>
            <a:r>
              <a:rPr lang="en-GB" noProof="0" dirty="0" smtClean="0"/>
              <a:t>Click here to insert lecture title</a:t>
            </a:r>
          </a:p>
        </p:txBody>
      </p:sp>
      <p:sp>
        <p:nvSpPr>
          <p:cNvPr id="8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878400" y="2429999"/>
            <a:ext cx="7779600" cy="115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 sz="2400">
                <a:solidFill>
                  <a:srgbClr val="686868"/>
                </a:solidFill>
              </a:defRPr>
            </a:lvl1pPr>
          </a:lstStyle>
          <a:p>
            <a:pPr lvl="0"/>
            <a:r>
              <a:rPr lang="en-GB" noProof="0" dirty="0" smtClean="0"/>
              <a:t>Click here to insert lecture subtitle</a:t>
            </a:r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OSA Fourier Transform Spectroscopy &gt; M. Birk, </a:t>
            </a:r>
            <a:r>
              <a:rPr lang="en-US" dirty="0" smtClean="0"/>
              <a:t>Recent Developments in FT Laboratory Spectroscopy at DLR </a:t>
            </a:r>
            <a:r>
              <a:rPr lang="en-GB" dirty="0" smtClean="0"/>
              <a:t>&gt; March 24, 2015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pic>
        <p:nvPicPr>
          <p:cNvPr id="11" name="Grafik 10" descr="dlr_signet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5857875"/>
            <a:ext cx="857250" cy="76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2853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platzhalter 8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199"/>
            <a:ext cx="8172000" cy="4338000"/>
          </a:xfrm>
        </p:spPr>
        <p:txBody>
          <a:bodyPr/>
          <a:lstStyle>
            <a:lvl1pPr>
              <a:spcBef>
                <a:spcPts val="600"/>
              </a:spcBef>
              <a:defRPr/>
            </a:lvl1pPr>
            <a:lvl2pPr>
              <a:spcBef>
                <a:spcPts val="600"/>
              </a:spcBef>
              <a:defRPr/>
            </a:lvl2pPr>
            <a:lvl3pPr>
              <a:spcBef>
                <a:spcPts val="600"/>
              </a:spcBef>
              <a:defRPr/>
            </a:lvl3pPr>
            <a:lvl4pPr>
              <a:spcBef>
                <a:spcPts val="600"/>
              </a:spcBef>
              <a:defRPr/>
            </a:lvl4pPr>
            <a:lvl5pPr>
              <a:spcBef>
                <a:spcPts val="600"/>
              </a:spcBef>
              <a:defRPr/>
            </a:lvl5pPr>
          </a:lstStyle>
          <a:p>
            <a:pPr lvl="0"/>
            <a:r>
              <a:rPr lang="en-US" noProof="0" dirty="0" smtClean="0"/>
              <a:t>Click here to insert text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13" name="Titel 12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 smtClean="0"/>
              <a:t>Click here to insert chart title</a:t>
            </a:r>
            <a:endParaRPr lang="en-US" noProof="0" dirty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OSA Fourier Transform Spectroscopy &gt; M. Birk, </a:t>
            </a:r>
            <a:r>
              <a:rPr lang="en-US" dirty="0" smtClean="0"/>
              <a:t>Recent Developments in FT Laboratory Spectroscopy at DLR</a:t>
            </a:r>
            <a:r>
              <a:rPr lang="en-GB" dirty="0" smtClean="0"/>
              <a:t> &gt; March 24, 2015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751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 hasCustomPrompt="1"/>
          </p:nvPr>
        </p:nvSpPr>
        <p:spPr>
          <a:xfrm>
            <a:off x="4698000" y="1591200"/>
            <a:ext cx="3960812" cy="433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en-GB" noProof="0" dirty="0" smtClean="0"/>
              <a:t>Click onto symbol to insert picture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095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 Inhal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73335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86000" y="1591200"/>
            <a:ext cx="4086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6" name="Textplatzhalter 9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1591200"/>
            <a:ext cx="3960000" cy="43380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6811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9" name="Textplatzhalter 1"/>
          <p:cNvSpPr>
            <a:spLocks noGrp="1"/>
          </p:cNvSpPr>
          <p:nvPr>
            <p:ph type="body" idx="13" hasCustomPrompt="1"/>
          </p:nvPr>
        </p:nvSpPr>
        <p:spPr>
          <a:xfrm>
            <a:off x="467544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0" name="Textplatzhalter 1"/>
          <p:cNvSpPr>
            <a:spLocks noGrp="1"/>
          </p:cNvSpPr>
          <p:nvPr>
            <p:ph type="body" idx="14" hasCustomPrompt="1"/>
          </p:nvPr>
        </p:nvSpPr>
        <p:spPr>
          <a:xfrm>
            <a:off x="4698000" y="1591200"/>
            <a:ext cx="3960000" cy="333425"/>
          </a:xfrm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pPr lvl="0"/>
            <a:r>
              <a:rPr lang="en-GB" noProof="0" dirty="0" smtClean="0"/>
              <a:t>Click here to insert header line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86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12" name="Textplatzhalt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98000" y="2142000"/>
            <a:ext cx="3960000" cy="3787200"/>
          </a:xfrm>
        </p:spPr>
        <p:txBody>
          <a:bodyPr/>
          <a:lstStyle/>
          <a:p>
            <a:pPr lvl="0"/>
            <a:r>
              <a:rPr lang="en-GB" noProof="0" dirty="0" smtClean="0"/>
              <a:t>Click here to insert text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99296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 smtClean="0"/>
              <a:t>Click here to insert chart title</a:t>
            </a:r>
            <a:endParaRPr lang="en-GB" noProof="0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471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392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er ohne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&gt; Lecture &gt; Author  •  Document &gt; Date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272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\\psf\Host\Users\cd\Desktop\Startbild_4zu3-Fuss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07138"/>
            <a:ext cx="9144000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6000" y="648000"/>
            <a:ext cx="8172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Click here to insert chart title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85999" y="1591200"/>
            <a:ext cx="8172000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smtClean="0"/>
              <a:t>Master text format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7" name="Rectangle 5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86000" y="125999"/>
            <a:ext cx="1044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lang="de-DE" sz="800" kern="1200">
                <a:solidFill>
                  <a:srgbClr val="686868"/>
                </a:solidFill>
                <a:latin typeface="Arial" charset="0"/>
                <a:ea typeface="ヒラギノ角ゴ Pro W3" charset="-128"/>
                <a:cs typeface="+mn-cs"/>
              </a:defRPr>
            </a:lvl1pPr>
          </a:lstStyle>
          <a:p>
            <a:pPr>
              <a:defRPr/>
            </a:pPr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‹Nr.›</a:t>
            </a:fld>
            <a:endParaRPr lang="en-GB" noProof="0" dirty="0"/>
          </a:p>
        </p:txBody>
      </p:sp>
      <p:sp>
        <p:nvSpPr>
          <p:cNvPr id="8" name="Rectangle 5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9999" y="125999"/>
            <a:ext cx="7128000" cy="14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buFontTx/>
              <a:buNone/>
              <a:defRPr sz="800">
                <a:solidFill>
                  <a:srgbClr val="686868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en-GB" dirty="0" smtClean="0"/>
              <a:t>&gt; &gt; OSA Fourier Transform Spectroscopy &gt; M. Birk  &gt; March 24, 2015</a:t>
            </a:r>
            <a:endParaRPr lang="en-GB" dirty="0"/>
          </a:p>
        </p:txBody>
      </p:sp>
      <p:pic>
        <p:nvPicPr>
          <p:cNvPr id="11" name="Grafik 10" descr="dlr_signet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6143625"/>
            <a:ext cx="571500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8367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60" r:id="rId3"/>
    <p:sldLayoutId id="2147483664" r:id="rId4"/>
    <p:sldLayoutId id="2147483665" r:id="rId5"/>
    <p:sldLayoutId id="2147483661" r:id="rId6"/>
    <p:sldLayoutId id="2147483662" r:id="rId7"/>
    <p:sldLayoutId id="2147483663" r:id="rId8"/>
    <p:sldLayoutId id="2147483666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686868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180000" indent="-180000" algn="l" defTabSz="914400" rtl="0" eaLnBrk="1" latinLnBrk="0" hangingPunct="1">
        <a:spcBef>
          <a:spcPts val="300"/>
        </a:spcBef>
        <a:spcAft>
          <a:spcPts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2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64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5228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969200" indent="-1800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878400" y="1268760"/>
            <a:ext cx="7779600" cy="741362"/>
          </a:xfrm>
        </p:spPr>
        <p:txBody>
          <a:bodyPr/>
          <a:lstStyle/>
          <a:p>
            <a:r>
              <a:rPr lang="en-US" dirty="0"/>
              <a:t>Recent Developments in FT Laboratory Spectroscopy at DLR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78400" y="2565032"/>
            <a:ext cx="7779600" cy="1152000"/>
          </a:xfrm>
        </p:spPr>
        <p:txBody>
          <a:bodyPr/>
          <a:lstStyle/>
          <a:p>
            <a:r>
              <a:rPr lang="en-US" sz="2000" dirty="0" smtClean="0"/>
              <a:t>Manfred Birk, Georg Wagner, </a:t>
            </a:r>
            <a:r>
              <a:rPr lang="en-US" sz="2000" dirty="0" err="1" smtClean="0"/>
              <a:t>Joep</a:t>
            </a:r>
            <a:r>
              <a:rPr lang="en-US" sz="2000" dirty="0" smtClean="0"/>
              <a:t> Loos</a:t>
            </a:r>
          </a:p>
          <a:p>
            <a:r>
              <a:rPr lang="en-US" sz="1600" dirty="0" smtClean="0"/>
              <a:t>German Aerospace </a:t>
            </a:r>
            <a:r>
              <a:rPr lang="en-US" sz="1600" dirty="0" smtClean="0"/>
              <a:t>Center, </a:t>
            </a:r>
            <a:r>
              <a:rPr lang="en-US" sz="1600" dirty="0" smtClean="0"/>
              <a:t>Remote Sensing Technology Institute</a:t>
            </a:r>
            <a:endParaRPr lang="en-US" sz="16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 dirty="0" smtClean="0"/>
              <a:t>&gt; OSA Fourier Transform Spectroscopy &gt; M. Birk  •  </a:t>
            </a:r>
            <a:r>
              <a:rPr lang="en-US" dirty="0"/>
              <a:t>Recent Developments in FT Laboratory Spectroscopy at DLR </a:t>
            </a:r>
            <a:r>
              <a:rPr lang="en-GB" noProof="0" dirty="0" smtClean="0"/>
              <a:t>&gt; March 24, 2015</a:t>
            </a:r>
            <a:endParaRPr lang="en-GB" noProof="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GB" noProof="0" dirty="0" smtClean="0"/>
              <a:t>DLR.de  •  Chart </a:t>
            </a:r>
            <a:fld id="{18C7CB6D-895A-4F21-B0E7-2185F6FE5534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1101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172000" cy="4338000"/>
          </a:xfrm>
        </p:spPr>
        <p:txBody>
          <a:bodyPr/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de-DE" dirty="0" err="1"/>
              <a:t>Bruker</a:t>
            </a:r>
            <a:r>
              <a:rPr lang="de-DE" dirty="0"/>
              <a:t> </a:t>
            </a:r>
            <a:r>
              <a:rPr lang="de-DE" dirty="0" smtClean="0"/>
              <a:t>IFS 125HR </a:t>
            </a:r>
            <a:r>
              <a:rPr lang="de-DE" dirty="0"/>
              <a:t>Fourier-Transform </a:t>
            </a:r>
            <a:r>
              <a:rPr lang="en-US" dirty="0" smtClean="0"/>
              <a:t>spectrometer (range </a:t>
            </a:r>
            <a:r>
              <a:rPr lang="de-DE" dirty="0" smtClean="0"/>
              <a:t>10 – 40000 cm</a:t>
            </a:r>
            <a:r>
              <a:rPr lang="de-DE" baseline="30000" dirty="0" smtClean="0"/>
              <a:t>-1</a:t>
            </a:r>
            <a:r>
              <a:rPr lang="de-DE" dirty="0" smtClean="0"/>
              <a:t>)</a:t>
            </a:r>
            <a:endParaRPr lang="de-DE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/>
              <a:t>Coolable (190K), </a:t>
            </a:r>
            <a:r>
              <a:rPr lang="en-GB" dirty="0" err="1"/>
              <a:t>heatable</a:t>
            </a:r>
            <a:r>
              <a:rPr lang="en-GB" dirty="0"/>
              <a:t> (950K) cells, </a:t>
            </a:r>
            <a:r>
              <a:rPr lang="en-GB" dirty="0" smtClean="0"/>
              <a:t>coolable (200K) 200 </a:t>
            </a:r>
            <a:r>
              <a:rPr lang="en-GB" dirty="0"/>
              <a:t>m </a:t>
            </a:r>
            <a:r>
              <a:rPr lang="en-GB" dirty="0" err="1"/>
              <a:t>multireflection</a:t>
            </a:r>
            <a:r>
              <a:rPr lang="en-GB" dirty="0"/>
              <a:t> cell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>
                <a:cs typeface="Times New Roman" pitchFamily="18" charset="0"/>
              </a:rPr>
              <a:t>Lab equipment for production/handling of stable/unstable </a:t>
            </a:r>
            <a:r>
              <a:rPr lang="en-GB" dirty="0" smtClean="0">
                <a:cs typeface="Times New Roman" pitchFamily="18" charset="0"/>
              </a:rPr>
              <a:t>species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GB" dirty="0" smtClean="0">
                <a:cs typeface="Times New Roman" pitchFamily="18" charset="0"/>
              </a:rPr>
              <a:t>Mixing chambers for generation </a:t>
            </a:r>
            <a:br>
              <a:rPr lang="en-GB" dirty="0" smtClean="0">
                <a:cs typeface="Times New Roman" pitchFamily="18" charset="0"/>
              </a:rPr>
            </a:br>
            <a:r>
              <a:rPr lang="en-GB" dirty="0" smtClean="0">
                <a:cs typeface="Times New Roman" pitchFamily="18" charset="0"/>
              </a:rPr>
              <a:t>of defined gas mixtures</a:t>
            </a:r>
            <a:r>
              <a:rPr lang="de-DE" dirty="0" smtClean="0"/>
              <a:t>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dirty="0" smtClean="0"/>
              <a:t>High accuracy pressure and </a:t>
            </a:r>
            <a:br>
              <a:rPr lang="en-US" dirty="0" smtClean="0"/>
            </a:br>
            <a:r>
              <a:rPr lang="en-US" dirty="0" smtClean="0"/>
              <a:t>temperature measurement</a:t>
            </a:r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76250"/>
            <a:ext cx="8172000" cy="738187"/>
          </a:xfrm>
        </p:spPr>
        <p:txBody>
          <a:bodyPr/>
          <a:lstStyle/>
          <a:p>
            <a:r>
              <a:rPr lang="de-DE" dirty="0" smtClean="0"/>
              <a:t>Laboratory </a:t>
            </a:r>
            <a:r>
              <a:rPr lang="de-DE" dirty="0" err="1" smtClean="0"/>
              <a:t>equipment</a:t>
            </a:r>
            <a:r>
              <a:rPr lang="de-DE" dirty="0" smtClean="0"/>
              <a:t> at DLR</a:t>
            </a:r>
            <a:r>
              <a:rPr lang="de-DE" dirty="0"/>
              <a:t/>
            </a:r>
            <a:br>
              <a:rPr lang="de-DE" dirty="0"/>
            </a:b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10</a:t>
            </a:fld>
            <a:endParaRPr lang="en-GB" noProof="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515" y="2651663"/>
            <a:ext cx="46990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7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11560" y="1052736"/>
            <a:ext cx="8172000" cy="4338000"/>
          </a:xfrm>
        </p:spPr>
        <p:txBody>
          <a:bodyPr/>
          <a:lstStyle/>
          <a:p>
            <a:pPr>
              <a:spcBef>
                <a:spcPts val="900"/>
              </a:spcBef>
            </a:pPr>
            <a:r>
              <a:rPr lang="en-US" dirty="0" smtClean="0"/>
              <a:t>Line positions and intensities measured at room temperature – no problem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But: Pressure broadening, pressure-induced line shift require measurements covering atmospheric temperatures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ACS: Measurements covering atmospheric temperatures mandatory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Measuring at temperatures different from ambient can cause temperature </a:t>
            </a:r>
            <a:r>
              <a:rPr lang="en-US" dirty="0" err="1" smtClean="0"/>
              <a:t>inhomogeneities</a:t>
            </a:r>
            <a:r>
              <a:rPr lang="en-US" dirty="0" smtClean="0"/>
              <a:t> in the measured gas volume unless all surfaces (cell walls, mirrors, windows) have the same temperature 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Knowledge of average gas temperature not sufficient</a:t>
            </a:r>
          </a:p>
          <a:p>
            <a:pPr>
              <a:spcBef>
                <a:spcPts val="900"/>
              </a:spcBef>
            </a:pPr>
            <a:r>
              <a:rPr lang="en-US" dirty="0" smtClean="0"/>
              <a:t>Proof: Number density/temperature fit from measured line intensities</a:t>
            </a:r>
          </a:p>
          <a:p>
            <a:pPr marL="0" indent="0">
              <a:spcBef>
                <a:spcPts val="900"/>
              </a:spcBef>
              <a:buNone/>
            </a:pPr>
            <a:endParaRPr lang="de-DE" dirty="0" smtClean="0"/>
          </a:p>
          <a:p>
            <a:pPr>
              <a:spcBef>
                <a:spcPts val="900"/>
              </a:spcBef>
            </a:pP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72000" cy="738187"/>
          </a:xfrm>
        </p:spPr>
        <p:txBody>
          <a:bodyPr/>
          <a:lstStyle/>
          <a:p>
            <a:r>
              <a:rPr lang="en-US" dirty="0" smtClean="0"/>
              <a:t>The forgotten requirement: Temperature homogeneity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0251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11560" y="764704"/>
            <a:ext cx="8172000" cy="4338000"/>
          </a:xfrm>
        </p:spPr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12</a:t>
            </a:fld>
            <a:endParaRPr lang="en-GB" noProof="0" dirty="0"/>
          </a:p>
        </p:txBody>
      </p:sp>
      <p:sp>
        <p:nvSpPr>
          <p:cNvPr id="6" name="Textfeld 5"/>
          <p:cNvSpPr txBox="1"/>
          <p:nvPr/>
        </p:nvSpPr>
        <p:spPr>
          <a:xfrm>
            <a:off x="1131975" y="332656"/>
            <a:ext cx="7128792" cy="3525920"/>
          </a:xfrm>
          <a:prstGeom prst="rect">
            <a:avLst/>
          </a:prstGeom>
          <a:noFill/>
          <a:ln w="31750">
            <a:solidFill>
              <a:schemeClr val="accent1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pPr algn="ctr">
              <a:spcBef>
                <a:spcPts val="300"/>
              </a:spcBef>
            </a:pP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b="1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 measurement and analysis</a:t>
            </a:r>
          </a:p>
          <a:p>
            <a:pPr>
              <a:spcBef>
                <a:spcPts val="300"/>
              </a:spcBef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Spectral range 		2150 - 2270 cm</a:t>
            </a:r>
            <a:r>
              <a:rPr lang="en-US" baseline="30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-1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MOPD 			187.5 cm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N2O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		0.00082 mbar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baseline="-25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air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			107.2 mbar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Absorption path 		46.4 m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Mirror temperature 	285 K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Cell temperature 		198 K</a:t>
            </a:r>
            <a:b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Measured line 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intensities </a:t>
            </a:r>
            <a:r>
              <a:rPr lang="en-US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	DLR IDL single spectrum fitting tool</a:t>
            </a:r>
          </a:p>
          <a:p>
            <a:pPr lvl="0">
              <a:spcBef>
                <a:spcPts val="300"/>
              </a:spcBef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Reference line intensities 	</a:t>
            </a:r>
            <a:r>
              <a:rPr lang="en-US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Hitran</a:t>
            </a: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2012</a:t>
            </a:r>
          </a:p>
          <a:p>
            <a:pPr lvl="0">
              <a:spcBef>
                <a:spcPts val="300"/>
              </a:spcBef>
            </a:pPr>
            <a:r>
              <a:rPr lang="en-US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Fitted temperature 	217.052(0.017) K</a:t>
            </a:r>
          </a:p>
        </p:txBody>
      </p:sp>
      <p:pic>
        <p:nvPicPr>
          <p:cNvPr id="6147" name="Picture 3" descr="H:\Eigene Dateien\Konferenzen\arrow lake2015\N2O_transmittance_tinhom.wm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4"/>
          <a:stretch/>
        </p:blipFill>
        <p:spPr bwMode="auto">
          <a:xfrm>
            <a:off x="179512" y="3429000"/>
            <a:ext cx="896448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7380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11560" y="1124744"/>
            <a:ext cx="8172000" cy="4338000"/>
          </a:xfrm>
        </p:spPr>
        <p:txBody>
          <a:bodyPr/>
          <a:lstStyle/>
          <a:p>
            <a:r>
              <a:rPr lang="en-US" dirty="0" smtClean="0"/>
              <a:t>Fit shows systematic residuals increasing with lower state energy up to 12%</a:t>
            </a:r>
          </a:p>
          <a:p>
            <a:r>
              <a:rPr lang="en-US" dirty="0" smtClean="0"/>
              <a:t>Presence of temperature </a:t>
            </a:r>
            <a:r>
              <a:rPr lang="en-US" dirty="0" err="1" smtClean="0"/>
              <a:t>inhomogeneities</a:t>
            </a:r>
            <a:r>
              <a:rPr lang="en-US" dirty="0" smtClean="0"/>
              <a:t> causes systematic errors in line parameters hard to quantify</a:t>
            </a:r>
          </a:p>
          <a:p>
            <a:r>
              <a:rPr lang="en-US" dirty="0" smtClean="0"/>
              <a:t>Temperature homogeneity is a challenging design driver in gas cell development 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forgotten requirement: Temperature homogeneity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13</a:t>
            </a:fld>
            <a:endParaRPr lang="en-GB" noProof="0" dirty="0"/>
          </a:p>
        </p:txBody>
      </p:sp>
      <p:pic>
        <p:nvPicPr>
          <p:cNvPr id="8194" name="Picture 2" descr="H:\Eigene Dateien\Konferenzen\arrow lake2015\tinhom_fit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07479"/>
            <a:ext cx="6094572" cy="428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24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1052736"/>
            <a:ext cx="8352928" cy="4338000"/>
          </a:xfrm>
        </p:spPr>
        <p:txBody>
          <a:bodyPr/>
          <a:lstStyle/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de-DE" dirty="0">
                <a:solidFill>
                  <a:srgbClr val="000000"/>
                </a:solidFill>
              </a:rPr>
              <a:t>20 cm </a:t>
            </a:r>
            <a:r>
              <a:rPr lang="en-US" dirty="0" smtClean="0">
                <a:solidFill>
                  <a:srgbClr val="000000"/>
                </a:solidFill>
              </a:rPr>
              <a:t>absorption path, coolable to 190 K, in evacuated Bruker sample compartment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Two window pairs allowing UV+MIR, MIR+FIR, UV+FIR quasi-simultaneously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/>
              <a:t>Cell movable </a:t>
            </a:r>
            <a:r>
              <a:rPr lang="en-US" dirty="0"/>
              <a:t>from outside to select window pair in optical beam</a:t>
            </a:r>
            <a:endParaRPr lang="de-DE" dirty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High temperature homogeneity (&lt;0.1 K) – thermal modelling of windows/holders – radiation shields – heat sinking of windows</a:t>
            </a:r>
          </a:p>
          <a:p>
            <a:pPr eaLnBrk="0" fontAlgn="base" hangingPunct="0">
              <a:spcBef>
                <a:spcPct val="25000"/>
              </a:spcBef>
              <a:spcAft>
                <a:spcPct val="0"/>
              </a:spcAft>
              <a:buFontTx/>
              <a:buChar char="•"/>
            </a:pPr>
            <a:r>
              <a:rPr lang="de-DE" dirty="0" smtClean="0">
                <a:solidFill>
                  <a:srgbClr val="000000"/>
                </a:solidFill>
              </a:rPr>
              <a:t>Path </a:t>
            </a:r>
            <a:r>
              <a:rPr lang="de-DE" dirty="0" err="1">
                <a:solidFill>
                  <a:srgbClr val="000000"/>
                </a:solidFill>
              </a:rPr>
              <a:t>length</a:t>
            </a:r>
            <a:r>
              <a:rPr lang="de-DE" dirty="0">
                <a:solidFill>
                  <a:srgbClr val="000000"/>
                </a:solidFill>
              </a:rPr>
              <a:t> </a:t>
            </a:r>
            <a:r>
              <a:rPr lang="de-DE" dirty="0" err="1">
                <a:solidFill>
                  <a:srgbClr val="000000"/>
                </a:solidFill>
              </a:rPr>
              <a:t>accuracy</a:t>
            </a:r>
            <a:r>
              <a:rPr lang="de-DE" dirty="0">
                <a:solidFill>
                  <a:srgbClr val="000000"/>
                </a:solidFill>
              </a:rPr>
              <a:t> 0.1</a:t>
            </a:r>
            <a:r>
              <a:rPr lang="de-DE" dirty="0" smtClean="0">
                <a:solidFill>
                  <a:srgbClr val="000000"/>
                </a:solidFill>
              </a:rPr>
              <a:t>%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548680"/>
            <a:ext cx="8172000" cy="738187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New short absorption path cell</a:t>
            </a:r>
            <a:br>
              <a:rPr lang="en-US" dirty="0" smtClean="0">
                <a:solidFill>
                  <a:schemeClr val="bg1">
                    <a:lumMod val="50000"/>
                  </a:schemeClr>
                </a:solidFill>
              </a:rPr>
            </a:b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14</a:t>
            </a:fld>
            <a:endParaRPr lang="en-GB" noProof="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8131" y="3492557"/>
            <a:ext cx="3584575" cy="268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8" y="3328858"/>
            <a:ext cx="5287963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449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827952"/>
            <a:ext cx="8172000" cy="4338000"/>
          </a:xfrm>
        </p:spPr>
        <p:txBody>
          <a:bodyPr/>
          <a:lstStyle/>
          <a:p>
            <a:pPr>
              <a:spcBef>
                <a:spcPct val="25000"/>
              </a:spcBef>
              <a:buFontTx/>
              <a:buChar char="•"/>
            </a:pPr>
            <a:r>
              <a:rPr lang="en-US" dirty="0" smtClean="0"/>
              <a:t>Designed at DLR 1991, refurbished 2012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 smtClean="0"/>
              <a:t>80 cm base length, up to 200 m absorption path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 smtClean="0"/>
              <a:t>Coolable down to 190 K, temperature homogeneity 1 K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 smtClean="0"/>
              <a:t>Equipped for flow experiments with unstable species</a:t>
            </a:r>
          </a:p>
          <a:p>
            <a:pPr>
              <a:spcBef>
                <a:spcPct val="25000"/>
              </a:spcBef>
              <a:buFontTx/>
              <a:buChar char="•"/>
            </a:pPr>
            <a:r>
              <a:rPr lang="en-US" dirty="0" smtClean="0"/>
              <a:t>Actively </a:t>
            </a:r>
            <a:r>
              <a:rPr lang="en-US" dirty="0"/>
              <a:t>cooled mirrors, </a:t>
            </a:r>
            <a:r>
              <a:rPr lang="en-US" dirty="0" smtClean="0"/>
              <a:t>thermal </a:t>
            </a:r>
            <a:r>
              <a:rPr lang="en-US" dirty="0"/>
              <a:t>shielding to separate ambient temperature flanges from cold gas between </a:t>
            </a:r>
            <a:r>
              <a:rPr lang="en-US" dirty="0" smtClean="0"/>
              <a:t>mirrors</a:t>
            </a:r>
            <a:endParaRPr lang="de-DE" dirty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42539"/>
            <a:ext cx="8172000" cy="738187"/>
          </a:xfrm>
        </p:spPr>
        <p:txBody>
          <a:bodyPr/>
          <a:lstStyle/>
          <a:p>
            <a:r>
              <a:rPr lang="en-US" dirty="0" err="1" smtClean="0"/>
              <a:t>Multireflection</a:t>
            </a:r>
            <a:r>
              <a:rPr lang="en-US" dirty="0" smtClean="0"/>
              <a:t> cell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15</a:t>
            </a:fld>
            <a:endParaRPr lang="en-GB" noProof="0" dirty="0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750" y="2996952"/>
            <a:ext cx="4278312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96952"/>
            <a:ext cx="4276725" cy="320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1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1268760"/>
            <a:ext cx="8172000" cy="4338000"/>
          </a:xfrm>
        </p:spPr>
        <p:txBody>
          <a:bodyPr/>
          <a:lstStyle/>
          <a:p>
            <a:r>
              <a:rPr lang="de-DE" dirty="0" smtClean="0"/>
              <a:t>N</a:t>
            </a:r>
            <a:r>
              <a:rPr lang="de-DE" baseline="-25000" dirty="0" smtClean="0"/>
              <a:t>2</a:t>
            </a:r>
            <a:r>
              <a:rPr lang="de-DE" dirty="0" smtClean="0"/>
              <a:t>O </a:t>
            </a:r>
            <a:r>
              <a:rPr lang="en-US" dirty="0" smtClean="0"/>
              <a:t>measurements for different total pressures </a:t>
            </a:r>
          </a:p>
          <a:p>
            <a:r>
              <a:rPr lang="en-US" dirty="0" smtClean="0"/>
              <a:t>Line parameter retrieval and temperature/number density fit</a:t>
            </a:r>
          </a:p>
          <a:p>
            <a:r>
              <a:rPr lang="en-US" dirty="0" smtClean="0"/>
              <a:t>Cell temperature for vacuum 197.2 K</a:t>
            </a:r>
          </a:p>
          <a:p>
            <a:r>
              <a:rPr lang="en-US" dirty="0" smtClean="0"/>
              <a:t>Thermal conduction to warm flanges via gas leads to &lt;2 K higher cell temperature</a:t>
            </a:r>
          </a:p>
          <a:p>
            <a:r>
              <a:rPr lang="en-US" dirty="0" smtClean="0"/>
              <a:t>No systematic residuals in temperature/number density fit – example 100 mbar  total pressure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118448" cy="738187"/>
          </a:xfrm>
        </p:spPr>
        <p:txBody>
          <a:bodyPr/>
          <a:lstStyle/>
          <a:p>
            <a:r>
              <a:rPr lang="en-US" dirty="0" smtClean="0"/>
              <a:t>Temperature homogeneity in refurbished </a:t>
            </a:r>
            <a:r>
              <a:rPr lang="en-US" dirty="0" err="1" smtClean="0"/>
              <a:t>multireflection</a:t>
            </a:r>
            <a:r>
              <a:rPr lang="en-US" dirty="0" smtClean="0"/>
              <a:t> cell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16</a:t>
            </a:fld>
            <a:endParaRPr lang="en-GB" noProof="0" dirty="0"/>
          </a:p>
        </p:txBody>
      </p:sp>
      <p:pic>
        <p:nvPicPr>
          <p:cNvPr id="4098" name="Picture 2" descr="H:\Eigene Dateien\Konferenzen\arrow lake2015\vonjoep\neu_finaler_plt_homogenS100LS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996952"/>
            <a:ext cx="4824536" cy="3356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95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Agreement</a:t>
            </a:r>
            <a:r>
              <a:rPr lang="de-DE" dirty="0" smtClean="0"/>
              <a:t> </a:t>
            </a:r>
            <a:r>
              <a:rPr lang="en-US" dirty="0" smtClean="0"/>
              <a:t>of cell and average gas temperature &lt; 1 K, depending on total pressure</a:t>
            </a:r>
          </a:p>
          <a:p>
            <a:r>
              <a:rPr lang="en-US" dirty="0" smtClean="0"/>
              <a:t>Difference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fit</a:t>
            </a:r>
            <a:r>
              <a:rPr lang="en-US" i="1" dirty="0" err="1" smtClean="0"/>
              <a:t>-T</a:t>
            </a:r>
            <a:r>
              <a:rPr lang="en-US" i="1" baseline="-25000" dirty="0" err="1" smtClean="0"/>
              <a:t>cell</a:t>
            </a:r>
            <a:r>
              <a:rPr lang="en-US" dirty="0" smtClean="0"/>
              <a:t> is a worst case measure for the temperature inhomogeneity</a:t>
            </a:r>
          </a:p>
          <a:p>
            <a:r>
              <a:rPr lang="en-US" dirty="0" smtClean="0"/>
              <a:t>Actual temperature homogeneity may be better when gas in absorption volume is well mixed</a:t>
            </a:r>
          </a:p>
          <a:p>
            <a:r>
              <a:rPr lang="en-US" dirty="0" smtClean="0"/>
              <a:t>All surfaces in contact with gas inside absorption volume are at the same temperature improving temperature homogeneity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Temperature homogeneity is excellent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18448" cy="738187"/>
          </a:xfrm>
        </p:spPr>
        <p:txBody>
          <a:bodyPr/>
          <a:lstStyle/>
          <a:p>
            <a:r>
              <a:rPr lang="en-US" dirty="0" smtClean="0"/>
              <a:t>Temperature homogeneity in refurbished </a:t>
            </a:r>
            <a:r>
              <a:rPr lang="en-US" dirty="0" err="1" smtClean="0"/>
              <a:t>multireflection</a:t>
            </a:r>
            <a:r>
              <a:rPr lang="en-US" dirty="0" smtClean="0"/>
              <a:t> cell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17</a:t>
            </a:fld>
            <a:endParaRPr lang="en-GB" noProof="0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250755"/>
              </p:ext>
            </p:extLst>
          </p:nvPr>
        </p:nvGraphicFramePr>
        <p:xfrm>
          <a:off x="1691680" y="4581128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P</a:t>
                      </a:r>
                      <a:r>
                        <a:rPr lang="de-DE" baseline="-25000" dirty="0" err="1" smtClean="0"/>
                        <a:t>tot</a:t>
                      </a:r>
                      <a:r>
                        <a:rPr lang="de-DE" baseline="0" dirty="0" smtClean="0"/>
                        <a:t>/mbar</a:t>
                      </a:r>
                      <a:endParaRPr lang="de-DE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</a:t>
                      </a:r>
                      <a:r>
                        <a:rPr lang="de-DE" baseline="-25000" dirty="0" err="1" smtClean="0"/>
                        <a:t>cell</a:t>
                      </a:r>
                      <a:r>
                        <a:rPr lang="de-DE" dirty="0" smtClean="0"/>
                        <a:t>/K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</a:t>
                      </a:r>
                      <a:r>
                        <a:rPr lang="de-DE" baseline="-25000" dirty="0" err="1" smtClean="0"/>
                        <a:t>fit</a:t>
                      </a:r>
                      <a:r>
                        <a:rPr lang="de-DE" dirty="0" smtClean="0"/>
                        <a:t>/K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ym typeface="Symbol"/>
                        </a:rPr>
                        <a:t>(</a:t>
                      </a:r>
                      <a:r>
                        <a:rPr lang="de-DE" baseline="0" dirty="0" err="1" smtClean="0">
                          <a:sym typeface="Symbol"/>
                        </a:rPr>
                        <a:t>T</a:t>
                      </a:r>
                      <a:r>
                        <a:rPr lang="de-DE" baseline="-25000" dirty="0" err="1" smtClean="0">
                          <a:sym typeface="Symbol"/>
                        </a:rPr>
                        <a:t>fit</a:t>
                      </a:r>
                      <a:r>
                        <a:rPr lang="de-DE" baseline="0" dirty="0" err="1" smtClean="0">
                          <a:sym typeface="Symbol"/>
                        </a:rPr>
                        <a:t>-T</a:t>
                      </a:r>
                      <a:r>
                        <a:rPr lang="de-DE" baseline="-25000" dirty="0" err="1" smtClean="0">
                          <a:sym typeface="Symbol"/>
                        </a:rPr>
                        <a:t>cell</a:t>
                      </a:r>
                      <a:r>
                        <a:rPr lang="de-DE" baseline="0" dirty="0" smtClean="0">
                          <a:sym typeface="Symbol"/>
                        </a:rPr>
                        <a:t>)/K</a:t>
                      </a:r>
                      <a:endParaRPr lang="de-DE" baseline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100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198.71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198.853(61)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0.143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200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198.73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198.981(56)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0.251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500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198.96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199.817(75)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0.857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44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Good instrumentation requires good analysis software</a:t>
            </a:r>
          </a:p>
          <a:p>
            <a:r>
              <a:rPr lang="en-US" dirty="0" smtClean="0"/>
              <a:t>25 years of experience in spectral fitting of single spectra, further data reduction and extended quality assessment to ensure spectroscopic data with defined error bars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6000" y="648000"/>
            <a:ext cx="8118448" cy="738187"/>
          </a:xfrm>
        </p:spPr>
        <p:txBody>
          <a:bodyPr/>
          <a:lstStyle/>
          <a:p>
            <a:r>
              <a:rPr lang="de-DE" dirty="0" smtClean="0"/>
              <a:t>Analysis </a:t>
            </a:r>
            <a:r>
              <a:rPr lang="de-DE" dirty="0" err="1" smtClean="0"/>
              <a:t>software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18</a:t>
            </a:fld>
            <a:endParaRPr lang="en-GB" noProof="0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395536" y="3212975"/>
            <a:ext cx="8497178" cy="2579829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80000" tIns="180000" rIns="180000" bIns="18000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DE" b="1" dirty="0" smtClean="0"/>
              <a:t>New </a:t>
            </a:r>
            <a:r>
              <a:rPr lang="en-US" b="1" dirty="0" err="1" smtClean="0"/>
              <a:t>multispectrum</a:t>
            </a:r>
            <a:r>
              <a:rPr lang="en-US" b="1" dirty="0" smtClean="0"/>
              <a:t> fitting tool developed benefiting from previous experience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Ha line profile – </a:t>
            </a:r>
            <a:r>
              <a:rPr lang="en-US" dirty="0" err="1" smtClean="0"/>
              <a:t>i.a</a:t>
            </a:r>
            <a:r>
              <a:rPr lang="en-US" dirty="0" smtClean="0"/>
              <a:t>. including speed </a:t>
            </a:r>
            <a:r>
              <a:rPr lang="en-US" dirty="0" smtClean="0"/>
              <a:t>dependent and collisional narrowing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Rosenkranz line mixing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Several quality assurance routines – file cuts, </a:t>
            </a:r>
            <a:r>
              <a:rPr lang="en-US" dirty="0" smtClean="0">
                <a:sym typeface="Symbol"/>
              </a:rPr>
              <a:t> tests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O</a:t>
            </a:r>
            <a:r>
              <a:rPr lang="en-US" dirty="0" smtClean="0"/>
              <a:t>ptional automatized </a:t>
            </a:r>
            <a:r>
              <a:rPr lang="en-US" dirty="0" err="1" smtClean="0"/>
              <a:t>microwindow</a:t>
            </a:r>
            <a:r>
              <a:rPr lang="en-US" dirty="0" smtClean="0"/>
              <a:t> and fitting parameter selection</a:t>
            </a:r>
          </a:p>
        </p:txBody>
      </p:sp>
    </p:spTree>
    <p:extLst>
      <p:ext uri="{BB962C8B-B14F-4D97-AF65-F5344CB8AC3E}">
        <p14:creationId xmlns:p14="http://schemas.microsoft.com/office/powerpoint/2010/main" val="6095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result with new analysis software: N</a:t>
            </a:r>
            <a:r>
              <a:rPr lang="en-US" baseline="-25000" dirty="0" smtClean="0"/>
              <a:t>2</a:t>
            </a:r>
            <a:r>
              <a:rPr lang="en-US" dirty="0" smtClean="0"/>
              <a:t>O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19</a:t>
            </a:fld>
            <a:endParaRPr lang="en-GB" noProof="0" dirty="0"/>
          </a:p>
        </p:txBody>
      </p:sp>
      <p:pic>
        <p:nvPicPr>
          <p:cNvPr id="6" name="Grafik 5" descr="H:\Messungen_Auswertungen\131217_N2O_LineMixing\Paper_revised\overview2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43"/>
          <a:stretch/>
        </p:blipFill>
        <p:spPr bwMode="auto">
          <a:xfrm>
            <a:off x="4788024" y="1415696"/>
            <a:ext cx="3744416" cy="41902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rafik 6" descr="H:\Messungen_Auswertungen\131217_N2O_LineMixing\Paper_revised\overview2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3"/>
          <a:stretch/>
        </p:blipFill>
        <p:spPr bwMode="auto">
          <a:xfrm>
            <a:off x="683568" y="1196752"/>
            <a:ext cx="3816424" cy="439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rafik 7" descr="H:\Messungen_Auswertungen\131217_N2O_LineMixing\Paper_revised\overview2.wmf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39"/>
          <a:stretch/>
        </p:blipFill>
        <p:spPr bwMode="auto">
          <a:xfrm>
            <a:off x="683568" y="5445224"/>
            <a:ext cx="3744416" cy="5760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368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Spectroscopic databases such as HITRAN,… essential for remote sensing</a:t>
            </a:r>
          </a:p>
          <a:p>
            <a:r>
              <a:rPr lang="en-US" dirty="0" smtClean="0"/>
              <a:t>Accuracy requirement of spectroscopic data linked to accuracy requirement of remote sensing data product</a:t>
            </a:r>
          </a:p>
          <a:p>
            <a:r>
              <a:rPr lang="de-DE" dirty="0" err="1" smtClean="0"/>
              <a:t>Recent</a:t>
            </a:r>
            <a:r>
              <a:rPr lang="de-DE" dirty="0" smtClean="0"/>
              <a:t> </a:t>
            </a:r>
            <a:r>
              <a:rPr lang="en-US" dirty="0" smtClean="0"/>
              <a:t>and </a:t>
            </a:r>
            <a:r>
              <a:rPr lang="en-US" dirty="0" smtClean="0"/>
              <a:t>future </a:t>
            </a:r>
            <a:r>
              <a:rPr lang="en-US" dirty="0" smtClean="0"/>
              <a:t>satellite missions targeting greenhouse gases have demanding requirements </a:t>
            </a:r>
            <a:r>
              <a:rPr lang="en-US" dirty="0"/>
              <a:t>for Level 2, e.g.</a:t>
            </a:r>
          </a:p>
          <a:p>
            <a:pPr lvl="1"/>
            <a:r>
              <a:rPr lang="en-US" dirty="0"/>
              <a:t>MERLIN, TROPOMI: CH</a:t>
            </a:r>
            <a:r>
              <a:rPr lang="en-US" baseline="-25000" dirty="0"/>
              <a:t>4</a:t>
            </a:r>
            <a:r>
              <a:rPr lang="en-US" dirty="0"/>
              <a:t> column amount better than 2%</a:t>
            </a:r>
          </a:p>
          <a:p>
            <a:pPr lvl="1"/>
            <a:r>
              <a:rPr lang="en-US" dirty="0"/>
              <a:t>OCO-2: CO</a:t>
            </a:r>
            <a:r>
              <a:rPr lang="en-US" baseline="-25000" dirty="0"/>
              <a:t>2</a:t>
            </a:r>
            <a:r>
              <a:rPr lang="en-US" dirty="0"/>
              <a:t> columns better than 0.3%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endParaRPr lang="de-DE" dirty="0" smtClean="0"/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77488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20</a:t>
            </a:fld>
            <a:endParaRPr lang="en-GB" noProof="0" dirty="0"/>
          </a:p>
        </p:txBody>
      </p:sp>
      <p:graphicFrame>
        <p:nvGraphicFramePr>
          <p:cNvPr id="6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0337659"/>
              </p:ext>
            </p:extLst>
          </p:nvPr>
        </p:nvGraphicFramePr>
        <p:xfrm>
          <a:off x="232299" y="332657"/>
          <a:ext cx="8588173" cy="62069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837721"/>
                <a:gridCol w="783752"/>
                <a:gridCol w="1480424"/>
                <a:gridCol w="3570433"/>
                <a:gridCol w="1915843"/>
              </a:tblGrid>
              <a:tr h="292641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Species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FIR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MIR/NIR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Purpose</a:t>
                      </a:r>
                      <a:r>
                        <a:rPr lang="de-DE" sz="1400" dirty="0" smtClean="0"/>
                        <a:t>/</a:t>
                      </a:r>
                      <a:r>
                        <a:rPr lang="de-DE" sz="1400" dirty="0" err="1" smtClean="0"/>
                        <a:t>application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Remark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</a:t>
                      </a:r>
                      <a:r>
                        <a:rPr lang="de-DE" sz="1400" baseline="-25000" dirty="0" smtClean="0"/>
                        <a:t>3</a:t>
                      </a:r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S,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S,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(T), </a:t>
                      </a: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MIPAS, NDACC, ACE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ClONO</a:t>
                      </a:r>
                      <a:r>
                        <a:rPr lang="de-DE" sz="1400" baseline="-25000" dirty="0" smtClean="0"/>
                        <a:t>2</a:t>
                      </a:r>
                      <a:endParaRPr lang="de-DE" sz="1400" baseline="-250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MIPAS, Mark IV, ACE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difficult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synthesis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BrONO</a:t>
                      </a:r>
                      <a:r>
                        <a:rPr lang="de-DE" sz="1400" baseline="-25000" dirty="0" smtClean="0"/>
                        <a:t>2</a:t>
                      </a:r>
                      <a:endParaRPr lang="de-DE" sz="1400" baseline="-250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/>
                        <a:t>MIPAS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very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difficult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synthesis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O</a:t>
                      </a:r>
                      <a:r>
                        <a:rPr lang="de-DE" sz="1400" baseline="-25000" dirty="0" smtClean="0"/>
                        <a:t>5</a:t>
                      </a:r>
                      <a:endParaRPr lang="de-DE" sz="1400" baseline="-250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MIPAS, </a:t>
                      </a:r>
                      <a:r>
                        <a:rPr lang="de-DE" sz="1400" baseline="0" dirty="0" smtClean="0"/>
                        <a:t>Mark IV, ACE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OH/HO</a:t>
                      </a:r>
                      <a:r>
                        <a:rPr lang="de-DE" sz="1400" baseline="-25000" dirty="0" smtClean="0"/>
                        <a:t>2</a:t>
                      </a:r>
                      <a:endParaRPr lang="de-DE" sz="1400" baseline="-250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endParaRPr lang="de-DE" sz="1400" b="1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new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methodology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extremely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unstable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BrO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MASTER/SOPRANO, MLS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extremely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unstable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</a:t>
                      </a:r>
                      <a:endParaRPr lang="de-DE" sz="14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S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MASTER/SOPRANO, MLS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unstable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497496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ClOOCl</a:t>
                      </a:r>
                      <a:endParaRPr lang="de-DE" sz="14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baseline="0" dirty="0" smtClean="0"/>
                        <a:t>MIPAS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sample </a:t>
                      </a:r>
                      <a:r>
                        <a:rPr lang="de-DE" sz="1400" dirty="0" err="1" smtClean="0"/>
                        <a:t>preparation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difficult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HOCl</a:t>
                      </a:r>
                      <a:endParaRPr lang="de-DE" sz="14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FIR </a:t>
                      </a:r>
                      <a:r>
                        <a:rPr lang="de-DE" sz="1400" dirty="0" err="1" smtClean="0"/>
                        <a:t>database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482443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CH</a:t>
                      </a:r>
                      <a:r>
                        <a:rPr lang="de-DE" sz="1400" baseline="-25000" dirty="0" smtClean="0"/>
                        <a:t>4</a:t>
                      </a:r>
                      <a:endParaRPr lang="de-DE" sz="1400" baseline="-250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S, </a:t>
                      </a:r>
                      <a:r>
                        <a:rPr lang="de-DE" sz="1400" dirty="0" smtClean="0">
                          <a:sym typeface="Symbol"/>
                        </a:rPr>
                        <a:t>(T), </a:t>
                      </a:r>
                      <a:r>
                        <a:rPr lang="de-DE" sz="1400" baseline="-25000" dirty="0" smtClean="0">
                          <a:sym typeface="Symbol"/>
                        </a:rPr>
                        <a:t>2</a:t>
                      </a:r>
                      <a:r>
                        <a:rPr lang="de-DE" sz="1400" dirty="0" smtClean="0">
                          <a:sym typeface="Symbol"/>
                        </a:rPr>
                        <a:t>(T), LM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NDACC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49749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/>
                        <a:t>S,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/>
                        <a:t>error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characterisation</a:t>
                      </a:r>
                      <a:r>
                        <a:rPr lang="de-DE" sz="1400" dirty="0" smtClean="0"/>
                        <a:t>, high </a:t>
                      </a:r>
                      <a:r>
                        <a:rPr lang="de-DE" sz="1400" dirty="0" err="1" smtClean="0"/>
                        <a:t>temperature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database</a:t>
                      </a:r>
                      <a:r>
                        <a:rPr lang="de-DE" sz="1400" dirty="0" smtClean="0"/>
                        <a:t>, Q/A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&lt;1% </a:t>
                      </a:r>
                      <a:r>
                        <a:rPr lang="de-DE" sz="1400" dirty="0" err="1" smtClean="0"/>
                        <a:t>radiometric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accuracy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CO</a:t>
                      </a:r>
                      <a:r>
                        <a:rPr lang="de-DE" sz="1400" baseline="-25000" dirty="0" smtClean="0"/>
                        <a:t>2</a:t>
                      </a:r>
                      <a:endParaRPr lang="de-DE" sz="1400" baseline="-250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 </a:t>
                      </a:r>
                      <a:r>
                        <a:rPr lang="de-DE" sz="1400" dirty="0" err="1" smtClean="0"/>
                        <a:t>temperature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database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497496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O</a:t>
                      </a:r>
                      <a:endParaRPr lang="de-DE" sz="1400" dirty="0"/>
                    </a:p>
                  </a:txBody>
                  <a:tcPr marL="91446" marR="91446" marT="45715" marB="45715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S, </a:t>
                      </a:r>
                      <a:r>
                        <a:rPr lang="de-DE" sz="1400" dirty="0" smtClean="0">
                          <a:sym typeface="Symbol"/>
                        </a:rPr>
                        <a:t>(T), </a:t>
                      </a:r>
                      <a:r>
                        <a:rPr lang="de-DE" sz="1400" baseline="-25000" dirty="0" smtClean="0">
                          <a:sym typeface="Symbol"/>
                        </a:rPr>
                        <a:t>2</a:t>
                      </a:r>
                      <a:r>
                        <a:rPr lang="de-DE" sz="1400" dirty="0" smtClean="0">
                          <a:sym typeface="Symbol"/>
                        </a:rPr>
                        <a:t>(T),</a:t>
                      </a:r>
                      <a:r>
                        <a:rPr lang="de-DE" sz="1400" baseline="0" dirty="0" smtClean="0">
                          <a:latin typeface="+mn-lt"/>
                          <a:cs typeface="+mn-cs"/>
                        </a:rPr>
                        <a:t> MIR+NIR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 </a:t>
                      </a:r>
                      <a:r>
                        <a:rPr lang="de-DE" sz="1400" dirty="0" err="1" smtClean="0"/>
                        <a:t>temperature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database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improvement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climate</a:t>
                      </a:r>
                      <a:r>
                        <a:rPr lang="de-DE" sz="1400" dirty="0" smtClean="0"/>
                        <a:t>, MIPAS, IASI, WALES, NDACC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sample </a:t>
                      </a:r>
                      <a:r>
                        <a:rPr lang="de-DE" sz="1400" dirty="0" err="1" smtClean="0"/>
                        <a:t>preparation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difficult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</a:t>
                      </a:r>
                      <a:r>
                        <a:rPr lang="de-DE" sz="1400" baseline="-25000" dirty="0" smtClean="0"/>
                        <a:t>2</a:t>
                      </a:r>
                      <a:r>
                        <a:rPr lang="de-DE" sz="1400" dirty="0" smtClean="0"/>
                        <a:t>O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dirty="0" smtClean="0">
                          <a:sym typeface="Symbol"/>
                        </a:rPr>
                        <a:t>, </a:t>
                      </a:r>
                      <a:r>
                        <a:rPr lang="de-DE" sz="1400" baseline="-25000" dirty="0" smtClean="0">
                          <a:sym typeface="Symbol"/>
                        </a:rPr>
                        <a:t>2</a:t>
                      </a:r>
                      <a:r>
                        <a:rPr lang="de-DE" sz="1400" dirty="0" smtClean="0">
                          <a:sym typeface="Symbol"/>
                        </a:rPr>
                        <a:t>,</a:t>
                      </a:r>
                      <a:r>
                        <a:rPr lang="de-DE" sz="1400" baseline="0" dirty="0" smtClean="0">
                          <a:latin typeface="+mn-lt"/>
                          <a:cs typeface="+mn-cs"/>
                        </a:rPr>
                        <a:t> LM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Basic </a:t>
                      </a:r>
                      <a:r>
                        <a:rPr lang="de-DE" sz="1400" dirty="0" err="1" smtClean="0"/>
                        <a:t>research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smtClean="0">
                          <a:sym typeface="Wingdings" panose="05000000000000000000" pitchFamily="2" charset="2"/>
                        </a:rPr>
                        <a:t>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323679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NO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</a:t>
                      </a:r>
                      <a:r>
                        <a:rPr lang="de-DE" sz="1400" b="0" dirty="0" smtClean="0">
                          <a:latin typeface="+mn-lt"/>
                          <a:cs typeface="GreekC"/>
                        </a:rPr>
                        <a:t>, S, </a:t>
                      </a:r>
                      <a:r>
                        <a:rPr lang="de-DE" sz="1400" dirty="0" smtClean="0">
                          <a:sym typeface="Symbol"/>
                        </a:rPr>
                        <a:t>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(T)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 </a:t>
                      </a:r>
                      <a:r>
                        <a:rPr lang="de-DE" sz="1400" dirty="0" err="1" smtClean="0"/>
                        <a:t>temperature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database</a:t>
                      </a:r>
                      <a:r>
                        <a:rPr lang="de-DE" sz="1400" dirty="0" smtClean="0"/>
                        <a:t>, </a:t>
                      </a:r>
                      <a:r>
                        <a:rPr lang="de-DE" sz="1400" dirty="0" err="1" smtClean="0"/>
                        <a:t>engine</a:t>
                      </a:r>
                      <a:r>
                        <a:rPr lang="de-DE" sz="1400" dirty="0" smtClean="0"/>
                        <a:t> </a:t>
                      </a:r>
                      <a:r>
                        <a:rPr lang="de-DE" sz="1400" dirty="0" err="1" smtClean="0"/>
                        <a:t>emissions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  <a:tr h="292641"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NO</a:t>
                      </a:r>
                      <a:r>
                        <a:rPr lang="de-DE" sz="1400" baseline="-25000" dirty="0" smtClean="0"/>
                        <a:t>2</a:t>
                      </a:r>
                      <a:endParaRPr lang="de-DE" sz="1400" baseline="-250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0" dirty="0" smtClean="0">
                          <a:latin typeface="GreekC"/>
                          <a:cs typeface="GreekC"/>
                          <a:sym typeface="Symbol"/>
                        </a:rPr>
                        <a:t>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(</a:t>
                      </a:r>
                      <a:r>
                        <a:rPr lang="de-DE" sz="1400" baseline="0" dirty="0" err="1" smtClean="0">
                          <a:latin typeface="+mn-lt"/>
                          <a:cs typeface="GreekC"/>
                        </a:rPr>
                        <a:t>T,p</a:t>
                      </a:r>
                      <a:r>
                        <a:rPr lang="de-DE" sz="1400" baseline="0" dirty="0" smtClean="0">
                          <a:latin typeface="+mn-lt"/>
                          <a:cs typeface="GreekC"/>
                        </a:rPr>
                        <a:t>)</a:t>
                      </a:r>
                      <a:endParaRPr lang="de-DE" sz="1400" dirty="0" smtClean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r>
                        <a:rPr lang="de-DE" sz="1400" dirty="0" smtClean="0"/>
                        <a:t>high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temperature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database</a:t>
                      </a:r>
                      <a:r>
                        <a:rPr lang="de-DE" sz="1400" baseline="0" dirty="0" smtClean="0"/>
                        <a:t>, </a:t>
                      </a:r>
                      <a:r>
                        <a:rPr lang="de-DE" sz="1400" baseline="0" dirty="0" err="1" smtClean="0"/>
                        <a:t>engine</a:t>
                      </a:r>
                      <a:r>
                        <a:rPr lang="de-DE" sz="1400" baseline="0" dirty="0" smtClean="0"/>
                        <a:t> </a:t>
                      </a:r>
                      <a:r>
                        <a:rPr lang="de-DE" sz="1400" baseline="0" dirty="0" err="1" smtClean="0"/>
                        <a:t>emissions</a:t>
                      </a:r>
                      <a:endParaRPr lang="de-DE" sz="1400" dirty="0"/>
                    </a:p>
                  </a:txBody>
                  <a:tcPr marL="91446" marR="91446" marT="45715" marB="45715" anchor="ctr"/>
                </a:tc>
                <a:tc>
                  <a:txBody>
                    <a:bodyPr/>
                    <a:lstStyle/>
                    <a:p>
                      <a:endParaRPr lang="de-DE" sz="1400" dirty="0"/>
                    </a:p>
                  </a:txBody>
                  <a:tcPr marL="91446" marR="91446" marT="45715" marB="4571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46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172000" cy="4338000"/>
          </a:xfrm>
        </p:spPr>
        <p:txBody>
          <a:bodyPr/>
          <a:lstStyle/>
          <a:p>
            <a:r>
              <a:rPr lang="en-GB" dirty="0"/>
              <a:t>NIST: cavity </a:t>
            </a:r>
            <a:r>
              <a:rPr lang="en-GB" dirty="0" err="1"/>
              <a:t>ringdown</a:t>
            </a:r>
            <a:r>
              <a:rPr lang="en-GB" dirty="0"/>
              <a:t> by Daniel </a:t>
            </a:r>
            <a:r>
              <a:rPr lang="en-GB" dirty="0" err="1"/>
              <a:t>Lisak</a:t>
            </a:r>
            <a:r>
              <a:rPr lang="en-GB" dirty="0"/>
              <a:t> and Joseph T. Hodges</a:t>
            </a:r>
          </a:p>
          <a:p>
            <a:r>
              <a:rPr lang="en-GB" dirty="0"/>
              <a:t>HIT: HITRAN 2008, mainly experimental data by Robert A. </a:t>
            </a:r>
            <a:r>
              <a:rPr lang="en-GB" dirty="0" err="1"/>
              <a:t>Toth</a:t>
            </a:r>
            <a:endParaRPr lang="en-GB" dirty="0"/>
          </a:p>
          <a:p>
            <a:r>
              <a:rPr lang="en-GB" dirty="0"/>
              <a:t>Excellent agreement DLR-NIST, mostly &lt;1%</a:t>
            </a:r>
          </a:p>
          <a:p>
            <a:r>
              <a:rPr lang="en-GB" dirty="0"/>
              <a:t>HITRAN 2008 shows bias and large </a:t>
            </a:r>
            <a:r>
              <a:rPr lang="en-GB" dirty="0" smtClean="0"/>
              <a:t>scatter</a:t>
            </a:r>
          </a:p>
          <a:p>
            <a:r>
              <a:rPr lang="en-GB" dirty="0" smtClean="0"/>
              <a:t>DLR intensities in </a:t>
            </a:r>
            <a:r>
              <a:rPr lang="en-GB" dirty="0" err="1" smtClean="0"/>
              <a:t>Hitran</a:t>
            </a:r>
            <a:r>
              <a:rPr lang="en-GB" dirty="0" smtClean="0"/>
              <a:t> 2012</a:t>
            </a:r>
            <a:endParaRPr lang="en-GB" dirty="0"/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496944" cy="738187"/>
          </a:xfrm>
        </p:spPr>
        <p:txBody>
          <a:bodyPr/>
          <a:lstStyle/>
          <a:p>
            <a:r>
              <a:rPr lang="en-US" dirty="0" smtClean="0"/>
              <a:t>Example for data quality: Water intensities </a:t>
            </a:r>
            <a:r>
              <a:rPr lang="de-DE" dirty="0" smtClean="0"/>
              <a:t>in 1 </a:t>
            </a:r>
            <a:r>
              <a:rPr lang="en-GB" dirty="0"/>
              <a:t>µm region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36912"/>
            <a:ext cx="6366247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2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172000" cy="4338000"/>
          </a:xfrm>
        </p:spPr>
        <p:txBody>
          <a:bodyPr/>
          <a:lstStyle/>
          <a:p>
            <a:pPr>
              <a:defRPr/>
            </a:pPr>
            <a:r>
              <a:rPr lang="en-GB" dirty="0">
                <a:latin typeface="Arial" charset="0"/>
              </a:rPr>
              <a:t>Lodi: ab initio calculations by J. Tennyson’s group</a:t>
            </a:r>
          </a:p>
          <a:p>
            <a:pPr>
              <a:defRPr/>
            </a:pPr>
            <a:r>
              <a:rPr lang="en-GB" dirty="0"/>
              <a:t>Good agreement for </a:t>
            </a:r>
            <a:r>
              <a:rPr lang="en-GB" dirty="0">
                <a:solidFill>
                  <a:srgbClr val="FF0000"/>
                </a:solidFill>
                <a:ea typeface="Times New Roman"/>
              </a:rPr>
              <a:t>2 0 1 </a:t>
            </a:r>
            <a:r>
              <a:rPr lang="de-DE" dirty="0">
                <a:solidFill>
                  <a:srgbClr val="FF0000"/>
                </a:solidFill>
                <a:ea typeface="Times New Roman"/>
                <a:cs typeface="Times New Roman"/>
                <a:sym typeface="Symbol"/>
              </a:rPr>
              <a:t></a:t>
            </a:r>
            <a:r>
              <a:rPr lang="en-GB" dirty="0">
                <a:solidFill>
                  <a:srgbClr val="FF0000"/>
                </a:solidFill>
                <a:ea typeface="Times New Roman"/>
              </a:rPr>
              <a:t> 0 0 0 </a:t>
            </a:r>
            <a:r>
              <a:rPr lang="en-GB" dirty="0">
                <a:ea typeface="Times New Roman"/>
              </a:rPr>
              <a:t>and</a:t>
            </a:r>
            <a:r>
              <a:rPr lang="en-GB" dirty="0">
                <a:solidFill>
                  <a:srgbClr val="FF0000"/>
                </a:solidFill>
                <a:ea typeface="Times New Roman"/>
              </a:rPr>
              <a:t> </a:t>
            </a:r>
            <a:r>
              <a:rPr lang="en-GB" dirty="0"/>
              <a:t>0 0 3 </a:t>
            </a:r>
            <a:r>
              <a:rPr lang="de-DE" dirty="0">
                <a:sym typeface="Symbol"/>
              </a:rPr>
              <a:t></a:t>
            </a:r>
            <a:r>
              <a:rPr lang="en-GB" dirty="0"/>
              <a:t> 0 0 0 with occasional outliers</a:t>
            </a:r>
          </a:p>
          <a:p>
            <a:pPr>
              <a:defRPr/>
            </a:pPr>
            <a:r>
              <a:rPr lang="en-US" dirty="0" smtClean="0"/>
              <a:t>Entire </a:t>
            </a:r>
            <a:r>
              <a:rPr lang="en-US" dirty="0" err="1" smtClean="0"/>
              <a:t>subbands</a:t>
            </a:r>
            <a:r>
              <a:rPr lang="en-US" dirty="0" smtClean="0"/>
              <a:t> </a:t>
            </a:r>
            <a:r>
              <a:rPr lang="en-GB" dirty="0" smtClean="0"/>
              <a:t>shifted</a:t>
            </a:r>
            <a:r>
              <a:rPr lang="en-GB" dirty="0"/>
              <a:t>: </a:t>
            </a:r>
            <a:r>
              <a:rPr lang="en-GB" dirty="0">
                <a:solidFill>
                  <a:srgbClr val="0000FF"/>
                </a:solidFill>
              </a:rPr>
              <a:t>1 2 1 </a:t>
            </a:r>
            <a:r>
              <a:rPr lang="de-DE" dirty="0">
                <a:solidFill>
                  <a:srgbClr val="0000FF"/>
                </a:solidFill>
                <a:sym typeface="Symbol"/>
              </a:rPr>
              <a:t></a:t>
            </a:r>
            <a:r>
              <a:rPr lang="en-GB" dirty="0">
                <a:solidFill>
                  <a:srgbClr val="0000FF"/>
                </a:solidFill>
              </a:rPr>
              <a:t> 0 0 0</a:t>
            </a:r>
            <a:r>
              <a:rPr lang="en-GB" dirty="0"/>
              <a:t>,  </a:t>
            </a:r>
            <a:r>
              <a:rPr lang="en-GB" dirty="0">
                <a:solidFill>
                  <a:srgbClr val="00FF00"/>
                </a:solidFill>
              </a:rPr>
              <a:t>3 0 0 </a:t>
            </a:r>
            <a:r>
              <a:rPr lang="de-DE" dirty="0">
                <a:solidFill>
                  <a:srgbClr val="00FF00"/>
                </a:solidFill>
                <a:sym typeface="Symbol"/>
              </a:rPr>
              <a:t></a:t>
            </a:r>
            <a:r>
              <a:rPr lang="en-GB" dirty="0">
                <a:solidFill>
                  <a:srgbClr val="00FF00"/>
                </a:solidFill>
              </a:rPr>
              <a:t> 0 0 0</a:t>
            </a:r>
            <a:r>
              <a:rPr lang="en-GB" dirty="0"/>
              <a:t>,  </a:t>
            </a:r>
            <a:r>
              <a:rPr lang="en-GB" dirty="0">
                <a:solidFill>
                  <a:srgbClr val="FF66FF"/>
                </a:solidFill>
              </a:rPr>
              <a:t>1 0 2 </a:t>
            </a:r>
            <a:r>
              <a:rPr lang="de-DE" dirty="0">
                <a:solidFill>
                  <a:srgbClr val="FF66FF"/>
                </a:solidFill>
                <a:sym typeface="Symbol"/>
              </a:rPr>
              <a:t></a:t>
            </a:r>
            <a:r>
              <a:rPr lang="en-GB" dirty="0">
                <a:solidFill>
                  <a:srgbClr val="FF66FF"/>
                </a:solidFill>
              </a:rPr>
              <a:t> 0 0 0</a:t>
            </a:r>
            <a:r>
              <a:rPr lang="en-GB" dirty="0"/>
              <a:t>  up to 8%</a:t>
            </a:r>
          </a:p>
          <a:p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52928" cy="738187"/>
          </a:xfrm>
        </p:spPr>
        <p:txBody>
          <a:bodyPr/>
          <a:lstStyle/>
          <a:p>
            <a:r>
              <a:rPr lang="en-US" dirty="0" smtClean="0"/>
              <a:t>Example for data quality: Water intensities </a:t>
            </a:r>
            <a:r>
              <a:rPr lang="de-DE" dirty="0" smtClean="0"/>
              <a:t>in 1 </a:t>
            </a:r>
            <a:r>
              <a:rPr lang="en-GB" dirty="0"/>
              <a:t>µm region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22</a:t>
            </a:fld>
            <a:endParaRPr lang="en-GB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3"/>
          <a:stretch>
            <a:fillRect/>
          </a:stretch>
        </p:blipFill>
        <p:spPr bwMode="auto">
          <a:xfrm>
            <a:off x="2679154" y="1989138"/>
            <a:ext cx="633730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168814"/>
            <a:ext cx="62960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eck 5"/>
          <p:cNvSpPr/>
          <p:nvPr/>
        </p:nvSpPr>
        <p:spPr>
          <a:xfrm>
            <a:off x="179512" y="229971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de-DE" dirty="0"/>
              <a:t>Average </a:t>
            </a:r>
            <a:r>
              <a:rPr lang="en-US" dirty="0" smtClean="0"/>
              <a:t>differences</a:t>
            </a:r>
          </a:p>
          <a:p>
            <a:pPr>
              <a:defRPr/>
            </a:pPr>
            <a:endParaRPr lang="de-DE" dirty="0"/>
          </a:p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0000FF"/>
                </a:solidFill>
                <a:ea typeface="Times New Roman"/>
              </a:rPr>
              <a:t>1 2 1 </a:t>
            </a:r>
            <a:r>
              <a:rPr lang="de-DE" dirty="0">
                <a:solidFill>
                  <a:srgbClr val="0000FF"/>
                </a:solidFill>
                <a:ea typeface="Times New Roman"/>
                <a:sym typeface="Symbol"/>
              </a:rPr>
              <a:t></a:t>
            </a:r>
            <a:r>
              <a:rPr lang="en-GB" dirty="0">
                <a:solidFill>
                  <a:srgbClr val="0000FF"/>
                </a:solidFill>
                <a:ea typeface="Times New Roman"/>
              </a:rPr>
              <a:t> 0 0 0  4.1%</a:t>
            </a:r>
            <a:endParaRPr lang="de-DE" dirty="0"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FF0000"/>
                </a:solidFill>
                <a:ea typeface="Times New Roman"/>
              </a:rPr>
              <a:t>2 0 1 </a:t>
            </a:r>
            <a:r>
              <a:rPr lang="de-DE" dirty="0">
                <a:solidFill>
                  <a:srgbClr val="FF0000"/>
                </a:solidFill>
                <a:ea typeface="Times New Roman"/>
                <a:sym typeface="Symbol"/>
              </a:rPr>
              <a:t></a:t>
            </a:r>
            <a:r>
              <a:rPr lang="en-GB" dirty="0">
                <a:solidFill>
                  <a:srgbClr val="FF0000"/>
                </a:solidFill>
                <a:ea typeface="Times New Roman"/>
              </a:rPr>
              <a:t> 0 0 0  0.0% </a:t>
            </a:r>
            <a:endParaRPr lang="de-DE" dirty="0"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00FF00"/>
                </a:solidFill>
                <a:ea typeface="Times New Roman"/>
              </a:rPr>
              <a:t>3 0 0 </a:t>
            </a:r>
            <a:r>
              <a:rPr lang="de-DE" dirty="0">
                <a:solidFill>
                  <a:srgbClr val="00FF00"/>
                </a:solidFill>
                <a:ea typeface="Times New Roman"/>
                <a:sym typeface="Symbol"/>
              </a:rPr>
              <a:t></a:t>
            </a:r>
            <a:r>
              <a:rPr lang="en-GB" dirty="0">
                <a:solidFill>
                  <a:srgbClr val="00FF00"/>
                </a:solidFill>
                <a:ea typeface="Times New Roman"/>
              </a:rPr>
              <a:t> 0 0 0  4.0% </a:t>
            </a:r>
            <a:endParaRPr lang="de-DE" dirty="0"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FF00FF"/>
                </a:solidFill>
                <a:ea typeface="Times New Roman"/>
              </a:rPr>
              <a:t>1 0 2 </a:t>
            </a:r>
            <a:r>
              <a:rPr lang="de-DE" dirty="0">
                <a:solidFill>
                  <a:srgbClr val="FF00FF"/>
                </a:solidFill>
                <a:ea typeface="Times New Roman"/>
                <a:sym typeface="Symbol"/>
              </a:rPr>
              <a:t></a:t>
            </a:r>
            <a:r>
              <a:rPr lang="en-GB" dirty="0">
                <a:solidFill>
                  <a:srgbClr val="FF00FF"/>
                </a:solidFill>
                <a:ea typeface="Times New Roman"/>
              </a:rPr>
              <a:t> 0 0 0  -7.6%</a:t>
            </a:r>
            <a:endParaRPr lang="de-DE" dirty="0">
              <a:ea typeface="Times New Roman"/>
            </a:endParaRPr>
          </a:p>
          <a:p>
            <a:pPr algn="just">
              <a:spcAft>
                <a:spcPts val="0"/>
              </a:spcAft>
              <a:defRPr/>
            </a:pPr>
            <a:r>
              <a:rPr lang="en-GB" dirty="0">
                <a:solidFill>
                  <a:srgbClr val="000000"/>
                </a:solidFill>
                <a:ea typeface="Times New Roman"/>
              </a:rPr>
              <a:t>0 0 3 </a:t>
            </a:r>
            <a:r>
              <a:rPr lang="de-DE" dirty="0">
                <a:solidFill>
                  <a:srgbClr val="000000"/>
                </a:solidFill>
                <a:ea typeface="Times New Roman"/>
                <a:sym typeface="Symbol"/>
              </a:rPr>
              <a:t></a:t>
            </a:r>
            <a:r>
              <a:rPr lang="en-GB" dirty="0">
                <a:solidFill>
                  <a:srgbClr val="000000"/>
                </a:solidFill>
                <a:ea typeface="Times New Roman"/>
              </a:rPr>
              <a:t> 0 0 0  -0.1%</a:t>
            </a:r>
            <a:endParaRPr lang="de-DE" dirty="0">
              <a:ea typeface="Times New Roman"/>
            </a:endParaRPr>
          </a:p>
          <a:p>
            <a:pPr>
              <a:defRPr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4477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172000" cy="4338000"/>
          </a:xfrm>
        </p:spPr>
        <p:txBody>
          <a:bodyPr/>
          <a:lstStyle/>
          <a:p>
            <a:r>
              <a:rPr lang="en-US" dirty="0" smtClean="0"/>
              <a:t>Current </a:t>
            </a:r>
            <a:r>
              <a:rPr lang="en-US" smtClean="0"/>
              <a:t>and future </a:t>
            </a:r>
            <a:r>
              <a:rPr lang="en-US" dirty="0" smtClean="0"/>
              <a:t>remote sensing instruments have demanding requirements regarding spectroscopic database</a:t>
            </a:r>
          </a:p>
          <a:p>
            <a:r>
              <a:rPr lang="en-US" dirty="0" smtClean="0"/>
              <a:t>Remote sensing needs extended line profile, Voigt profile mostly not sufficient</a:t>
            </a:r>
          </a:p>
          <a:p>
            <a:r>
              <a:rPr lang="en-US" dirty="0" smtClean="0"/>
              <a:t>To obtain spectroscopic data with quantified uncertainties dedicated hardware is required, especially temperature homogeneity is a key issue</a:t>
            </a:r>
          </a:p>
          <a:p>
            <a:pPr lvl="1"/>
            <a:r>
              <a:rPr lang="en-US" dirty="0" smtClean="0"/>
              <a:t>At DLR absorption cells were developed to ensure high temperature homogeneity 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tmospheric relevant temperature range covered</a:t>
            </a:r>
          </a:p>
          <a:p>
            <a:pPr lvl="1"/>
            <a:r>
              <a:rPr lang="en-US" dirty="0" smtClean="0"/>
              <a:t>Absorption path 0.2 – 200 m</a:t>
            </a:r>
          </a:p>
          <a:p>
            <a:r>
              <a:rPr lang="en-US" dirty="0" err="1" smtClean="0"/>
              <a:t>Multispectrum</a:t>
            </a:r>
            <a:r>
              <a:rPr lang="en-US" dirty="0" smtClean="0"/>
              <a:t> fitting tool developed with most recent line profiles</a:t>
            </a:r>
          </a:p>
          <a:p>
            <a:r>
              <a:rPr lang="en-US" dirty="0" smtClean="0"/>
              <a:t>Example of line parameters with defined uncertainties: 1 µm H</a:t>
            </a:r>
            <a:r>
              <a:rPr lang="en-US" baseline="-25000" dirty="0" smtClean="0"/>
              <a:t>2</a:t>
            </a:r>
            <a:r>
              <a:rPr lang="en-US" dirty="0" smtClean="0"/>
              <a:t>O intensities – agreement with other experimental work and theoretical calculations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404664"/>
            <a:ext cx="8118448" cy="738187"/>
          </a:xfrm>
        </p:spPr>
        <p:txBody>
          <a:bodyPr/>
          <a:lstStyle/>
          <a:p>
            <a:r>
              <a:rPr lang="en-US" dirty="0" smtClean="0"/>
              <a:t>Summary and Conclusion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DLR.de  •  Chart </a:t>
            </a:r>
            <a:fld id="{18C7CB6D-895A-4F21-B0E7-2185F6FE5534}" type="slidenum">
              <a:rPr lang="en-GB" smtClean="0"/>
              <a:pPr>
                <a:defRPr/>
              </a:pPr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503207" y="980728"/>
            <a:ext cx="8172000" cy="1368152"/>
          </a:xfrm>
        </p:spPr>
        <p:txBody>
          <a:bodyPr/>
          <a:lstStyle/>
          <a:p>
            <a:pPr marL="0" indent="0">
              <a:buNone/>
            </a:pPr>
            <a:r>
              <a:rPr lang="en-US" sz="2000" b="1" dirty="0" smtClean="0"/>
              <a:t>Content of spectroscopic database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Line by line (LBL) parameters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Absorption cross sections (ACS)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b="1" dirty="0" smtClean="0"/>
              <a:t>Background to LBL and ACS</a:t>
            </a:r>
          </a:p>
          <a:p>
            <a:pPr marL="0" indent="0">
              <a:lnSpc>
                <a:spcPct val="150000"/>
              </a:lnSpc>
              <a:buNone/>
            </a:pPr>
            <a:endParaRPr lang="de-D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89914" y="476673"/>
            <a:ext cx="8172000" cy="360040"/>
          </a:xfrm>
        </p:spPr>
        <p:txBody>
          <a:bodyPr/>
          <a:lstStyle/>
          <a:p>
            <a:r>
              <a:rPr lang="en-US" dirty="0" smtClean="0"/>
              <a:t>Status of spectroscopic database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3</a:t>
            </a:fld>
            <a:endParaRPr lang="en-GB" noProof="0" dirty="0"/>
          </a:p>
        </p:txBody>
      </p:sp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9777535"/>
              </p:ext>
            </p:extLst>
          </p:nvPr>
        </p:nvGraphicFramePr>
        <p:xfrm>
          <a:off x="3193071" y="4005064"/>
          <a:ext cx="2576930" cy="675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3" imgW="1307880" imgH="342720" progId="Equation.3">
                  <p:embed/>
                </p:oleObj>
              </mc:Choice>
              <mc:Fallback>
                <p:oleObj name="Equation" r:id="rId3" imgW="1307880" imgH="3427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93071" y="4005064"/>
                        <a:ext cx="2576930" cy="6755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068246"/>
              </p:ext>
            </p:extLst>
          </p:nvPr>
        </p:nvGraphicFramePr>
        <p:xfrm>
          <a:off x="3347864" y="2780928"/>
          <a:ext cx="1728192" cy="41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5" imgW="736560" imgH="177480" progId="Equation.3">
                  <p:embed/>
                </p:oleObj>
              </mc:Choice>
              <mc:Fallback>
                <p:oleObj name="Equation" r:id="rId5" imgW="736560" imgH="177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347864" y="2780928"/>
                        <a:ext cx="1728192" cy="41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platzhalter 1"/>
          <p:cNvSpPr txBox="1">
            <a:spLocks/>
          </p:cNvSpPr>
          <p:nvPr/>
        </p:nvSpPr>
        <p:spPr bwMode="auto">
          <a:xfrm>
            <a:off x="422237" y="3356992"/>
            <a:ext cx="8172000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Homogeneous medium with </a:t>
            </a:r>
            <a:r>
              <a:rPr lang="en-US" i="1" dirty="0" smtClean="0"/>
              <a:t>O </a:t>
            </a:r>
            <a:r>
              <a:rPr lang="en-US" dirty="0" smtClean="0"/>
              <a:t>= optical depth, </a:t>
            </a:r>
            <a:r>
              <a:rPr lang="en-US" i="1" dirty="0" smtClean="0">
                <a:sym typeface="Symbol"/>
              </a:rPr>
              <a:t> </a:t>
            </a:r>
            <a:r>
              <a:rPr lang="en-US" dirty="0" smtClean="0">
                <a:sym typeface="Symbol"/>
              </a:rPr>
              <a:t>= absorption cross section, </a:t>
            </a:r>
            <a:br>
              <a:rPr lang="en-US" dirty="0" smtClean="0">
                <a:sym typeface="Symbol"/>
              </a:rPr>
            </a:br>
            <a:r>
              <a:rPr lang="en-US" i="1" dirty="0" smtClean="0"/>
              <a:t>l </a:t>
            </a:r>
            <a:r>
              <a:rPr lang="en-US" dirty="0" smtClean="0"/>
              <a:t>= absorption path, </a:t>
            </a:r>
            <a:r>
              <a:rPr lang="en-US" i="1" dirty="0" smtClean="0"/>
              <a:t>N </a:t>
            </a:r>
            <a:r>
              <a:rPr lang="en-US" dirty="0" smtClean="0"/>
              <a:t>= number density</a:t>
            </a:r>
          </a:p>
        </p:txBody>
      </p:sp>
      <p:sp>
        <p:nvSpPr>
          <p:cNvPr id="10" name="Textplatzhalter 1"/>
          <p:cNvSpPr txBox="1">
            <a:spLocks/>
          </p:cNvSpPr>
          <p:nvPr/>
        </p:nvSpPr>
        <p:spPr bwMode="auto">
          <a:xfrm>
            <a:off x="395536" y="4725144"/>
            <a:ext cx="8172000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00"/>
              </a:spcBef>
              <a:buNone/>
            </a:pPr>
            <a:r>
              <a:rPr lang="en-US" dirty="0" smtClean="0"/>
              <a:t>ACS is the sum over all lines with </a:t>
            </a:r>
            <a:r>
              <a:rPr lang="en-US" i="1" dirty="0" smtClean="0"/>
              <a:t>S </a:t>
            </a:r>
            <a:r>
              <a:rPr lang="en-US" dirty="0" smtClean="0"/>
              <a:t>= line intensity and </a:t>
            </a:r>
            <a:r>
              <a:rPr lang="en-US" i="1" dirty="0" smtClean="0"/>
              <a:t>f </a:t>
            </a:r>
            <a:r>
              <a:rPr lang="en-US" dirty="0" smtClean="0"/>
              <a:t>= line profile function</a:t>
            </a:r>
          </a:p>
          <a:p>
            <a:pPr marL="0" indent="0">
              <a:spcBef>
                <a:spcPts val="200"/>
              </a:spcBef>
              <a:buNone/>
            </a:pPr>
            <a:r>
              <a:rPr lang="en-US" dirty="0" smtClean="0"/>
              <a:t>ACS spectrum depends on pressure </a:t>
            </a:r>
            <a:r>
              <a:rPr lang="en-US" i="1" dirty="0" smtClean="0"/>
              <a:t>P</a:t>
            </a:r>
            <a:r>
              <a:rPr lang="en-US" dirty="0" smtClean="0"/>
              <a:t> and temperature </a:t>
            </a:r>
            <a:r>
              <a:rPr lang="en-US" i="1" dirty="0" smtClean="0"/>
              <a:t>T</a:t>
            </a:r>
          </a:p>
          <a:p>
            <a:pPr marL="0" indent="0">
              <a:spcBef>
                <a:spcPts val="200"/>
              </a:spcBef>
              <a:buNone/>
            </a:pPr>
            <a:endParaRPr lang="en-US" dirty="0" smtClean="0"/>
          </a:p>
          <a:p>
            <a:pPr>
              <a:spcBef>
                <a:spcPts val="200"/>
              </a:spcBef>
            </a:pPr>
            <a:r>
              <a:rPr lang="en-US" dirty="0" smtClean="0"/>
              <a:t>ACS are directly measured in laboratory in case of dense complex spectra</a:t>
            </a:r>
          </a:p>
          <a:p>
            <a:pPr>
              <a:spcBef>
                <a:spcPts val="200"/>
              </a:spcBef>
            </a:pPr>
            <a:r>
              <a:rPr lang="en-US" dirty="0" smtClean="0"/>
              <a:t>Experimentally more demanding than line parameter measurements</a:t>
            </a:r>
          </a:p>
          <a:p>
            <a:pPr>
              <a:spcBef>
                <a:spcPts val="20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850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Defined error bars are rare</a:t>
            </a:r>
          </a:p>
          <a:p>
            <a:r>
              <a:rPr lang="en-US" dirty="0" smtClean="0"/>
              <a:t>LBL mainly based on Voigt profile</a:t>
            </a:r>
          </a:p>
          <a:p>
            <a:r>
              <a:rPr lang="en-US" dirty="0" smtClean="0"/>
              <a:t>Data are rarely measured in atmospheric relevant temperature/column density range</a:t>
            </a:r>
          </a:p>
          <a:p>
            <a:r>
              <a:rPr lang="en-US" dirty="0" smtClean="0"/>
              <a:t>Insufficient temperature range is less problematic for LBL since intensity temperature conversion from physical first principles but still a problem for e.g. temperature dependence of Lorentz width</a:t>
            </a:r>
          </a:p>
          <a:p>
            <a:r>
              <a:rPr lang="en-US" dirty="0" smtClean="0"/>
              <a:t>ACS often measured with insufficient spectral resolution</a:t>
            </a:r>
          </a:p>
          <a:p>
            <a:r>
              <a:rPr lang="en-US" dirty="0" smtClean="0"/>
              <a:t>Uncertainties </a:t>
            </a:r>
            <a:r>
              <a:rPr lang="en-US" dirty="0"/>
              <a:t>of ACS are hard to quantify because of complex dependence on baseline errors, spectral resolution, and temperature </a:t>
            </a:r>
            <a:r>
              <a:rPr lang="en-US" dirty="0" err="1"/>
              <a:t>inhomogeneities</a:t>
            </a:r>
            <a:endParaRPr lang="en-US" dirty="0"/>
          </a:p>
          <a:p>
            <a:r>
              <a:rPr lang="en-US" dirty="0" smtClean="0"/>
              <a:t>Missing and misplaced lines are to a lower extent also an issue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Accuracy and completeness of spectroscopic database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71668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1124744"/>
            <a:ext cx="8172000" cy="433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Example based on DLR H</a:t>
            </a:r>
            <a:r>
              <a:rPr lang="en-US" baseline="-25000" dirty="0" smtClean="0"/>
              <a:t>2</a:t>
            </a:r>
            <a:r>
              <a:rPr lang="en-US" dirty="0" smtClean="0"/>
              <a:t>O </a:t>
            </a:r>
            <a:r>
              <a:rPr lang="en-US" dirty="0" smtClean="0">
                <a:sym typeface="Symbol"/>
              </a:rPr>
              <a:t></a:t>
            </a:r>
            <a:r>
              <a:rPr lang="en-US" baseline="-25000" dirty="0" smtClean="0">
                <a:sym typeface="Symbol"/>
              </a:rPr>
              <a:t>2</a:t>
            </a:r>
            <a:r>
              <a:rPr lang="en-US" dirty="0" smtClean="0">
                <a:sym typeface="Symbol"/>
              </a:rPr>
              <a:t> measurements. Data in HITRAN 2012. Analysis based on Voigt profile</a:t>
            </a:r>
            <a:r>
              <a:rPr lang="de-DE" dirty="0" smtClean="0">
                <a:sym typeface="Symbol"/>
              </a:rPr>
              <a:t>.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r>
              <a:rPr lang="en-US" dirty="0" smtClean="0"/>
              <a:t>Line narrowing (speed dependence/</a:t>
            </a:r>
            <a:r>
              <a:rPr lang="en-US" dirty="0" err="1" smtClean="0"/>
              <a:t>Dicke</a:t>
            </a:r>
            <a:r>
              <a:rPr lang="en-US" dirty="0" smtClean="0"/>
              <a:t>) was believed to be not important for remote sensing</a:t>
            </a:r>
          </a:p>
          <a:p>
            <a:r>
              <a:rPr lang="en-US" dirty="0" smtClean="0"/>
              <a:t>Only small W-shaped residuals when using Voigt profile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Non-Voigt </a:t>
            </a:r>
            <a:r>
              <a:rPr lang="en-US" dirty="0"/>
              <a:t>line </a:t>
            </a:r>
            <a:r>
              <a:rPr lang="en-US" dirty="0" smtClean="0"/>
              <a:t>profiles example 1: Line narrowing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5</a:t>
            </a:fld>
            <a:endParaRPr lang="en-GB" noProof="0" dirty="0"/>
          </a:p>
        </p:txBody>
      </p:sp>
      <p:pic>
        <p:nvPicPr>
          <p:cNvPr id="3074" name="Picture 5" descr="H:\Eigene Dateien\HGF\Wasser\druckverbreiterungspaper\figures\Fit_of_Dicke_line\fit_of_Dicke_line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24944"/>
            <a:ext cx="49053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/>
          <p:cNvSpPr txBox="1">
            <a:spLocks/>
          </p:cNvSpPr>
          <p:nvPr/>
        </p:nvSpPr>
        <p:spPr bwMode="auto">
          <a:xfrm>
            <a:off x="467544" y="3645024"/>
            <a:ext cx="3303984" cy="433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 smtClean="0"/>
              <a:t>T</a:t>
            </a:r>
            <a:r>
              <a:rPr lang="en-US" dirty="0" smtClean="0"/>
              <a:t> 		317 K</a:t>
            </a:r>
          </a:p>
          <a:p>
            <a:pPr marL="0" indent="0">
              <a:buNone/>
            </a:pPr>
            <a:r>
              <a:rPr lang="en-US" i="1" dirty="0"/>
              <a:t>P</a:t>
            </a:r>
            <a:r>
              <a:rPr lang="en-US" i="1" baseline="-25000" dirty="0"/>
              <a:t>H2O</a:t>
            </a:r>
            <a:r>
              <a:rPr lang="en-US" dirty="0"/>
              <a:t> </a:t>
            </a:r>
            <a:r>
              <a:rPr lang="en-US" dirty="0" smtClean="0"/>
              <a:t>		0.2159 </a:t>
            </a:r>
            <a:r>
              <a:rPr lang="en-US" dirty="0"/>
              <a:t>mbar</a:t>
            </a:r>
          </a:p>
          <a:p>
            <a:pPr marL="0" indent="0">
              <a:buNone/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tot</a:t>
            </a:r>
            <a:r>
              <a:rPr lang="en-US" dirty="0" smtClean="0"/>
              <a:t> 		50.43 mbar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en-US" dirty="0" smtClean="0"/>
              <a:t>bsorption </a:t>
            </a:r>
            <a:r>
              <a:rPr lang="en-US" dirty="0"/>
              <a:t>path </a:t>
            </a:r>
            <a:r>
              <a:rPr lang="en-US" dirty="0" smtClean="0"/>
              <a:t>	79 m</a:t>
            </a:r>
          </a:p>
          <a:p>
            <a:pPr marL="0" indent="0">
              <a:buNone/>
            </a:pPr>
            <a:r>
              <a:rPr lang="en-US" dirty="0" smtClean="0"/>
              <a:t>MOPD 		187.5 </a:t>
            </a:r>
            <a:r>
              <a:rPr lang="en-US" dirty="0"/>
              <a:t>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59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Spectroscopic parameters were retrieved from non-opaque lines</a:t>
            </a:r>
          </a:p>
          <a:p>
            <a:r>
              <a:rPr lang="en-US" dirty="0"/>
              <a:t>Modelling of opaque lines from new database is extrapolation</a:t>
            </a:r>
          </a:p>
          <a:p>
            <a:r>
              <a:rPr lang="en-US" dirty="0" smtClean="0"/>
              <a:t>Attempt </a:t>
            </a:r>
            <a:r>
              <a:rPr lang="en-US" dirty="0"/>
              <a:t>to </a:t>
            </a:r>
            <a:r>
              <a:rPr lang="en-US" dirty="0" smtClean="0"/>
              <a:t>model </a:t>
            </a:r>
            <a:r>
              <a:rPr lang="en-US" dirty="0"/>
              <a:t>measured </a:t>
            </a:r>
            <a:r>
              <a:rPr lang="en-US" dirty="0" smtClean="0"/>
              <a:t>spectra with new database </a:t>
            </a:r>
            <a:r>
              <a:rPr lang="en-US" dirty="0" smtClean="0">
                <a:sym typeface="Symbol"/>
              </a:rPr>
              <a:t></a:t>
            </a:r>
            <a:r>
              <a:rPr lang="en-US" dirty="0" smtClean="0"/>
              <a:t> </a:t>
            </a:r>
            <a:r>
              <a:rPr lang="en-US" dirty="0"/>
              <a:t>systematic errors for opaque </a:t>
            </a:r>
            <a:r>
              <a:rPr lang="en-US" dirty="0" smtClean="0"/>
              <a:t>lines</a:t>
            </a:r>
          </a:p>
          <a:p>
            <a:r>
              <a:rPr lang="en-US" dirty="0" smtClean="0"/>
              <a:t>Effective Voigt fit of opaque lines  resulted in 3% larger Lorentzian width – residuals only noise (red trace in figure)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Non-Voigt line profiles example </a:t>
            </a:r>
            <a:r>
              <a:rPr lang="en-US" dirty="0" smtClean="0"/>
              <a:t>1: </a:t>
            </a:r>
            <a:r>
              <a:rPr lang="en-US" dirty="0"/>
              <a:t>Line narrowing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6</a:t>
            </a:fld>
            <a:endParaRPr lang="en-GB" noProof="0" dirty="0"/>
          </a:p>
        </p:txBody>
      </p:sp>
      <p:pic>
        <p:nvPicPr>
          <p:cNvPr id="4098" name="Picture 5" descr="H:\Eigene Dateien\Konferenzen\columbus2013\omc_gamma_fixed+gamma_fitted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284984"/>
            <a:ext cx="4511675" cy="317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platzhalter 1"/>
          <p:cNvSpPr txBox="1">
            <a:spLocks/>
          </p:cNvSpPr>
          <p:nvPr/>
        </p:nvSpPr>
        <p:spPr bwMode="auto">
          <a:xfrm>
            <a:off x="670798" y="4005064"/>
            <a:ext cx="3253130" cy="34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i="1" dirty="0"/>
              <a:t>T</a:t>
            </a:r>
            <a:r>
              <a:rPr lang="en-US" dirty="0"/>
              <a:t> </a:t>
            </a:r>
            <a:r>
              <a:rPr lang="en-US" dirty="0" smtClean="0"/>
              <a:t>		296 </a:t>
            </a:r>
            <a:r>
              <a:rPr lang="en-US" dirty="0"/>
              <a:t>K</a:t>
            </a:r>
          </a:p>
          <a:p>
            <a:pPr marL="0" indent="0">
              <a:buNone/>
            </a:pPr>
            <a:r>
              <a:rPr lang="en-US" i="1" dirty="0"/>
              <a:t>P</a:t>
            </a:r>
            <a:r>
              <a:rPr lang="en-US" i="1" baseline="-25000" dirty="0"/>
              <a:t>H2O</a:t>
            </a:r>
            <a:r>
              <a:rPr lang="en-US" dirty="0"/>
              <a:t> </a:t>
            </a:r>
            <a:r>
              <a:rPr lang="en-US" dirty="0" smtClean="0"/>
              <a:t>		2.5 </a:t>
            </a:r>
            <a:r>
              <a:rPr lang="en-US" dirty="0"/>
              <a:t>mbar</a:t>
            </a:r>
          </a:p>
          <a:p>
            <a:pPr marL="0" indent="0">
              <a:buNone/>
            </a:pPr>
            <a:r>
              <a:rPr lang="en-US" i="1" dirty="0" err="1" smtClean="0"/>
              <a:t>P</a:t>
            </a:r>
            <a:r>
              <a:rPr lang="en-US" i="1" baseline="-25000" dirty="0" err="1" smtClean="0"/>
              <a:t>tot</a:t>
            </a:r>
            <a:r>
              <a:rPr lang="en-US" dirty="0" smtClean="0"/>
              <a:t> 		200 </a:t>
            </a:r>
            <a:r>
              <a:rPr lang="en-US" dirty="0"/>
              <a:t>mbar</a:t>
            </a:r>
          </a:p>
          <a:p>
            <a:pPr marL="0" indent="0">
              <a:buNone/>
            </a:pPr>
            <a:r>
              <a:rPr lang="en-US" dirty="0" smtClean="0"/>
              <a:t>Absorption </a:t>
            </a:r>
            <a:r>
              <a:rPr lang="en-US" dirty="0"/>
              <a:t>path </a:t>
            </a:r>
            <a:r>
              <a:rPr lang="en-US" dirty="0" smtClean="0"/>
              <a:t>	21 m</a:t>
            </a:r>
          </a:p>
          <a:p>
            <a:pPr marL="0" indent="0">
              <a:buNone/>
            </a:pPr>
            <a:r>
              <a:rPr lang="en-US" dirty="0" smtClean="0"/>
              <a:t>MOPD 		375 cm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5209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395536" y="908720"/>
            <a:ext cx="8172000" cy="4338000"/>
          </a:xfrm>
        </p:spPr>
        <p:txBody>
          <a:bodyPr/>
          <a:lstStyle/>
          <a:p>
            <a:r>
              <a:rPr lang="en-US" dirty="0" smtClean="0"/>
              <a:t>Ratio of speed-dependent Voigt and Voigt becomes 1 in the line wing</a:t>
            </a:r>
          </a:p>
          <a:p>
            <a:r>
              <a:rPr lang="en-US" dirty="0" smtClean="0"/>
              <a:t>Exponentiation  in case of opaque lines blocks out disturbance due to narrowing close to line center and only leaves line </a:t>
            </a:r>
            <a:r>
              <a:rPr lang="en-US" b="1" dirty="0" smtClean="0"/>
              <a:t>wings</a:t>
            </a:r>
          </a:p>
          <a:p>
            <a:r>
              <a:rPr lang="en-US" dirty="0" smtClean="0"/>
              <a:t>Opaque lines thus need true Lorentz width to model </a:t>
            </a:r>
            <a:r>
              <a:rPr lang="en-US" b="1" dirty="0" smtClean="0"/>
              <a:t>wings</a:t>
            </a:r>
            <a:r>
              <a:rPr lang="en-US" dirty="0" smtClean="0"/>
              <a:t> correctly</a:t>
            </a:r>
          </a:p>
          <a:p>
            <a:r>
              <a:rPr lang="en-US" dirty="0" smtClean="0"/>
              <a:t>But: Effective Lorentz width obtained from non-opaque lines is smaller than true Lorentz width due to narrowing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72000" cy="738187"/>
          </a:xfrm>
        </p:spPr>
        <p:txBody>
          <a:bodyPr/>
          <a:lstStyle/>
          <a:p>
            <a:r>
              <a:rPr lang="en-US" dirty="0"/>
              <a:t>Non-Voigt line profiles example </a:t>
            </a:r>
            <a:r>
              <a:rPr lang="en-US" dirty="0" smtClean="0"/>
              <a:t>1: </a:t>
            </a:r>
            <a:r>
              <a:rPr lang="en-US" dirty="0"/>
              <a:t>Line narrowing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7</a:t>
            </a:fld>
            <a:endParaRPr lang="en-GB" noProof="0" dirty="0"/>
          </a:p>
        </p:txBody>
      </p:sp>
      <p:pic>
        <p:nvPicPr>
          <p:cNvPr id="5122" name="Picture 2" descr="FigS2_SDV_div_V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634" y="2492896"/>
            <a:ext cx="5472489" cy="3838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18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638400" y="764704"/>
            <a:ext cx="8172000" cy="4338000"/>
          </a:xfrm>
        </p:spPr>
        <p:txBody>
          <a:bodyPr/>
          <a:lstStyle/>
          <a:p>
            <a:r>
              <a:rPr lang="en-US" dirty="0" smtClean="0"/>
              <a:t>Problem solved by speed-dependent Voigt profile</a:t>
            </a:r>
          </a:p>
          <a:p>
            <a:r>
              <a:rPr lang="en-US" dirty="0" smtClean="0"/>
              <a:t>Impact</a:t>
            </a:r>
            <a:r>
              <a:rPr lang="en-US" dirty="0"/>
              <a:t>: Earth radiation budget, radiative forcing, remote sensing (especially NADIR sounding utilizing opaque </a:t>
            </a:r>
            <a:r>
              <a:rPr lang="en-US" dirty="0" smtClean="0"/>
              <a:t>signatures as IASI, MTG-IRS). </a:t>
            </a:r>
          </a:p>
          <a:p>
            <a:r>
              <a:rPr lang="en-US" dirty="0" smtClean="0"/>
              <a:t>Lessons learned: a</a:t>
            </a:r>
            <a:r>
              <a:rPr lang="en-US" dirty="0"/>
              <a:t>) Atmospheric opacities should be covered by laboratory</a:t>
            </a:r>
            <a:br>
              <a:rPr lang="en-US" dirty="0"/>
            </a:br>
            <a:r>
              <a:rPr lang="en-US" dirty="0"/>
              <a:t> 		       measurements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	  </a:t>
            </a:r>
            <a:r>
              <a:rPr lang="en-US" dirty="0" smtClean="0"/>
              <a:t> b</a:t>
            </a:r>
            <a:r>
              <a:rPr lang="en-US" dirty="0" smtClean="0"/>
              <a:t>) </a:t>
            </a:r>
            <a:r>
              <a:rPr lang="en-US" dirty="0" smtClean="0"/>
              <a:t>Atmospheric </a:t>
            </a:r>
            <a:r>
              <a:rPr lang="en-US" dirty="0"/>
              <a:t>retrievals should include narrowing </a:t>
            </a:r>
            <a:endParaRPr lang="de-D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72000" cy="738187"/>
          </a:xfrm>
        </p:spPr>
        <p:txBody>
          <a:bodyPr/>
          <a:lstStyle/>
          <a:p>
            <a:r>
              <a:rPr lang="en-US" dirty="0"/>
              <a:t>Non-Voigt line profiles example 1 : Line narrowing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&gt; OSA Fourier Transform Spectroscopy &gt; M. Birk, </a:t>
            </a:r>
            <a:r>
              <a:rPr lang="en-US" smtClean="0"/>
              <a:t>Recent Developments in FT Laboratory Spectroscopy at DLR</a:t>
            </a:r>
            <a:r>
              <a:rPr lang="en-GB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8</a:t>
            </a:fld>
            <a:endParaRPr lang="en-GB" noProof="0" dirty="0"/>
          </a:p>
        </p:txBody>
      </p:sp>
      <p:sp>
        <p:nvSpPr>
          <p:cNvPr id="7" name="Textplatzhalter 1"/>
          <p:cNvSpPr txBox="1">
            <a:spLocks/>
          </p:cNvSpPr>
          <p:nvPr/>
        </p:nvSpPr>
        <p:spPr bwMode="auto">
          <a:xfrm>
            <a:off x="467544" y="3140968"/>
            <a:ext cx="2997496" cy="3444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000" indent="-180000" algn="l" defTabSz="914400" rtl="0" eaLnBrk="1" latinLnBrk="0" hangingPunct="1"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2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0764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5228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969200" indent="-180000" algn="l" defTabSz="914400" rtl="0" eaLnBrk="1" latinLnBrk="0" hangingPunct="1">
              <a:spcBef>
                <a:spcPts val="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/>
              <a:t>T 		296 K</a:t>
            </a:r>
          </a:p>
          <a:p>
            <a:pPr marL="0" indent="0">
              <a:buNone/>
            </a:pPr>
            <a:r>
              <a:rPr lang="en-US" i="1" dirty="0" smtClean="0"/>
              <a:t>P</a:t>
            </a:r>
            <a:r>
              <a:rPr lang="en-US" i="1" baseline="-25000" dirty="0" smtClean="0"/>
              <a:t>H2O</a:t>
            </a:r>
            <a:r>
              <a:rPr lang="en-US" dirty="0" smtClean="0"/>
              <a:t> 		0.024 mbar</a:t>
            </a:r>
          </a:p>
          <a:p>
            <a:pPr marL="0" indent="0">
              <a:buNone/>
            </a:pPr>
            <a:r>
              <a:rPr lang="en-US" i="1" dirty="0" err="1"/>
              <a:t>P</a:t>
            </a:r>
            <a:r>
              <a:rPr lang="en-US" i="1" baseline="-25000" dirty="0" err="1"/>
              <a:t>tot</a:t>
            </a:r>
            <a:r>
              <a:rPr lang="en-US" dirty="0"/>
              <a:t> </a:t>
            </a:r>
            <a:r>
              <a:rPr lang="en-US" dirty="0" smtClean="0"/>
              <a:t>		200 </a:t>
            </a:r>
            <a:r>
              <a:rPr lang="en-US" dirty="0"/>
              <a:t>mbar</a:t>
            </a:r>
          </a:p>
          <a:p>
            <a:pPr marL="0" indent="0">
              <a:buNone/>
            </a:pPr>
            <a:r>
              <a:rPr lang="en-US" dirty="0" smtClean="0"/>
              <a:t>Absorption </a:t>
            </a:r>
            <a:r>
              <a:rPr lang="en-US" dirty="0"/>
              <a:t>path </a:t>
            </a:r>
            <a:r>
              <a:rPr lang="en-US" dirty="0" smtClean="0"/>
              <a:t>	79 m</a:t>
            </a:r>
            <a:endParaRPr lang="en-US" dirty="0"/>
          </a:p>
          <a:p>
            <a:pPr marL="0" indent="0">
              <a:buNone/>
            </a:pPr>
            <a:endParaRPr lang="en-US" i="1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 		296 K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P</a:t>
            </a:r>
            <a:r>
              <a:rPr lang="en-US" i="1" baseline="-25000" dirty="0" smtClean="0">
                <a:solidFill>
                  <a:srgbClr val="FF0000"/>
                </a:solidFill>
              </a:rPr>
              <a:t>H2O</a:t>
            </a:r>
            <a:r>
              <a:rPr lang="en-US" dirty="0" smtClean="0">
                <a:solidFill>
                  <a:srgbClr val="FF0000"/>
                </a:solidFill>
              </a:rPr>
              <a:t> 		0.20 mbar</a:t>
            </a:r>
          </a:p>
          <a:p>
            <a:pPr marL="0" indent="0">
              <a:buNone/>
            </a:pPr>
            <a:r>
              <a:rPr lang="en-US" i="1" dirty="0" err="1" smtClean="0">
                <a:solidFill>
                  <a:srgbClr val="FF0000"/>
                </a:solidFill>
              </a:rPr>
              <a:t>P</a:t>
            </a:r>
            <a:r>
              <a:rPr lang="en-US" i="1" baseline="-25000" dirty="0" err="1" smtClean="0">
                <a:solidFill>
                  <a:srgbClr val="FF0000"/>
                </a:solidFill>
              </a:rPr>
              <a:t>tot</a:t>
            </a:r>
            <a:r>
              <a:rPr lang="en-US" dirty="0" smtClean="0">
                <a:solidFill>
                  <a:srgbClr val="FF0000"/>
                </a:solidFill>
              </a:rPr>
              <a:t> 		200 mbar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Absorption </a:t>
            </a:r>
            <a:r>
              <a:rPr lang="en-US" dirty="0">
                <a:solidFill>
                  <a:srgbClr val="FF0000"/>
                </a:solidFill>
              </a:rPr>
              <a:t>path </a:t>
            </a:r>
            <a:r>
              <a:rPr lang="en-US" dirty="0" smtClean="0">
                <a:solidFill>
                  <a:srgbClr val="FF0000"/>
                </a:solidFill>
              </a:rPr>
              <a:t>	21 m 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4098" name="Picture 2" descr="H:\Eigene Dateien\Konferenzen\arrow lake2015\H2O_narrow_vs_gamma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04864"/>
            <a:ext cx="5976664" cy="419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244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/>
          <p:cNvSpPr>
            <a:spLocks noGrp="1"/>
          </p:cNvSpPr>
          <p:nvPr>
            <p:ph type="body" sz="quarter" idx="12"/>
          </p:nvPr>
        </p:nvSpPr>
        <p:spPr>
          <a:xfrm>
            <a:off x="467544" y="764704"/>
            <a:ext cx="4446040" cy="4338000"/>
          </a:xfrm>
        </p:spPr>
        <p:txBody>
          <a:bodyPr/>
          <a:lstStyle/>
          <a:p>
            <a:r>
              <a:rPr lang="en-US" dirty="0" smtClean="0"/>
              <a:t>Retrieval study for TROPOMI CH</a:t>
            </a:r>
            <a:r>
              <a:rPr lang="en-US" baseline="-25000" dirty="0" smtClean="0"/>
              <a:t>4</a:t>
            </a:r>
            <a:r>
              <a:rPr lang="en-US" dirty="0" smtClean="0"/>
              <a:t> column measurements carried out</a:t>
            </a:r>
          </a:p>
          <a:p>
            <a:r>
              <a:rPr lang="en-US" dirty="0" smtClean="0"/>
              <a:t>Spectroscopic error contribution &lt;0.7%</a:t>
            </a:r>
          </a:p>
          <a:p>
            <a:r>
              <a:rPr lang="en-US" dirty="0" smtClean="0"/>
              <a:t>Omitting line mixing yields an error of ca. 1%</a:t>
            </a:r>
          </a:p>
          <a:p>
            <a:r>
              <a:rPr lang="en-US" dirty="0" smtClean="0"/>
              <a:t>Conclusion: In case of molecules with strong line mixing like CH</a:t>
            </a:r>
            <a:r>
              <a:rPr lang="en-US" baseline="-25000" dirty="0" smtClean="0"/>
              <a:t>4</a:t>
            </a:r>
            <a:r>
              <a:rPr lang="en-US" dirty="0" smtClean="0"/>
              <a:t> it must be considered in retrievals</a:t>
            </a:r>
            <a:endParaRPr lang="en-US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314326"/>
            <a:ext cx="8172000" cy="738187"/>
          </a:xfrm>
        </p:spPr>
        <p:txBody>
          <a:bodyPr/>
          <a:lstStyle/>
          <a:p>
            <a:r>
              <a:rPr lang="en-US" dirty="0" smtClean="0"/>
              <a:t>Non-Voigt line profiles example 2: Line mixing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GB" dirty="0" smtClean="0"/>
              <a:t>&gt; OSA Fourier Transform Spectroscopy &gt; M. Birk, </a:t>
            </a:r>
            <a:r>
              <a:rPr lang="en-US" dirty="0" smtClean="0"/>
              <a:t>Recent Developments in FT Laboratory Spectroscopy at DLR</a:t>
            </a:r>
            <a:r>
              <a:rPr lang="en-GB" dirty="0" smtClean="0"/>
              <a:t> &gt; March 24, 2015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>
              <a:defRPr/>
            </a:pPr>
            <a:r>
              <a:rPr lang="en-GB" noProof="0" smtClean="0"/>
              <a:t>DLR.de  •  Chart </a:t>
            </a:r>
            <a:fld id="{18C7CB6D-895A-4F21-B0E7-2185F6FE5534}" type="slidenum">
              <a:rPr lang="en-GB" noProof="0" smtClean="0"/>
              <a:pPr>
                <a:defRPr/>
              </a:pPr>
              <a:t>9</a:t>
            </a:fld>
            <a:endParaRPr lang="en-GB" noProof="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25" t="-2030" r="-2238" b="-2247"/>
          <a:stretch/>
        </p:blipFill>
        <p:spPr bwMode="auto">
          <a:xfrm>
            <a:off x="5107260" y="832199"/>
            <a:ext cx="3925228" cy="538603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1104" name="Picture 141" descr="H:\Eigene Dateien\Konferenzen\arrow lake2015\line_mixing_retrieval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37" y="2924944"/>
            <a:ext cx="5181825" cy="363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428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LR-Präsentation 4:3 Englisch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tx1"/>
          </a:solidFill>
        </a:ln>
      </a:spPr>
      <a:bodyPr rtlCol="0" anchor="ctr">
        <a:spAutoFit/>
      </a:bodyPr>
      <a:lstStyle>
        <a:defPPr algn="ctr">
          <a:defRPr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Standardeigenschaften</tns:defaultPropertyEditorNamespace>
</tns:customPropertyEditors>
</file>

<file path=customXml/itemProps1.xml><?xml version="1.0" encoding="utf-8"?>
<ds:datastoreItem xmlns:ds="http://schemas.openxmlformats.org/officeDocument/2006/customXml" ds:itemID="{84F15573-F1C9-4F86-B645-9414221BA1F2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2550</Words>
  <Application>Microsoft Office PowerPoint</Application>
  <PresentationFormat>Bildschirmpräsentation (4:3)</PresentationFormat>
  <Paragraphs>299</Paragraphs>
  <Slides>23</Slides>
  <Notes>10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23</vt:i4>
      </vt:variant>
    </vt:vector>
  </HeadingPairs>
  <TitlesOfParts>
    <vt:vector size="25" baseType="lpstr">
      <vt:lpstr>DLR-Präsentation 4:3 Englisch</vt:lpstr>
      <vt:lpstr>Equation</vt:lpstr>
      <vt:lpstr>Recent Developments in FT Laboratory Spectroscopy at DLR</vt:lpstr>
      <vt:lpstr>Introduction</vt:lpstr>
      <vt:lpstr>Status of spectroscopic database</vt:lpstr>
      <vt:lpstr>Accuracy and completeness of spectroscopic database</vt:lpstr>
      <vt:lpstr>Non-Voigt line profiles example 1: Line narrowing</vt:lpstr>
      <vt:lpstr>Non-Voigt line profiles example 1: Line narrowing</vt:lpstr>
      <vt:lpstr>Non-Voigt line profiles example 1: Line narrowing</vt:lpstr>
      <vt:lpstr>Non-Voigt line profiles example 1 : Line narrowing</vt:lpstr>
      <vt:lpstr>Non-Voigt line profiles example 2: Line mixing</vt:lpstr>
      <vt:lpstr>Laboratory equipment at DLR </vt:lpstr>
      <vt:lpstr>The forgotten requirement: Temperature homogeneity</vt:lpstr>
      <vt:lpstr>PowerPoint-Präsentation</vt:lpstr>
      <vt:lpstr>The forgotten requirement: Temperature homogeneity</vt:lpstr>
      <vt:lpstr>New short absorption path cell </vt:lpstr>
      <vt:lpstr>Multireflection cell </vt:lpstr>
      <vt:lpstr>Temperature homogeneity in refurbished multireflection cell </vt:lpstr>
      <vt:lpstr>Temperature homogeneity in refurbished multireflection cell </vt:lpstr>
      <vt:lpstr>Analysis software</vt:lpstr>
      <vt:lpstr>Recent result with new analysis software: N2O</vt:lpstr>
      <vt:lpstr>PowerPoint-Präsentation</vt:lpstr>
      <vt:lpstr>Example for data quality: Water intensities in 1 µm region</vt:lpstr>
      <vt:lpstr>Example for data quality: Water intensities in 1 µm region</vt:lpstr>
      <vt:lpstr>Summary and Conclusion</vt:lpstr>
    </vt:vector>
  </TitlesOfParts>
  <Company>DLR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 4:3 Englisch</dc:title>
  <dc:creator>Loos, Joep</dc:creator>
  <cp:lastModifiedBy>Loos, Joep</cp:lastModifiedBy>
  <cp:revision>245</cp:revision>
  <dcterms:created xsi:type="dcterms:W3CDTF">2012-06-19T06:51:55Z</dcterms:created>
  <dcterms:modified xsi:type="dcterms:W3CDTF">2015-02-23T15:16:00Z</dcterms:modified>
</cp:coreProperties>
</file>