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4" r:id="rId2"/>
  </p:sldMasterIdLst>
  <p:notesMasterIdLst>
    <p:notesMasterId r:id="rId41"/>
  </p:notesMasterIdLst>
  <p:sldIdLst>
    <p:sldId id="257" r:id="rId3"/>
    <p:sldId id="275" r:id="rId4"/>
    <p:sldId id="276" r:id="rId5"/>
    <p:sldId id="267" r:id="rId6"/>
    <p:sldId id="277" r:id="rId7"/>
    <p:sldId id="264" r:id="rId8"/>
    <p:sldId id="271" r:id="rId9"/>
    <p:sldId id="265" r:id="rId10"/>
    <p:sldId id="266" r:id="rId11"/>
    <p:sldId id="261" r:id="rId12"/>
    <p:sldId id="262" r:id="rId13"/>
    <p:sldId id="273" r:id="rId14"/>
    <p:sldId id="274" r:id="rId15"/>
    <p:sldId id="269" r:id="rId16"/>
    <p:sldId id="292" r:id="rId17"/>
    <p:sldId id="270" r:id="rId18"/>
    <p:sldId id="268" r:id="rId19"/>
    <p:sldId id="263" r:id="rId20"/>
    <p:sldId id="259" r:id="rId21"/>
    <p:sldId id="260" r:id="rId22"/>
    <p:sldId id="29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4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Cb-LIKE (indicator=30)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POD</c:v>
                </c:pt>
                <c:pt idx="1">
                  <c:v>FAR</c:v>
                </c:pt>
                <c:pt idx="2">
                  <c:v>CSI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0.52</c:v>
                </c:pt>
                <c:pt idx="1">
                  <c:v>0.48</c:v>
                </c:pt>
                <c:pt idx="2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COSMO-DE radar reflectivity (41 dBZ)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POD</c:v>
                </c:pt>
                <c:pt idx="1">
                  <c:v>FAR</c:v>
                </c:pt>
                <c:pt idx="2">
                  <c:v>CSI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0.45</c:v>
                </c:pt>
                <c:pt idx="1">
                  <c:v>0.56000000000000005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550976"/>
        <c:axId val="125552512"/>
      </c:barChart>
      <c:catAx>
        <c:axId val="12555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5552512"/>
        <c:crosses val="autoZero"/>
        <c:auto val="1"/>
        <c:lblAlgn val="ctr"/>
        <c:lblOffset val="100"/>
        <c:noMultiLvlLbl val="0"/>
      </c:catAx>
      <c:valAx>
        <c:axId val="12555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550976"/>
        <c:crosses val="autoZero"/>
        <c:crossBetween val="between"/>
      </c:valAx>
      <c:spPr>
        <a:solidFill>
          <a:schemeClr val="accent3">
            <a:lumMod val="95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0070C0"/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795CC59-A40F-4CBD-8345-E7AA8A0679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705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705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795CC59-A40F-4CBD-8345-E7AA8A0679B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40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28C7F03-4161-4759-BA0F-6C3F9E09330E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16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F248AF8-36D4-447D-B9F1-80D17E8D37F9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F248AF8-36D4-447D-B9F1-80D17E8D37F9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F248AF8-36D4-447D-B9F1-80D17E8D37F9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96DEB87-95FC-4834-B2E8-A290F49689D6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28C7F03-4161-4759-BA0F-6C3F9E09330E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28C7F03-4161-4759-BA0F-6C3F9E09330E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28C7F03-4161-4759-BA0F-6C3F9E09330E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13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795CC59-A40F-4CBD-8345-E7AA8A0679B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40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54F477A7-BD01-428B-A2CC-0626633FE4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61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B2020A85-0B6E-44FE-99FA-B122237A51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8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8450" y="938213"/>
            <a:ext cx="1835150" cy="5081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938213"/>
            <a:ext cx="5353050" cy="50815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31FDFE5C-47D1-4124-80C4-F595B75252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69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AA541E5C-57AE-424C-B372-0D9F0AF5E7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 smtClean="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&gt; 36th ISRSE 2015 &gt; Dennis Stich &gt; May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80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E5F29C87-3BEF-469E-B908-7BE31E7207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36th ISRSE 2015 &gt; Dennis Stich &gt; May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39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3"/>
            <a:ext cx="3770313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3"/>
            <a:ext cx="3771900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9C5651D2-D5D3-4843-8E6D-F4B901D668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36th ISRSE 2015 &gt; Dennis Stich &gt; May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11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994122A2-8A75-4272-824D-CA1627FEE0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36th ISRSE 2015 &gt; Dennis Stich &gt; May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379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5347643B-A32A-4A84-B625-9D1181A461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36th ISRSE 2015 &gt; Dennis Stich &gt; May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55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CF239396-6D87-48F5-981F-B100A09354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36th ISRSE 2015 &gt; Dennis Stich &gt; May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38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89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250825" y="6067425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459788" y="6448425"/>
            <a:ext cx="5730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fld id="{87B6EF36-6A83-4C8F-BD8C-2597D642C9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3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D73D408D-72F8-4424-A445-11E90FA44A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269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250825" y="6067425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459788" y="6448425"/>
            <a:ext cx="5730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fld id="{87B6EF36-6A83-4C8F-BD8C-2597D642C9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250825" y="6067425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459788" y="6448425"/>
            <a:ext cx="5730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fld id="{87B6EF36-6A83-4C8F-BD8C-2597D642C9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8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6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D32D94A8-199A-475E-888C-D40E6DBD5F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46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3000" y="1884363"/>
            <a:ext cx="18081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03563" y="1884363"/>
            <a:ext cx="18081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06A006C0-92C8-43FD-930E-B116878005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0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2037E6BE-B1E4-4C55-8B35-E58AF51A0B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17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FC0FA85D-A2C5-4981-92A6-3CBDDEAF36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36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602E07FB-0B63-4B81-9166-150B6E9A54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1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7CDAA7D3-4166-44E9-BC4B-28820EB013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58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F3E1A989-5744-4A06-9080-2990C4938F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90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06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bearbeitenTitelmasterformat durch Klicken bearbeiten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37687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60876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0"/>
            <a:r>
              <a:rPr lang="en-GB" altLang="de-DE" smtClean="0"/>
              <a:t>Neunte GliederungsebeneTextmasterformat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65713" y="1884363"/>
            <a:ext cx="37687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295400" indent="-287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7272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1590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6162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30734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5306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9878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de-DE" smtClean="0"/>
              <a:t>Klicken Sie, um die Formate des Gliederungstextes zu bearbeiten</a:t>
            </a:r>
          </a:p>
          <a:p>
            <a:pPr lvl="1">
              <a:spcAft>
                <a:spcPts val="1138"/>
              </a:spcAft>
              <a:buSzPct val="45000"/>
              <a:buFont typeface="Wingdings" charset="2"/>
              <a:buChar char=""/>
              <a:defRPr/>
            </a:pPr>
            <a:r>
              <a:rPr lang="de-DE" smtClean="0"/>
              <a:t>Zweite Gliederungsebene</a:t>
            </a:r>
          </a:p>
          <a:p>
            <a:pPr lvl="2">
              <a:spcAft>
                <a:spcPts val="850"/>
              </a:spcAft>
              <a:buSzPct val="75000"/>
              <a:buFont typeface="Symbol" charset="2"/>
              <a:buChar char=""/>
              <a:defRPr/>
            </a:pPr>
            <a:r>
              <a:rPr lang="de-DE" smtClean="0"/>
              <a:t>Dritte Gliederungsebene</a:t>
            </a:r>
          </a:p>
          <a:p>
            <a:pPr lvl="3">
              <a:spcAft>
                <a:spcPts val="575"/>
              </a:spcAft>
              <a:buSzPct val="45000"/>
              <a:buFont typeface="Wingdings" charset="2"/>
              <a:buChar char=""/>
              <a:defRPr/>
            </a:pPr>
            <a:r>
              <a:rPr lang="de-DE" smtClean="0"/>
              <a:t>Vierte Gliederungsebene</a:t>
            </a:r>
          </a:p>
          <a:p>
            <a:pPr lvl="4">
              <a:spcAft>
                <a:spcPts val="288"/>
              </a:spcAft>
              <a:buSzPct val="75000"/>
              <a:buFont typeface="Symbol" charset="2"/>
              <a:buChar char=""/>
              <a:defRPr/>
            </a:pPr>
            <a:r>
              <a:rPr lang="de-DE" smtClean="0"/>
              <a:t>Fünfte Gliederungsebene</a:t>
            </a:r>
          </a:p>
          <a:p>
            <a:pPr lvl="4">
              <a:spcAft>
                <a:spcPts val="288"/>
              </a:spcAft>
              <a:buSzPct val="75000"/>
              <a:buFont typeface="Symbol" charset="2"/>
              <a:buChar char=""/>
              <a:defRPr/>
            </a:pPr>
            <a:r>
              <a:rPr lang="de-DE" smtClean="0"/>
              <a:t>Sechste Gliederungsebene</a:t>
            </a:r>
          </a:p>
          <a:p>
            <a:pPr lvl="4">
              <a:spcAft>
                <a:spcPts val="288"/>
              </a:spcAft>
              <a:buSzPct val="75000"/>
              <a:buFont typeface="Symbol" charset="2"/>
              <a:buChar char=""/>
              <a:defRPr/>
            </a:pPr>
            <a:r>
              <a:rPr lang="de-DE" smtClean="0"/>
              <a:t>Siebente Gliederungsebene</a:t>
            </a:r>
          </a:p>
          <a:p>
            <a:pPr lvl="4">
              <a:spcAft>
                <a:spcPts val="288"/>
              </a:spcAft>
              <a:buSzPct val="75000"/>
              <a:buFont typeface="Symbol" charset="2"/>
              <a:buChar char=""/>
              <a:defRPr/>
            </a:pPr>
            <a:r>
              <a:rPr lang="de-DE" smtClean="0"/>
              <a:t>Achte Gliederungsebene</a:t>
            </a:r>
          </a:p>
          <a:p>
            <a:pPr>
              <a:buSzPct val="45000"/>
              <a:buFont typeface="StarSymbol" charset="0"/>
              <a:buChar char="-"/>
              <a:defRPr/>
            </a:pPr>
            <a:r>
              <a:rPr lang="de-DE" smtClean="0"/>
              <a:t>Neunte GliederungsebeneTextmasterformat bearbeiten</a:t>
            </a:r>
          </a:p>
          <a:p>
            <a:pPr lvl="1">
              <a:buSzPct val="45000"/>
              <a:buFont typeface="StarSymbol" charset="0"/>
              <a:buChar char="-"/>
              <a:defRPr/>
            </a:pPr>
            <a:r>
              <a:rPr lang="de-DE" smtClean="0"/>
              <a:t>Zweite Ebene</a:t>
            </a:r>
          </a:p>
          <a:p>
            <a:pPr lvl="2">
              <a:buSzPct val="75000"/>
              <a:buFont typeface="StarSymbol" charset="0"/>
              <a:buChar char="-"/>
              <a:defRPr/>
            </a:pPr>
            <a:r>
              <a:rPr lang="de-DE" smtClean="0"/>
              <a:t>Dritte Ebene</a:t>
            </a:r>
          </a:p>
          <a:p>
            <a:pPr lvl="3">
              <a:buSzPct val="45000"/>
              <a:buFont typeface="StarSymbol" charset="0"/>
              <a:buChar char="-"/>
              <a:defRPr/>
            </a:pPr>
            <a:r>
              <a:rPr lang="de-DE" smtClean="0"/>
              <a:t>Vierte Ebene</a:t>
            </a:r>
          </a:p>
          <a:p>
            <a:pPr lvl="4">
              <a:buSzPct val="75000"/>
              <a:buFont typeface="StarSymbol" charset="0"/>
              <a:buChar char="-"/>
              <a:defRPr/>
            </a:pPr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338388" y="122238"/>
            <a:ext cx="539750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ts val="2588"/>
              </a:lnSpc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IPA Institutsseminar &gt; Dennis Stich &gt; 14. Mai 2012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143000" y="122238"/>
            <a:ext cx="119380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ts val="2588"/>
              </a:lnSpc>
              <a:buSzPct val="45000"/>
              <a:buFont typeface="StarSymbol" charset="0"/>
              <a:buChar char="-"/>
              <a:tabLst>
                <a:tab pos="723900" algn="l"/>
              </a:tabLst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www.DLR.de  •  Folie </a:t>
            </a:r>
            <a:fld id="{1E4A2E57-97B0-4678-B3F2-9ACC45ACAD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defTabSz="449263" rtl="0" eaLnBrk="0" fontAlgn="base" hangingPunct="0">
        <a:lnSpc>
          <a:spcPts val="25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ts val="25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defTabSz="449263" rtl="0" eaLnBrk="0" fontAlgn="base" hangingPunct="0">
        <a:lnSpc>
          <a:spcPts val="25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defTabSz="449263" rtl="0" eaLnBrk="0" fontAlgn="base" hangingPunct="0">
        <a:lnSpc>
          <a:spcPts val="25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defTabSz="449263" rtl="0" eaLnBrk="0" fontAlgn="base" hangingPunct="0">
        <a:lnSpc>
          <a:spcPts val="25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5pPr>
      <a:lvl6pPr marL="2514600" indent="-228600" algn="l" defTabSz="449263" rtl="0" fontAlgn="base" hangingPunct="0">
        <a:lnSpc>
          <a:spcPts val="25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6pPr>
      <a:lvl7pPr marL="2971800" indent="-228600" algn="l" defTabSz="449263" rtl="0" fontAlgn="base" hangingPunct="0">
        <a:lnSpc>
          <a:spcPts val="25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7pPr>
      <a:lvl8pPr marL="3429000" indent="-228600" algn="l" defTabSz="449263" rtl="0" fontAlgn="base" hangingPunct="0">
        <a:lnSpc>
          <a:spcPts val="25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8pPr>
      <a:lvl9pPr marL="3886200" indent="-228600" algn="l" defTabSz="449263" rtl="0" fontAlgn="base" hangingPunct="0">
        <a:lnSpc>
          <a:spcPts val="25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 defTabSz="914400" hangingPunct="1">
              <a:buClrTx/>
              <a:buSzTx/>
              <a:defRPr/>
            </a:pPr>
            <a:r>
              <a:rPr lang="de-DE">
                <a:ea typeface="ヒラギノ角ゴ Pro W3" charset="-128"/>
              </a:rPr>
              <a:t>www.DLR.de  •  Chart </a:t>
            </a:r>
            <a:fld id="{9DDA641D-40C1-4262-BED4-BFB2D54D2F49}" type="slidenum">
              <a:rPr lang="de-DE">
                <a:ea typeface="ヒラギノ角ゴ Pro W3" charset="-128"/>
              </a:rPr>
              <a:pPr defTabSz="914400" hangingPunct="1">
                <a:buClrTx/>
                <a:buSzTx/>
                <a:defRPr/>
              </a:pPr>
              <a:t>‹Nr.›</a:t>
            </a:fld>
            <a:endParaRPr lang="de-DE">
              <a:ea typeface="ヒラギノ角ゴ Pro W3" charset="-128"/>
            </a:endParaRP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 smtClean="0">
                <a:solidFill>
                  <a:srgbClr val="686868"/>
                </a:solidFill>
                <a:cs typeface="+mn-cs"/>
              </a:defRPr>
            </a:lvl1pPr>
          </a:lstStyle>
          <a:p>
            <a:pPr defTabSz="914400" hangingPunct="1">
              <a:buClrTx/>
              <a:buSzTx/>
              <a:defRPr/>
            </a:pPr>
            <a:r>
              <a:rPr lang="en-US">
                <a:ea typeface="ヒラギノ角ゴ Pro W3" charset="-128"/>
              </a:rPr>
              <a:t>&gt; 36th ISRSE 2015 &gt; Dennis Stich &gt; May 2015</a:t>
            </a:r>
            <a:endParaRPr lang="de-D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77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60363" y="720725"/>
            <a:ext cx="86407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algn="ctr" defTabSz="914400" eaLnBrk="1">
              <a:lnSpc>
                <a:spcPct val="93000"/>
              </a:lnSpc>
              <a:buClrTx/>
              <a:buSzTx/>
              <a:buFont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de-DE" sz="3000" kern="0" dirty="0" smtClean="0">
                <a:solidFill>
                  <a:srgbClr val="0070C0"/>
                </a:solidFill>
              </a:rPr>
              <a:t>Cb-LIKE: thunderstorm forecasts up to 6 hrs with fuzzy logic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388" y="2132856"/>
            <a:ext cx="882015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93384" rIns="90000" bIns="4500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lnSpc>
                <a:spcPct val="84000"/>
              </a:lnSpc>
              <a:spcBef>
                <a:spcPts val="450"/>
              </a:spcBef>
              <a:buClrTx/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2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Martin Köhler</a:t>
            </a:r>
          </a:p>
          <a:p>
            <a:pPr marL="0" indent="0" algn="ctr" defTabSz="914400" eaLnBrk="1" hangingPunct="1">
              <a:lnSpc>
                <a:spcPct val="84000"/>
              </a:lnSpc>
              <a:spcBef>
                <a:spcPts val="450"/>
              </a:spcBef>
              <a:buClrTx/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2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DLR Oberpfaffenhofen</a:t>
            </a:r>
          </a:p>
          <a:p>
            <a:pPr marL="0" indent="0" algn="ctr" defTabSz="914400" eaLnBrk="1" hangingPunct="1">
              <a:lnSpc>
                <a:spcPct val="84000"/>
              </a:lnSpc>
              <a:spcBef>
                <a:spcPts val="450"/>
              </a:spcBef>
              <a:buClrTx/>
              <a:buSzTx/>
              <a:buFont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 altLang="de-DE" sz="2400" b="1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defTabSz="914400" eaLnBrk="1" hangingPunct="1">
              <a:lnSpc>
                <a:spcPct val="84000"/>
              </a:lnSpc>
              <a:spcBef>
                <a:spcPts val="450"/>
              </a:spcBef>
              <a:buClrTx/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8th European Conference on </a:t>
            </a:r>
            <a:r>
              <a:rPr lang="de-DE" altLang="de-DE" sz="20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Severe</a:t>
            </a:r>
            <a:r>
              <a:rPr lang="de-DE" altLang="de-DE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Storms – ECSS 2015</a:t>
            </a:r>
            <a:endParaRPr lang="de-DE" altLang="de-DE" sz="2000" b="1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defTabSz="914400" eaLnBrk="1" hangingPunct="1">
              <a:lnSpc>
                <a:spcPct val="84000"/>
              </a:lnSpc>
              <a:spcBef>
                <a:spcPts val="450"/>
              </a:spcBef>
              <a:buClrTx/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– 18 September 2015, Wiener Neustadt, Austria</a:t>
            </a:r>
          </a:p>
          <a:p>
            <a:pPr marL="0" indent="0" algn="ctr" defTabSz="914400" eaLnBrk="1" hangingPunct="1">
              <a:lnSpc>
                <a:spcPct val="84000"/>
              </a:lnSpc>
              <a:spcBef>
                <a:spcPts val="450"/>
              </a:spcBef>
              <a:buClrTx/>
              <a:buSzTx/>
              <a:buFont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 altLang="de-DE" sz="2400" b="1" kern="0" dirty="0" smtClean="0"/>
          </a:p>
          <a:p>
            <a:pPr marL="0" indent="0" algn="ctr" defTabSz="914400" eaLnBrk="1" hangingPunct="1">
              <a:lnSpc>
                <a:spcPct val="84000"/>
              </a:lnSpc>
              <a:spcBef>
                <a:spcPts val="450"/>
              </a:spcBef>
              <a:buClrTx/>
              <a:buSzTx/>
              <a:buFont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 altLang="de-DE" sz="2000" b="1" kern="0" dirty="0" smtClean="0"/>
          </a:p>
          <a:p>
            <a:pPr marL="0" indent="0" algn="ctr" defTabSz="914400" eaLnBrk="1" hangingPunct="1">
              <a:lnSpc>
                <a:spcPct val="84000"/>
              </a:lnSpc>
              <a:spcBef>
                <a:spcPts val="450"/>
              </a:spcBef>
              <a:buClrTx/>
              <a:buSzTx/>
              <a:buFont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 altLang="de-DE" sz="1600" b="1" kern="0" dirty="0" smtClean="0">
              <a:solidFill>
                <a:srgbClr val="808080"/>
              </a:solidFill>
            </a:endParaRPr>
          </a:p>
          <a:p>
            <a:pPr marL="0" indent="0" algn="ctr" defTabSz="914400" eaLnBrk="1" hangingPunct="1">
              <a:lnSpc>
                <a:spcPct val="84000"/>
              </a:lnSpc>
              <a:spcBef>
                <a:spcPts val="450"/>
              </a:spcBef>
              <a:buClrTx/>
              <a:buSzTx/>
              <a:buFont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 altLang="de-DE" sz="1600" b="1" kern="0" dirty="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hteck 3"/>
          <p:cNvSpPr>
            <a:spLocks noChangeArrowheads="1"/>
          </p:cNvSpPr>
          <p:nvPr/>
        </p:nvSpPr>
        <p:spPr bwMode="auto">
          <a:xfrm>
            <a:off x="0" y="161925"/>
            <a:ext cx="8893175" cy="8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2400" b="1" dirty="0" smtClean="0">
                <a:solidFill>
                  <a:srgbClr val="0070C0"/>
                </a:solidFill>
              </a:rPr>
              <a:t>Cb-LIKE: </a:t>
            </a:r>
            <a:r>
              <a:rPr lang="de-DE" altLang="en-US" sz="2400" b="1" dirty="0" err="1" smtClean="0">
                <a:solidFill>
                  <a:srgbClr val="0070C0"/>
                </a:solidFill>
              </a:rPr>
              <a:t>case</a:t>
            </a:r>
            <a:r>
              <a:rPr lang="de-DE" altLang="en-US" sz="2400" b="1" dirty="0" smtClean="0">
                <a:solidFill>
                  <a:srgbClr val="0070C0"/>
                </a:solidFill>
              </a:rPr>
              <a:t> </a:t>
            </a:r>
            <a:r>
              <a:rPr lang="de-DE" altLang="en-US" sz="2400" b="1" dirty="0" err="1" smtClean="0">
                <a:solidFill>
                  <a:srgbClr val="0070C0"/>
                </a:solidFill>
              </a:rPr>
              <a:t>example</a:t>
            </a:r>
            <a:endParaRPr lang="de-DE" altLang="en-US" sz="2400" b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en-US" sz="2000" b="1" dirty="0" smtClean="0">
                <a:latin typeface="Arial"/>
                <a:cs typeface="Arial"/>
              </a:rPr>
              <a:t>	→</a:t>
            </a:r>
            <a:r>
              <a:rPr lang="de-DE" altLang="en-US" sz="2000" b="1" dirty="0" smtClean="0">
                <a:solidFill>
                  <a:srgbClr val="006699"/>
                </a:solidFill>
              </a:rPr>
              <a:t> </a:t>
            </a:r>
            <a:r>
              <a:rPr lang="de-DE" altLang="en-US" sz="2000" b="1" dirty="0">
                <a:solidFill>
                  <a:srgbClr val="0070C0"/>
                </a:solidFill>
              </a:rPr>
              <a:t>06/11/2012</a:t>
            </a:r>
            <a:r>
              <a:rPr lang="de-DE" altLang="en-US" sz="2000" b="1" dirty="0"/>
              <a:t>:</a:t>
            </a:r>
            <a:r>
              <a:rPr lang="de-DE" altLang="en-US" sz="2000" b="1" dirty="0">
                <a:solidFill>
                  <a:srgbClr val="006699"/>
                </a:solidFill>
              </a:rPr>
              <a:t> </a:t>
            </a:r>
            <a:r>
              <a:rPr lang="de-DE" altLang="en-US" sz="2000" dirty="0" err="1"/>
              <a:t>storm</a:t>
            </a:r>
            <a:r>
              <a:rPr lang="de-DE" altLang="en-US" sz="2000" dirty="0"/>
              <a:t> </a:t>
            </a:r>
            <a:r>
              <a:rPr lang="de-DE" altLang="en-US" sz="2000" dirty="0" err="1"/>
              <a:t>situation</a:t>
            </a:r>
            <a:r>
              <a:rPr lang="de-DE" altLang="en-US" sz="2000" dirty="0"/>
              <a:t> at </a:t>
            </a:r>
            <a:r>
              <a:rPr lang="de-DE" altLang="en-US" sz="2000" b="1" dirty="0">
                <a:solidFill>
                  <a:srgbClr val="0070C0"/>
                </a:solidFill>
              </a:rPr>
              <a:t>1200 UTC</a:t>
            </a:r>
            <a:r>
              <a:rPr lang="de-DE" altLang="en-US" sz="2000" dirty="0">
                <a:solidFill>
                  <a:srgbClr val="006699"/>
                </a:solidFill>
              </a:rPr>
              <a:t> </a:t>
            </a:r>
            <a:r>
              <a:rPr lang="de-DE" altLang="en-US" sz="2000" dirty="0"/>
              <a:t>+ </a:t>
            </a:r>
            <a:r>
              <a:rPr lang="de-DE" altLang="en-US" sz="2000" b="1" dirty="0">
                <a:solidFill>
                  <a:srgbClr val="0070C0"/>
                </a:solidFill>
              </a:rPr>
              <a:t>6 </a:t>
            </a:r>
            <a:r>
              <a:rPr lang="de-DE" altLang="en-US" sz="2000" b="1" dirty="0" err="1">
                <a:solidFill>
                  <a:srgbClr val="0070C0"/>
                </a:solidFill>
              </a:rPr>
              <a:t>hrs</a:t>
            </a:r>
            <a:r>
              <a:rPr lang="de-DE" altLang="en-US" sz="2000" b="1" dirty="0">
                <a:solidFill>
                  <a:srgbClr val="0070C0"/>
                </a:solidFill>
              </a:rPr>
              <a:t> </a:t>
            </a:r>
            <a:r>
              <a:rPr lang="de-DE" altLang="en-US" sz="2000" dirty="0" err="1"/>
              <a:t>forecast</a:t>
            </a:r>
            <a:r>
              <a:rPr lang="de-DE" altLang="en-US" sz="2000" dirty="0"/>
              <a:t> </a:t>
            </a:r>
            <a:endParaRPr lang="de-DE" alt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37870"/>
            <a:ext cx="6455664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eck 3"/>
          <p:cNvSpPr>
            <a:spLocks noChangeArrowheads="1"/>
          </p:cNvSpPr>
          <p:nvPr/>
        </p:nvSpPr>
        <p:spPr bwMode="auto">
          <a:xfrm>
            <a:off x="0" y="161925"/>
            <a:ext cx="8893175" cy="8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2400" b="1" dirty="0" smtClean="0">
                <a:solidFill>
                  <a:srgbClr val="0070C0"/>
                </a:solidFill>
              </a:rPr>
              <a:t>Cb-LIKE: </a:t>
            </a:r>
            <a:r>
              <a:rPr lang="de-DE" altLang="en-US" sz="2400" b="1" dirty="0" err="1" smtClean="0">
                <a:solidFill>
                  <a:srgbClr val="0070C0"/>
                </a:solidFill>
              </a:rPr>
              <a:t>case</a:t>
            </a:r>
            <a:r>
              <a:rPr lang="de-DE" altLang="en-US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example</a:t>
            </a:r>
            <a:endParaRPr lang="de-DE" altLang="en-US" sz="2400" b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en-US" sz="2000" b="1" dirty="0" smtClean="0">
                <a:latin typeface="Arial"/>
                <a:cs typeface="Arial"/>
              </a:rPr>
              <a:t>	→</a:t>
            </a:r>
            <a:r>
              <a:rPr lang="de-DE" altLang="en-US" sz="2000" b="1" dirty="0" smtClean="0">
                <a:solidFill>
                  <a:srgbClr val="0070C0"/>
                </a:solidFill>
              </a:rPr>
              <a:t> </a:t>
            </a:r>
            <a:r>
              <a:rPr lang="de-DE" altLang="en-US" sz="2000" b="1" dirty="0">
                <a:solidFill>
                  <a:srgbClr val="0070C0"/>
                </a:solidFill>
              </a:rPr>
              <a:t>06/11/2012</a:t>
            </a:r>
            <a:r>
              <a:rPr lang="de-DE" altLang="en-US" sz="2000" b="1" dirty="0"/>
              <a:t>:</a:t>
            </a:r>
            <a:r>
              <a:rPr lang="de-DE" altLang="en-US" sz="2000" b="1" dirty="0">
                <a:solidFill>
                  <a:srgbClr val="0070C0"/>
                </a:solidFill>
              </a:rPr>
              <a:t> </a:t>
            </a:r>
            <a:r>
              <a:rPr lang="de-DE" altLang="en-US" sz="2000" dirty="0" err="1"/>
              <a:t>storm</a:t>
            </a:r>
            <a:r>
              <a:rPr lang="de-DE" altLang="en-US" sz="2000" dirty="0"/>
              <a:t> </a:t>
            </a:r>
            <a:r>
              <a:rPr lang="de-DE" altLang="en-US" sz="2000" dirty="0" err="1"/>
              <a:t>situation</a:t>
            </a:r>
            <a:r>
              <a:rPr lang="de-DE" altLang="en-US" sz="2000" dirty="0"/>
              <a:t> at </a:t>
            </a:r>
            <a:r>
              <a:rPr lang="de-DE" altLang="en-US" sz="2000" b="1" dirty="0">
                <a:solidFill>
                  <a:srgbClr val="0070C0"/>
                </a:solidFill>
              </a:rPr>
              <a:t>1800 UTC</a:t>
            </a:r>
            <a:endParaRPr lang="de-DE" altLang="en-US" b="1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32251"/>
            <a:ext cx="6455664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99" y="3297022"/>
            <a:ext cx="51863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>
                <a:solidFill>
                  <a:srgbClr val="0070C0"/>
                </a:solidFill>
              </a:rPr>
              <a:t>Cb-LIKE –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Verification: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basic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setting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304" y="908720"/>
            <a:ext cx="9017192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Observation </a:t>
            </a:r>
            <a:r>
              <a:rPr lang="de-DE" b="1" dirty="0" err="1" smtClean="0">
                <a:solidFill>
                  <a:srgbClr val="0070C0"/>
                </a:solidFill>
              </a:rPr>
              <a:t>data</a:t>
            </a:r>
            <a:r>
              <a:rPr lang="de-DE" b="1" dirty="0" smtClean="0">
                <a:solidFill>
                  <a:srgbClr val="0070C0"/>
                </a:solidFill>
              </a:rPr>
              <a:t>: </a:t>
            </a:r>
            <a:r>
              <a:rPr lang="de-DE" dirty="0" smtClean="0"/>
              <a:t>Rad-TRAM;	</a:t>
            </a:r>
            <a:r>
              <a:rPr lang="de-DE" b="1" dirty="0" smtClean="0">
                <a:solidFill>
                  <a:srgbClr val="0070C0"/>
                </a:solidFill>
              </a:rPr>
              <a:t>Forecast </a:t>
            </a:r>
            <a:r>
              <a:rPr lang="de-DE" b="1" dirty="0" err="1" smtClean="0">
                <a:solidFill>
                  <a:srgbClr val="0070C0"/>
                </a:solidFill>
              </a:rPr>
              <a:t>data</a:t>
            </a:r>
            <a:r>
              <a:rPr lang="de-DE" dirty="0" smtClean="0"/>
              <a:t>: Cb-LIKE, COSMO-DE </a:t>
            </a:r>
            <a:r>
              <a:rPr lang="de-DE" dirty="0" err="1" smtClean="0"/>
              <a:t>radar</a:t>
            </a:r>
            <a:r>
              <a:rPr lang="de-DE" dirty="0" smtClean="0"/>
              <a:t> refl.</a:t>
            </a:r>
          </a:p>
          <a:p>
            <a:endParaRPr lang="de-DE" b="1" dirty="0">
              <a:solidFill>
                <a:srgbClr val="006699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Type </a:t>
            </a:r>
            <a:r>
              <a:rPr lang="de-DE" b="1" dirty="0" err="1" smtClean="0">
                <a:solidFill>
                  <a:srgbClr val="0070C0"/>
                </a:solidFill>
              </a:rPr>
              <a:t>of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comparison</a:t>
            </a:r>
            <a:r>
              <a:rPr lang="de-DE" b="1" dirty="0" smtClean="0">
                <a:solidFill>
                  <a:srgbClr val="006699"/>
                </a:solidFill>
              </a:rPr>
              <a:t>: </a:t>
            </a:r>
            <a:r>
              <a:rPr lang="de-DE" dirty="0" err="1" smtClean="0"/>
              <a:t>object-based</a:t>
            </a:r>
            <a:r>
              <a:rPr lang="de-DE" dirty="0" smtClean="0"/>
              <a:t>;</a:t>
            </a:r>
            <a:r>
              <a:rPr lang="de-DE" b="1" dirty="0" smtClean="0">
                <a:solidFill>
                  <a:srgbClr val="006699"/>
                </a:solidFill>
              </a:rPr>
              <a:t>	</a:t>
            </a:r>
            <a:r>
              <a:rPr lang="de-DE" b="1" dirty="0" smtClean="0">
                <a:solidFill>
                  <a:srgbClr val="0070C0"/>
                </a:solidFill>
              </a:rPr>
              <a:t>Domain: </a:t>
            </a:r>
            <a:r>
              <a:rPr lang="de-DE" dirty="0" smtClean="0"/>
              <a:t>Germany (ca. 400.000 km²);</a:t>
            </a:r>
            <a:r>
              <a:rPr lang="de-DE" b="1" dirty="0" smtClean="0">
                <a:solidFill>
                  <a:srgbClr val="006699"/>
                </a:solidFill>
              </a:rPr>
              <a:t>	</a:t>
            </a:r>
          </a:p>
          <a:p>
            <a:endParaRPr lang="de-DE" b="1" dirty="0">
              <a:solidFill>
                <a:srgbClr val="006699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Time: </a:t>
            </a:r>
            <a:r>
              <a:rPr lang="de-DE" dirty="0" err="1"/>
              <a:t>s</a:t>
            </a:r>
            <a:r>
              <a:rPr lang="de-DE" dirty="0" err="1" smtClean="0"/>
              <a:t>ummer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 2012 (122 Days);	  </a:t>
            </a:r>
            <a:r>
              <a:rPr lang="de-DE" b="1" dirty="0" smtClean="0">
                <a:solidFill>
                  <a:srgbClr val="0070C0"/>
                </a:solidFill>
              </a:rPr>
              <a:t>Forecast </a:t>
            </a:r>
            <a:r>
              <a:rPr lang="de-DE" b="1" dirty="0" err="1" smtClean="0">
                <a:solidFill>
                  <a:srgbClr val="0070C0"/>
                </a:solidFill>
              </a:rPr>
              <a:t>steps</a:t>
            </a:r>
            <a:r>
              <a:rPr lang="de-DE" b="1" dirty="0" smtClean="0">
                <a:solidFill>
                  <a:srgbClr val="0070C0"/>
                </a:solidFill>
              </a:rPr>
              <a:t>:</a:t>
            </a:r>
            <a:r>
              <a:rPr lang="de-DE" dirty="0" smtClean="0"/>
              <a:t> 1-6 </a:t>
            </a:r>
            <a:r>
              <a:rPr lang="de-DE" dirty="0" err="1" smtClean="0"/>
              <a:t>hrs</a:t>
            </a:r>
            <a:r>
              <a:rPr lang="de-DE" dirty="0" smtClean="0"/>
              <a:t> in </a:t>
            </a:r>
            <a:r>
              <a:rPr lang="de-DE" dirty="0" err="1" smtClean="0"/>
              <a:t>hourly</a:t>
            </a:r>
            <a:r>
              <a:rPr lang="de-DE" dirty="0" smtClean="0"/>
              <a:t> </a:t>
            </a:r>
            <a:r>
              <a:rPr lang="de-DE" dirty="0" err="1" smtClean="0"/>
              <a:t>intervals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0556" y="2935016"/>
            <a:ext cx="5545108" cy="292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u="sng" dirty="0" smtClean="0">
                <a:solidFill>
                  <a:srgbClr val="006699"/>
                </a:solidFill>
              </a:rPr>
              <a:t>Approach</a:t>
            </a:r>
            <a:r>
              <a:rPr lang="de-DE" altLang="de-DE" b="1" u="sng" dirty="0" smtClean="0"/>
              <a:t>: </a:t>
            </a:r>
            <a:r>
              <a:rPr lang="de-DE" altLang="de-DE" u="sng" dirty="0" err="1" smtClean="0"/>
              <a:t>Neighborhood</a:t>
            </a:r>
            <a:r>
              <a:rPr lang="de-DE" altLang="de-DE" u="sng" dirty="0" smtClean="0"/>
              <a:t> </a:t>
            </a:r>
            <a:r>
              <a:rPr lang="de-DE" altLang="de-DE" u="sng" dirty="0" err="1" smtClean="0"/>
              <a:t>Method</a:t>
            </a:r>
            <a:r>
              <a:rPr lang="de-DE" altLang="de-DE" u="sng" dirty="0" smtClean="0"/>
              <a:t> (e.g. Ebert, 2006)</a:t>
            </a:r>
          </a:p>
          <a:p>
            <a:endParaRPr lang="de-DE" alt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dirty="0" err="1" smtClean="0"/>
              <a:t>No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longer</a:t>
            </a:r>
            <a:r>
              <a:rPr lang="de-DE" altLang="de-DE" dirty="0" smtClean="0"/>
              <a:t> box-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-box </a:t>
            </a:r>
            <a:r>
              <a:rPr lang="de-DE" altLang="de-DE" dirty="0" err="1" smtClean="0"/>
              <a:t>comparison</a:t>
            </a:r>
            <a:endParaRPr lang="de-DE" alt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alt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dirty="0" err="1" smtClean="0"/>
              <a:t>Spatial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distance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between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forecast</a:t>
            </a:r>
            <a:endParaRPr lang="de-DE" altLang="de-DE" dirty="0" smtClean="0"/>
          </a:p>
          <a:p>
            <a:r>
              <a:rPr lang="de-DE" altLang="de-DE" dirty="0" smtClean="0"/>
              <a:t>    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observation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taken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into</a:t>
            </a:r>
            <a:endParaRPr lang="de-DE" altLang="de-DE" dirty="0" smtClean="0"/>
          </a:p>
          <a:p>
            <a:r>
              <a:rPr lang="de-DE" altLang="de-DE" dirty="0" smtClean="0"/>
              <a:t>     </a:t>
            </a:r>
            <a:r>
              <a:rPr lang="de-DE" altLang="de-DE" dirty="0" err="1" smtClean="0"/>
              <a:t>account</a:t>
            </a:r>
            <a:endParaRPr lang="de-DE" altLang="de-DE" dirty="0" smtClean="0"/>
          </a:p>
          <a:p>
            <a:endParaRPr lang="de-DE" alt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dirty="0" err="1" smtClean="0"/>
              <a:t>Distinction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between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better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endParaRPr lang="en-US" altLang="de-DE" dirty="0" smtClean="0"/>
          </a:p>
          <a:p>
            <a:r>
              <a:rPr lang="de-DE" altLang="de-DE" dirty="0" smtClean="0"/>
              <a:t>     </a:t>
            </a:r>
            <a:r>
              <a:rPr lang="de-DE" altLang="de-DE" dirty="0" err="1" smtClean="0"/>
              <a:t>poorer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placed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forecasts</a:t>
            </a:r>
            <a:r>
              <a:rPr lang="de-DE" altLang="de-DE" dirty="0" smtClean="0"/>
              <a:t> </a:t>
            </a:r>
          </a:p>
          <a:p>
            <a:r>
              <a:rPr lang="de-DE" altLang="de-DE" dirty="0"/>
              <a:t> </a:t>
            </a:r>
            <a:r>
              <a:rPr lang="de-DE" altLang="de-DE" dirty="0" smtClean="0"/>
              <a:t>    -&gt; </a:t>
            </a:r>
            <a:r>
              <a:rPr lang="de-DE" altLang="de-DE" dirty="0" err="1" smtClean="0"/>
              <a:t>depends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size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neighborhood</a:t>
            </a:r>
            <a:endParaRPr lang="de-DE" altLang="de-DE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740352" y="5509997"/>
            <a:ext cx="140364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de-DE" altLang="de-DE" sz="1600" dirty="0" smtClean="0">
                <a:solidFill>
                  <a:srgbClr val="000000"/>
                </a:solidFill>
              </a:rPr>
              <a:t>Ebert, 2008</a:t>
            </a:r>
            <a:endParaRPr lang="de-DE" alt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5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:\Dissertation\Diss_Aktuell\images\Verifikation_Intro\contingency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4" y="1205899"/>
            <a:ext cx="4644008" cy="18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>
                <a:solidFill>
                  <a:srgbClr val="0070C0"/>
                </a:solidFill>
              </a:rPr>
              <a:t>Cb-LIKE –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Verification: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results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825569" y="745824"/>
            <a:ext cx="2731838" cy="40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/>
            <a:r>
              <a:rPr lang="de-DE" altLang="de-DE" sz="2200" b="1" u="sng" dirty="0" err="1" smtClean="0">
                <a:solidFill>
                  <a:srgbClr val="0070C0"/>
                </a:solidFill>
              </a:rPr>
              <a:t>Contingency</a:t>
            </a:r>
            <a:r>
              <a:rPr lang="de-DE" altLang="de-DE" sz="2200" b="1" u="sng" dirty="0" smtClean="0">
                <a:solidFill>
                  <a:srgbClr val="0070C0"/>
                </a:solidFill>
              </a:rPr>
              <a:t> </a:t>
            </a:r>
            <a:r>
              <a:rPr lang="de-DE" altLang="de-DE" sz="2200" b="1" u="sng" dirty="0" err="1" smtClean="0">
                <a:solidFill>
                  <a:srgbClr val="0070C0"/>
                </a:solidFill>
              </a:rPr>
              <a:t>table</a:t>
            </a:r>
            <a:r>
              <a:rPr lang="de-DE" altLang="de-DE" sz="2200" b="1" u="sng" dirty="0" smtClean="0">
                <a:solidFill>
                  <a:srgbClr val="0070C0"/>
                </a:solidFill>
              </a:rPr>
              <a:t>:</a:t>
            </a:r>
            <a:endParaRPr lang="de-DE" altLang="de-DE" sz="2200" b="1" u="sng" dirty="0">
              <a:solidFill>
                <a:srgbClr val="0070C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764704"/>
            <a:ext cx="5420436" cy="249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de-DE" altLang="de-DE" sz="2200" b="1" u="sng" dirty="0" smtClean="0">
                <a:solidFill>
                  <a:srgbClr val="0070C0"/>
                </a:solidFill>
              </a:rPr>
              <a:t>Verification </a:t>
            </a:r>
            <a:r>
              <a:rPr lang="de-DE" altLang="de-DE" sz="2200" b="1" u="sng" dirty="0" err="1" smtClean="0">
                <a:solidFill>
                  <a:srgbClr val="0070C0"/>
                </a:solidFill>
              </a:rPr>
              <a:t>scores</a:t>
            </a:r>
            <a:r>
              <a:rPr lang="de-DE" altLang="de-DE" sz="2200" b="1" u="sng" dirty="0" smtClean="0">
                <a:solidFill>
                  <a:srgbClr val="0070C0"/>
                </a:solidFill>
              </a:rPr>
              <a:t>:</a:t>
            </a:r>
          </a:p>
          <a:p>
            <a:pPr eaLnBrk="1"/>
            <a:endParaRPr lang="de-DE" altLang="de-DE" sz="2200" b="1" u="sng" dirty="0" smtClean="0">
              <a:solidFill>
                <a:srgbClr val="006699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FAR = false </a:t>
            </a:r>
            <a:r>
              <a:rPr lang="en-US" sz="1900" dirty="0" smtClean="0"/>
              <a:t>arms</a:t>
            </a:r>
            <a:r>
              <a:rPr lang="en-US" sz="1900" dirty="0"/>
              <a:t>/(hits + </a:t>
            </a:r>
            <a:r>
              <a:rPr lang="en-US" sz="1900" dirty="0" smtClean="0"/>
              <a:t>false alarms)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POD =hits/(hits + misses</a:t>
            </a:r>
            <a:r>
              <a:rPr lang="en-US" sz="19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BIAS = (hits + false alarms)/(hits + misses</a:t>
            </a:r>
            <a:r>
              <a:rPr lang="en-US" sz="19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CSI = </a:t>
            </a:r>
            <a:r>
              <a:rPr lang="en-US" sz="1900" dirty="0" smtClean="0"/>
              <a:t>hits/(</a:t>
            </a:r>
            <a:r>
              <a:rPr lang="en-US" sz="1900" dirty="0"/>
              <a:t>hits + misses + false alarms</a:t>
            </a:r>
            <a:r>
              <a:rPr lang="en-US" sz="2000" dirty="0" smtClean="0"/>
              <a:t>)</a:t>
            </a:r>
            <a:endParaRPr lang="de-DE" altLang="de-DE" sz="2200" b="1" u="sng" dirty="0">
              <a:solidFill>
                <a:srgbClr val="006699"/>
              </a:solidFill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269475541"/>
              </p:ext>
            </p:extLst>
          </p:nvPr>
        </p:nvGraphicFramePr>
        <p:xfrm>
          <a:off x="1496664" y="75929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hteck 1"/>
          <p:cNvSpPr/>
          <p:nvPr/>
        </p:nvSpPr>
        <p:spPr>
          <a:xfrm>
            <a:off x="0" y="5157192"/>
            <a:ext cx="9144000" cy="6647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eaLnBrk="1">
              <a:spcBef>
                <a:spcPct val="50000"/>
              </a:spcBef>
            </a:pPr>
            <a:r>
              <a:rPr lang="de-DE" altLang="de-DE" sz="2000" dirty="0" err="1" smtClean="0">
                <a:solidFill>
                  <a:schemeClr val="bg1"/>
                </a:solidFill>
              </a:rPr>
              <a:t>Tuned</a:t>
            </a:r>
            <a:r>
              <a:rPr lang="de-DE" altLang="de-DE" sz="2000" dirty="0" smtClean="0">
                <a:solidFill>
                  <a:schemeClr val="bg1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to</a:t>
            </a:r>
            <a:r>
              <a:rPr lang="de-DE" altLang="de-DE" sz="2000" dirty="0" smtClean="0">
                <a:solidFill>
                  <a:schemeClr val="bg1"/>
                </a:solidFill>
              </a:rPr>
              <a:t> a BIAS=1, Cb-LIKE 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shows</a:t>
            </a:r>
            <a:r>
              <a:rPr lang="de-DE" altLang="de-DE" sz="2000" dirty="0" smtClean="0">
                <a:solidFill>
                  <a:schemeClr val="bg1"/>
                </a:solidFill>
              </a:rPr>
              <a:t> </a:t>
            </a:r>
            <a:r>
              <a:rPr lang="de-DE" altLang="de-DE" sz="2000" b="1" dirty="0" err="1" smtClean="0">
                <a:solidFill>
                  <a:schemeClr val="bg1"/>
                </a:solidFill>
              </a:rPr>
              <a:t>better</a:t>
            </a:r>
            <a:r>
              <a:rPr lang="de-DE" altLang="de-DE" sz="2000" b="1" dirty="0" smtClean="0">
                <a:solidFill>
                  <a:schemeClr val="bg1"/>
                </a:solidFill>
              </a:rPr>
              <a:t> </a:t>
            </a:r>
            <a:r>
              <a:rPr lang="de-DE" altLang="de-DE" sz="2000" b="1" dirty="0" err="1" smtClean="0">
                <a:solidFill>
                  <a:schemeClr val="bg1"/>
                </a:solidFill>
              </a:rPr>
              <a:t>results</a:t>
            </a:r>
            <a:r>
              <a:rPr lang="de-DE" altLang="de-DE" sz="2000" dirty="0" smtClean="0">
                <a:solidFill>
                  <a:schemeClr val="bg1"/>
                </a:solidFill>
              </a:rPr>
              <a:t> in 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relation</a:t>
            </a:r>
            <a:r>
              <a:rPr lang="de-DE" altLang="de-DE" sz="2000" dirty="0" smtClean="0">
                <a:solidFill>
                  <a:schemeClr val="bg1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to</a:t>
            </a:r>
            <a:r>
              <a:rPr lang="de-DE" altLang="de-DE" sz="2000" dirty="0" smtClean="0">
                <a:solidFill>
                  <a:schemeClr val="bg1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the</a:t>
            </a:r>
            <a:r>
              <a:rPr lang="de-DE" altLang="de-DE" sz="2000" dirty="0" smtClean="0">
                <a:solidFill>
                  <a:schemeClr val="bg1"/>
                </a:solidFill>
              </a:rPr>
              <a:t> COSMO-DE 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radar</a:t>
            </a:r>
            <a:r>
              <a:rPr lang="de-DE" altLang="de-DE" sz="2000" dirty="0" smtClean="0">
                <a:solidFill>
                  <a:schemeClr val="bg1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reflectivity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5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:\Dissertation\Diss_Aktuell\images\Gewitter_Allgemein\COSMO_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14" y="1844824"/>
            <a:ext cx="4825231" cy="26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hteck 3"/>
          <p:cNvSpPr>
            <a:spLocks noChangeArrowheads="1"/>
          </p:cNvSpPr>
          <p:nvPr/>
        </p:nvSpPr>
        <p:spPr bwMode="auto">
          <a:xfrm>
            <a:off x="0" y="161925"/>
            <a:ext cx="889317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2400" b="1" dirty="0" smtClean="0">
                <a:solidFill>
                  <a:srgbClr val="0070C0"/>
                </a:solidFill>
              </a:rPr>
              <a:t>Cb-LIKE - Outlook</a:t>
            </a:r>
            <a:r>
              <a:rPr lang="de-DE" altLang="en-US" sz="2000" b="1" dirty="0" smtClean="0">
                <a:solidFill>
                  <a:srgbClr val="0070C0"/>
                </a:solidFill>
                <a:latin typeface="Arial"/>
                <a:cs typeface="Arial"/>
              </a:rPr>
              <a:t>	</a:t>
            </a:r>
            <a:endParaRPr lang="de-DE" alt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963982"/>
            <a:ext cx="9144000" cy="125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457200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342900" indent="-342900" eaLnBrk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u="sng" dirty="0"/>
              <a:t> </a:t>
            </a:r>
            <a:r>
              <a:rPr lang="de-DE" altLang="de-DE" sz="2000" u="sng" dirty="0" err="1" smtClean="0"/>
              <a:t>Application</a:t>
            </a:r>
            <a:r>
              <a:rPr lang="de-DE" altLang="de-DE" sz="2000" u="sng" dirty="0"/>
              <a:t> </a:t>
            </a:r>
            <a:r>
              <a:rPr lang="de-DE" altLang="de-DE" sz="2000" u="sng" dirty="0" err="1" smtClean="0"/>
              <a:t>of</a:t>
            </a:r>
            <a:r>
              <a:rPr lang="de-DE" altLang="de-DE" sz="2000" u="sng" dirty="0" smtClean="0"/>
              <a:t> additional </a:t>
            </a:r>
            <a:r>
              <a:rPr lang="de-DE" altLang="de-DE" sz="2000" b="1" u="sng" dirty="0" err="1" smtClean="0">
                <a:solidFill>
                  <a:srgbClr val="0070C0"/>
                </a:solidFill>
              </a:rPr>
              <a:t>meteorological</a:t>
            </a:r>
            <a:r>
              <a:rPr lang="de-DE" altLang="de-DE" sz="2000" b="1" u="sng" dirty="0" smtClean="0">
                <a:solidFill>
                  <a:srgbClr val="0070C0"/>
                </a:solidFill>
              </a:rPr>
              <a:t> </a:t>
            </a:r>
            <a:r>
              <a:rPr lang="de-DE" altLang="de-DE" sz="2000" b="1" u="sng" dirty="0" err="1" smtClean="0">
                <a:solidFill>
                  <a:srgbClr val="0070C0"/>
                </a:solidFill>
              </a:rPr>
              <a:t>parameters</a:t>
            </a:r>
            <a:r>
              <a:rPr lang="de-DE" altLang="de-DE" sz="2000" b="1" u="sng" dirty="0" smtClean="0">
                <a:solidFill>
                  <a:srgbClr val="0070C0"/>
                </a:solidFill>
              </a:rPr>
              <a:t>:</a:t>
            </a:r>
          </a:p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 err="1" smtClean="0"/>
              <a:t>Vertical</a:t>
            </a:r>
            <a:r>
              <a:rPr lang="de-DE" altLang="de-DE" sz="2000" dirty="0" smtClean="0"/>
              <a:t> wind </a:t>
            </a:r>
            <a:r>
              <a:rPr lang="de-DE" altLang="de-DE" sz="2000" dirty="0" err="1" smtClean="0"/>
              <a:t>shear</a:t>
            </a:r>
            <a:r>
              <a:rPr lang="de-DE" altLang="de-DE" sz="2000" dirty="0" smtClean="0"/>
              <a:t>, </a:t>
            </a:r>
            <a:r>
              <a:rPr lang="de-DE" altLang="de-DE" sz="2000" dirty="0"/>
              <a:t>s</a:t>
            </a:r>
            <a:r>
              <a:rPr lang="de-DE" altLang="de-DE" sz="2000" dirty="0" smtClean="0"/>
              <a:t>olar </a:t>
            </a:r>
            <a:r>
              <a:rPr lang="de-DE" altLang="de-DE" sz="2000" dirty="0" err="1" smtClean="0"/>
              <a:t>radiation</a:t>
            </a:r>
            <a:endParaRPr lang="de-DE" altLang="de-DE" sz="2000" dirty="0" smtClean="0"/>
          </a:p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 err="1" smtClean="0"/>
              <a:t>Jetstream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divergence</a:t>
            </a:r>
            <a:r>
              <a:rPr lang="de-DE" altLang="de-DE" sz="2000" dirty="0" smtClean="0"/>
              <a:t>, </a:t>
            </a:r>
            <a:r>
              <a:rPr lang="de-DE" altLang="de-DE" sz="2000" dirty="0" err="1" smtClean="0"/>
              <a:t>orographic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forcing</a:t>
            </a:r>
            <a:endParaRPr lang="de-DE" altLang="de-DE" sz="2200" dirty="0"/>
          </a:p>
        </p:txBody>
      </p:sp>
      <p:sp>
        <p:nvSpPr>
          <p:cNvPr id="3" name="Rechteck 2"/>
          <p:cNvSpPr/>
          <p:nvPr/>
        </p:nvSpPr>
        <p:spPr>
          <a:xfrm>
            <a:off x="1" y="4941168"/>
            <a:ext cx="9143999" cy="125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b="1" u="sng" dirty="0">
                <a:solidFill>
                  <a:srgbClr val="0070C0"/>
                </a:solidFill>
              </a:rPr>
              <a:t>Tuning </a:t>
            </a:r>
            <a:r>
              <a:rPr lang="de-DE" altLang="de-DE" sz="2000" u="sng" dirty="0" err="1"/>
              <a:t>of</a:t>
            </a:r>
            <a:r>
              <a:rPr lang="de-DE" altLang="de-DE" sz="2000" u="sng" dirty="0"/>
              <a:t> </a:t>
            </a:r>
            <a:r>
              <a:rPr lang="de-DE" altLang="de-DE" sz="2000" u="sng" dirty="0" err="1"/>
              <a:t>the</a:t>
            </a:r>
            <a:r>
              <a:rPr lang="de-DE" altLang="de-DE" sz="2000" u="sng" dirty="0"/>
              <a:t> </a:t>
            </a:r>
            <a:r>
              <a:rPr lang="de-DE" altLang="de-DE" sz="2000" u="sng" dirty="0" err="1"/>
              <a:t>fuzzy</a:t>
            </a:r>
            <a:r>
              <a:rPr lang="de-DE" altLang="de-DE" sz="2000" u="sng" dirty="0"/>
              <a:t> </a:t>
            </a:r>
            <a:r>
              <a:rPr lang="de-DE" altLang="de-DE" sz="2000" u="sng" dirty="0" err="1"/>
              <a:t>logic</a:t>
            </a:r>
            <a:r>
              <a:rPr lang="de-DE" altLang="de-DE" sz="2000" u="sng" dirty="0"/>
              <a:t> </a:t>
            </a:r>
            <a:r>
              <a:rPr lang="de-DE" altLang="de-DE" sz="2000" u="sng" dirty="0" err="1"/>
              <a:t>system</a:t>
            </a:r>
            <a:r>
              <a:rPr lang="de-DE" altLang="de-DE" sz="2000" u="sng" dirty="0"/>
              <a:t>:</a:t>
            </a:r>
          </a:p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/>
              <a:t>Different </a:t>
            </a:r>
            <a:r>
              <a:rPr lang="de-DE" altLang="de-DE" sz="2000" dirty="0" err="1"/>
              <a:t>shapes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 </a:t>
            </a:r>
            <a:r>
              <a:rPr lang="de-DE" altLang="de-DE" sz="2000" dirty="0" err="1"/>
              <a:t>input</a:t>
            </a:r>
            <a:r>
              <a:rPr lang="de-DE" altLang="de-DE" sz="2000" dirty="0"/>
              <a:t>/</a:t>
            </a:r>
            <a:r>
              <a:rPr lang="de-DE" altLang="de-DE" sz="2000" dirty="0" err="1"/>
              <a:t>output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sets</a:t>
            </a:r>
            <a:r>
              <a:rPr lang="de-DE" altLang="de-DE" sz="2000" dirty="0"/>
              <a:t> (</a:t>
            </a:r>
            <a:r>
              <a:rPr lang="de-DE" altLang="de-DE" sz="2000" dirty="0" smtClean="0"/>
              <a:t>e.g. bell </a:t>
            </a:r>
            <a:r>
              <a:rPr lang="de-DE" altLang="de-DE" sz="2000" dirty="0" err="1" smtClean="0"/>
              <a:t>curves</a:t>
            </a:r>
            <a:r>
              <a:rPr lang="de-DE" altLang="de-DE" sz="2000" dirty="0" smtClean="0"/>
              <a:t>)</a:t>
            </a:r>
            <a:endParaRPr lang="de-DE" altLang="de-DE" sz="2000" dirty="0"/>
          </a:p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Different </a:t>
            </a:r>
            <a:r>
              <a:rPr lang="de-DE" altLang="de-DE" sz="2000" dirty="0" err="1" smtClean="0"/>
              <a:t>weightings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input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parameters</a:t>
            </a:r>
            <a:r>
              <a:rPr lang="de-DE" altLang="de-DE" sz="2000" dirty="0" smtClean="0"/>
              <a:t> (</a:t>
            </a:r>
            <a:r>
              <a:rPr lang="de-DE" altLang="de-DE" sz="2000" dirty="0" err="1" smtClean="0"/>
              <a:t>dependent</a:t>
            </a:r>
            <a:r>
              <a:rPr lang="de-DE" altLang="de-DE" sz="2000" dirty="0" smtClean="0"/>
              <a:t> on </a:t>
            </a:r>
            <a:r>
              <a:rPr lang="de-DE" altLang="de-DE" sz="2000" dirty="0" err="1" smtClean="0"/>
              <a:t>weather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situations</a:t>
            </a:r>
            <a:r>
              <a:rPr lang="de-DE" altLang="de-DE" sz="2000" dirty="0" smtClean="0"/>
              <a:t>)</a:t>
            </a:r>
            <a:endParaRPr lang="de-DE" altLang="de-DE" sz="20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859" y="2708920"/>
            <a:ext cx="4285910" cy="15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457200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342900" indent="-342900" eaLnBrk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u="sng" dirty="0" err="1" smtClean="0"/>
              <a:t>Usage</a:t>
            </a:r>
            <a:r>
              <a:rPr lang="de-DE" altLang="de-DE" sz="2000" u="sng" dirty="0" smtClean="0"/>
              <a:t> </a:t>
            </a:r>
            <a:r>
              <a:rPr lang="de-DE" altLang="de-DE" sz="2000" u="sng" dirty="0" err="1" smtClean="0"/>
              <a:t>of</a:t>
            </a:r>
            <a:r>
              <a:rPr lang="de-DE" altLang="de-DE" sz="2000" u="sng" dirty="0" smtClean="0"/>
              <a:t> </a:t>
            </a:r>
            <a:r>
              <a:rPr lang="de-DE" altLang="de-DE" sz="2000" b="1" u="sng" dirty="0" smtClean="0">
                <a:solidFill>
                  <a:srgbClr val="0070C0"/>
                </a:solidFill>
              </a:rPr>
              <a:t>COSMO-DE EPS:</a:t>
            </a:r>
          </a:p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20 </a:t>
            </a:r>
            <a:r>
              <a:rPr lang="de-DE" altLang="de-DE" sz="2000" dirty="0" err="1" smtClean="0"/>
              <a:t>members</a:t>
            </a:r>
            <a:r>
              <a:rPr lang="de-DE" altLang="de-DE" sz="2000" dirty="0" smtClean="0"/>
              <a:t> per </a:t>
            </a:r>
            <a:r>
              <a:rPr lang="de-DE" altLang="de-DE" sz="2000" dirty="0" err="1" smtClean="0"/>
              <a:t>model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run</a:t>
            </a:r>
            <a:r>
              <a:rPr lang="de-DE" altLang="de-DE" sz="2000" dirty="0" smtClean="0"/>
              <a:t> </a:t>
            </a:r>
          </a:p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More </a:t>
            </a:r>
            <a:r>
              <a:rPr lang="de-DE" altLang="de-DE" sz="2000" dirty="0" err="1" smtClean="0"/>
              <a:t>input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for</a:t>
            </a:r>
            <a:r>
              <a:rPr lang="de-DE" altLang="de-DE" sz="2000" dirty="0" smtClean="0"/>
              <a:t> Best-Member-</a:t>
            </a:r>
            <a:r>
              <a:rPr lang="de-DE" altLang="de-DE" sz="2000" dirty="0" err="1" smtClean="0"/>
              <a:t>Selection</a:t>
            </a:r>
            <a:endParaRPr lang="de-DE" altLang="de-DE" sz="22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10419" y="4452180"/>
            <a:ext cx="4574406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/>
            <a:r>
              <a:rPr lang="de-DE" altLang="de-DE" sz="1600" dirty="0" smtClean="0">
                <a:solidFill>
                  <a:srgbClr val="000000"/>
                </a:solidFill>
              </a:rPr>
              <a:t>Theis et al., 2012</a:t>
            </a:r>
            <a:endParaRPr lang="de-DE" alt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3"/>
          <p:cNvSpPr>
            <a:spLocks noChangeArrowheads="1"/>
          </p:cNvSpPr>
          <p:nvPr/>
        </p:nvSpPr>
        <p:spPr bwMode="auto">
          <a:xfrm>
            <a:off x="1" y="2641669"/>
            <a:ext cx="9144000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2800" b="1" dirty="0" err="1" smtClean="0">
                <a:solidFill>
                  <a:srgbClr val="0070C0"/>
                </a:solidFill>
              </a:rPr>
              <a:t>Thank</a:t>
            </a:r>
            <a:r>
              <a:rPr lang="de-DE" altLang="en-US" sz="2800" b="1" dirty="0" smtClean="0">
                <a:solidFill>
                  <a:srgbClr val="0070C0"/>
                </a:solidFill>
              </a:rPr>
              <a:t> </a:t>
            </a:r>
            <a:r>
              <a:rPr lang="de-DE" altLang="en-US" sz="2800" b="1" dirty="0" err="1" smtClean="0">
                <a:solidFill>
                  <a:srgbClr val="0070C0"/>
                </a:solidFill>
              </a:rPr>
              <a:t>you</a:t>
            </a:r>
            <a:r>
              <a:rPr lang="de-DE" altLang="en-US" sz="2800" b="1" dirty="0" smtClean="0">
                <a:solidFill>
                  <a:srgbClr val="0070C0"/>
                </a:solidFill>
              </a:rPr>
              <a:t> </a:t>
            </a:r>
            <a:r>
              <a:rPr lang="de-DE" altLang="en-US" sz="2800" b="1" dirty="0" err="1" smtClean="0">
                <a:solidFill>
                  <a:srgbClr val="0070C0"/>
                </a:solidFill>
              </a:rPr>
              <a:t>for</a:t>
            </a:r>
            <a:r>
              <a:rPr lang="de-DE" altLang="en-US" sz="2800" b="1" dirty="0" smtClean="0">
                <a:solidFill>
                  <a:srgbClr val="0070C0"/>
                </a:solidFill>
              </a:rPr>
              <a:t> </a:t>
            </a:r>
            <a:r>
              <a:rPr lang="de-DE" altLang="en-US" sz="2800" b="1" dirty="0" err="1" smtClean="0">
                <a:solidFill>
                  <a:srgbClr val="0070C0"/>
                </a:solidFill>
              </a:rPr>
              <a:t>your</a:t>
            </a:r>
            <a:r>
              <a:rPr lang="de-DE" altLang="en-US" sz="2800" b="1" dirty="0" smtClean="0">
                <a:solidFill>
                  <a:srgbClr val="0070C0"/>
                </a:solidFill>
              </a:rPr>
              <a:t> </a:t>
            </a:r>
            <a:r>
              <a:rPr lang="de-DE" altLang="en-US" sz="2800" b="1" dirty="0" err="1" smtClean="0">
                <a:solidFill>
                  <a:srgbClr val="0070C0"/>
                </a:solidFill>
              </a:rPr>
              <a:t>attention</a:t>
            </a:r>
            <a:r>
              <a:rPr lang="de-DE" altLang="en-US" sz="2800" b="1" dirty="0" smtClean="0">
                <a:solidFill>
                  <a:srgbClr val="0070C0"/>
                </a:solidFill>
              </a:rPr>
              <a:t>!</a:t>
            </a:r>
            <a:endParaRPr lang="de-DE" alt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Rechteck 3"/>
          <p:cNvSpPr>
            <a:spLocks noChangeArrowheads="1"/>
          </p:cNvSpPr>
          <p:nvPr/>
        </p:nvSpPr>
        <p:spPr bwMode="auto">
          <a:xfrm>
            <a:off x="1" y="3140968"/>
            <a:ext cx="9144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2000" b="1" dirty="0">
                <a:solidFill>
                  <a:srgbClr val="0070C0"/>
                </a:solidFill>
              </a:rPr>
              <a:t>m</a:t>
            </a:r>
            <a:r>
              <a:rPr lang="de-DE" altLang="en-US" sz="2000" b="1" dirty="0" smtClean="0">
                <a:solidFill>
                  <a:srgbClr val="0070C0"/>
                </a:solidFill>
              </a:rPr>
              <a:t>artin.koehler@dlr.de</a:t>
            </a:r>
            <a:endParaRPr lang="de-DE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>
                <a:solidFill>
                  <a:srgbClr val="0070C0"/>
                </a:solidFill>
              </a:rPr>
              <a:t>Cb-LIKE – </a:t>
            </a:r>
            <a:r>
              <a:rPr lang="de-DE" altLang="de-DE" sz="2400" b="1" dirty="0" err="1">
                <a:solidFill>
                  <a:srgbClr val="0070C0"/>
                </a:solidFill>
              </a:rPr>
              <a:t>Fuzzy</a:t>
            </a: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Logic</a:t>
            </a:r>
            <a:r>
              <a:rPr lang="de-DE" altLang="de-DE" sz="2400" b="1" dirty="0">
                <a:solidFill>
                  <a:srgbClr val="0070C0"/>
                </a:solidFill>
              </a:rPr>
              <a:t> System: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Example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2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  <p:pic>
        <p:nvPicPr>
          <p:cNvPr id="29698" name="Picture 2" descr="S:\Dissertation\Diss_Aktuell\images\Cb_LIKE_Examples\Test3_0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1" y="1371600"/>
            <a:ext cx="76809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S:\Dissertation\Diss_Aktuell\images\Cb_LIKE_Examples\Test3_0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" y="1371600"/>
            <a:ext cx="76809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S:\Dissertation\Diss_Aktuell\images\Cb_LIKE_Examples\Test3_0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" y="1371600"/>
            <a:ext cx="76809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2"/>
          <p:cNvSpPr>
            <a:spLocks noChangeArrowheads="1"/>
          </p:cNvSpPr>
          <p:nvPr/>
        </p:nvSpPr>
        <p:spPr bwMode="auto">
          <a:xfrm>
            <a:off x="6898331" y="1980000"/>
            <a:ext cx="1368152" cy="3213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de-DE" altLang="de-DE" sz="1600" dirty="0" err="1" smtClean="0">
                <a:sym typeface="Wingdings" pitchFamily="2" charset="2"/>
              </a:rPr>
              <a:t>Indicator</a:t>
            </a:r>
            <a:endParaRPr lang="de-DE" altLang="de-DE" sz="1600" dirty="0">
              <a:sym typeface="Wingdings" pitchFamily="2" charset="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764704"/>
            <a:ext cx="9144000" cy="81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457200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Blue </a:t>
            </a:r>
            <a:r>
              <a:rPr lang="de-DE" altLang="de-DE" sz="2000" dirty="0" err="1" smtClean="0"/>
              <a:t>contour</a:t>
            </a:r>
            <a:r>
              <a:rPr lang="de-DE" altLang="de-DE" sz="2000" dirty="0" err="1"/>
              <a:t>s</a:t>
            </a:r>
            <a:r>
              <a:rPr lang="de-DE" altLang="de-DE" sz="2000" dirty="0" smtClean="0"/>
              <a:t>: Rad-TRAM </a:t>
            </a:r>
            <a:r>
              <a:rPr lang="de-DE" altLang="de-DE" sz="2000" dirty="0" err="1" smtClean="0"/>
              <a:t>observations</a:t>
            </a:r>
            <a:endParaRPr lang="de-DE" altLang="de-DE" sz="2000" dirty="0" smtClean="0"/>
          </a:p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 err="1" smtClean="0"/>
              <a:t>Colourful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surfaces</a:t>
            </a:r>
            <a:r>
              <a:rPr lang="de-DE" altLang="de-DE" sz="2000" dirty="0" smtClean="0"/>
              <a:t>: Cb-LIKE </a:t>
            </a:r>
            <a:r>
              <a:rPr lang="de-DE" altLang="de-DE" sz="2000" dirty="0" err="1" smtClean="0"/>
              <a:t>forecasts</a:t>
            </a:r>
            <a:r>
              <a:rPr lang="de-DE" altLang="de-DE" sz="2000" dirty="0" smtClean="0"/>
              <a:t> (COSMO-DE </a:t>
            </a:r>
            <a:r>
              <a:rPr lang="de-DE" altLang="de-DE" sz="2000" dirty="0" err="1" smtClean="0"/>
              <a:t>model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run</a:t>
            </a:r>
            <a:r>
              <a:rPr lang="de-DE" altLang="de-DE" sz="2000" dirty="0" smtClean="0"/>
              <a:t> 1200 UTC)</a:t>
            </a:r>
            <a:endParaRPr lang="de-DE" altLang="de-DE" sz="2200" dirty="0"/>
          </a:p>
        </p:txBody>
      </p:sp>
      <p:sp>
        <p:nvSpPr>
          <p:cNvPr id="2" name="Rechteck 1"/>
          <p:cNvSpPr/>
          <p:nvPr/>
        </p:nvSpPr>
        <p:spPr>
          <a:xfrm>
            <a:off x="859632" y="1776418"/>
            <a:ext cx="6912768" cy="40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2200" b="1" dirty="0" smtClean="0">
                <a:solidFill>
                  <a:srgbClr val="0070C0"/>
                </a:solidFill>
              </a:rPr>
              <a:t>22/06/2011 – 1400 UTC -&gt; 2 </a:t>
            </a:r>
            <a:r>
              <a:rPr lang="de-DE" altLang="en-US" sz="2200" b="1" dirty="0" err="1" smtClean="0">
                <a:solidFill>
                  <a:srgbClr val="0070C0"/>
                </a:solidFill>
              </a:rPr>
              <a:t>hrs</a:t>
            </a:r>
            <a:r>
              <a:rPr lang="de-DE" altLang="en-US" sz="2200" b="1" dirty="0" smtClean="0">
                <a:solidFill>
                  <a:srgbClr val="0070C0"/>
                </a:solidFill>
              </a:rPr>
              <a:t> </a:t>
            </a:r>
            <a:r>
              <a:rPr lang="de-DE" altLang="en-US" sz="2200" b="1" dirty="0" err="1" smtClean="0">
                <a:solidFill>
                  <a:srgbClr val="0070C0"/>
                </a:solidFill>
              </a:rPr>
              <a:t>forecast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59632" y="1773925"/>
            <a:ext cx="6912768" cy="40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2200" b="1" dirty="0" smtClean="0">
                <a:solidFill>
                  <a:srgbClr val="0070C0"/>
                </a:solidFill>
              </a:rPr>
              <a:t>22/06/2011 – 1600 UTC -&gt; 4 </a:t>
            </a:r>
            <a:r>
              <a:rPr lang="de-DE" altLang="en-US" sz="2200" b="1" dirty="0" err="1" smtClean="0">
                <a:solidFill>
                  <a:srgbClr val="0070C0"/>
                </a:solidFill>
              </a:rPr>
              <a:t>hrs</a:t>
            </a:r>
            <a:r>
              <a:rPr lang="de-DE" altLang="en-US" sz="2200" b="1" dirty="0" smtClean="0">
                <a:solidFill>
                  <a:srgbClr val="0070C0"/>
                </a:solidFill>
              </a:rPr>
              <a:t> </a:t>
            </a:r>
            <a:r>
              <a:rPr lang="de-DE" altLang="en-US" sz="2200" b="1" dirty="0" err="1" smtClean="0">
                <a:solidFill>
                  <a:srgbClr val="0070C0"/>
                </a:solidFill>
              </a:rPr>
              <a:t>forecast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60400" y="1774800"/>
            <a:ext cx="6912768" cy="40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2200" b="1" dirty="0" smtClean="0">
                <a:solidFill>
                  <a:srgbClr val="0070C0"/>
                </a:solidFill>
              </a:rPr>
              <a:t>22/06/2011 – 1800 UTC -&gt; 6 </a:t>
            </a:r>
            <a:r>
              <a:rPr lang="de-DE" altLang="en-US" sz="2200" b="1" dirty="0" err="1" smtClean="0">
                <a:solidFill>
                  <a:srgbClr val="0070C0"/>
                </a:solidFill>
              </a:rPr>
              <a:t>hrs</a:t>
            </a:r>
            <a:r>
              <a:rPr lang="de-DE" altLang="en-US" sz="2200" b="1" dirty="0" smtClean="0">
                <a:solidFill>
                  <a:srgbClr val="0070C0"/>
                </a:solidFill>
              </a:rPr>
              <a:t> </a:t>
            </a:r>
            <a:r>
              <a:rPr lang="de-DE" altLang="en-US" sz="2200" b="1" dirty="0" err="1" smtClean="0">
                <a:solidFill>
                  <a:srgbClr val="0070C0"/>
                </a:solidFill>
              </a:rPr>
              <a:t>forecast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7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Memb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836613"/>
            <a:ext cx="603567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0" y="5445125"/>
            <a:ext cx="9144000" cy="9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Best-Member</a:t>
            </a:r>
            <a:r>
              <a:rPr lang="de-DE" altLang="de-DE" sz="2000" dirty="0"/>
              <a:t>: </a:t>
            </a:r>
            <a:r>
              <a:rPr lang="de-DE" altLang="de-DE" sz="2000" b="1" dirty="0" smtClean="0">
                <a:solidFill>
                  <a:srgbClr val="006699"/>
                </a:solidFill>
              </a:rPr>
              <a:t>M3</a:t>
            </a:r>
            <a:r>
              <a:rPr lang="de-DE" altLang="de-DE" sz="2000" dirty="0">
                <a:solidFill>
                  <a:srgbClr val="006699"/>
                </a:solidFill>
              </a:rPr>
              <a:t> </a:t>
            </a:r>
            <a:r>
              <a:rPr lang="de-DE" altLang="de-DE" sz="2000" dirty="0" err="1" smtClean="0"/>
              <a:t>which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is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the</a:t>
            </a:r>
            <a:r>
              <a:rPr lang="de-DE" altLang="de-DE" sz="2000" dirty="0" smtClean="0"/>
              <a:t> </a:t>
            </a:r>
            <a:r>
              <a:rPr lang="de-DE" altLang="de-DE" sz="2000" b="1" dirty="0" err="1" smtClean="0">
                <a:solidFill>
                  <a:srgbClr val="006699"/>
                </a:solidFill>
                <a:sym typeface="Wingdings" pitchFamily="2" charset="2"/>
              </a:rPr>
              <a:t>youngest</a:t>
            </a:r>
            <a:r>
              <a:rPr lang="de-DE" altLang="de-DE" sz="2000" b="1" dirty="0" smtClean="0">
                <a:solidFill>
                  <a:srgbClr val="006699"/>
                </a:solidFill>
                <a:sym typeface="Wingdings" pitchFamily="2" charset="2"/>
              </a:rPr>
              <a:t> </a:t>
            </a:r>
            <a:r>
              <a:rPr lang="de-DE" altLang="de-DE" sz="2000" b="1" dirty="0" err="1">
                <a:solidFill>
                  <a:srgbClr val="006699"/>
                </a:solidFill>
                <a:sym typeface="Wingdings" pitchFamily="2" charset="2"/>
              </a:rPr>
              <a:t>member</a:t>
            </a:r>
            <a:r>
              <a:rPr lang="de-DE" altLang="de-DE" sz="2000" b="1" dirty="0">
                <a:solidFill>
                  <a:srgbClr val="006699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ym typeface="Wingdings" pitchFamily="2" charset="2"/>
              </a:rPr>
              <a:t>overlapping</a:t>
            </a:r>
            <a:r>
              <a:rPr lang="de-DE" altLang="de-DE" sz="20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ym typeface="Wingdings" pitchFamily="2" charset="2"/>
              </a:rPr>
              <a:t>with</a:t>
            </a:r>
            <a:r>
              <a:rPr lang="de-DE" altLang="de-DE" sz="2000" dirty="0" smtClean="0">
                <a:sym typeface="Wingdings" pitchFamily="2" charset="2"/>
              </a:rPr>
              <a:t> </a:t>
            </a:r>
            <a:r>
              <a:rPr lang="de-DE" altLang="de-DE" sz="2000" dirty="0" err="1" smtClean="0">
                <a:sym typeface="Wingdings" pitchFamily="2" charset="2"/>
              </a:rPr>
              <a:t>the</a:t>
            </a:r>
            <a:r>
              <a:rPr lang="de-DE" altLang="de-DE" sz="2000" dirty="0" smtClean="0">
                <a:sym typeface="Wingdings" pitchFamily="2" charset="2"/>
              </a:rPr>
              <a:t> Rad-TRAM </a:t>
            </a:r>
            <a:r>
              <a:rPr lang="de-DE" altLang="de-DE" sz="2000" dirty="0" err="1" smtClean="0">
                <a:sym typeface="Wingdings" pitchFamily="2" charset="2"/>
              </a:rPr>
              <a:t>object</a:t>
            </a:r>
            <a:r>
              <a:rPr lang="de-DE" altLang="de-DE" sz="2000" dirty="0" smtClean="0">
                <a:sym typeface="Wingdings" pitchFamily="2" charset="2"/>
              </a:rPr>
              <a:t>                                                                                                                                       </a:t>
            </a:r>
            <a:r>
              <a:rPr lang="de-DE" altLang="de-DE" sz="2000" dirty="0">
                <a:sym typeface="Wingdings" pitchFamily="2" charset="2"/>
              </a:rPr>
              <a:t>			</a:t>
            </a:r>
            <a:endParaRPr lang="de-DE" altLang="de-DE" sz="2000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err="1">
                <a:solidFill>
                  <a:srgbClr val="0070C0"/>
                </a:solidFill>
              </a:rPr>
              <a:t>Cb</a:t>
            </a:r>
            <a:r>
              <a:rPr lang="de-DE" altLang="de-DE" sz="2400" b="1" dirty="0">
                <a:solidFill>
                  <a:srgbClr val="0070C0"/>
                </a:solidFill>
              </a:rPr>
              <a:t>-LIKE – Best-Member-</a:t>
            </a:r>
            <a:r>
              <a:rPr lang="de-DE" altLang="de-DE" sz="2400" b="1" dirty="0" err="1">
                <a:solidFill>
                  <a:srgbClr val="0070C0"/>
                </a:solidFill>
              </a:rPr>
              <a:t>Selection</a:t>
            </a:r>
            <a:r>
              <a:rPr lang="de-DE" altLang="de-DE" sz="2400" b="1" dirty="0">
                <a:solidFill>
                  <a:srgbClr val="0070C0"/>
                </a:solidFill>
              </a:rPr>
              <a:t>: </a:t>
            </a:r>
            <a:r>
              <a:rPr lang="de-DE" altLang="de-DE" sz="2400" b="1" dirty="0" err="1">
                <a:solidFill>
                  <a:srgbClr val="0070C0"/>
                </a:solidFill>
              </a:rPr>
              <a:t>e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xample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pieren 1"/>
          <p:cNvGrpSpPr>
            <a:grpSpLocks/>
          </p:cNvGrpSpPr>
          <p:nvPr/>
        </p:nvGrpSpPr>
        <p:grpSpPr bwMode="auto">
          <a:xfrm>
            <a:off x="0" y="81755"/>
            <a:ext cx="9144000" cy="6119813"/>
            <a:chOff x="36513" y="117475"/>
            <a:chExt cx="9144000" cy="6119813"/>
          </a:xfrm>
        </p:grpSpPr>
        <p:sp>
          <p:nvSpPr>
            <p:cNvPr id="11267" name="Rectangle 64"/>
            <p:cNvSpPr>
              <a:spLocks noChangeArrowheads="1"/>
            </p:cNvSpPr>
            <p:nvPr/>
          </p:nvSpPr>
          <p:spPr bwMode="auto">
            <a:xfrm>
              <a:off x="36513" y="117475"/>
              <a:ext cx="9144000" cy="6048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DE" altLang="de-DE">
                <a:latin typeface="Calibri" pitchFamily="34" charset="0"/>
              </a:endParaRPr>
            </a:p>
          </p:txBody>
        </p:sp>
        <p:sp>
          <p:nvSpPr>
            <p:cNvPr id="11268" name="Rectangle 67"/>
            <p:cNvSpPr>
              <a:spLocks noChangeArrowheads="1"/>
            </p:cNvSpPr>
            <p:nvPr/>
          </p:nvSpPr>
          <p:spPr bwMode="auto">
            <a:xfrm>
              <a:off x="2239963" y="2105025"/>
              <a:ext cx="1331912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POLDIRAD</a:t>
              </a:r>
              <a:endParaRPr lang="en-GB" altLang="de-DE" sz="140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11269" name="Line 71"/>
            <p:cNvSpPr>
              <a:spLocks noChangeShapeType="1"/>
            </p:cNvSpPr>
            <p:nvPr/>
          </p:nvSpPr>
          <p:spPr bwMode="auto">
            <a:xfrm flipH="1">
              <a:off x="5097463" y="2420938"/>
              <a:ext cx="388937" cy="544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0" name="Line 72"/>
            <p:cNvSpPr>
              <a:spLocks noChangeShapeType="1"/>
            </p:cNvSpPr>
            <p:nvPr/>
          </p:nvSpPr>
          <p:spPr bwMode="auto">
            <a:xfrm flipH="1">
              <a:off x="5441950" y="2349500"/>
              <a:ext cx="1520825" cy="760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1" name="Line 74"/>
            <p:cNvSpPr>
              <a:spLocks noChangeShapeType="1"/>
            </p:cNvSpPr>
            <p:nvPr/>
          </p:nvSpPr>
          <p:spPr bwMode="auto">
            <a:xfrm flipV="1">
              <a:off x="3868738" y="4149725"/>
              <a:ext cx="71437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2" name="Line 75"/>
            <p:cNvSpPr>
              <a:spLocks noChangeShapeType="1"/>
            </p:cNvSpPr>
            <p:nvPr/>
          </p:nvSpPr>
          <p:spPr bwMode="auto">
            <a:xfrm flipH="1" flipV="1">
              <a:off x="4751388" y="4148138"/>
              <a:ext cx="211137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3" name="Line 76"/>
            <p:cNvSpPr>
              <a:spLocks noChangeShapeType="1"/>
            </p:cNvSpPr>
            <p:nvPr/>
          </p:nvSpPr>
          <p:spPr bwMode="auto">
            <a:xfrm flipH="1" flipV="1">
              <a:off x="5338763" y="3897313"/>
              <a:ext cx="457200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1274" name="Picture 7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1341438"/>
              <a:ext cx="842962" cy="8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78" descr="32_17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6" t="28206" r="66855" b="43718"/>
            <a:stretch>
              <a:fillRect/>
            </a:stretch>
          </p:blipFill>
          <p:spPr bwMode="auto">
            <a:xfrm>
              <a:off x="931863" y="1316038"/>
              <a:ext cx="919162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Rectangle 79"/>
            <p:cNvSpPr>
              <a:spLocks noChangeArrowheads="1"/>
            </p:cNvSpPr>
            <p:nvPr/>
          </p:nvSpPr>
          <p:spPr bwMode="auto">
            <a:xfrm>
              <a:off x="5148263" y="2024063"/>
              <a:ext cx="133191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Surface Analysis</a:t>
              </a:r>
              <a:endParaRPr lang="en-GB" altLang="de-DE" sz="140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11277" name="Rectangle 80"/>
            <p:cNvSpPr>
              <a:spLocks noChangeArrowheads="1"/>
            </p:cNvSpPr>
            <p:nvPr/>
          </p:nvSpPr>
          <p:spPr bwMode="auto">
            <a:xfrm>
              <a:off x="708025" y="2133600"/>
              <a:ext cx="1331913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Cloud tracker</a:t>
              </a:r>
              <a:endParaRPr lang="en-GB" altLang="de-DE" sz="140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11278" name="Rectangle 81"/>
            <p:cNvSpPr>
              <a:spLocks noChangeArrowheads="1"/>
            </p:cNvSpPr>
            <p:nvPr/>
          </p:nvSpPr>
          <p:spPr bwMode="auto">
            <a:xfrm>
              <a:off x="6840538" y="2060575"/>
              <a:ext cx="1331912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Radar tracker</a:t>
              </a:r>
              <a:endParaRPr lang="en-GB" altLang="de-DE" sz="140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11279" name="Rectangle 82"/>
            <p:cNvSpPr>
              <a:spLocks noChangeArrowheads="1"/>
            </p:cNvSpPr>
            <p:nvPr/>
          </p:nvSpPr>
          <p:spPr bwMode="auto">
            <a:xfrm>
              <a:off x="3679825" y="2060575"/>
              <a:ext cx="1331913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Lightning</a:t>
              </a:r>
              <a:endParaRPr lang="en-GB" altLang="de-DE" sz="140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pic>
          <p:nvPicPr>
            <p:cNvPr id="11280" name="Picture 85" descr="Rad-TR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5" t="45354" r="67932" b="4320"/>
            <a:stretch>
              <a:fillRect/>
            </a:stretch>
          </p:blipFill>
          <p:spPr bwMode="auto">
            <a:xfrm>
              <a:off x="7143750" y="1376363"/>
              <a:ext cx="741363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86" descr="Kal_ju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63" r="46318"/>
            <a:stretch>
              <a:fillRect/>
            </a:stretch>
          </p:blipFill>
          <p:spPr bwMode="auto">
            <a:xfrm>
              <a:off x="3957638" y="1393825"/>
              <a:ext cx="746125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Rectangle 89"/>
            <p:cNvSpPr>
              <a:spLocks noChangeArrowheads="1"/>
            </p:cNvSpPr>
            <p:nvPr/>
          </p:nvSpPr>
          <p:spPr bwMode="auto">
            <a:xfrm>
              <a:off x="4564063" y="5805488"/>
              <a:ext cx="116046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Local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forecasting</a:t>
              </a:r>
              <a:endParaRPr lang="en-GB" altLang="de-DE" sz="140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11283" name="Rectangle 90"/>
            <p:cNvSpPr>
              <a:spLocks noChangeArrowheads="1"/>
            </p:cNvSpPr>
            <p:nvPr/>
          </p:nvSpPr>
          <p:spPr bwMode="auto">
            <a:xfrm>
              <a:off x="3095625" y="5661025"/>
              <a:ext cx="1335088" cy="57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COSMO-DE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 &amp; Ensemble</a:t>
              </a:r>
            </a:p>
          </p:txBody>
        </p:sp>
        <p:pic>
          <p:nvPicPr>
            <p:cNvPr id="11284" name="Picture 91" descr="Ensembl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09" t="33595" r="9402" b="22397"/>
            <a:stretch>
              <a:fillRect/>
            </a:stretch>
          </p:blipFill>
          <p:spPr bwMode="auto">
            <a:xfrm>
              <a:off x="3235325" y="4797425"/>
              <a:ext cx="1057275" cy="9175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5" name="Line 92"/>
            <p:cNvSpPr>
              <a:spLocks noChangeShapeType="1"/>
            </p:cNvSpPr>
            <p:nvPr/>
          </p:nvSpPr>
          <p:spPr bwMode="auto">
            <a:xfrm rot="5400000" flipH="1">
              <a:off x="2919413" y="4981575"/>
              <a:ext cx="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286" name="Group 94"/>
            <p:cNvGrpSpPr>
              <a:grpSpLocks/>
            </p:cNvGrpSpPr>
            <p:nvPr/>
          </p:nvGrpSpPr>
          <p:grpSpPr bwMode="auto">
            <a:xfrm rot="-5400000">
              <a:off x="1749425" y="4702175"/>
              <a:ext cx="865188" cy="839788"/>
              <a:chOff x="5374" y="16377"/>
              <a:chExt cx="3087" cy="3068"/>
            </a:xfrm>
          </p:grpSpPr>
          <p:pic>
            <p:nvPicPr>
              <p:cNvPr id="11349" name="Picture 95" descr="cbtram_meso_nh_199909201400_sw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5" t="10466" r="5815" b="1744"/>
              <a:stretch>
                <a:fillRect/>
              </a:stretch>
            </p:blipFill>
            <p:spPr bwMode="auto">
              <a:xfrm>
                <a:off x="5374" y="16377"/>
                <a:ext cx="3087" cy="30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50" name="Rectangle 96"/>
              <p:cNvSpPr>
                <a:spLocks noChangeArrowheads="1"/>
              </p:cNvSpPr>
              <p:nvPr/>
            </p:nvSpPr>
            <p:spPr bwMode="auto">
              <a:xfrm>
                <a:off x="7917" y="19187"/>
                <a:ext cx="544" cy="14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3600" tIns="183600" rIns="183600" bIns="183600" anchor="ctr"/>
              <a:lstStyle>
                <a:lvl1pPr eaLnBrk="0" hangingPunct="0">
                  <a:spcBef>
                    <a:spcPts val="300"/>
                  </a:spcBef>
                  <a:spcAft>
                    <a:spcPts val="30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de-DE" altLang="de-DE">
                  <a:latin typeface="Calibri" pitchFamily="34" charset="0"/>
                </a:endParaRPr>
              </a:p>
            </p:txBody>
          </p:sp>
        </p:grpSp>
        <p:grpSp>
          <p:nvGrpSpPr>
            <p:cNvPr id="11287" name="Group 97"/>
            <p:cNvGrpSpPr>
              <a:grpSpLocks/>
            </p:cNvGrpSpPr>
            <p:nvPr/>
          </p:nvGrpSpPr>
          <p:grpSpPr bwMode="auto">
            <a:xfrm>
              <a:off x="633413" y="4581525"/>
              <a:ext cx="773112" cy="765175"/>
              <a:chOff x="2903" y="17872"/>
              <a:chExt cx="1225" cy="1225"/>
            </a:xfrm>
          </p:grpSpPr>
          <p:sp>
            <p:nvSpPr>
              <p:cNvPr id="11346" name="Rectangle 98"/>
              <p:cNvSpPr>
                <a:spLocks noChangeArrowheads="1"/>
              </p:cNvSpPr>
              <p:nvPr/>
            </p:nvSpPr>
            <p:spPr bwMode="auto">
              <a:xfrm>
                <a:off x="2903" y="17872"/>
                <a:ext cx="1225" cy="12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3600" tIns="183600" rIns="183600" bIns="183600" anchor="ctr"/>
              <a:lstStyle>
                <a:lvl1pPr eaLnBrk="0" hangingPunct="0">
                  <a:spcBef>
                    <a:spcPts val="300"/>
                  </a:spcBef>
                  <a:spcAft>
                    <a:spcPts val="30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1347" name="Freeform 99"/>
              <p:cNvSpPr>
                <a:spLocks/>
              </p:cNvSpPr>
              <p:nvPr/>
            </p:nvSpPr>
            <p:spPr bwMode="auto">
              <a:xfrm>
                <a:off x="3130" y="18098"/>
                <a:ext cx="953" cy="467"/>
              </a:xfrm>
              <a:custGeom>
                <a:avLst/>
                <a:gdLst>
                  <a:gd name="T0" fmla="*/ 0 w 2223"/>
                  <a:gd name="T1" fmla="*/ 0 h 1088"/>
                  <a:gd name="T2" fmla="*/ 0 w 2223"/>
                  <a:gd name="T3" fmla="*/ 0 h 1088"/>
                  <a:gd name="T4" fmla="*/ 0 w 2223"/>
                  <a:gd name="T5" fmla="*/ 0 h 1088"/>
                  <a:gd name="T6" fmla="*/ 0 w 2223"/>
                  <a:gd name="T7" fmla="*/ 0 h 1088"/>
                  <a:gd name="T8" fmla="*/ 0 w 2223"/>
                  <a:gd name="T9" fmla="*/ 0 h 1088"/>
                  <a:gd name="T10" fmla="*/ 0 w 2223"/>
                  <a:gd name="T11" fmla="*/ 0 h 1088"/>
                  <a:gd name="T12" fmla="*/ 0 w 2223"/>
                  <a:gd name="T13" fmla="*/ 0 h 1088"/>
                  <a:gd name="T14" fmla="*/ 0 w 2223"/>
                  <a:gd name="T15" fmla="*/ 0 h 1088"/>
                  <a:gd name="T16" fmla="*/ 0 w 2223"/>
                  <a:gd name="T17" fmla="*/ 0 h 1088"/>
                  <a:gd name="T18" fmla="*/ 0 w 2223"/>
                  <a:gd name="T19" fmla="*/ 0 h 1088"/>
                  <a:gd name="T20" fmla="*/ 0 w 2223"/>
                  <a:gd name="T21" fmla="*/ 0 h 1088"/>
                  <a:gd name="T22" fmla="*/ 0 w 2223"/>
                  <a:gd name="T23" fmla="*/ 0 h 1088"/>
                  <a:gd name="T24" fmla="*/ 0 w 2223"/>
                  <a:gd name="T25" fmla="*/ 0 h 1088"/>
                  <a:gd name="T26" fmla="*/ 0 w 2223"/>
                  <a:gd name="T27" fmla="*/ 0 h 1088"/>
                  <a:gd name="T28" fmla="*/ 0 w 2223"/>
                  <a:gd name="T29" fmla="*/ 0 h 1088"/>
                  <a:gd name="T30" fmla="*/ 0 w 2223"/>
                  <a:gd name="T31" fmla="*/ 0 h 1088"/>
                  <a:gd name="T32" fmla="*/ 0 w 2223"/>
                  <a:gd name="T33" fmla="*/ 0 h 1088"/>
                  <a:gd name="T34" fmla="*/ 0 w 2223"/>
                  <a:gd name="T35" fmla="*/ 0 h 1088"/>
                  <a:gd name="T36" fmla="*/ 0 w 2223"/>
                  <a:gd name="T37" fmla="*/ 0 h 1088"/>
                  <a:gd name="T38" fmla="*/ 0 w 2223"/>
                  <a:gd name="T39" fmla="*/ 0 h 1088"/>
                  <a:gd name="T40" fmla="*/ 0 w 2223"/>
                  <a:gd name="T41" fmla="*/ 0 h 1088"/>
                  <a:gd name="T42" fmla="*/ 0 w 2223"/>
                  <a:gd name="T43" fmla="*/ 0 h 1088"/>
                  <a:gd name="T44" fmla="*/ 0 w 2223"/>
                  <a:gd name="T45" fmla="*/ 0 h 1088"/>
                  <a:gd name="T46" fmla="*/ 0 w 2223"/>
                  <a:gd name="T47" fmla="*/ 0 h 1088"/>
                  <a:gd name="T48" fmla="*/ 0 w 2223"/>
                  <a:gd name="T49" fmla="*/ 0 h 1088"/>
                  <a:gd name="T50" fmla="*/ 0 w 2223"/>
                  <a:gd name="T51" fmla="*/ 0 h 1088"/>
                  <a:gd name="T52" fmla="*/ 0 w 2223"/>
                  <a:gd name="T53" fmla="*/ 0 h 1088"/>
                  <a:gd name="T54" fmla="*/ 0 w 2223"/>
                  <a:gd name="T55" fmla="*/ 0 h 1088"/>
                  <a:gd name="T56" fmla="*/ 0 w 2223"/>
                  <a:gd name="T57" fmla="*/ 0 h 1088"/>
                  <a:gd name="T58" fmla="*/ 0 w 2223"/>
                  <a:gd name="T59" fmla="*/ 0 h 1088"/>
                  <a:gd name="T60" fmla="*/ 0 w 2223"/>
                  <a:gd name="T61" fmla="*/ 0 h 1088"/>
                  <a:gd name="T62" fmla="*/ 0 w 2223"/>
                  <a:gd name="T63" fmla="*/ 0 h 1088"/>
                  <a:gd name="T64" fmla="*/ 0 w 2223"/>
                  <a:gd name="T65" fmla="*/ 0 h 1088"/>
                  <a:gd name="T66" fmla="*/ 0 w 2223"/>
                  <a:gd name="T67" fmla="*/ 0 h 1088"/>
                  <a:gd name="T68" fmla="*/ 0 w 2223"/>
                  <a:gd name="T69" fmla="*/ 0 h 1088"/>
                  <a:gd name="T70" fmla="*/ 0 w 2223"/>
                  <a:gd name="T71" fmla="*/ 0 h 1088"/>
                  <a:gd name="T72" fmla="*/ 0 w 2223"/>
                  <a:gd name="T73" fmla="*/ 0 h 1088"/>
                  <a:gd name="T74" fmla="*/ 0 w 2223"/>
                  <a:gd name="T75" fmla="*/ 0 h 1088"/>
                  <a:gd name="T76" fmla="*/ 0 w 2223"/>
                  <a:gd name="T77" fmla="*/ 0 h 1088"/>
                  <a:gd name="T78" fmla="*/ 0 w 2223"/>
                  <a:gd name="T79" fmla="*/ 0 h 1088"/>
                  <a:gd name="T80" fmla="*/ 0 w 2223"/>
                  <a:gd name="T81" fmla="*/ 0 h 1088"/>
                  <a:gd name="T82" fmla="*/ 0 w 2223"/>
                  <a:gd name="T83" fmla="*/ 0 h 1088"/>
                  <a:gd name="T84" fmla="*/ 0 w 2223"/>
                  <a:gd name="T85" fmla="*/ 0 h 1088"/>
                  <a:gd name="T86" fmla="*/ 0 w 2223"/>
                  <a:gd name="T87" fmla="*/ 0 h 1088"/>
                  <a:gd name="T88" fmla="*/ 0 w 2223"/>
                  <a:gd name="T89" fmla="*/ 0 h 1088"/>
                  <a:gd name="T90" fmla="*/ 0 w 2223"/>
                  <a:gd name="T91" fmla="*/ 0 h 1088"/>
                  <a:gd name="T92" fmla="*/ 0 w 2223"/>
                  <a:gd name="T93" fmla="*/ 0 h 1088"/>
                  <a:gd name="T94" fmla="*/ 0 w 2223"/>
                  <a:gd name="T95" fmla="*/ 0 h 1088"/>
                  <a:gd name="T96" fmla="*/ 0 w 2223"/>
                  <a:gd name="T97" fmla="*/ 0 h 1088"/>
                  <a:gd name="T98" fmla="*/ 0 w 2223"/>
                  <a:gd name="T99" fmla="*/ 0 h 1088"/>
                  <a:gd name="T100" fmla="*/ 0 w 2223"/>
                  <a:gd name="T101" fmla="*/ 0 h 1088"/>
                  <a:gd name="T102" fmla="*/ 0 w 2223"/>
                  <a:gd name="T103" fmla="*/ 0 h 1088"/>
                  <a:gd name="T104" fmla="*/ 0 w 2223"/>
                  <a:gd name="T105" fmla="*/ 0 h 1088"/>
                  <a:gd name="T106" fmla="*/ 0 w 2223"/>
                  <a:gd name="T107" fmla="*/ 0 h 1088"/>
                  <a:gd name="T108" fmla="*/ 0 w 2223"/>
                  <a:gd name="T109" fmla="*/ 0 h 1088"/>
                  <a:gd name="T110" fmla="*/ 0 w 2223"/>
                  <a:gd name="T111" fmla="*/ 0 h 1088"/>
                  <a:gd name="T112" fmla="*/ 0 w 2223"/>
                  <a:gd name="T113" fmla="*/ 0 h 1088"/>
                  <a:gd name="T114" fmla="*/ 0 w 2223"/>
                  <a:gd name="T115" fmla="*/ 0 h 1088"/>
                  <a:gd name="T116" fmla="*/ 0 w 2223"/>
                  <a:gd name="T117" fmla="*/ 0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23" h="1088">
                    <a:moveTo>
                      <a:pt x="908" y="91"/>
                    </a:moveTo>
                    <a:lnTo>
                      <a:pt x="862" y="181"/>
                    </a:lnTo>
                    <a:lnTo>
                      <a:pt x="908" y="227"/>
                    </a:lnTo>
                    <a:lnTo>
                      <a:pt x="862" y="272"/>
                    </a:lnTo>
                    <a:lnTo>
                      <a:pt x="862" y="453"/>
                    </a:lnTo>
                    <a:lnTo>
                      <a:pt x="817" y="499"/>
                    </a:lnTo>
                    <a:lnTo>
                      <a:pt x="726" y="544"/>
                    </a:lnTo>
                    <a:lnTo>
                      <a:pt x="681" y="453"/>
                    </a:lnTo>
                    <a:lnTo>
                      <a:pt x="635" y="408"/>
                    </a:lnTo>
                    <a:lnTo>
                      <a:pt x="499" y="408"/>
                    </a:lnTo>
                    <a:lnTo>
                      <a:pt x="454" y="453"/>
                    </a:lnTo>
                    <a:lnTo>
                      <a:pt x="409" y="544"/>
                    </a:lnTo>
                    <a:lnTo>
                      <a:pt x="409" y="635"/>
                    </a:lnTo>
                    <a:lnTo>
                      <a:pt x="227" y="680"/>
                    </a:lnTo>
                    <a:lnTo>
                      <a:pt x="91" y="726"/>
                    </a:lnTo>
                    <a:lnTo>
                      <a:pt x="0" y="816"/>
                    </a:lnTo>
                    <a:lnTo>
                      <a:pt x="46" y="952"/>
                    </a:lnTo>
                    <a:lnTo>
                      <a:pt x="136" y="1043"/>
                    </a:lnTo>
                    <a:lnTo>
                      <a:pt x="318" y="1088"/>
                    </a:lnTo>
                    <a:lnTo>
                      <a:pt x="499" y="1088"/>
                    </a:lnTo>
                    <a:lnTo>
                      <a:pt x="499" y="907"/>
                    </a:lnTo>
                    <a:lnTo>
                      <a:pt x="499" y="680"/>
                    </a:lnTo>
                    <a:lnTo>
                      <a:pt x="590" y="680"/>
                    </a:lnTo>
                    <a:lnTo>
                      <a:pt x="635" y="635"/>
                    </a:lnTo>
                    <a:lnTo>
                      <a:pt x="726" y="680"/>
                    </a:lnTo>
                    <a:lnTo>
                      <a:pt x="726" y="771"/>
                    </a:lnTo>
                    <a:lnTo>
                      <a:pt x="908" y="726"/>
                    </a:lnTo>
                    <a:lnTo>
                      <a:pt x="908" y="635"/>
                    </a:lnTo>
                    <a:lnTo>
                      <a:pt x="953" y="589"/>
                    </a:lnTo>
                    <a:lnTo>
                      <a:pt x="908" y="544"/>
                    </a:lnTo>
                    <a:lnTo>
                      <a:pt x="953" y="499"/>
                    </a:lnTo>
                    <a:lnTo>
                      <a:pt x="1044" y="544"/>
                    </a:lnTo>
                    <a:lnTo>
                      <a:pt x="1134" y="589"/>
                    </a:lnTo>
                    <a:lnTo>
                      <a:pt x="1089" y="726"/>
                    </a:lnTo>
                    <a:lnTo>
                      <a:pt x="1180" y="816"/>
                    </a:lnTo>
                    <a:lnTo>
                      <a:pt x="1270" y="862"/>
                    </a:lnTo>
                    <a:lnTo>
                      <a:pt x="1497" y="862"/>
                    </a:lnTo>
                    <a:lnTo>
                      <a:pt x="1588" y="816"/>
                    </a:lnTo>
                    <a:lnTo>
                      <a:pt x="1633" y="680"/>
                    </a:lnTo>
                    <a:lnTo>
                      <a:pt x="1769" y="635"/>
                    </a:lnTo>
                    <a:lnTo>
                      <a:pt x="1860" y="635"/>
                    </a:lnTo>
                    <a:lnTo>
                      <a:pt x="1905" y="544"/>
                    </a:lnTo>
                    <a:lnTo>
                      <a:pt x="2042" y="544"/>
                    </a:lnTo>
                    <a:lnTo>
                      <a:pt x="2042" y="635"/>
                    </a:lnTo>
                    <a:lnTo>
                      <a:pt x="2132" y="589"/>
                    </a:lnTo>
                    <a:lnTo>
                      <a:pt x="2178" y="589"/>
                    </a:lnTo>
                    <a:lnTo>
                      <a:pt x="2223" y="363"/>
                    </a:lnTo>
                    <a:lnTo>
                      <a:pt x="2178" y="272"/>
                    </a:lnTo>
                    <a:lnTo>
                      <a:pt x="2087" y="272"/>
                    </a:lnTo>
                    <a:lnTo>
                      <a:pt x="2042" y="181"/>
                    </a:lnTo>
                    <a:lnTo>
                      <a:pt x="1679" y="136"/>
                    </a:lnTo>
                    <a:lnTo>
                      <a:pt x="1633" y="136"/>
                    </a:lnTo>
                    <a:lnTo>
                      <a:pt x="1543" y="45"/>
                    </a:lnTo>
                    <a:lnTo>
                      <a:pt x="1452" y="45"/>
                    </a:lnTo>
                    <a:lnTo>
                      <a:pt x="1361" y="0"/>
                    </a:lnTo>
                    <a:lnTo>
                      <a:pt x="1270" y="0"/>
                    </a:lnTo>
                    <a:lnTo>
                      <a:pt x="1180" y="91"/>
                    </a:lnTo>
                    <a:lnTo>
                      <a:pt x="908" y="45"/>
                    </a:lnTo>
                    <a:lnTo>
                      <a:pt x="908" y="91"/>
                    </a:lnTo>
                    <a:close/>
                  </a:path>
                </a:pathLst>
              </a:custGeom>
              <a:solidFill>
                <a:srgbClr val="FF0000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3600" tIns="183600" rIns="183600" bIns="183600"/>
              <a:lstStyle/>
              <a:p>
                <a:endParaRPr lang="de-DE"/>
              </a:p>
            </p:txBody>
          </p:sp>
          <p:sp>
            <p:nvSpPr>
              <p:cNvPr id="11348" name="Freeform 100"/>
              <p:cNvSpPr>
                <a:spLocks/>
              </p:cNvSpPr>
              <p:nvPr/>
            </p:nvSpPr>
            <p:spPr bwMode="auto">
              <a:xfrm>
                <a:off x="3039" y="18268"/>
                <a:ext cx="817" cy="375"/>
              </a:xfrm>
              <a:custGeom>
                <a:avLst/>
                <a:gdLst>
                  <a:gd name="T0" fmla="*/ 0 w 1678"/>
                  <a:gd name="T1" fmla="*/ 0 h 771"/>
                  <a:gd name="T2" fmla="*/ 0 w 1678"/>
                  <a:gd name="T3" fmla="*/ 0 h 771"/>
                  <a:gd name="T4" fmla="*/ 0 w 1678"/>
                  <a:gd name="T5" fmla="*/ 0 h 771"/>
                  <a:gd name="T6" fmla="*/ 0 w 1678"/>
                  <a:gd name="T7" fmla="*/ 0 h 771"/>
                  <a:gd name="T8" fmla="*/ 0 w 1678"/>
                  <a:gd name="T9" fmla="*/ 0 h 771"/>
                  <a:gd name="T10" fmla="*/ 0 w 1678"/>
                  <a:gd name="T11" fmla="*/ 0 h 771"/>
                  <a:gd name="T12" fmla="*/ 0 w 1678"/>
                  <a:gd name="T13" fmla="*/ 0 h 771"/>
                  <a:gd name="T14" fmla="*/ 0 w 1678"/>
                  <a:gd name="T15" fmla="*/ 0 h 771"/>
                  <a:gd name="T16" fmla="*/ 0 w 1678"/>
                  <a:gd name="T17" fmla="*/ 0 h 771"/>
                  <a:gd name="T18" fmla="*/ 0 w 1678"/>
                  <a:gd name="T19" fmla="*/ 0 h 771"/>
                  <a:gd name="T20" fmla="*/ 0 w 1678"/>
                  <a:gd name="T21" fmla="*/ 0 h 771"/>
                  <a:gd name="T22" fmla="*/ 0 w 1678"/>
                  <a:gd name="T23" fmla="*/ 0 h 771"/>
                  <a:gd name="T24" fmla="*/ 0 w 1678"/>
                  <a:gd name="T25" fmla="*/ 0 h 771"/>
                  <a:gd name="T26" fmla="*/ 0 w 1678"/>
                  <a:gd name="T27" fmla="*/ 0 h 771"/>
                  <a:gd name="T28" fmla="*/ 0 w 1678"/>
                  <a:gd name="T29" fmla="*/ 0 h 771"/>
                  <a:gd name="T30" fmla="*/ 0 w 1678"/>
                  <a:gd name="T31" fmla="*/ 0 h 771"/>
                  <a:gd name="T32" fmla="*/ 0 w 1678"/>
                  <a:gd name="T33" fmla="*/ 0 h 771"/>
                  <a:gd name="T34" fmla="*/ 0 w 1678"/>
                  <a:gd name="T35" fmla="*/ 0 h 771"/>
                  <a:gd name="T36" fmla="*/ 0 w 1678"/>
                  <a:gd name="T37" fmla="*/ 0 h 771"/>
                  <a:gd name="T38" fmla="*/ 0 w 1678"/>
                  <a:gd name="T39" fmla="*/ 0 h 771"/>
                  <a:gd name="T40" fmla="*/ 0 w 1678"/>
                  <a:gd name="T41" fmla="*/ 0 h 771"/>
                  <a:gd name="T42" fmla="*/ 0 w 1678"/>
                  <a:gd name="T43" fmla="*/ 0 h 771"/>
                  <a:gd name="T44" fmla="*/ 0 w 1678"/>
                  <a:gd name="T45" fmla="*/ 0 h 771"/>
                  <a:gd name="T46" fmla="*/ 0 w 1678"/>
                  <a:gd name="T47" fmla="*/ 0 h 771"/>
                  <a:gd name="T48" fmla="*/ 0 w 1678"/>
                  <a:gd name="T49" fmla="*/ 0 h 771"/>
                  <a:gd name="T50" fmla="*/ 0 w 1678"/>
                  <a:gd name="T51" fmla="*/ 0 h 771"/>
                  <a:gd name="T52" fmla="*/ 0 w 1678"/>
                  <a:gd name="T53" fmla="*/ 0 h 771"/>
                  <a:gd name="T54" fmla="*/ 0 w 1678"/>
                  <a:gd name="T55" fmla="*/ 0 h 771"/>
                  <a:gd name="T56" fmla="*/ 0 w 1678"/>
                  <a:gd name="T57" fmla="*/ 0 h 771"/>
                  <a:gd name="T58" fmla="*/ 0 w 1678"/>
                  <a:gd name="T59" fmla="*/ 0 h 771"/>
                  <a:gd name="T60" fmla="*/ 0 w 1678"/>
                  <a:gd name="T61" fmla="*/ 0 h 771"/>
                  <a:gd name="T62" fmla="*/ 0 w 1678"/>
                  <a:gd name="T63" fmla="*/ 0 h 771"/>
                  <a:gd name="T64" fmla="*/ 0 w 1678"/>
                  <a:gd name="T65" fmla="*/ 0 h 771"/>
                  <a:gd name="T66" fmla="*/ 0 w 1678"/>
                  <a:gd name="T67" fmla="*/ 0 h 771"/>
                  <a:gd name="T68" fmla="*/ 0 w 1678"/>
                  <a:gd name="T69" fmla="*/ 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78" h="771">
                    <a:moveTo>
                      <a:pt x="318" y="91"/>
                    </a:moveTo>
                    <a:lnTo>
                      <a:pt x="227" y="181"/>
                    </a:lnTo>
                    <a:lnTo>
                      <a:pt x="136" y="227"/>
                    </a:lnTo>
                    <a:lnTo>
                      <a:pt x="0" y="317"/>
                    </a:lnTo>
                    <a:lnTo>
                      <a:pt x="91" y="453"/>
                    </a:lnTo>
                    <a:lnTo>
                      <a:pt x="91" y="544"/>
                    </a:lnTo>
                    <a:lnTo>
                      <a:pt x="136" y="589"/>
                    </a:lnTo>
                    <a:lnTo>
                      <a:pt x="182" y="726"/>
                    </a:lnTo>
                    <a:lnTo>
                      <a:pt x="227" y="771"/>
                    </a:lnTo>
                    <a:lnTo>
                      <a:pt x="363" y="726"/>
                    </a:lnTo>
                    <a:lnTo>
                      <a:pt x="454" y="680"/>
                    </a:lnTo>
                    <a:lnTo>
                      <a:pt x="817" y="726"/>
                    </a:lnTo>
                    <a:lnTo>
                      <a:pt x="862" y="771"/>
                    </a:lnTo>
                    <a:lnTo>
                      <a:pt x="953" y="726"/>
                    </a:lnTo>
                    <a:lnTo>
                      <a:pt x="1089" y="635"/>
                    </a:lnTo>
                    <a:lnTo>
                      <a:pt x="1043" y="589"/>
                    </a:lnTo>
                    <a:lnTo>
                      <a:pt x="1134" y="589"/>
                    </a:lnTo>
                    <a:lnTo>
                      <a:pt x="1270" y="680"/>
                    </a:lnTo>
                    <a:lnTo>
                      <a:pt x="1270" y="726"/>
                    </a:lnTo>
                    <a:lnTo>
                      <a:pt x="1361" y="726"/>
                    </a:lnTo>
                    <a:lnTo>
                      <a:pt x="1361" y="680"/>
                    </a:lnTo>
                    <a:lnTo>
                      <a:pt x="1542" y="589"/>
                    </a:lnTo>
                    <a:lnTo>
                      <a:pt x="1633" y="499"/>
                    </a:lnTo>
                    <a:lnTo>
                      <a:pt x="1678" y="363"/>
                    </a:lnTo>
                    <a:lnTo>
                      <a:pt x="1633" y="227"/>
                    </a:lnTo>
                    <a:lnTo>
                      <a:pt x="1497" y="136"/>
                    </a:lnTo>
                    <a:lnTo>
                      <a:pt x="1316" y="91"/>
                    </a:lnTo>
                    <a:lnTo>
                      <a:pt x="1225" y="0"/>
                    </a:lnTo>
                    <a:lnTo>
                      <a:pt x="862" y="0"/>
                    </a:lnTo>
                    <a:lnTo>
                      <a:pt x="771" y="91"/>
                    </a:lnTo>
                    <a:lnTo>
                      <a:pt x="590" y="181"/>
                    </a:lnTo>
                    <a:lnTo>
                      <a:pt x="544" y="181"/>
                    </a:lnTo>
                    <a:lnTo>
                      <a:pt x="499" y="91"/>
                    </a:lnTo>
                    <a:lnTo>
                      <a:pt x="454" y="45"/>
                    </a:lnTo>
                    <a:lnTo>
                      <a:pt x="318" y="91"/>
                    </a:lnTo>
                    <a:close/>
                  </a:path>
                </a:pathLst>
              </a:custGeom>
              <a:solidFill>
                <a:srgbClr val="339966">
                  <a:alpha val="58823"/>
                </a:srgbClr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3600" tIns="183600" rIns="183600" bIns="183600"/>
              <a:lstStyle/>
              <a:p>
                <a:endParaRPr lang="de-DE"/>
              </a:p>
            </p:txBody>
          </p:sp>
        </p:grpSp>
        <p:sp>
          <p:nvSpPr>
            <p:cNvPr id="11288" name="Line 102"/>
            <p:cNvSpPr>
              <a:spLocks noChangeShapeType="1"/>
            </p:cNvSpPr>
            <p:nvPr/>
          </p:nvSpPr>
          <p:spPr bwMode="auto">
            <a:xfrm>
              <a:off x="7812088" y="1773238"/>
              <a:ext cx="769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9" name="Line 103"/>
            <p:cNvSpPr>
              <a:spLocks noChangeShapeType="1"/>
            </p:cNvSpPr>
            <p:nvPr/>
          </p:nvSpPr>
          <p:spPr bwMode="auto">
            <a:xfrm>
              <a:off x="8582025" y="1773238"/>
              <a:ext cx="0" cy="309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0" name="Line 104"/>
            <p:cNvSpPr>
              <a:spLocks noChangeShapeType="1"/>
            </p:cNvSpPr>
            <p:nvPr/>
          </p:nvSpPr>
          <p:spPr bwMode="auto">
            <a:xfrm flipH="1">
              <a:off x="8229600" y="4870450"/>
              <a:ext cx="352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1" name="Line 105"/>
            <p:cNvSpPr>
              <a:spLocks noChangeShapeType="1"/>
            </p:cNvSpPr>
            <p:nvPr/>
          </p:nvSpPr>
          <p:spPr bwMode="auto">
            <a:xfrm rot="-5400000">
              <a:off x="5733257" y="4980781"/>
              <a:ext cx="0" cy="354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2" name="Rectangle 106"/>
            <p:cNvSpPr>
              <a:spLocks noChangeArrowheads="1"/>
            </p:cNvSpPr>
            <p:nvPr/>
          </p:nvSpPr>
          <p:spPr bwMode="auto">
            <a:xfrm>
              <a:off x="5978525" y="5732463"/>
              <a:ext cx="133191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993300"/>
                  </a:solidFill>
                  <a:latin typeface="Calibri" pitchFamily="34" charset="0"/>
                </a:rPr>
                <a:t>SYNRAD</a:t>
              </a:r>
              <a:endParaRPr lang="en-GB" altLang="de-DE" sz="1400">
                <a:solidFill>
                  <a:srgbClr val="993300"/>
                </a:solidFill>
                <a:latin typeface="Calibri" pitchFamily="34" charset="0"/>
              </a:endParaRPr>
            </a:p>
          </p:txBody>
        </p:sp>
        <p:sp>
          <p:nvSpPr>
            <p:cNvPr id="11293" name="Rectangle 107"/>
            <p:cNvSpPr>
              <a:spLocks noChangeArrowheads="1"/>
            </p:cNvSpPr>
            <p:nvPr/>
          </p:nvSpPr>
          <p:spPr bwMode="auto">
            <a:xfrm>
              <a:off x="1687513" y="5518150"/>
              <a:ext cx="985837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SYNSAT</a:t>
              </a:r>
              <a:endParaRPr lang="en-GB" altLang="de-DE" sz="140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11294" name="Rectangle 108"/>
            <p:cNvSpPr>
              <a:spLocks noChangeArrowheads="1"/>
            </p:cNvSpPr>
            <p:nvPr/>
          </p:nvSpPr>
          <p:spPr bwMode="auto">
            <a:xfrm>
              <a:off x="561975" y="5446713"/>
              <a:ext cx="985838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Object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>
                  <a:solidFill>
                    <a:srgbClr val="A50021"/>
                  </a:solidFill>
                  <a:latin typeface="Calibri" pitchFamily="34" charset="0"/>
                </a:rPr>
                <a:t>Comparison</a:t>
              </a:r>
              <a:endParaRPr lang="en-GB" altLang="de-DE" sz="140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11295" name="Line 109"/>
            <p:cNvSpPr>
              <a:spLocks noChangeShapeType="1"/>
            </p:cNvSpPr>
            <p:nvPr/>
          </p:nvSpPr>
          <p:spPr bwMode="auto">
            <a:xfrm flipH="1" flipV="1">
              <a:off x="1266825" y="4870450"/>
              <a:ext cx="842963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6" name="Line 110"/>
            <p:cNvSpPr>
              <a:spLocks noChangeShapeType="1"/>
            </p:cNvSpPr>
            <p:nvPr/>
          </p:nvSpPr>
          <p:spPr bwMode="auto">
            <a:xfrm>
              <a:off x="352425" y="1846263"/>
              <a:ext cx="0" cy="309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7" name="Line 111"/>
            <p:cNvSpPr>
              <a:spLocks noChangeShapeType="1"/>
            </p:cNvSpPr>
            <p:nvPr/>
          </p:nvSpPr>
          <p:spPr bwMode="auto">
            <a:xfrm>
              <a:off x="352425" y="1846263"/>
              <a:ext cx="5619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8" name="Line 112"/>
            <p:cNvSpPr>
              <a:spLocks noChangeShapeType="1"/>
            </p:cNvSpPr>
            <p:nvPr/>
          </p:nvSpPr>
          <p:spPr bwMode="auto">
            <a:xfrm rot="-5400000">
              <a:off x="562769" y="4731544"/>
              <a:ext cx="0" cy="420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9" name="Text Box 113"/>
            <p:cNvSpPr txBox="1">
              <a:spLocks noChangeArrowheads="1"/>
            </p:cNvSpPr>
            <p:nvPr/>
          </p:nvSpPr>
          <p:spPr bwMode="auto">
            <a:xfrm rot="1157034">
              <a:off x="5761038" y="4154488"/>
              <a:ext cx="12017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de-DE" sz="1000"/>
                <a:t>forecast validation</a:t>
              </a:r>
            </a:p>
          </p:txBody>
        </p:sp>
        <p:sp>
          <p:nvSpPr>
            <p:cNvPr id="11300" name="Text Box 114"/>
            <p:cNvSpPr txBox="1">
              <a:spLocks noChangeArrowheads="1"/>
            </p:cNvSpPr>
            <p:nvPr/>
          </p:nvSpPr>
          <p:spPr bwMode="auto">
            <a:xfrm rot="-1304340">
              <a:off x="1685925" y="4148138"/>
              <a:ext cx="120173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de-DE" sz="1000"/>
                <a:t>forecast validation</a:t>
              </a:r>
            </a:p>
          </p:txBody>
        </p:sp>
        <p:sp>
          <p:nvSpPr>
            <p:cNvPr id="11301" name="Line 115"/>
            <p:cNvSpPr>
              <a:spLocks noChangeShapeType="1"/>
            </p:cNvSpPr>
            <p:nvPr/>
          </p:nvSpPr>
          <p:spPr bwMode="auto">
            <a:xfrm>
              <a:off x="6886575" y="4473575"/>
              <a:ext cx="34925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2" name="Line 116"/>
            <p:cNvSpPr>
              <a:spLocks noChangeShapeType="1"/>
            </p:cNvSpPr>
            <p:nvPr/>
          </p:nvSpPr>
          <p:spPr bwMode="auto">
            <a:xfrm flipV="1">
              <a:off x="1406525" y="4510088"/>
              <a:ext cx="352425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1303" name="Picture 120" descr="LogoVER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475" y="1408113"/>
              <a:ext cx="828675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04" name="Group 171"/>
            <p:cNvGrpSpPr>
              <a:grpSpLocks/>
            </p:cNvGrpSpPr>
            <p:nvPr/>
          </p:nvGrpSpPr>
          <p:grpSpPr bwMode="auto">
            <a:xfrm>
              <a:off x="1511300" y="252413"/>
              <a:ext cx="6265863" cy="763587"/>
              <a:chOff x="952" y="159"/>
              <a:chExt cx="3947" cy="481"/>
            </a:xfrm>
          </p:grpSpPr>
          <p:sp>
            <p:nvSpPr>
              <p:cNvPr id="11343" name="Text Box 65"/>
              <p:cNvSpPr txBox="1">
                <a:spLocks noChangeArrowheads="1"/>
              </p:cNvSpPr>
              <p:nvPr/>
            </p:nvSpPr>
            <p:spPr bwMode="auto">
              <a:xfrm>
                <a:off x="1655" y="467"/>
                <a:ext cx="3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300"/>
                  </a:spcBef>
                  <a:spcAft>
                    <a:spcPts val="30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de-DE" sz="1200" b="1"/>
                  <a:t>   </a:t>
                </a:r>
                <a:r>
                  <a:rPr lang="en-GB" altLang="de-DE" sz="1200"/>
                  <a:t>Weather Forecast User-oriented System Including Object Nowcasting</a:t>
                </a:r>
              </a:p>
            </p:txBody>
          </p:sp>
          <p:sp>
            <p:nvSpPr>
              <p:cNvPr id="11344" name="Line 93"/>
              <p:cNvSpPr>
                <a:spLocks noChangeShapeType="1"/>
              </p:cNvSpPr>
              <p:nvPr/>
            </p:nvSpPr>
            <p:spPr bwMode="auto">
              <a:xfrm>
                <a:off x="1156" y="595"/>
                <a:ext cx="360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1345" name="Picture 143" descr="WxFUSION_LOGO_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" y="159"/>
                <a:ext cx="839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05" name="Group 159"/>
            <p:cNvGrpSpPr>
              <a:grpSpLocks/>
            </p:cNvGrpSpPr>
            <p:nvPr/>
          </p:nvGrpSpPr>
          <p:grpSpPr bwMode="auto">
            <a:xfrm>
              <a:off x="7343775" y="4581525"/>
              <a:ext cx="773113" cy="765175"/>
              <a:chOff x="2903" y="17872"/>
              <a:chExt cx="1225" cy="1225"/>
            </a:xfrm>
          </p:grpSpPr>
          <p:sp>
            <p:nvSpPr>
              <p:cNvPr id="11340" name="Rectangle 160"/>
              <p:cNvSpPr>
                <a:spLocks noChangeArrowheads="1"/>
              </p:cNvSpPr>
              <p:nvPr/>
            </p:nvSpPr>
            <p:spPr bwMode="auto">
              <a:xfrm>
                <a:off x="2903" y="17872"/>
                <a:ext cx="1225" cy="12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3600" tIns="183600" rIns="183600" bIns="183600" anchor="ctr"/>
              <a:lstStyle>
                <a:lvl1pPr eaLnBrk="0" hangingPunct="0">
                  <a:spcBef>
                    <a:spcPts val="300"/>
                  </a:spcBef>
                  <a:spcAft>
                    <a:spcPts val="30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de-DE" altLang="de-DE">
                  <a:latin typeface="Calibri" pitchFamily="34" charset="0"/>
                </a:endParaRPr>
              </a:p>
            </p:txBody>
          </p:sp>
          <p:sp>
            <p:nvSpPr>
              <p:cNvPr id="11341" name="Freeform 161"/>
              <p:cNvSpPr>
                <a:spLocks/>
              </p:cNvSpPr>
              <p:nvPr/>
            </p:nvSpPr>
            <p:spPr bwMode="auto">
              <a:xfrm>
                <a:off x="3130" y="18098"/>
                <a:ext cx="953" cy="467"/>
              </a:xfrm>
              <a:custGeom>
                <a:avLst/>
                <a:gdLst>
                  <a:gd name="T0" fmla="*/ 0 w 2223"/>
                  <a:gd name="T1" fmla="*/ 0 h 1088"/>
                  <a:gd name="T2" fmla="*/ 0 w 2223"/>
                  <a:gd name="T3" fmla="*/ 0 h 1088"/>
                  <a:gd name="T4" fmla="*/ 0 w 2223"/>
                  <a:gd name="T5" fmla="*/ 0 h 1088"/>
                  <a:gd name="T6" fmla="*/ 0 w 2223"/>
                  <a:gd name="T7" fmla="*/ 0 h 1088"/>
                  <a:gd name="T8" fmla="*/ 0 w 2223"/>
                  <a:gd name="T9" fmla="*/ 0 h 1088"/>
                  <a:gd name="T10" fmla="*/ 0 w 2223"/>
                  <a:gd name="T11" fmla="*/ 0 h 1088"/>
                  <a:gd name="T12" fmla="*/ 0 w 2223"/>
                  <a:gd name="T13" fmla="*/ 0 h 1088"/>
                  <a:gd name="T14" fmla="*/ 0 w 2223"/>
                  <a:gd name="T15" fmla="*/ 0 h 1088"/>
                  <a:gd name="T16" fmla="*/ 0 w 2223"/>
                  <a:gd name="T17" fmla="*/ 0 h 1088"/>
                  <a:gd name="T18" fmla="*/ 0 w 2223"/>
                  <a:gd name="T19" fmla="*/ 0 h 1088"/>
                  <a:gd name="T20" fmla="*/ 0 w 2223"/>
                  <a:gd name="T21" fmla="*/ 0 h 1088"/>
                  <a:gd name="T22" fmla="*/ 0 w 2223"/>
                  <a:gd name="T23" fmla="*/ 0 h 1088"/>
                  <a:gd name="T24" fmla="*/ 0 w 2223"/>
                  <a:gd name="T25" fmla="*/ 0 h 1088"/>
                  <a:gd name="T26" fmla="*/ 0 w 2223"/>
                  <a:gd name="T27" fmla="*/ 0 h 1088"/>
                  <a:gd name="T28" fmla="*/ 0 w 2223"/>
                  <a:gd name="T29" fmla="*/ 0 h 1088"/>
                  <a:gd name="T30" fmla="*/ 0 w 2223"/>
                  <a:gd name="T31" fmla="*/ 0 h 1088"/>
                  <a:gd name="T32" fmla="*/ 0 w 2223"/>
                  <a:gd name="T33" fmla="*/ 0 h 1088"/>
                  <a:gd name="T34" fmla="*/ 0 w 2223"/>
                  <a:gd name="T35" fmla="*/ 0 h 1088"/>
                  <a:gd name="T36" fmla="*/ 0 w 2223"/>
                  <a:gd name="T37" fmla="*/ 0 h 1088"/>
                  <a:gd name="T38" fmla="*/ 0 w 2223"/>
                  <a:gd name="T39" fmla="*/ 0 h 1088"/>
                  <a:gd name="T40" fmla="*/ 0 w 2223"/>
                  <a:gd name="T41" fmla="*/ 0 h 1088"/>
                  <a:gd name="T42" fmla="*/ 0 w 2223"/>
                  <a:gd name="T43" fmla="*/ 0 h 1088"/>
                  <a:gd name="T44" fmla="*/ 0 w 2223"/>
                  <a:gd name="T45" fmla="*/ 0 h 1088"/>
                  <a:gd name="T46" fmla="*/ 0 w 2223"/>
                  <a:gd name="T47" fmla="*/ 0 h 1088"/>
                  <a:gd name="T48" fmla="*/ 0 w 2223"/>
                  <a:gd name="T49" fmla="*/ 0 h 1088"/>
                  <a:gd name="T50" fmla="*/ 0 w 2223"/>
                  <a:gd name="T51" fmla="*/ 0 h 1088"/>
                  <a:gd name="T52" fmla="*/ 0 w 2223"/>
                  <a:gd name="T53" fmla="*/ 0 h 1088"/>
                  <a:gd name="T54" fmla="*/ 0 w 2223"/>
                  <a:gd name="T55" fmla="*/ 0 h 1088"/>
                  <a:gd name="T56" fmla="*/ 0 w 2223"/>
                  <a:gd name="T57" fmla="*/ 0 h 1088"/>
                  <a:gd name="T58" fmla="*/ 0 w 2223"/>
                  <a:gd name="T59" fmla="*/ 0 h 1088"/>
                  <a:gd name="T60" fmla="*/ 0 w 2223"/>
                  <a:gd name="T61" fmla="*/ 0 h 1088"/>
                  <a:gd name="T62" fmla="*/ 0 w 2223"/>
                  <a:gd name="T63" fmla="*/ 0 h 1088"/>
                  <a:gd name="T64" fmla="*/ 0 w 2223"/>
                  <a:gd name="T65" fmla="*/ 0 h 1088"/>
                  <a:gd name="T66" fmla="*/ 0 w 2223"/>
                  <a:gd name="T67" fmla="*/ 0 h 1088"/>
                  <a:gd name="T68" fmla="*/ 0 w 2223"/>
                  <a:gd name="T69" fmla="*/ 0 h 1088"/>
                  <a:gd name="T70" fmla="*/ 0 w 2223"/>
                  <a:gd name="T71" fmla="*/ 0 h 1088"/>
                  <a:gd name="T72" fmla="*/ 0 w 2223"/>
                  <a:gd name="T73" fmla="*/ 0 h 1088"/>
                  <a:gd name="T74" fmla="*/ 0 w 2223"/>
                  <a:gd name="T75" fmla="*/ 0 h 1088"/>
                  <a:gd name="T76" fmla="*/ 0 w 2223"/>
                  <a:gd name="T77" fmla="*/ 0 h 1088"/>
                  <a:gd name="T78" fmla="*/ 0 w 2223"/>
                  <a:gd name="T79" fmla="*/ 0 h 1088"/>
                  <a:gd name="T80" fmla="*/ 0 w 2223"/>
                  <a:gd name="T81" fmla="*/ 0 h 1088"/>
                  <a:gd name="T82" fmla="*/ 0 w 2223"/>
                  <a:gd name="T83" fmla="*/ 0 h 1088"/>
                  <a:gd name="T84" fmla="*/ 0 w 2223"/>
                  <a:gd name="T85" fmla="*/ 0 h 1088"/>
                  <a:gd name="T86" fmla="*/ 0 w 2223"/>
                  <a:gd name="T87" fmla="*/ 0 h 1088"/>
                  <a:gd name="T88" fmla="*/ 0 w 2223"/>
                  <a:gd name="T89" fmla="*/ 0 h 1088"/>
                  <a:gd name="T90" fmla="*/ 0 w 2223"/>
                  <a:gd name="T91" fmla="*/ 0 h 1088"/>
                  <a:gd name="T92" fmla="*/ 0 w 2223"/>
                  <a:gd name="T93" fmla="*/ 0 h 1088"/>
                  <a:gd name="T94" fmla="*/ 0 w 2223"/>
                  <a:gd name="T95" fmla="*/ 0 h 1088"/>
                  <a:gd name="T96" fmla="*/ 0 w 2223"/>
                  <a:gd name="T97" fmla="*/ 0 h 1088"/>
                  <a:gd name="T98" fmla="*/ 0 w 2223"/>
                  <a:gd name="T99" fmla="*/ 0 h 1088"/>
                  <a:gd name="T100" fmla="*/ 0 w 2223"/>
                  <a:gd name="T101" fmla="*/ 0 h 1088"/>
                  <a:gd name="T102" fmla="*/ 0 w 2223"/>
                  <a:gd name="T103" fmla="*/ 0 h 1088"/>
                  <a:gd name="T104" fmla="*/ 0 w 2223"/>
                  <a:gd name="T105" fmla="*/ 0 h 1088"/>
                  <a:gd name="T106" fmla="*/ 0 w 2223"/>
                  <a:gd name="T107" fmla="*/ 0 h 1088"/>
                  <a:gd name="T108" fmla="*/ 0 w 2223"/>
                  <a:gd name="T109" fmla="*/ 0 h 1088"/>
                  <a:gd name="T110" fmla="*/ 0 w 2223"/>
                  <a:gd name="T111" fmla="*/ 0 h 1088"/>
                  <a:gd name="T112" fmla="*/ 0 w 2223"/>
                  <a:gd name="T113" fmla="*/ 0 h 1088"/>
                  <a:gd name="T114" fmla="*/ 0 w 2223"/>
                  <a:gd name="T115" fmla="*/ 0 h 1088"/>
                  <a:gd name="T116" fmla="*/ 0 w 2223"/>
                  <a:gd name="T117" fmla="*/ 0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23" h="1088">
                    <a:moveTo>
                      <a:pt x="908" y="91"/>
                    </a:moveTo>
                    <a:lnTo>
                      <a:pt x="862" y="181"/>
                    </a:lnTo>
                    <a:lnTo>
                      <a:pt x="908" y="227"/>
                    </a:lnTo>
                    <a:lnTo>
                      <a:pt x="862" y="272"/>
                    </a:lnTo>
                    <a:lnTo>
                      <a:pt x="862" y="453"/>
                    </a:lnTo>
                    <a:lnTo>
                      <a:pt x="817" y="499"/>
                    </a:lnTo>
                    <a:lnTo>
                      <a:pt x="726" y="544"/>
                    </a:lnTo>
                    <a:lnTo>
                      <a:pt x="681" y="453"/>
                    </a:lnTo>
                    <a:lnTo>
                      <a:pt x="635" y="408"/>
                    </a:lnTo>
                    <a:lnTo>
                      <a:pt x="499" y="408"/>
                    </a:lnTo>
                    <a:lnTo>
                      <a:pt x="454" y="453"/>
                    </a:lnTo>
                    <a:lnTo>
                      <a:pt x="409" y="544"/>
                    </a:lnTo>
                    <a:lnTo>
                      <a:pt x="409" y="635"/>
                    </a:lnTo>
                    <a:lnTo>
                      <a:pt x="227" y="680"/>
                    </a:lnTo>
                    <a:lnTo>
                      <a:pt x="91" y="726"/>
                    </a:lnTo>
                    <a:lnTo>
                      <a:pt x="0" y="816"/>
                    </a:lnTo>
                    <a:lnTo>
                      <a:pt x="46" y="952"/>
                    </a:lnTo>
                    <a:lnTo>
                      <a:pt x="136" y="1043"/>
                    </a:lnTo>
                    <a:lnTo>
                      <a:pt x="318" y="1088"/>
                    </a:lnTo>
                    <a:lnTo>
                      <a:pt x="499" y="1088"/>
                    </a:lnTo>
                    <a:lnTo>
                      <a:pt x="499" y="907"/>
                    </a:lnTo>
                    <a:lnTo>
                      <a:pt x="499" y="680"/>
                    </a:lnTo>
                    <a:lnTo>
                      <a:pt x="590" y="680"/>
                    </a:lnTo>
                    <a:lnTo>
                      <a:pt x="635" y="635"/>
                    </a:lnTo>
                    <a:lnTo>
                      <a:pt x="726" y="680"/>
                    </a:lnTo>
                    <a:lnTo>
                      <a:pt x="726" y="771"/>
                    </a:lnTo>
                    <a:lnTo>
                      <a:pt x="908" y="726"/>
                    </a:lnTo>
                    <a:lnTo>
                      <a:pt x="908" y="635"/>
                    </a:lnTo>
                    <a:lnTo>
                      <a:pt x="953" y="589"/>
                    </a:lnTo>
                    <a:lnTo>
                      <a:pt x="908" y="544"/>
                    </a:lnTo>
                    <a:lnTo>
                      <a:pt x="953" y="499"/>
                    </a:lnTo>
                    <a:lnTo>
                      <a:pt x="1044" y="544"/>
                    </a:lnTo>
                    <a:lnTo>
                      <a:pt x="1134" y="589"/>
                    </a:lnTo>
                    <a:lnTo>
                      <a:pt x="1089" y="726"/>
                    </a:lnTo>
                    <a:lnTo>
                      <a:pt x="1180" y="816"/>
                    </a:lnTo>
                    <a:lnTo>
                      <a:pt x="1270" y="862"/>
                    </a:lnTo>
                    <a:lnTo>
                      <a:pt x="1497" y="862"/>
                    </a:lnTo>
                    <a:lnTo>
                      <a:pt x="1588" y="816"/>
                    </a:lnTo>
                    <a:lnTo>
                      <a:pt x="1633" y="680"/>
                    </a:lnTo>
                    <a:lnTo>
                      <a:pt x="1769" y="635"/>
                    </a:lnTo>
                    <a:lnTo>
                      <a:pt x="1860" y="635"/>
                    </a:lnTo>
                    <a:lnTo>
                      <a:pt x="1905" y="544"/>
                    </a:lnTo>
                    <a:lnTo>
                      <a:pt x="2042" y="544"/>
                    </a:lnTo>
                    <a:lnTo>
                      <a:pt x="2042" y="635"/>
                    </a:lnTo>
                    <a:lnTo>
                      <a:pt x="2132" y="589"/>
                    </a:lnTo>
                    <a:lnTo>
                      <a:pt x="2178" y="589"/>
                    </a:lnTo>
                    <a:lnTo>
                      <a:pt x="2223" y="363"/>
                    </a:lnTo>
                    <a:lnTo>
                      <a:pt x="2178" y="272"/>
                    </a:lnTo>
                    <a:lnTo>
                      <a:pt x="2087" y="272"/>
                    </a:lnTo>
                    <a:lnTo>
                      <a:pt x="2042" y="181"/>
                    </a:lnTo>
                    <a:lnTo>
                      <a:pt x="1679" y="136"/>
                    </a:lnTo>
                    <a:lnTo>
                      <a:pt x="1633" y="136"/>
                    </a:lnTo>
                    <a:lnTo>
                      <a:pt x="1543" y="45"/>
                    </a:lnTo>
                    <a:lnTo>
                      <a:pt x="1452" y="45"/>
                    </a:lnTo>
                    <a:lnTo>
                      <a:pt x="1361" y="0"/>
                    </a:lnTo>
                    <a:lnTo>
                      <a:pt x="1270" y="0"/>
                    </a:lnTo>
                    <a:lnTo>
                      <a:pt x="1180" y="91"/>
                    </a:lnTo>
                    <a:lnTo>
                      <a:pt x="908" y="45"/>
                    </a:lnTo>
                    <a:lnTo>
                      <a:pt x="908" y="91"/>
                    </a:lnTo>
                    <a:close/>
                  </a:path>
                </a:pathLst>
              </a:custGeom>
              <a:solidFill>
                <a:srgbClr val="FF0000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3600" tIns="183600" rIns="183600" bIns="183600"/>
              <a:lstStyle/>
              <a:p>
                <a:endParaRPr lang="de-DE"/>
              </a:p>
            </p:txBody>
          </p:sp>
          <p:sp>
            <p:nvSpPr>
              <p:cNvPr id="11342" name="Freeform 162"/>
              <p:cNvSpPr>
                <a:spLocks/>
              </p:cNvSpPr>
              <p:nvPr/>
            </p:nvSpPr>
            <p:spPr bwMode="auto">
              <a:xfrm>
                <a:off x="3039" y="18268"/>
                <a:ext cx="817" cy="375"/>
              </a:xfrm>
              <a:custGeom>
                <a:avLst/>
                <a:gdLst>
                  <a:gd name="T0" fmla="*/ 0 w 1678"/>
                  <a:gd name="T1" fmla="*/ 0 h 771"/>
                  <a:gd name="T2" fmla="*/ 0 w 1678"/>
                  <a:gd name="T3" fmla="*/ 0 h 771"/>
                  <a:gd name="T4" fmla="*/ 0 w 1678"/>
                  <a:gd name="T5" fmla="*/ 0 h 771"/>
                  <a:gd name="T6" fmla="*/ 0 w 1678"/>
                  <a:gd name="T7" fmla="*/ 0 h 771"/>
                  <a:gd name="T8" fmla="*/ 0 w 1678"/>
                  <a:gd name="T9" fmla="*/ 0 h 771"/>
                  <a:gd name="T10" fmla="*/ 0 w 1678"/>
                  <a:gd name="T11" fmla="*/ 0 h 771"/>
                  <a:gd name="T12" fmla="*/ 0 w 1678"/>
                  <a:gd name="T13" fmla="*/ 0 h 771"/>
                  <a:gd name="T14" fmla="*/ 0 w 1678"/>
                  <a:gd name="T15" fmla="*/ 0 h 771"/>
                  <a:gd name="T16" fmla="*/ 0 w 1678"/>
                  <a:gd name="T17" fmla="*/ 0 h 771"/>
                  <a:gd name="T18" fmla="*/ 0 w 1678"/>
                  <a:gd name="T19" fmla="*/ 0 h 771"/>
                  <a:gd name="T20" fmla="*/ 0 w 1678"/>
                  <a:gd name="T21" fmla="*/ 0 h 771"/>
                  <a:gd name="T22" fmla="*/ 0 w 1678"/>
                  <a:gd name="T23" fmla="*/ 0 h 771"/>
                  <a:gd name="T24" fmla="*/ 0 w 1678"/>
                  <a:gd name="T25" fmla="*/ 0 h 771"/>
                  <a:gd name="T26" fmla="*/ 0 w 1678"/>
                  <a:gd name="T27" fmla="*/ 0 h 771"/>
                  <a:gd name="T28" fmla="*/ 0 w 1678"/>
                  <a:gd name="T29" fmla="*/ 0 h 771"/>
                  <a:gd name="T30" fmla="*/ 0 w 1678"/>
                  <a:gd name="T31" fmla="*/ 0 h 771"/>
                  <a:gd name="T32" fmla="*/ 0 w 1678"/>
                  <a:gd name="T33" fmla="*/ 0 h 771"/>
                  <a:gd name="T34" fmla="*/ 0 w 1678"/>
                  <a:gd name="T35" fmla="*/ 0 h 771"/>
                  <a:gd name="T36" fmla="*/ 0 w 1678"/>
                  <a:gd name="T37" fmla="*/ 0 h 771"/>
                  <a:gd name="T38" fmla="*/ 0 w 1678"/>
                  <a:gd name="T39" fmla="*/ 0 h 771"/>
                  <a:gd name="T40" fmla="*/ 0 w 1678"/>
                  <a:gd name="T41" fmla="*/ 0 h 771"/>
                  <a:gd name="T42" fmla="*/ 0 w 1678"/>
                  <a:gd name="T43" fmla="*/ 0 h 771"/>
                  <a:gd name="T44" fmla="*/ 0 w 1678"/>
                  <a:gd name="T45" fmla="*/ 0 h 771"/>
                  <a:gd name="T46" fmla="*/ 0 w 1678"/>
                  <a:gd name="T47" fmla="*/ 0 h 771"/>
                  <a:gd name="T48" fmla="*/ 0 w 1678"/>
                  <a:gd name="T49" fmla="*/ 0 h 771"/>
                  <a:gd name="T50" fmla="*/ 0 w 1678"/>
                  <a:gd name="T51" fmla="*/ 0 h 771"/>
                  <a:gd name="T52" fmla="*/ 0 w 1678"/>
                  <a:gd name="T53" fmla="*/ 0 h 771"/>
                  <a:gd name="T54" fmla="*/ 0 w 1678"/>
                  <a:gd name="T55" fmla="*/ 0 h 771"/>
                  <a:gd name="T56" fmla="*/ 0 w 1678"/>
                  <a:gd name="T57" fmla="*/ 0 h 771"/>
                  <a:gd name="T58" fmla="*/ 0 w 1678"/>
                  <a:gd name="T59" fmla="*/ 0 h 771"/>
                  <a:gd name="T60" fmla="*/ 0 w 1678"/>
                  <a:gd name="T61" fmla="*/ 0 h 771"/>
                  <a:gd name="T62" fmla="*/ 0 w 1678"/>
                  <a:gd name="T63" fmla="*/ 0 h 771"/>
                  <a:gd name="T64" fmla="*/ 0 w 1678"/>
                  <a:gd name="T65" fmla="*/ 0 h 771"/>
                  <a:gd name="T66" fmla="*/ 0 w 1678"/>
                  <a:gd name="T67" fmla="*/ 0 h 771"/>
                  <a:gd name="T68" fmla="*/ 0 w 1678"/>
                  <a:gd name="T69" fmla="*/ 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78" h="771">
                    <a:moveTo>
                      <a:pt x="318" y="91"/>
                    </a:moveTo>
                    <a:lnTo>
                      <a:pt x="227" y="181"/>
                    </a:lnTo>
                    <a:lnTo>
                      <a:pt x="136" y="227"/>
                    </a:lnTo>
                    <a:lnTo>
                      <a:pt x="0" y="317"/>
                    </a:lnTo>
                    <a:lnTo>
                      <a:pt x="91" y="453"/>
                    </a:lnTo>
                    <a:lnTo>
                      <a:pt x="91" y="544"/>
                    </a:lnTo>
                    <a:lnTo>
                      <a:pt x="136" y="589"/>
                    </a:lnTo>
                    <a:lnTo>
                      <a:pt x="182" y="726"/>
                    </a:lnTo>
                    <a:lnTo>
                      <a:pt x="227" y="771"/>
                    </a:lnTo>
                    <a:lnTo>
                      <a:pt x="363" y="726"/>
                    </a:lnTo>
                    <a:lnTo>
                      <a:pt x="454" y="680"/>
                    </a:lnTo>
                    <a:lnTo>
                      <a:pt x="817" y="726"/>
                    </a:lnTo>
                    <a:lnTo>
                      <a:pt x="862" y="771"/>
                    </a:lnTo>
                    <a:lnTo>
                      <a:pt x="953" y="726"/>
                    </a:lnTo>
                    <a:lnTo>
                      <a:pt x="1089" y="635"/>
                    </a:lnTo>
                    <a:lnTo>
                      <a:pt x="1043" y="589"/>
                    </a:lnTo>
                    <a:lnTo>
                      <a:pt x="1134" y="589"/>
                    </a:lnTo>
                    <a:lnTo>
                      <a:pt x="1270" y="680"/>
                    </a:lnTo>
                    <a:lnTo>
                      <a:pt x="1270" y="726"/>
                    </a:lnTo>
                    <a:lnTo>
                      <a:pt x="1361" y="726"/>
                    </a:lnTo>
                    <a:lnTo>
                      <a:pt x="1361" y="680"/>
                    </a:lnTo>
                    <a:lnTo>
                      <a:pt x="1542" y="589"/>
                    </a:lnTo>
                    <a:lnTo>
                      <a:pt x="1633" y="499"/>
                    </a:lnTo>
                    <a:lnTo>
                      <a:pt x="1678" y="363"/>
                    </a:lnTo>
                    <a:lnTo>
                      <a:pt x="1633" y="227"/>
                    </a:lnTo>
                    <a:lnTo>
                      <a:pt x="1497" y="136"/>
                    </a:lnTo>
                    <a:lnTo>
                      <a:pt x="1316" y="91"/>
                    </a:lnTo>
                    <a:lnTo>
                      <a:pt x="1225" y="0"/>
                    </a:lnTo>
                    <a:lnTo>
                      <a:pt x="862" y="0"/>
                    </a:lnTo>
                    <a:lnTo>
                      <a:pt x="771" y="91"/>
                    </a:lnTo>
                    <a:lnTo>
                      <a:pt x="590" y="181"/>
                    </a:lnTo>
                    <a:lnTo>
                      <a:pt x="544" y="181"/>
                    </a:lnTo>
                    <a:lnTo>
                      <a:pt x="499" y="91"/>
                    </a:lnTo>
                    <a:lnTo>
                      <a:pt x="454" y="45"/>
                    </a:lnTo>
                    <a:lnTo>
                      <a:pt x="318" y="91"/>
                    </a:lnTo>
                    <a:close/>
                  </a:path>
                </a:pathLst>
              </a:custGeom>
              <a:solidFill>
                <a:srgbClr val="339966">
                  <a:alpha val="58823"/>
                </a:srgbClr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3600" tIns="183600" rIns="183600" bIns="183600"/>
              <a:lstStyle/>
              <a:p>
                <a:endParaRPr lang="de-DE"/>
              </a:p>
            </p:txBody>
          </p:sp>
        </p:grpSp>
        <p:sp>
          <p:nvSpPr>
            <p:cNvPr id="11306" name="Rectangle 163"/>
            <p:cNvSpPr>
              <a:spLocks noChangeArrowheads="1"/>
            </p:cNvSpPr>
            <p:nvPr/>
          </p:nvSpPr>
          <p:spPr bwMode="auto">
            <a:xfrm>
              <a:off x="7272338" y="5446713"/>
              <a:ext cx="985837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 dirty="0">
                  <a:solidFill>
                    <a:srgbClr val="A50021"/>
                  </a:solidFill>
                  <a:latin typeface="Calibri" pitchFamily="34" charset="0"/>
                </a:rPr>
                <a:t>Object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de-DE" sz="1400" dirty="0" smtClean="0">
                  <a:solidFill>
                    <a:srgbClr val="A50021"/>
                  </a:solidFill>
                  <a:latin typeface="Calibri" pitchFamily="34" charset="0"/>
                </a:rPr>
                <a:t>Comparison</a:t>
              </a:r>
              <a:endParaRPr lang="en-GB" altLang="de-DE" sz="1400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11307" name="Line 168"/>
            <p:cNvSpPr>
              <a:spLocks noChangeShapeType="1"/>
            </p:cNvSpPr>
            <p:nvPr/>
          </p:nvSpPr>
          <p:spPr bwMode="auto">
            <a:xfrm flipV="1">
              <a:off x="6948488" y="5049838"/>
              <a:ext cx="488950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1308" name="Picture 144" descr="WxFUSION_LOGO_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725" y="2744788"/>
              <a:ext cx="2160588" cy="111283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9" name="Picture 149" descr="TdoT_CbWIMSObject_plo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94"/>
            <a:stretch>
              <a:fillRect/>
            </a:stretch>
          </p:blipFill>
          <p:spPr bwMode="auto">
            <a:xfrm>
              <a:off x="6362700" y="3017838"/>
              <a:ext cx="779463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0" name="AutoShape 150"/>
            <p:cNvSpPr>
              <a:spLocks noChangeArrowheads="1"/>
            </p:cNvSpPr>
            <p:nvPr/>
          </p:nvSpPr>
          <p:spPr bwMode="auto">
            <a:xfrm>
              <a:off x="2330450" y="3306763"/>
              <a:ext cx="576263" cy="322262"/>
            </a:xfrm>
            <a:prstGeom prst="rightArrow">
              <a:avLst>
                <a:gd name="adj1" fmla="val 50000"/>
                <a:gd name="adj2" fmla="val 44705"/>
              </a:avLst>
            </a:prstGeom>
            <a:solidFill>
              <a:srgbClr val="66CC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de-DE">
                <a:latin typeface="Calibri" pitchFamily="34" charset="0"/>
              </a:endParaRPr>
            </a:p>
          </p:txBody>
        </p:sp>
        <p:sp>
          <p:nvSpPr>
            <p:cNvPr id="11311" name="AutoShape 154"/>
            <p:cNvSpPr>
              <a:spLocks noChangeArrowheads="1"/>
            </p:cNvSpPr>
            <p:nvPr/>
          </p:nvSpPr>
          <p:spPr bwMode="auto">
            <a:xfrm>
              <a:off x="5570538" y="3306763"/>
              <a:ext cx="576262" cy="322262"/>
            </a:xfrm>
            <a:prstGeom prst="rightArrow">
              <a:avLst>
                <a:gd name="adj1" fmla="val 50000"/>
                <a:gd name="adj2" fmla="val 44704"/>
              </a:avLst>
            </a:prstGeom>
            <a:solidFill>
              <a:srgbClr val="66CC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de-DE">
                <a:latin typeface="Calibri" pitchFamily="34" charset="0"/>
              </a:endParaRPr>
            </a:p>
          </p:txBody>
        </p:sp>
        <p:sp>
          <p:nvSpPr>
            <p:cNvPr id="11312" name="AutoShape 180"/>
            <p:cNvSpPr>
              <a:spLocks noChangeArrowheads="1"/>
            </p:cNvSpPr>
            <p:nvPr/>
          </p:nvSpPr>
          <p:spPr bwMode="auto">
            <a:xfrm>
              <a:off x="711200" y="3054350"/>
              <a:ext cx="1511300" cy="828675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DE" altLang="de-DE">
                <a:latin typeface="Calibri" pitchFamily="34" charset="0"/>
              </a:endParaRPr>
            </a:p>
          </p:txBody>
        </p:sp>
        <p:sp>
          <p:nvSpPr>
            <p:cNvPr id="11313" name="Text Box 181"/>
            <p:cNvSpPr txBox="1">
              <a:spLocks noChangeArrowheads="1"/>
            </p:cNvSpPr>
            <p:nvPr/>
          </p:nvSpPr>
          <p:spPr bwMode="auto">
            <a:xfrm>
              <a:off x="847725" y="3057525"/>
              <a:ext cx="1239838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de-DE" sz="1200"/>
                <a:t>weather object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de-DE" sz="1200"/>
                <a:t>specification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de-DE" sz="1200"/>
                <a:t>oriented at user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de-DE" sz="1200"/>
                <a:t>requirements</a:t>
              </a:r>
              <a:endParaRPr lang="de-DE" altLang="de-DE" sz="2000"/>
            </a:p>
          </p:txBody>
        </p:sp>
        <p:sp>
          <p:nvSpPr>
            <p:cNvPr id="11314" name="AutoShape 182"/>
            <p:cNvSpPr>
              <a:spLocks noChangeArrowheads="1"/>
            </p:cNvSpPr>
            <p:nvPr/>
          </p:nvSpPr>
          <p:spPr bwMode="auto">
            <a:xfrm>
              <a:off x="6219825" y="3017838"/>
              <a:ext cx="1655763" cy="900112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DE" altLang="de-DE">
                <a:latin typeface="Calibri" pitchFamily="34" charset="0"/>
              </a:endParaRPr>
            </a:p>
          </p:txBody>
        </p:sp>
        <p:sp>
          <p:nvSpPr>
            <p:cNvPr id="11315" name="Text Box 183"/>
            <p:cNvSpPr txBox="1">
              <a:spLocks noChangeArrowheads="1"/>
            </p:cNvSpPr>
            <p:nvPr/>
          </p:nvSpPr>
          <p:spPr bwMode="auto">
            <a:xfrm>
              <a:off x="7072313" y="3057525"/>
              <a:ext cx="884237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1200" dirty="0"/>
                <a:t>Initiation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1200" dirty="0"/>
                <a:t>Track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1200" dirty="0" err="1"/>
                <a:t>Nowcast</a:t>
              </a:r>
              <a:endParaRPr lang="de-DE" altLang="de-DE" sz="1200" dirty="0"/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1200" dirty="0"/>
                <a:t>Forecast</a:t>
              </a:r>
            </a:p>
          </p:txBody>
        </p:sp>
        <p:sp>
          <p:nvSpPr>
            <p:cNvPr id="11316" name="Line 68"/>
            <p:cNvSpPr>
              <a:spLocks noChangeShapeType="1"/>
            </p:cNvSpPr>
            <p:nvPr/>
          </p:nvSpPr>
          <p:spPr bwMode="auto">
            <a:xfrm>
              <a:off x="1692275" y="2492375"/>
              <a:ext cx="9842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7" name="Line 69"/>
            <p:cNvSpPr>
              <a:spLocks noChangeShapeType="1"/>
            </p:cNvSpPr>
            <p:nvPr/>
          </p:nvSpPr>
          <p:spPr bwMode="auto">
            <a:xfrm>
              <a:off x="3101975" y="2417763"/>
              <a:ext cx="379413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8" name="Line 70"/>
            <p:cNvSpPr>
              <a:spLocks noChangeShapeType="1"/>
            </p:cNvSpPr>
            <p:nvPr/>
          </p:nvSpPr>
          <p:spPr bwMode="auto">
            <a:xfrm>
              <a:off x="4256088" y="2317750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9" name="Line 73"/>
            <p:cNvSpPr>
              <a:spLocks noChangeShapeType="1"/>
            </p:cNvSpPr>
            <p:nvPr/>
          </p:nvSpPr>
          <p:spPr bwMode="auto">
            <a:xfrm flipV="1">
              <a:off x="2814638" y="3897313"/>
              <a:ext cx="461962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0" name="Oval 186"/>
            <p:cNvSpPr>
              <a:spLocks noChangeArrowheads="1"/>
            </p:cNvSpPr>
            <p:nvPr/>
          </p:nvSpPr>
          <p:spPr bwMode="auto">
            <a:xfrm>
              <a:off x="5976938" y="2671763"/>
              <a:ext cx="2303462" cy="162083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DE" altLang="de-DE">
                <a:latin typeface="Calibri" pitchFamily="34" charset="0"/>
              </a:endParaRPr>
            </a:p>
          </p:txBody>
        </p:sp>
        <p:pic>
          <p:nvPicPr>
            <p:cNvPr id="11321" name="Picture 82" descr="SYNRA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4797425"/>
              <a:ext cx="954088" cy="91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22" name="Group 53"/>
            <p:cNvGrpSpPr>
              <a:grpSpLocks/>
            </p:cNvGrpSpPr>
            <p:nvPr/>
          </p:nvGrpSpPr>
          <p:grpSpPr bwMode="auto">
            <a:xfrm>
              <a:off x="4456113" y="4784725"/>
              <a:ext cx="1123950" cy="1020763"/>
              <a:chOff x="2821" y="2727"/>
              <a:chExt cx="663" cy="602"/>
            </a:xfrm>
          </p:grpSpPr>
          <p:grpSp>
            <p:nvGrpSpPr>
              <p:cNvPr id="11323" name="Group 54"/>
              <p:cNvGrpSpPr>
                <a:grpSpLocks/>
              </p:cNvGrpSpPr>
              <p:nvPr/>
            </p:nvGrpSpPr>
            <p:grpSpPr bwMode="auto">
              <a:xfrm>
                <a:off x="2861" y="2727"/>
                <a:ext cx="573" cy="569"/>
                <a:chOff x="732" y="1368"/>
                <a:chExt cx="1179" cy="1172"/>
              </a:xfrm>
            </p:grpSpPr>
            <p:pic>
              <p:nvPicPr>
                <p:cNvPr id="11325" name="Picture 55" descr="MUC_Google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836" t="21204" r="29527" b="21204"/>
                <a:stretch>
                  <a:fillRect/>
                </a:stretch>
              </p:blipFill>
              <p:spPr bwMode="auto">
                <a:xfrm>
                  <a:off x="732" y="1368"/>
                  <a:ext cx="1179" cy="1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1326" name="Group 56"/>
                <p:cNvGrpSpPr>
                  <a:grpSpLocks/>
                </p:cNvGrpSpPr>
                <p:nvPr/>
              </p:nvGrpSpPr>
              <p:grpSpPr bwMode="auto">
                <a:xfrm>
                  <a:off x="739" y="1370"/>
                  <a:ext cx="1167" cy="1169"/>
                  <a:chOff x="1033" y="2115"/>
                  <a:chExt cx="1167" cy="1169"/>
                </a:xfrm>
              </p:grpSpPr>
              <p:grpSp>
                <p:nvGrpSpPr>
                  <p:cNvPr id="1132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033" y="2115"/>
                    <a:ext cx="1167" cy="1167"/>
                    <a:chOff x="1824" y="2352"/>
                    <a:chExt cx="336" cy="336"/>
                  </a:xfrm>
                </p:grpSpPr>
                <p:sp>
                  <p:nvSpPr>
                    <p:cNvPr id="11329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35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30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2" y="235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31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5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32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92" y="235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33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235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334" name="Group 63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872" y="2352"/>
                      <a:ext cx="240" cy="336"/>
                      <a:chOff x="2640" y="2448"/>
                      <a:chExt cx="240" cy="336"/>
                    </a:xfrm>
                  </p:grpSpPr>
                  <p:sp>
                    <p:nvSpPr>
                      <p:cNvPr id="11335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40" y="244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336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00" y="244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337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20" y="244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33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60" y="244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339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0" y="244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132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033" y="2117"/>
                    <a:ext cx="1167" cy="1167"/>
                  </a:xfrm>
                  <a:prstGeom prst="rect">
                    <a:avLst/>
                  </a:prstGeom>
                  <a:noFill/>
                  <a:ln w="50800">
                    <a:solidFill>
                      <a:srgbClr val="80808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ts val="300"/>
                      </a:spcBef>
                      <a:spcAft>
                        <a:spcPts val="30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de-DE" altLang="de-DE" sz="2400"/>
                  </a:p>
                </p:txBody>
              </p:sp>
            </p:grpSp>
          </p:grpSp>
          <p:sp>
            <p:nvSpPr>
              <p:cNvPr id="11324" name="Text Box 70"/>
              <p:cNvSpPr txBox="1">
                <a:spLocks noChangeArrowheads="1"/>
              </p:cNvSpPr>
              <p:nvPr/>
            </p:nvSpPr>
            <p:spPr bwMode="auto">
              <a:xfrm>
                <a:off x="2821" y="3113"/>
                <a:ext cx="663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300"/>
                  </a:spcBef>
                  <a:spcAft>
                    <a:spcPts val="30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1000">
                    <a:solidFill>
                      <a:schemeClr val="bg1"/>
                    </a:solidFill>
                    <a:latin typeface="Frutiger 45 Light" pitchFamily="34" charset="0"/>
                  </a:rPr>
                  <a:t>COSMO</a:t>
                </a:r>
                <a:r>
                  <a:rPr lang="de-DE" altLang="de-DE" sz="1000" i="1">
                    <a:solidFill>
                      <a:schemeClr val="bg1"/>
                    </a:solidFill>
                    <a:latin typeface="Frutiger 45 Light" pitchFamily="34" charset="0"/>
                  </a:rPr>
                  <a:t>airport</a:t>
                </a:r>
                <a:r>
                  <a:rPr lang="de-DE" altLang="de-DE">
                    <a:solidFill>
                      <a:schemeClr val="bg1"/>
                    </a:solidFill>
                    <a:latin typeface="Frutiger 45 Light" pitchFamily="34" charset="0"/>
                  </a:rPr>
                  <a:t> </a:t>
                </a:r>
                <a:endParaRPr lang="de-DE" altLang="de-DE" sz="2400">
                  <a:latin typeface="Frutiger 45 Light" pitchFamily="34" charset="0"/>
                </a:endParaRPr>
              </a:p>
            </p:txBody>
          </p:sp>
        </p:grpSp>
      </p:grpSp>
      <p:sp>
        <p:nvSpPr>
          <p:cNvPr id="87" name="Textfeld 2"/>
          <p:cNvSpPr txBox="1">
            <a:spLocks noChangeArrowheads="1"/>
          </p:cNvSpPr>
          <p:nvPr/>
        </p:nvSpPr>
        <p:spPr bwMode="auto">
          <a:xfrm>
            <a:off x="253206" y="1372539"/>
            <a:ext cx="5857081" cy="4214102"/>
          </a:xfrm>
          <a:prstGeom prst="rect">
            <a:avLst/>
          </a:prstGeom>
          <a:solidFill>
            <a:srgbClr val="0066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de-DE" sz="2000" dirty="0" smtClean="0">
                <a:solidFill>
                  <a:schemeClr val="bg1"/>
                </a:solidFill>
                <a:latin typeface="+mn-lt"/>
              </a:rPr>
              <a:t>Predicting </a:t>
            </a:r>
            <a:r>
              <a:rPr lang="en-GB" altLang="de-DE" sz="2000" dirty="0">
                <a:solidFill>
                  <a:schemeClr val="bg1"/>
                </a:solidFill>
                <a:latin typeface="+mn-lt"/>
              </a:rPr>
              <a:t>the future state of a weather object </a:t>
            </a:r>
            <a:r>
              <a:rPr lang="en-GB" altLang="de-DE" sz="2000" dirty="0" smtClean="0">
                <a:solidFill>
                  <a:schemeClr val="bg1"/>
                </a:solidFill>
                <a:latin typeface="+mn-lt"/>
              </a:rPr>
              <a:t>through:</a:t>
            </a:r>
            <a:endParaRPr lang="en-GB" altLang="de-DE" sz="20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de-DE" sz="2400" b="1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de-DE" sz="2400" b="1" i="1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de-DE" sz="2000" i="1" u="sng" dirty="0" err="1" smtClean="0">
                <a:solidFill>
                  <a:schemeClr val="bg1"/>
                </a:solidFill>
                <a:latin typeface="+mn-lt"/>
              </a:rPr>
              <a:t>Nowcast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based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on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extrapolation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methods</a:t>
            </a:r>
            <a:endParaRPr lang="de-DE" sz="2000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endParaRPr lang="de-DE" sz="2000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de-DE" sz="2000" i="1" u="sng" dirty="0" smtClean="0">
                <a:solidFill>
                  <a:schemeClr val="bg1"/>
                </a:solidFill>
                <a:latin typeface="+mn-lt"/>
              </a:rPr>
              <a:t>Forecast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based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on NWP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models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 eaLnBrk="1" hangingPunct="1"/>
            <a:r>
              <a:rPr lang="de-DE" sz="2000" dirty="0">
                <a:solidFill>
                  <a:schemeClr val="bg1"/>
                </a:solidFill>
                <a:latin typeface="+mn-lt"/>
              </a:rPr>
              <a:t>(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ensemble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model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high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resolution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forecasts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algn="ctr" eaLnBrk="1" hangingPunct="1"/>
            <a:endParaRPr lang="de-DE" sz="2000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Selection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i="1" u="sng" dirty="0" err="1" smtClean="0">
                <a:solidFill>
                  <a:schemeClr val="bg1"/>
                </a:solidFill>
                <a:latin typeface="+mn-lt"/>
              </a:rPr>
              <a:t>forecast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that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agrees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i="1" u="sng" dirty="0" err="1" smtClean="0">
                <a:solidFill>
                  <a:schemeClr val="bg1"/>
                </a:solidFill>
                <a:latin typeface="+mn-lt"/>
              </a:rPr>
              <a:t>best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with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i="1" u="sng" dirty="0" err="1" smtClean="0">
                <a:solidFill>
                  <a:schemeClr val="bg1"/>
                </a:solidFill>
                <a:latin typeface="+mn-lt"/>
              </a:rPr>
              <a:t>observation</a:t>
            </a:r>
            <a:endParaRPr lang="de-DE" sz="2000" i="1" u="sng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endParaRPr lang="de-DE" sz="2000" i="1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de-DE" sz="2000" i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5524885" y="5901226"/>
            <a:ext cx="4574406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/>
            <a:r>
              <a:rPr lang="de-DE" altLang="de-DE" sz="1600" dirty="0" err="1" smtClean="0">
                <a:solidFill>
                  <a:srgbClr val="000000"/>
                </a:solidFill>
              </a:rPr>
              <a:t>Tafferner</a:t>
            </a:r>
            <a:r>
              <a:rPr lang="de-DE" altLang="de-DE" sz="1600" dirty="0" smtClean="0">
                <a:solidFill>
                  <a:srgbClr val="000000"/>
                </a:solidFill>
              </a:rPr>
              <a:t> et al., 2012</a:t>
            </a:r>
            <a:endParaRPr lang="de-DE" alt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908050"/>
            <a:ext cx="3870325" cy="3025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4950" y="303213"/>
            <a:ext cx="7793038" cy="461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 smtClean="0">
                <a:solidFill>
                  <a:srgbClr val="006699"/>
                </a:solidFill>
              </a:rPr>
              <a:t>IDL: the platform to realize the </a:t>
            </a:r>
            <a:r>
              <a:rPr lang="en-GB" b="1" kern="0" dirty="0" err="1" smtClean="0">
                <a:solidFill>
                  <a:srgbClr val="006699"/>
                </a:solidFill>
              </a:rPr>
              <a:t>WxFUSION</a:t>
            </a:r>
            <a:r>
              <a:rPr lang="en-GB" b="1" kern="0" dirty="0" smtClean="0">
                <a:solidFill>
                  <a:srgbClr val="006699"/>
                </a:solidFill>
              </a:rPr>
              <a:t> concept </a:t>
            </a:r>
          </a:p>
        </p:txBody>
      </p:sp>
      <p:pic>
        <p:nvPicPr>
          <p:cNvPr id="1331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165850"/>
            <a:ext cx="10747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287338" y="936625"/>
            <a:ext cx="3997325" cy="4970463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altLang="de-DE" sz="2000" dirty="0" smtClean="0">
                <a:latin typeface="Arial" pitchFamily="34" charset="0"/>
              </a:rPr>
              <a:t>IDL …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dirty="0" smtClean="0">
                <a:latin typeface="Arial" pitchFamily="34" charset="0"/>
              </a:rPr>
              <a:t>is a platform for </a:t>
            </a:r>
            <a:r>
              <a:rPr lang="en-US" altLang="de-DE" dirty="0" smtClean="0">
                <a:solidFill>
                  <a:srgbClr val="006699"/>
                </a:solidFill>
                <a:latin typeface="Arial" pitchFamily="34" charset="0"/>
              </a:rPr>
              <a:t>data analysis </a:t>
            </a:r>
            <a:r>
              <a:rPr lang="en-US" altLang="de-DE" dirty="0" smtClean="0">
                <a:latin typeface="Arial" pitchFamily="34" charset="0"/>
              </a:rPr>
              <a:t>and </a:t>
            </a:r>
            <a:r>
              <a:rPr lang="en-US" altLang="de-DE" dirty="0" smtClean="0">
                <a:solidFill>
                  <a:srgbClr val="006699"/>
                </a:solidFill>
                <a:latin typeface="Arial" pitchFamily="34" charset="0"/>
              </a:rPr>
              <a:t>visualization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dirty="0" smtClean="0">
                <a:latin typeface="Arial" pitchFamily="34" charset="0"/>
              </a:rPr>
              <a:t>provides a means to easily describe </a:t>
            </a:r>
            <a:r>
              <a:rPr lang="en-US" altLang="de-DE" dirty="0" smtClean="0">
                <a:solidFill>
                  <a:srgbClr val="006699"/>
                </a:solidFill>
                <a:latin typeface="Arial" pitchFamily="34" charset="0"/>
              </a:rPr>
              <a:t>weather objects </a:t>
            </a:r>
            <a:r>
              <a:rPr lang="en-US" altLang="de-DE" dirty="0" smtClean="0">
                <a:latin typeface="Arial" pitchFamily="34" charset="0"/>
              </a:rPr>
              <a:t>as well as their attributes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dirty="0" smtClean="0">
                <a:latin typeface="Arial" pitchFamily="34" charset="0"/>
              </a:rPr>
              <a:t>provides an effective platform to integrate and overlay </a:t>
            </a:r>
            <a:r>
              <a:rPr lang="en-US" altLang="de-DE" dirty="0" smtClean="0">
                <a:solidFill>
                  <a:srgbClr val="006699"/>
                </a:solidFill>
                <a:latin typeface="Arial" pitchFamily="34" charset="0"/>
              </a:rPr>
              <a:t>different data sources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dirty="0" smtClean="0">
                <a:latin typeface="Arial" pitchFamily="34" charset="0"/>
              </a:rPr>
              <a:t>enables a </a:t>
            </a:r>
            <a:r>
              <a:rPr lang="en-US" altLang="de-DE" dirty="0" smtClean="0">
                <a:solidFill>
                  <a:srgbClr val="006699"/>
                </a:solidFill>
                <a:latin typeface="Arial" pitchFamily="34" charset="0"/>
              </a:rPr>
              <a:t>quick analysis </a:t>
            </a:r>
            <a:r>
              <a:rPr lang="en-US" altLang="de-DE" dirty="0" smtClean="0">
                <a:latin typeface="Arial" pitchFamily="34" charset="0"/>
              </a:rPr>
              <a:t>of the changes made in a </a:t>
            </a:r>
            <a:r>
              <a:rPr lang="en-US" altLang="de-DE" dirty="0" err="1" smtClean="0">
                <a:latin typeface="Arial" pitchFamily="34" charset="0"/>
              </a:rPr>
              <a:t>WxFUSION</a:t>
            </a:r>
            <a:r>
              <a:rPr lang="en-US" altLang="de-DE" dirty="0" smtClean="0">
                <a:latin typeface="Arial" pitchFamily="34" charset="0"/>
              </a:rPr>
              <a:t> algorithm  </a:t>
            </a:r>
            <a:endParaRPr lang="en-GB" altLang="de-DE" dirty="0" smtClean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de-DE" dirty="0" smtClean="0">
                <a:latin typeface="Arial" pitchFamily="34" charset="0"/>
              </a:rPr>
              <a:t>is highly specialized for the processing and display of </a:t>
            </a:r>
            <a:r>
              <a:rPr lang="en-GB" altLang="de-DE" dirty="0" smtClean="0">
                <a:solidFill>
                  <a:srgbClr val="006699"/>
                </a:solidFill>
                <a:latin typeface="Arial" pitchFamily="34" charset="0"/>
              </a:rPr>
              <a:t>geospatial imagery</a:t>
            </a:r>
            <a:r>
              <a:rPr lang="en-US" altLang="de-DE" dirty="0" smtClean="0">
                <a:solidFill>
                  <a:srgbClr val="006699"/>
                </a:solidFill>
                <a:latin typeface="Arial" pitchFamily="34" charset="0"/>
              </a:rPr>
              <a:t>  </a:t>
            </a:r>
            <a:endParaRPr lang="en-GB" altLang="de-DE" dirty="0" smtClean="0">
              <a:solidFill>
                <a:srgbClr val="006699"/>
              </a:solidFill>
              <a:latin typeface="Arial" pitchFamily="34" charset="0"/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996952"/>
            <a:ext cx="44148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9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0" descr="Bil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6" y="990253"/>
            <a:ext cx="275113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3599879"/>
            <a:ext cx="894691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Adverse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weather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is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responsible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for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b="1" dirty="0">
                <a:solidFill>
                  <a:srgbClr val="0070C0"/>
                </a:solidFill>
                <a:ea typeface="ヒラギノ角ゴ Pro W3" charset="-128"/>
              </a:rPr>
              <a:t>40-50%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of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all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delays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in </a:t>
            </a:r>
            <a:r>
              <a:rPr lang="de-DE" dirty="0" smtClean="0">
                <a:solidFill>
                  <a:srgbClr val="000000"/>
                </a:solidFill>
                <a:ea typeface="ヒラギノ角ゴ Pro W3" charset="-128"/>
              </a:rPr>
              <a:t>Europe </a:t>
            </a:r>
            <a:r>
              <a:rPr lang="de-DE" sz="1400" dirty="0" smtClean="0">
                <a:solidFill>
                  <a:srgbClr val="000000"/>
                </a:solidFill>
                <a:ea typeface="ヒラギノ角ゴ Pro W3" charset="-128"/>
              </a:rPr>
              <a:t>(</a:t>
            </a:r>
            <a:r>
              <a:rPr lang="de-DE" sz="1400" dirty="0" err="1" smtClean="0">
                <a:solidFill>
                  <a:srgbClr val="000000"/>
                </a:solidFill>
                <a:ea typeface="ヒラギノ角ゴ Pro W3" charset="-128"/>
              </a:rPr>
              <a:t>Eurocontrol</a:t>
            </a:r>
            <a:r>
              <a:rPr lang="de-DE" sz="1400" dirty="0" smtClean="0">
                <a:solidFill>
                  <a:srgbClr val="000000"/>
                </a:solidFill>
                <a:ea typeface="ヒラギノ角ゴ Pro W3" charset="-128"/>
              </a:rPr>
              <a:t>, 2007) </a:t>
            </a:r>
            <a:endParaRPr lang="de-DE" sz="1400" dirty="0">
              <a:solidFill>
                <a:srgbClr val="000000"/>
              </a:solidFill>
              <a:ea typeface="ヒラギノ角ゴ Pro W3" charset="-128"/>
            </a:endParaRPr>
          </a:p>
          <a:p>
            <a:pPr marL="342900" indent="-342900" defTabSz="91440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ヒラギノ角ゴ Pro W3" charset="-128"/>
              </a:rPr>
              <a:t>Thunderstorm activity is the reason for up to </a:t>
            </a:r>
            <a:r>
              <a:rPr lang="en-US" b="1" dirty="0">
                <a:solidFill>
                  <a:srgbClr val="0070C0"/>
                </a:solidFill>
                <a:ea typeface="ヒラギノ角ゴ Pro W3" charset="-128"/>
              </a:rPr>
              <a:t>90 % </a:t>
            </a:r>
            <a:r>
              <a:rPr lang="en-US" dirty="0">
                <a:solidFill>
                  <a:srgbClr val="000000"/>
                </a:solidFill>
                <a:ea typeface="ヒラギノ角ゴ Pro W3" charset="-128"/>
              </a:rPr>
              <a:t>of all delays in the airspace over the USA during the summer </a:t>
            </a:r>
            <a:r>
              <a:rPr lang="en-US" dirty="0" smtClean="0">
                <a:solidFill>
                  <a:srgbClr val="000000"/>
                </a:solidFill>
                <a:ea typeface="ヒラギノ角ゴ Pro W3" charset="-128"/>
              </a:rPr>
              <a:t>months </a:t>
            </a:r>
            <a:r>
              <a:rPr lang="en-US" sz="1400" dirty="0" smtClean="0">
                <a:solidFill>
                  <a:srgbClr val="000000"/>
                </a:solidFill>
                <a:ea typeface="ヒラギノ角ゴ Pro W3" charset="-128"/>
              </a:rPr>
              <a:t>(Leighton, 2006)</a:t>
            </a:r>
            <a:endParaRPr lang="de-DE" sz="1400" dirty="0">
              <a:solidFill>
                <a:srgbClr val="000000"/>
              </a:solidFill>
              <a:ea typeface="ヒラギノ角ゴ Pro W3" charset="-128"/>
            </a:endParaRPr>
          </a:p>
          <a:p>
            <a:pPr marL="342900" indent="-342900" defTabSz="91440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Thunderstorms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are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the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most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dangerous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weather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phenomenon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for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aviation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(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survey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with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dirty="0" err="1">
                <a:solidFill>
                  <a:srgbClr val="000000"/>
                </a:solidFill>
                <a:ea typeface="ヒラギノ角ゴ Pro W3" charset="-128"/>
              </a:rPr>
              <a:t>pilots</a:t>
            </a:r>
            <a:r>
              <a:rPr lang="de-DE" dirty="0">
                <a:solidFill>
                  <a:srgbClr val="000000"/>
                </a:solidFill>
                <a:ea typeface="ヒラギノ角ゴ Pro W3" charset="-128"/>
              </a:rPr>
              <a:t>)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endParaRPr lang="de-DE" dirty="0">
              <a:solidFill>
                <a:srgbClr val="000000"/>
              </a:solidFill>
              <a:ea typeface="ヒラギノ角ゴ Pro W3" charset="-128"/>
            </a:endParaRP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endParaRPr lang="de-DE" dirty="0">
              <a:solidFill>
                <a:srgbClr val="000000"/>
              </a:solidFill>
              <a:ea typeface="ヒラギノ角ゴ Pro W3" charset="-128"/>
            </a:endParaRP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endParaRPr lang="de-DE" dirty="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8" t="17474"/>
          <a:stretch/>
        </p:blipFill>
        <p:spPr bwMode="auto">
          <a:xfrm>
            <a:off x="6012160" y="990253"/>
            <a:ext cx="2934754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feld 9"/>
          <p:cNvSpPr txBox="1">
            <a:spLocks noChangeArrowheads="1"/>
          </p:cNvSpPr>
          <p:nvPr/>
        </p:nvSpPr>
        <p:spPr bwMode="auto">
          <a:xfrm>
            <a:off x="1117600" y="3000028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000" dirty="0" err="1">
                <a:solidFill>
                  <a:srgbClr val="000000"/>
                </a:solidFill>
                <a:ea typeface="ヒラギノ角ゴ Pro W3" charset="-128"/>
              </a:rPr>
              <a:t>icing</a:t>
            </a:r>
            <a:endParaRPr lang="de-DE" altLang="de-DE" sz="2000" dirty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4103" name="Textfeld 10"/>
          <p:cNvSpPr txBox="1">
            <a:spLocks noChangeArrowheads="1"/>
          </p:cNvSpPr>
          <p:nvPr/>
        </p:nvSpPr>
        <p:spPr bwMode="auto">
          <a:xfrm>
            <a:off x="7172325" y="3000028"/>
            <a:ext cx="585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ea typeface="ヒラギノ角ゴ Pro W3" charset="-128"/>
              </a:rPr>
              <a:t>hail</a:t>
            </a:r>
          </a:p>
        </p:txBody>
      </p:sp>
      <p:sp>
        <p:nvSpPr>
          <p:cNvPr id="4104" name="Textfeld 11"/>
          <p:cNvSpPr txBox="1">
            <a:spLocks noChangeArrowheads="1"/>
          </p:cNvSpPr>
          <p:nvPr/>
        </p:nvSpPr>
        <p:spPr bwMode="auto">
          <a:xfrm>
            <a:off x="4072478" y="3000028"/>
            <a:ext cx="114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000" dirty="0" err="1">
                <a:solidFill>
                  <a:srgbClr val="000000"/>
                </a:solidFill>
                <a:ea typeface="ヒラギノ角ゴ Pro W3" charset="-128"/>
              </a:rPr>
              <a:t>lightning</a:t>
            </a:r>
            <a:endParaRPr lang="de-DE" altLang="de-DE" sz="2000" dirty="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4105" name="Picture 5" descr="Blitz_plane_fast_lt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79" y="980728"/>
            <a:ext cx="26638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itel 1"/>
          <p:cNvSpPr txBox="1">
            <a:spLocks/>
          </p:cNvSpPr>
          <p:nvPr/>
        </p:nvSpPr>
        <p:spPr bwMode="auto">
          <a:xfrm>
            <a:off x="9151" y="3353"/>
            <a:ext cx="9134849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ea typeface="ヒラギノ角ゴ Pro W3" charset="-128"/>
              </a:rPr>
              <a:t>Long-term </a:t>
            </a:r>
            <a:r>
              <a:rPr lang="de-DE" altLang="de-DE" sz="2400" b="1" dirty="0" err="1" smtClean="0">
                <a:solidFill>
                  <a:srgbClr val="0070C0"/>
                </a:solidFill>
                <a:ea typeface="ヒラギノ角ゴ Pro W3" charset="-128"/>
              </a:rPr>
              <a:t>forecasts</a:t>
            </a:r>
            <a:r>
              <a:rPr lang="de-DE" altLang="de-DE" sz="2400" b="1" dirty="0" smtClean="0">
                <a:solidFill>
                  <a:srgbClr val="0070C0"/>
                </a:solidFill>
                <a:ea typeface="ヒラギノ角ゴ Pro W3" charset="-128"/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  <a:ea typeface="ヒラギノ角ゴ Pro W3" charset="-128"/>
              </a:rPr>
              <a:t>of</a:t>
            </a:r>
            <a:r>
              <a:rPr lang="de-DE" altLang="de-DE" sz="2400" b="1" dirty="0" smtClean="0">
                <a:solidFill>
                  <a:srgbClr val="0070C0"/>
                </a:solidFill>
                <a:ea typeface="ヒラギノ角ゴ Pro W3" charset="-128"/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  <a:ea typeface="ヒラギノ角ゴ Pro W3" charset="-128"/>
              </a:rPr>
              <a:t>thunderstorms</a:t>
            </a:r>
            <a:r>
              <a:rPr lang="de-DE" altLang="de-DE" sz="2400" b="1" dirty="0" smtClean="0">
                <a:solidFill>
                  <a:srgbClr val="0070C0"/>
                </a:solidFill>
                <a:ea typeface="ヒラギノ角ゴ Pro W3" charset="-128"/>
              </a:rPr>
              <a:t> – </a:t>
            </a:r>
            <a:r>
              <a:rPr lang="de-DE" altLang="de-DE" sz="2400" b="1" dirty="0" err="1">
                <a:solidFill>
                  <a:srgbClr val="0070C0"/>
                </a:solidFill>
                <a:ea typeface="ヒラギノ角ゴ Pro W3" charset="-128"/>
              </a:rPr>
              <a:t>why</a:t>
            </a:r>
            <a:r>
              <a:rPr lang="de-DE" altLang="de-DE" sz="2400" b="1" dirty="0">
                <a:solidFill>
                  <a:srgbClr val="0070C0"/>
                </a:solidFill>
                <a:ea typeface="ヒラギノ角ゴ Pro W3" charset="-128"/>
              </a:rPr>
              <a:t>?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 smtClean="0">
                <a:solidFill>
                  <a:srgbClr val="000000"/>
                </a:solidFill>
                <a:ea typeface="ヒラギノ角ゴ Pro W3" charset="-128"/>
              </a:rPr>
              <a:t>-&gt; </a:t>
            </a:r>
            <a:r>
              <a:rPr lang="de-DE" altLang="de-DE" dirty="0" err="1" smtClean="0">
                <a:solidFill>
                  <a:srgbClr val="000000"/>
                </a:solidFill>
                <a:ea typeface="ヒラギノ角ゴ Pro W3" charset="-128"/>
              </a:rPr>
              <a:t>Thunderstorms</a:t>
            </a:r>
            <a:r>
              <a:rPr lang="de-DE" altLang="de-DE" dirty="0" smtClean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  <a:ea typeface="ヒラギノ角ゴ Pro W3" charset="-128"/>
              </a:rPr>
              <a:t>affect</a:t>
            </a:r>
            <a:r>
              <a:rPr lang="de-DE" altLang="de-DE" dirty="0" smtClean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  <a:ea typeface="ヒラギノ角ゴ Pro W3" charset="-128"/>
              </a:rPr>
              <a:t>infrastructure</a:t>
            </a:r>
            <a:r>
              <a:rPr lang="de-DE" altLang="de-DE" dirty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altLang="de-DE" dirty="0" smtClean="0">
                <a:solidFill>
                  <a:srgbClr val="000000"/>
                </a:solidFill>
                <a:ea typeface="ヒラギノ角ゴ Pro W3" charset="-128"/>
              </a:rPr>
              <a:t>such </a:t>
            </a:r>
            <a:r>
              <a:rPr lang="de-DE" altLang="de-DE" dirty="0" err="1" smtClean="0">
                <a:solidFill>
                  <a:srgbClr val="000000"/>
                </a:solidFill>
                <a:ea typeface="ヒラギノ角ゴ Pro W3" charset="-128"/>
              </a:rPr>
              <a:t>as</a:t>
            </a:r>
            <a:r>
              <a:rPr lang="de-DE" altLang="de-DE" dirty="0" smtClean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  <a:ea typeface="ヒラギノ角ゴ Pro W3" charset="-128"/>
              </a:rPr>
              <a:t>commercial</a:t>
            </a:r>
            <a:r>
              <a:rPr lang="de-DE" altLang="de-DE" dirty="0" smtClean="0">
                <a:solidFill>
                  <a:srgbClr val="000000"/>
                </a:solidFill>
                <a:ea typeface="ヒラギノ角ゴ Pro W3" charset="-128"/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  <a:ea typeface="ヒラギノ角ゴ Pro W3" charset="-128"/>
              </a:rPr>
              <a:t>aviation</a:t>
            </a:r>
            <a:endParaRPr lang="de-DE" altLang="de-DE" sz="3000" b="1" dirty="0">
              <a:solidFill>
                <a:srgbClr val="006699"/>
              </a:solidFill>
              <a:ea typeface="ヒラギノ角ゴ Pro W3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5354206"/>
            <a:ext cx="8352927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1" kern="0" dirty="0" err="1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Reliable</a:t>
            </a:r>
            <a:r>
              <a:rPr lang="de-DE" sz="2000" b="1" kern="0" dirty="0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long</a:t>
            </a:r>
            <a:r>
              <a:rPr lang="de-DE" sz="2000" b="1" kern="0" dirty="0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-term thunderstorm </a:t>
            </a:r>
            <a:r>
              <a:rPr lang="de-DE" sz="2000" b="1" kern="0" dirty="0" err="1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forecasts</a:t>
            </a:r>
            <a:r>
              <a:rPr lang="de-DE" sz="2000" b="1" kern="0" dirty="0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could</a:t>
            </a:r>
            <a:r>
              <a:rPr lang="de-DE" sz="2000" b="1" kern="0" dirty="0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help</a:t>
            </a:r>
            <a:r>
              <a:rPr lang="de-DE" sz="2000" b="1" kern="0" dirty="0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>
                <a:solidFill>
                  <a:srgbClr val="FFFFFF"/>
                </a:solidFill>
                <a:latin typeface="Arial"/>
                <a:ea typeface="ヒラギノ角ゴ Pro W3" charset="-128"/>
              </a:rPr>
              <a:t>to</a:t>
            </a:r>
            <a:r>
              <a:rPr lang="de-DE" sz="2000" b="1" kern="0" dirty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>
                <a:solidFill>
                  <a:srgbClr val="FFFFFF"/>
                </a:solidFill>
                <a:latin typeface="Arial"/>
                <a:ea typeface="ヒラギノ角ゴ Pro W3" charset="-128"/>
              </a:rPr>
              <a:t>increase</a:t>
            </a:r>
            <a:r>
              <a:rPr lang="de-DE" sz="2000" b="1" kern="0" dirty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>
                <a:solidFill>
                  <a:srgbClr val="FFFFFF"/>
                </a:solidFill>
                <a:latin typeface="Arial"/>
                <a:ea typeface="ヒラギノ角ゴ Pro W3" charset="-128"/>
              </a:rPr>
              <a:t>safety</a:t>
            </a:r>
            <a:r>
              <a:rPr lang="de-DE" sz="2000" b="1" kern="0" dirty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>
                <a:solidFill>
                  <a:srgbClr val="FFFFFF"/>
                </a:solidFill>
                <a:latin typeface="Arial"/>
                <a:ea typeface="ヒラギノ角ゴ Pro W3" charset="-128"/>
              </a:rPr>
              <a:t>and</a:t>
            </a:r>
            <a:r>
              <a:rPr lang="de-DE" sz="2000" b="1" kern="0" dirty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>
                <a:solidFill>
                  <a:srgbClr val="FFFFFF"/>
                </a:solidFill>
                <a:latin typeface="Arial"/>
                <a:ea typeface="ヒラギノ角ゴ Pro W3" charset="-128"/>
              </a:rPr>
              <a:t>efficiency</a:t>
            </a:r>
            <a:r>
              <a:rPr lang="de-DE" sz="2000" b="1" kern="0" dirty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>
                <a:solidFill>
                  <a:srgbClr val="FFFFFF"/>
                </a:solidFill>
                <a:latin typeface="Arial"/>
                <a:ea typeface="ヒラギノ角ゴ Pro W3" charset="-128"/>
              </a:rPr>
              <a:t>for</a:t>
            </a:r>
            <a:r>
              <a:rPr lang="de-DE" sz="2000" b="1" kern="0" dirty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>
                <a:solidFill>
                  <a:srgbClr val="FFFFFF"/>
                </a:solidFill>
                <a:latin typeface="Arial"/>
                <a:ea typeface="ヒラギノ角ゴ Pro W3" charset="-128"/>
              </a:rPr>
              <a:t>air</a:t>
            </a:r>
            <a:r>
              <a:rPr lang="de-DE" sz="2000" b="1" kern="0" dirty="0">
                <a:solidFill>
                  <a:srgbClr val="FFFFFF"/>
                </a:solidFill>
                <a:latin typeface="Arial"/>
                <a:ea typeface="ヒラギノ角ゴ Pro W3" charset="-128"/>
              </a:rPr>
              <a:t> </a:t>
            </a:r>
            <a:r>
              <a:rPr lang="de-DE" sz="2000" b="1" kern="0" dirty="0" err="1" smtClean="0">
                <a:solidFill>
                  <a:srgbClr val="FFFFFF"/>
                </a:solidFill>
                <a:latin typeface="Arial"/>
                <a:ea typeface="ヒラギノ角ゴ Pro W3" charset="-128"/>
              </a:rPr>
              <a:t>traffic</a:t>
            </a:r>
            <a:endParaRPr lang="de-DE" sz="2000" b="1" kern="0" dirty="0">
              <a:solidFill>
                <a:srgbClr val="FFFFFF"/>
              </a:solidFill>
              <a:latin typeface="Arial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6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41986"/>
            <a:ext cx="33607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feld 2"/>
          <p:cNvSpPr txBox="1">
            <a:spLocks noChangeArrowheads="1"/>
          </p:cNvSpPr>
          <p:nvPr/>
        </p:nvSpPr>
        <p:spPr bwMode="auto">
          <a:xfrm>
            <a:off x="266700" y="115888"/>
            <a:ext cx="8697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800" b="1" dirty="0">
                <a:solidFill>
                  <a:srgbClr val="0070C0"/>
                </a:solidFill>
              </a:rPr>
              <a:t> </a:t>
            </a:r>
            <a:r>
              <a:rPr lang="de-DE" altLang="de-DE" sz="28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800" b="1" dirty="0" smtClean="0">
                <a:solidFill>
                  <a:srgbClr val="006699"/>
                </a:solidFill>
              </a:rPr>
              <a:t>Summary</a:t>
            </a:r>
            <a:endParaRPr lang="de-DE" altLang="de-DE" sz="2800" b="1" dirty="0">
              <a:solidFill>
                <a:srgbClr val="006699"/>
              </a:solidFill>
            </a:endParaRPr>
          </a:p>
        </p:txBody>
      </p:sp>
      <p:sp>
        <p:nvSpPr>
          <p:cNvPr id="22532" name="Textfeld 3"/>
          <p:cNvSpPr txBox="1">
            <a:spLocks noChangeArrowheads="1"/>
          </p:cNvSpPr>
          <p:nvPr/>
        </p:nvSpPr>
        <p:spPr bwMode="auto">
          <a:xfrm>
            <a:off x="468313" y="669925"/>
            <a:ext cx="698341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altLang="de-DE" dirty="0" err="1"/>
              <a:t>WxFUSION</a:t>
            </a:r>
            <a:endParaRPr lang="de-DE" altLang="de-DE" dirty="0"/>
          </a:p>
          <a:p>
            <a:pPr lvl="1" eaLnBrk="1" hangingPunct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dirty="0" err="1"/>
              <a:t>integrates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overlays</a:t>
            </a:r>
            <a:r>
              <a:rPr lang="de-DE" altLang="de-DE" dirty="0"/>
              <a:t> </a:t>
            </a:r>
            <a:r>
              <a:rPr lang="de-DE" altLang="de-DE" dirty="0" err="1"/>
              <a:t>data</a:t>
            </a:r>
            <a:r>
              <a:rPr lang="de-DE" altLang="de-DE" dirty="0"/>
              <a:t> </a:t>
            </a:r>
            <a:r>
              <a:rPr lang="de-DE" altLang="de-DE" dirty="0" err="1"/>
              <a:t>from</a:t>
            </a:r>
            <a:r>
              <a:rPr lang="de-DE" altLang="de-DE" dirty="0"/>
              <a:t> different </a:t>
            </a:r>
            <a:r>
              <a:rPr lang="de-DE" altLang="de-DE" dirty="0" err="1" smtClean="0"/>
              <a:t>tools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sources</a:t>
            </a:r>
            <a:r>
              <a:rPr lang="de-DE" altLang="de-DE" dirty="0" smtClean="0"/>
              <a:t> </a:t>
            </a:r>
            <a:r>
              <a:rPr lang="de-DE" altLang="de-DE" dirty="0"/>
              <a:t>(</a:t>
            </a:r>
            <a:r>
              <a:rPr lang="de-DE" altLang="de-DE" dirty="0" err="1"/>
              <a:t>observations</a:t>
            </a:r>
            <a:r>
              <a:rPr lang="de-DE" altLang="de-DE" dirty="0"/>
              <a:t>, </a:t>
            </a:r>
            <a:r>
              <a:rPr lang="de-DE" altLang="de-DE" dirty="0" err="1"/>
              <a:t>nowcasts</a:t>
            </a:r>
            <a:r>
              <a:rPr lang="de-DE" altLang="de-DE" dirty="0"/>
              <a:t>, </a:t>
            </a:r>
            <a:r>
              <a:rPr lang="de-DE" altLang="de-DE" dirty="0" err="1"/>
              <a:t>forecasts</a:t>
            </a:r>
            <a:r>
              <a:rPr lang="de-DE" altLang="de-DE" dirty="0"/>
              <a:t>)</a:t>
            </a:r>
          </a:p>
          <a:p>
            <a:pPr lvl="1" eaLnBrk="1" hangingPunct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dirty="0" err="1" smtClean="0"/>
              <a:t>uses</a:t>
            </a:r>
            <a:r>
              <a:rPr lang="de-DE" altLang="de-DE" dirty="0" smtClean="0"/>
              <a:t> </a:t>
            </a:r>
            <a:r>
              <a:rPr lang="de-DE" altLang="de-DE" dirty="0"/>
              <a:t>an </a:t>
            </a:r>
            <a:r>
              <a:rPr lang="de-DE" altLang="de-DE" dirty="0" err="1"/>
              <a:t>object-oriented</a:t>
            </a:r>
            <a:r>
              <a:rPr lang="de-DE" altLang="de-DE" dirty="0"/>
              <a:t> </a:t>
            </a:r>
            <a:r>
              <a:rPr lang="de-DE" altLang="de-DE" dirty="0" err="1"/>
              <a:t>approach</a:t>
            </a:r>
            <a:endParaRPr lang="de-DE" altLang="de-DE" dirty="0"/>
          </a:p>
          <a:p>
            <a:pPr lvl="1" eaLnBrk="1" hangingPunct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dirty="0" err="1"/>
              <a:t>selects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best</a:t>
            </a:r>
            <a:r>
              <a:rPr lang="de-DE" altLang="de-DE" dirty="0"/>
              <a:t> </a:t>
            </a:r>
            <a:r>
              <a:rPr lang="de-DE" altLang="de-DE" dirty="0" err="1"/>
              <a:t>forecast</a:t>
            </a:r>
            <a:r>
              <a:rPr lang="de-DE" altLang="de-DE" dirty="0"/>
              <a:t> out </a:t>
            </a:r>
            <a:r>
              <a:rPr lang="de-DE" altLang="de-DE" dirty="0" err="1"/>
              <a:t>of</a:t>
            </a:r>
            <a:r>
              <a:rPr lang="de-DE" altLang="de-DE" dirty="0"/>
              <a:t> an </a:t>
            </a:r>
            <a:r>
              <a:rPr lang="de-DE" altLang="de-DE" dirty="0" err="1"/>
              <a:t>ensemble</a:t>
            </a:r>
            <a:endParaRPr lang="de-DE" altLang="de-DE" dirty="0"/>
          </a:p>
          <a:p>
            <a:pPr lvl="1" eaLnBrk="1" hangingPunct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dirty="0" err="1"/>
              <a:t>combines</a:t>
            </a:r>
            <a:r>
              <a:rPr lang="de-DE" altLang="de-DE" dirty="0"/>
              <a:t> </a:t>
            </a:r>
            <a:r>
              <a:rPr lang="de-DE" altLang="de-DE" dirty="0" err="1"/>
              <a:t>data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</a:t>
            </a:r>
            <a:r>
              <a:rPr lang="de-DE" altLang="de-DE" dirty="0" err="1"/>
              <a:t>using</a:t>
            </a:r>
            <a:r>
              <a:rPr lang="de-DE" altLang="de-DE" dirty="0"/>
              <a:t> </a:t>
            </a:r>
            <a:r>
              <a:rPr lang="de-DE" altLang="de-DE" dirty="0" err="1"/>
              <a:t>fuzzy</a:t>
            </a:r>
            <a:r>
              <a:rPr lang="de-DE" altLang="de-DE" dirty="0"/>
              <a:t> </a:t>
            </a:r>
            <a:r>
              <a:rPr lang="de-DE" altLang="de-DE" dirty="0" err="1"/>
              <a:t>logic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pPr lvl="1" eaLnBrk="1" hangingPunct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dirty="0" err="1" smtClean="0"/>
              <a:t>enables</a:t>
            </a:r>
            <a:r>
              <a:rPr lang="de-DE" altLang="de-DE" dirty="0" smtClean="0"/>
              <a:t> user-</a:t>
            </a:r>
            <a:r>
              <a:rPr lang="de-DE" altLang="de-DE" dirty="0" err="1" smtClean="0"/>
              <a:t>oriented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nowcast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short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range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forecasts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up</a:t>
            </a:r>
            <a:r>
              <a:rPr lang="de-DE" altLang="de-DE" dirty="0" smtClean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6 </a:t>
            </a:r>
            <a:r>
              <a:rPr lang="de-DE" altLang="de-DE" dirty="0" err="1"/>
              <a:t>hrs</a:t>
            </a:r>
            <a:endParaRPr lang="de-DE" altLang="de-DE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altLang="de-DE" dirty="0" err="1"/>
              <a:t>modules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WxFUSION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successfully</a:t>
            </a:r>
            <a:r>
              <a:rPr lang="de-DE" altLang="de-DE" dirty="0"/>
              <a:t> </a:t>
            </a:r>
            <a:r>
              <a:rPr lang="de-DE" altLang="de-DE" dirty="0" err="1"/>
              <a:t>been</a:t>
            </a:r>
            <a:r>
              <a:rPr lang="de-DE" altLang="de-DE" dirty="0"/>
              <a:t> </a:t>
            </a:r>
            <a:r>
              <a:rPr lang="de-DE" altLang="de-DE" dirty="0" err="1"/>
              <a:t>tested</a:t>
            </a:r>
            <a:r>
              <a:rPr lang="de-DE" altLang="de-DE" dirty="0"/>
              <a:t> in real time at </a:t>
            </a:r>
            <a:r>
              <a:rPr lang="de-DE" altLang="de-DE" dirty="0" err="1"/>
              <a:t>Munich</a:t>
            </a:r>
            <a:r>
              <a:rPr lang="de-DE" altLang="de-DE" dirty="0"/>
              <a:t> Airport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396060"/>
            <a:ext cx="32400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66700" y="115888"/>
            <a:ext cx="8697913" cy="4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800" b="1" dirty="0">
                <a:solidFill>
                  <a:srgbClr val="0070C0"/>
                </a:solidFill>
              </a:rPr>
              <a:t> </a:t>
            </a:r>
            <a:r>
              <a:rPr lang="de-DE" altLang="de-DE" sz="28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800" b="1" dirty="0" err="1" smtClean="0">
                <a:solidFill>
                  <a:srgbClr val="006699"/>
                </a:solidFill>
              </a:rPr>
              <a:t>WxFUSION</a:t>
            </a:r>
            <a:r>
              <a:rPr lang="de-DE" altLang="de-DE" sz="2800" b="1" dirty="0" smtClean="0">
                <a:solidFill>
                  <a:srgbClr val="006699"/>
                </a:solidFill>
              </a:rPr>
              <a:t> – Data </a:t>
            </a:r>
            <a:r>
              <a:rPr lang="de-DE" altLang="de-DE" sz="2800" b="1" dirty="0" err="1" smtClean="0">
                <a:solidFill>
                  <a:srgbClr val="006699"/>
                </a:solidFill>
              </a:rPr>
              <a:t>example</a:t>
            </a:r>
            <a:endParaRPr lang="de-DE" altLang="de-DE" sz="2800" b="1" dirty="0">
              <a:solidFill>
                <a:srgbClr val="00669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0" y="620688"/>
            <a:ext cx="7912418" cy="60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66700" y="115888"/>
            <a:ext cx="8697913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Cb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-LIKE: BIAS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neighborhood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/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threshold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ensemble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6" y="548680"/>
            <a:ext cx="741243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66700" y="115888"/>
            <a:ext cx="8697913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Cb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-LIKE: POD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neighborhood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/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threshold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ensemble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66700" y="115888"/>
            <a:ext cx="8697913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Cb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-LIKE: FAR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neighborhood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/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threshold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ensemble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4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66700" y="115888"/>
            <a:ext cx="8697913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Cb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-LIKE: CSI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neighborhood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/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threshold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ensemble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COSMO-DE refl.: BIAS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neighborhood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/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threshold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ensemble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COSMO-DE refl.: POD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neighborhood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/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threshold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ensemble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66700" y="115888"/>
            <a:ext cx="8697913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Cb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-LIKE: FAR 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neighborhood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/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threshold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ensemble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COSMO-DE refl.: CSI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for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neighborhood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/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threshold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ensemble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963982"/>
            <a:ext cx="9144000" cy="511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457200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spcBef>
                <a:spcPct val="50000"/>
              </a:spcBef>
              <a:buFontTx/>
              <a:buChar char="•"/>
            </a:pPr>
            <a:r>
              <a:rPr lang="de-DE" altLang="de-DE" sz="2200" b="1" dirty="0">
                <a:solidFill>
                  <a:srgbClr val="0070C0"/>
                </a:solidFill>
              </a:rPr>
              <a:t> </a:t>
            </a:r>
            <a:r>
              <a:rPr lang="de-DE" altLang="de-DE" sz="2200" b="1" dirty="0" err="1">
                <a:solidFill>
                  <a:srgbClr val="0070C0"/>
                </a:solidFill>
              </a:rPr>
              <a:t>Cb</a:t>
            </a:r>
            <a:r>
              <a:rPr lang="de-DE" altLang="de-DE" sz="2200" b="1" dirty="0">
                <a:solidFill>
                  <a:srgbClr val="0070C0"/>
                </a:solidFill>
              </a:rPr>
              <a:t>-LIKE</a:t>
            </a:r>
            <a:r>
              <a:rPr lang="de-DE" altLang="de-DE" sz="2200" b="1" dirty="0"/>
              <a:t>: </a:t>
            </a:r>
            <a:r>
              <a:rPr lang="de-DE" altLang="de-DE" sz="2200" b="1" dirty="0" err="1">
                <a:solidFill>
                  <a:srgbClr val="0070C0"/>
                </a:solidFill>
              </a:rPr>
              <a:t>C</a:t>
            </a:r>
            <a:r>
              <a:rPr lang="de-DE" altLang="de-DE" sz="2200" dirty="0" err="1"/>
              <a:t>umulonim</a:t>
            </a:r>
            <a:r>
              <a:rPr lang="de-DE" altLang="de-DE" sz="2200" b="1" dirty="0" err="1">
                <a:solidFill>
                  <a:srgbClr val="0070C0"/>
                </a:solidFill>
              </a:rPr>
              <a:t>b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 </a:t>
            </a:r>
            <a:r>
              <a:rPr lang="de-DE" altLang="de-DE" sz="2200" b="1" dirty="0" err="1">
                <a:solidFill>
                  <a:srgbClr val="0070C0"/>
                </a:solidFill>
              </a:rPr>
              <a:t>LIKE</a:t>
            </a:r>
            <a:r>
              <a:rPr lang="de-DE" altLang="de-DE" sz="2200" dirty="0" err="1"/>
              <a:t>lihood</a:t>
            </a:r>
            <a:r>
              <a:rPr lang="de-DE" altLang="de-DE" sz="2200" dirty="0"/>
              <a:t> </a:t>
            </a:r>
          </a:p>
          <a:p>
            <a:pPr eaLnBrk="1">
              <a:spcBef>
                <a:spcPct val="50000"/>
              </a:spcBef>
            </a:pPr>
            <a:r>
              <a:rPr lang="de-DE" altLang="de-DE" sz="2200" dirty="0" smtClean="0"/>
              <a:t>	-&gt; </a:t>
            </a:r>
            <a:r>
              <a:rPr lang="de-DE" altLang="de-DE" sz="2200" dirty="0" err="1" smtClean="0"/>
              <a:t>Calculation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storm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forecasts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up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to</a:t>
            </a:r>
            <a:r>
              <a:rPr lang="de-DE" altLang="de-DE" sz="2200" dirty="0" smtClean="0"/>
              <a:t> 6 </a:t>
            </a:r>
            <a:r>
              <a:rPr lang="de-DE" altLang="de-DE" sz="2200" dirty="0" err="1" smtClean="0"/>
              <a:t>hrs</a:t>
            </a:r>
            <a:endParaRPr lang="de-DE" altLang="de-DE" sz="2200" dirty="0" smtClean="0"/>
          </a:p>
          <a:p>
            <a:pPr eaLnBrk="1">
              <a:spcBef>
                <a:spcPct val="50000"/>
              </a:spcBef>
            </a:pPr>
            <a:endParaRPr lang="de-DE" altLang="de-DE" sz="2200" dirty="0" smtClean="0"/>
          </a:p>
          <a:p>
            <a:pPr eaLnBrk="1">
              <a:spcBef>
                <a:spcPct val="50000"/>
              </a:spcBef>
            </a:pPr>
            <a:endParaRPr lang="de-DE" altLang="de-DE" sz="2200" dirty="0"/>
          </a:p>
          <a:p>
            <a:pPr eaLnBrk="1">
              <a:spcBef>
                <a:spcPct val="50000"/>
              </a:spcBef>
              <a:buFontTx/>
              <a:buChar char="•"/>
            </a:pPr>
            <a:r>
              <a:rPr lang="de-DE" altLang="de-DE" sz="2200" dirty="0" smtClean="0">
                <a:solidFill>
                  <a:srgbClr val="006699"/>
                </a:solidFill>
              </a:rPr>
              <a:t> </a:t>
            </a:r>
            <a:r>
              <a:rPr lang="de-DE" altLang="de-DE" sz="2200" b="1" dirty="0">
                <a:solidFill>
                  <a:srgbClr val="006699"/>
                </a:solidFill>
              </a:rPr>
              <a:t>Data </a:t>
            </a:r>
            <a:r>
              <a:rPr lang="de-DE" altLang="de-DE" sz="2200" b="1" dirty="0" err="1">
                <a:solidFill>
                  <a:srgbClr val="006699"/>
                </a:solidFill>
              </a:rPr>
              <a:t>source</a:t>
            </a:r>
            <a:r>
              <a:rPr lang="de-DE" altLang="de-DE" sz="2200" b="1" dirty="0"/>
              <a:t>:</a:t>
            </a:r>
            <a:r>
              <a:rPr lang="de-DE" altLang="de-DE" sz="2200" b="1" dirty="0">
                <a:solidFill>
                  <a:srgbClr val="006699"/>
                </a:solidFill>
              </a:rPr>
              <a:t> </a:t>
            </a:r>
            <a:r>
              <a:rPr lang="de-DE" altLang="de-DE" sz="2200" dirty="0"/>
              <a:t>COSMO-DE </a:t>
            </a:r>
            <a:r>
              <a:rPr lang="de-DE" altLang="de-DE" sz="2200" dirty="0" err="1"/>
              <a:t>model</a:t>
            </a:r>
            <a:r>
              <a:rPr lang="de-DE" altLang="de-DE" sz="2200" dirty="0"/>
              <a:t> </a:t>
            </a:r>
            <a:endParaRPr lang="de-DE" altLang="de-DE" sz="2200" dirty="0" smtClean="0"/>
          </a:p>
          <a:p>
            <a:pPr lvl="1" indent="0" eaLnBrk="1">
              <a:spcBef>
                <a:spcPct val="50000"/>
              </a:spcBef>
            </a:pPr>
            <a:r>
              <a:rPr lang="de-DE" altLang="de-DE" sz="2000" dirty="0" smtClean="0"/>
              <a:t>-&gt;</a:t>
            </a:r>
            <a:r>
              <a:rPr lang="de-DE" altLang="de-DE" sz="2200" dirty="0" smtClean="0"/>
              <a:t> </a:t>
            </a:r>
            <a:r>
              <a:rPr lang="de-DE" altLang="de-DE" sz="2000" dirty="0" err="1"/>
              <a:t>Nonhydrostatic</a:t>
            </a:r>
            <a:r>
              <a:rPr lang="de-DE" altLang="de-DE" sz="2000" dirty="0"/>
              <a:t> NWP </a:t>
            </a:r>
            <a:r>
              <a:rPr lang="de-DE" altLang="de-DE" sz="2000" dirty="0" err="1"/>
              <a:t>model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operationally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driven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by</a:t>
            </a:r>
            <a:r>
              <a:rPr lang="de-DE" altLang="de-DE" sz="2000" dirty="0"/>
              <a:t> DWD</a:t>
            </a:r>
          </a:p>
          <a:p>
            <a:pPr lvl="1" indent="0" eaLnBrk="1">
              <a:spcBef>
                <a:spcPct val="50000"/>
              </a:spcBef>
            </a:pPr>
            <a:r>
              <a:rPr lang="de-DE" altLang="de-DE" sz="2000" dirty="0" smtClean="0"/>
              <a:t>-&gt; </a:t>
            </a:r>
            <a:r>
              <a:rPr lang="de-DE" altLang="de-DE" sz="2000" dirty="0"/>
              <a:t>High </a:t>
            </a:r>
            <a:r>
              <a:rPr lang="de-DE" altLang="de-DE" sz="2000" dirty="0" err="1"/>
              <a:t>resolution</a:t>
            </a:r>
            <a:r>
              <a:rPr lang="de-DE" altLang="de-DE" sz="2000" dirty="0"/>
              <a:t> (2.8 km), </a:t>
            </a:r>
            <a:r>
              <a:rPr lang="de-DE" altLang="de-DE" sz="2000" dirty="0" err="1"/>
              <a:t>no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parameterization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 </a:t>
            </a:r>
            <a:r>
              <a:rPr lang="de-DE" altLang="de-DE" sz="2000" dirty="0" err="1"/>
              <a:t>deep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convection</a:t>
            </a:r>
            <a:endParaRPr lang="de-DE" altLang="de-DE" sz="2000" dirty="0" smtClean="0"/>
          </a:p>
          <a:p>
            <a:pPr lvl="1" indent="0" eaLnBrk="1">
              <a:spcBef>
                <a:spcPct val="50000"/>
              </a:spcBef>
            </a:pPr>
            <a:endParaRPr lang="de-DE" altLang="de-DE" sz="2000" dirty="0"/>
          </a:p>
          <a:p>
            <a:pPr eaLnBrk="1">
              <a:spcBef>
                <a:spcPct val="50000"/>
              </a:spcBef>
              <a:buFontTx/>
              <a:buChar char="•"/>
            </a:pPr>
            <a:endParaRPr lang="de-DE" altLang="de-DE" sz="2200" dirty="0"/>
          </a:p>
          <a:p>
            <a:pPr eaLnBrk="1">
              <a:spcBef>
                <a:spcPct val="50000"/>
              </a:spcBef>
              <a:buFontTx/>
              <a:buChar char="•"/>
            </a:pPr>
            <a:r>
              <a:rPr lang="de-DE" altLang="de-DE" sz="2200" b="1" dirty="0">
                <a:solidFill>
                  <a:srgbClr val="0070C0"/>
                </a:solidFill>
              </a:rPr>
              <a:t> </a:t>
            </a:r>
            <a:r>
              <a:rPr lang="de-DE" altLang="de-DE" sz="2200" b="1" dirty="0" err="1">
                <a:solidFill>
                  <a:srgbClr val="006699"/>
                </a:solidFill>
              </a:rPr>
              <a:t>Method</a:t>
            </a:r>
            <a:r>
              <a:rPr lang="de-DE" altLang="de-DE" sz="2200" b="1" dirty="0"/>
              <a:t>: </a:t>
            </a:r>
            <a:r>
              <a:rPr lang="de-DE" altLang="de-DE" sz="2200" dirty="0" err="1"/>
              <a:t>f</a:t>
            </a:r>
            <a:r>
              <a:rPr lang="de-DE" altLang="de-DE" sz="2200" dirty="0" err="1" smtClean="0"/>
              <a:t>uzzy</a:t>
            </a:r>
            <a:r>
              <a:rPr lang="de-DE" altLang="de-DE" sz="2200" dirty="0" smtClean="0"/>
              <a:t> </a:t>
            </a:r>
            <a:r>
              <a:rPr lang="de-DE" altLang="de-DE" sz="2200" dirty="0" err="1"/>
              <a:t>l</a:t>
            </a:r>
            <a:r>
              <a:rPr lang="de-DE" altLang="de-DE" sz="2200" dirty="0" err="1" smtClean="0"/>
              <a:t>ogic</a:t>
            </a:r>
            <a:endParaRPr lang="de-DE" altLang="de-DE" sz="2200" dirty="0"/>
          </a:p>
          <a:p>
            <a:pPr eaLnBrk="1">
              <a:spcBef>
                <a:spcPct val="50000"/>
              </a:spcBef>
            </a:pPr>
            <a:r>
              <a:rPr lang="de-DE" altLang="de-DE" sz="2000" dirty="0" smtClean="0"/>
              <a:t>       -&gt; </a:t>
            </a:r>
            <a:r>
              <a:rPr lang="de-DE" altLang="de-DE" sz="2000" dirty="0" err="1" smtClean="0"/>
              <a:t>Combination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model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data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calculation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final </a:t>
            </a:r>
            <a:r>
              <a:rPr lang="de-DE" altLang="de-DE" sz="2000" dirty="0" err="1" smtClean="0"/>
              <a:t>forecast</a:t>
            </a:r>
            <a:r>
              <a:rPr lang="de-DE" altLang="de-DE" sz="2000" dirty="0" err="1"/>
              <a:t>s</a:t>
            </a:r>
            <a:endParaRPr lang="de-DE" altLang="de-DE" sz="2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47" y="646833"/>
            <a:ext cx="5043175" cy="41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7822" y="0"/>
            <a:ext cx="9144000" cy="9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err="1" smtClean="0">
                <a:solidFill>
                  <a:srgbClr val="0070C0"/>
                </a:solidFill>
              </a:rPr>
              <a:t>Cb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-LIKE – Basic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information</a:t>
            </a:r>
            <a:endParaRPr lang="de-DE" altLang="de-DE" sz="2400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de-DE" altLang="de-DE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0" y="4805683"/>
            <a:ext cx="39592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de-DE" altLang="de-DE" sz="1600" smtClean="0">
                <a:solidFill>
                  <a:srgbClr val="000000"/>
                </a:solidFill>
              </a:rPr>
              <a:t>http</a:t>
            </a:r>
            <a:r>
              <a:rPr lang="de-DE" altLang="de-DE" sz="1600" dirty="0">
                <a:solidFill>
                  <a:srgbClr val="000000"/>
                </a:solidFill>
              </a:rPr>
              <a:t>://www.cosmo-model.org/</a:t>
            </a:r>
          </a:p>
        </p:txBody>
      </p:sp>
    </p:spTree>
    <p:extLst>
      <p:ext uri="{BB962C8B-B14F-4D97-AF65-F5344CB8AC3E}">
        <p14:creationId xmlns:p14="http://schemas.microsoft.com/office/powerpoint/2010/main" val="14305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Comparison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between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Cb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-LIKE/COSMO-DE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reflectivity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- POD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Comparison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between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Cb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-LIKE/COSMO-DE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reflectivity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- FAR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Comparison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between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Cb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-LIKE/COSMO-DE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reflectivity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- CSI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547200"/>
            <a:ext cx="7402443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 smtClean="0">
                <a:solidFill>
                  <a:srgbClr val="006699"/>
                </a:solidFill>
              </a:rPr>
              <a:t>Rad-TRAM -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general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information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34010"/>
            <a:ext cx="693801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 smtClean="0">
                <a:solidFill>
                  <a:srgbClr val="006699"/>
                </a:solidFill>
              </a:rPr>
              <a:t>Rad-TRAM – General </a:t>
            </a:r>
            <a:r>
              <a:rPr lang="de-DE" altLang="de-DE" sz="2400" b="1" dirty="0" err="1" smtClean="0">
                <a:solidFill>
                  <a:srgbClr val="006699"/>
                </a:solidFill>
              </a:rPr>
              <a:t>information</a:t>
            </a:r>
            <a:r>
              <a:rPr lang="de-DE" altLang="de-DE" sz="2400" b="1" dirty="0" smtClean="0">
                <a:solidFill>
                  <a:srgbClr val="006699"/>
                </a:solidFill>
              </a:rPr>
              <a:t> II</a:t>
            </a:r>
            <a:endParaRPr lang="de-DE" altLang="de-DE" sz="2400" b="1" dirty="0">
              <a:solidFill>
                <a:srgbClr val="0066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423862"/>
            <a:ext cx="55530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 err="1" smtClean="0">
                <a:solidFill>
                  <a:srgbClr val="0070C0"/>
                </a:solidFill>
              </a:rPr>
              <a:t>Cb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-LIKE: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transformation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to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PROBABILITY</a:t>
            </a:r>
            <a:endParaRPr lang="de-DE" altLang="de-DE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963982"/>
            <a:ext cx="9144000" cy="15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457200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Transformation </a:t>
            </a:r>
            <a:r>
              <a:rPr lang="de-DE" alt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indicator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thunderstorm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probability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de-DE" alt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0070C0"/>
                </a:solidFill>
              </a:rPr>
              <a:t>Success</a:t>
            </a:r>
            <a:r>
              <a:rPr lang="de-DE" altLang="de-DE" sz="2000" b="1" dirty="0" smtClean="0">
                <a:solidFill>
                  <a:srgbClr val="0070C0"/>
                </a:solidFill>
              </a:rPr>
              <a:t> Ratio (1-FAR):</a:t>
            </a:r>
          </a:p>
          <a:p>
            <a:pPr marL="342900" indent="-342900" eaLnBrk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 err="1" smtClean="0">
                <a:solidFill>
                  <a:srgbClr val="0070C0"/>
                </a:solidFill>
              </a:rPr>
              <a:t>False</a:t>
            </a:r>
            <a:r>
              <a:rPr lang="de-DE" altLang="de-DE" sz="2000" b="1" dirty="0" smtClean="0">
                <a:solidFill>
                  <a:srgbClr val="0070C0"/>
                </a:solidFill>
              </a:rPr>
              <a:t>/(</a:t>
            </a:r>
            <a:r>
              <a:rPr lang="de-DE" altLang="de-DE" sz="2000" b="1" dirty="0" err="1" smtClean="0">
                <a:solidFill>
                  <a:srgbClr val="0070C0"/>
                </a:solidFill>
              </a:rPr>
              <a:t>Hits+False</a:t>
            </a:r>
            <a:r>
              <a:rPr lang="de-DE" altLang="de-DE" sz="2000" b="1" dirty="0" smtClean="0">
                <a:solidFill>
                  <a:srgbClr val="0070C0"/>
                </a:solidFill>
              </a:rPr>
              <a:t> Alarms)</a:t>
            </a:r>
          </a:p>
          <a:p>
            <a:pPr eaLnBrk="1">
              <a:spcBef>
                <a:spcPct val="50000"/>
              </a:spcBef>
            </a:pPr>
            <a:endParaRPr lang="de-DE" altLang="de-DE" sz="2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86931"/>
            <a:ext cx="7350171" cy="27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 err="1" smtClean="0">
                <a:solidFill>
                  <a:srgbClr val="0070C0"/>
                </a:solidFill>
              </a:rPr>
              <a:t>Cb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-LIKE: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references</a:t>
            </a:r>
            <a:endParaRPr lang="de-DE" altLang="de-DE" sz="2400" b="1" dirty="0">
              <a:solidFill>
                <a:srgbClr val="0070C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692696"/>
            <a:ext cx="8856984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Leighton, Q. (2006). Modeling and Simulation Needs for Next Generation Air</a:t>
            </a:r>
          </a:p>
          <a:p>
            <a:r>
              <a:rPr lang="en-US" dirty="0"/>
              <a:t>Transportation System Research. </a:t>
            </a:r>
            <a:r>
              <a:rPr lang="en-US" i="1" dirty="0"/>
              <a:t>AIAA Modeling and Simulation Technologies</a:t>
            </a:r>
          </a:p>
          <a:p>
            <a:r>
              <a:rPr lang="en-US" i="1" dirty="0"/>
              <a:t>Conference and Exhibit, Keystone, CO, 21-24 August 2006, AIAA 2006-6109,</a:t>
            </a:r>
          </a:p>
          <a:p>
            <a:r>
              <a:rPr lang="de-DE" i="1" dirty="0"/>
              <a:t>1-8.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60720" y="1988840"/>
            <a:ext cx="8875775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Eurocontrol</a:t>
            </a:r>
            <a:r>
              <a:rPr lang="de-DE" dirty="0"/>
              <a:t> (2007). Performance Review </a:t>
            </a:r>
            <a:r>
              <a:rPr lang="de-DE" dirty="0" err="1"/>
              <a:t>Commission</a:t>
            </a:r>
            <a:r>
              <a:rPr lang="de-DE" dirty="0"/>
              <a:t>, 2007: Performance</a:t>
            </a:r>
          </a:p>
          <a:p>
            <a:r>
              <a:rPr lang="de-DE" dirty="0"/>
              <a:t>Review Report 2006. </a:t>
            </a:r>
            <a:r>
              <a:rPr lang="de-DE" i="1" dirty="0"/>
              <a:t>160 pp., verfügbar unter</a:t>
            </a:r>
          </a:p>
          <a:p>
            <a:r>
              <a:rPr lang="de-DE" i="1" dirty="0"/>
              <a:t>https://www.eurocontrol.int/sites/default/files/content/documents/singlesky/</a:t>
            </a:r>
          </a:p>
          <a:p>
            <a:r>
              <a:rPr lang="de-DE" i="1" dirty="0" err="1"/>
              <a:t>pru</a:t>
            </a:r>
            <a:r>
              <a:rPr lang="de-DE" i="1" dirty="0"/>
              <a:t>/</a:t>
            </a:r>
            <a:r>
              <a:rPr lang="de-DE" i="1" dirty="0" err="1"/>
              <a:t>publications</a:t>
            </a:r>
            <a:r>
              <a:rPr lang="de-DE" i="1" dirty="0"/>
              <a:t>/</a:t>
            </a:r>
            <a:r>
              <a:rPr lang="de-DE" i="1" dirty="0" err="1"/>
              <a:t>prr</a:t>
            </a:r>
            <a:r>
              <a:rPr lang="de-DE" i="1" dirty="0"/>
              <a:t>/prr-2006.pdf</a:t>
            </a:r>
            <a:r>
              <a:rPr lang="de-DE" dirty="0"/>
              <a:t>.</a:t>
            </a:r>
          </a:p>
        </p:txBody>
      </p:sp>
      <p:sp>
        <p:nvSpPr>
          <p:cNvPr id="7" name="Rechteck 6"/>
          <p:cNvSpPr/>
          <p:nvPr/>
        </p:nvSpPr>
        <p:spPr>
          <a:xfrm>
            <a:off x="160719" y="3286441"/>
            <a:ext cx="8875775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Djam</a:t>
            </a:r>
            <a:r>
              <a:rPr lang="de-DE" dirty="0"/>
              <a:t>, X. Y., </a:t>
            </a:r>
            <a:r>
              <a:rPr lang="de-DE" dirty="0" err="1"/>
              <a:t>Wajiga</a:t>
            </a:r>
            <a:r>
              <a:rPr lang="de-DE" dirty="0"/>
              <a:t>, G. M., </a:t>
            </a:r>
            <a:r>
              <a:rPr lang="de-DE" dirty="0" err="1"/>
              <a:t>Kimbi</a:t>
            </a:r>
            <a:r>
              <a:rPr lang="de-DE" dirty="0"/>
              <a:t>, Y. H., &amp; </a:t>
            </a:r>
            <a:r>
              <a:rPr lang="de-DE" dirty="0" err="1"/>
              <a:t>Blamah</a:t>
            </a:r>
            <a:r>
              <a:rPr lang="de-DE" dirty="0"/>
              <a:t>, N. V. (2011). A </a:t>
            </a:r>
            <a:r>
              <a:rPr lang="de-DE" dirty="0" err="1"/>
              <a:t>Fuzzy</a:t>
            </a:r>
            <a:endParaRPr lang="de-DE" dirty="0"/>
          </a:p>
          <a:p>
            <a:r>
              <a:rPr lang="en-US" dirty="0"/>
              <a:t>Expert System for the Management of Malaria. </a:t>
            </a:r>
            <a:r>
              <a:rPr lang="en-US" i="1" dirty="0"/>
              <a:t>Int. J. Pure Appl. Sci. Technol.</a:t>
            </a:r>
            <a:r>
              <a:rPr lang="en-US" dirty="0"/>
              <a:t>,</a:t>
            </a:r>
          </a:p>
          <a:p>
            <a:r>
              <a:rPr lang="de-DE" dirty="0"/>
              <a:t>5(2), 84–108.</a:t>
            </a:r>
          </a:p>
        </p:txBody>
      </p:sp>
      <p:sp>
        <p:nvSpPr>
          <p:cNvPr id="8" name="Rechteck 7"/>
          <p:cNvSpPr/>
          <p:nvPr/>
        </p:nvSpPr>
        <p:spPr>
          <a:xfrm>
            <a:off x="179512" y="4437112"/>
            <a:ext cx="8856982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Kober</a:t>
            </a:r>
            <a:r>
              <a:rPr lang="en-US" dirty="0"/>
              <a:t>, K. &amp; </a:t>
            </a:r>
            <a:r>
              <a:rPr lang="en-US" dirty="0" err="1"/>
              <a:t>Tafferner</a:t>
            </a:r>
            <a:r>
              <a:rPr lang="en-US" dirty="0"/>
              <a:t>, A. (2009). Tracking and </a:t>
            </a:r>
            <a:r>
              <a:rPr lang="en-US" dirty="0" err="1"/>
              <a:t>Nowcasting</a:t>
            </a:r>
            <a:r>
              <a:rPr lang="en-US" dirty="0"/>
              <a:t> of convective cells</a:t>
            </a:r>
          </a:p>
          <a:p>
            <a:r>
              <a:rPr lang="en-US" dirty="0"/>
              <a:t>using remote sensing data from radar and satellite. </a:t>
            </a:r>
            <a:r>
              <a:rPr lang="en-US" i="1" dirty="0" err="1"/>
              <a:t>Meteorol</a:t>
            </a:r>
            <a:r>
              <a:rPr lang="en-US" i="1" dirty="0"/>
              <a:t>. </a:t>
            </a:r>
            <a:r>
              <a:rPr lang="en-US" i="1" dirty="0" err="1"/>
              <a:t>Zeitschrift</a:t>
            </a:r>
            <a:r>
              <a:rPr lang="en-US" dirty="0"/>
              <a:t>, 1,</a:t>
            </a:r>
          </a:p>
          <a:p>
            <a:r>
              <a:rPr lang="de-DE" dirty="0"/>
              <a:t>75–84.</a:t>
            </a:r>
          </a:p>
        </p:txBody>
      </p:sp>
    </p:spTree>
    <p:extLst>
      <p:ext uri="{BB962C8B-B14F-4D97-AF65-F5344CB8AC3E}">
        <p14:creationId xmlns:p14="http://schemas.microsoft.com/office/powerpoint/2010/main" val="10268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 err="1" smtClean="0">
                <a:solidFill>
                  <a:srgbClr val="0070C0"/>
                </a:solidFill>
              </a:rPr>
              <a:t>Cb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-LIKE: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references</a:t>
            </a:r>
            <a:endParaRPr lang="de-DE" altLang="de-DE" sz="2400" b="1" dirty="0">
              <a:solidFill>
                <a:srgbClr val="0070C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764704"/>
            <a:ext cx="8856984" cy="163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Ebert, E. E. (2006). Fuzzy Forecast Verification. </a:t>
            </a:r>
            <a:r>
              <a:rPr lang="en-US" i="1" dirty="0"/>
              <a:t>MAP D-PHASE workshop,</a:t>
            </a:r>
          </a:p>
          <a:p>
            <a:r>
              <a:rPr lang="de-DE" i="1" dirty="0" err="1"/>
              <a:t>Novemer</a:t>
            </a:r>
            <a:r>
              <a:rPr lang="de-DE" i="1" dirty="0"/>
              <a:t>, 6-8, 2006</a:t>
            </a:r>
            <a:r>
              <a:rPr lang="de-DE" i="1" dirty="0" smtClean="0"/>
              <a:t>.</a:t>
            </a:r>
          </a:p>
          <a:p>
            <a:endParaRPr lang="de-DE" i="1" dirty="0"/>
          </a:p>
          <a:p>
            <a:endParaRPr lang="de-DE" i="1" dirty="0"/>
          </a:p>
          <a:p>
            <a:r>
              <a:rPr lang="en-US" dirty="0"/>
              <a:t>Ebert, E. E. (2008). Fuzzy Verification of high-resolution gridded forecasts: a</a:t>
            </a:r>
          </a:p>
          <a:p>
            <a:r>
              <a:rPr lang="en-US" dirty="0"/>
              <a:t>review and proposed framework. </a:t>
            </a:r>
            <a:r>
              <a:rPr lang="en-US" i="1" dirty="0" err="1"/>
              <a:t>Meteorol</a:t>
            </a:r>
            <a:r>
              <a:rPr lang="en-US" i="1" dirty="0"/>
              <a:t>. Appl.</a:t>
            </a:r>
            <a:r>
              <a:rPr lang="en-US" dirty="0"/>
              <a:t>, 15, 51–64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79512" y="2738747"/>
            <a:ext cx="8784976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Theis</a:t>
            </a:r>
            <a:r>
              <a:rPr lang="en-US" dirty="0"/>
              <a:t>, S. E., </a:t>
            </a:r>
            <a:r>
              <a:rPr lang="en-US" dirty="0" err="1"/>
              <a:t>Hense</a:t>
            </a:r>
            <a:r>
              <a:rPr lang="en-US" dirty="0"/>
              <a:t>, A., &amp; </a:t>
            </a:r>
            <a:r>
              <a:rPr lang="en-US" dirty="0" err="1"/>
              <a:t>Damrath</a:t>
            </a:r>
            <a:r>
              <a:rPr lang="en-US" dirty="0"/>
              <a:t>, U. (2005). Probabilistic precipitation forecasts</a:t>
            </a:r>
          </a:p>
          <a:p>
            <a:r>
              <a:rPr lang="en-US" dirty="0"/>
              <a:t>from a deterministic model: a pragmatic approach. </a:t>
            </a:r>
            <a:r>
              <a:rPr lang="en-US" i="1" dirty="0" err="1"/>
              <a:t>Meteorol</a:t>
            </a:r>
            <a:r>
              <a:rPr lang="en-US" i="1" dirty="0"/>
              <a:t>. Appl.</a:t>
            </a:r>
            <a:r>
              <a:rPr lang="en-US" dirty="0"/>
              <a:t>, 12,</a:t>
            </a:r>
          </a:p>
          <a:p>
            <a:r>
              <a:rPr lang="de-DE" dirty="0"/>
              <a:t>257–268.</a:t>
            </a:r>
          </a:p>
        </p:txBody>
      </p:sp>
    </p:spTree>
    <p:extLst>
      <p:ext uri="{BB962C8B-B14F-4D97-AF65-F5344CB8AC3E}">
        <p14:creationId xmlns:p14="http://schemas.microsoft.com/office/powerpoint/2010/main" val="7035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1916832"/>
            <a:ext cx="9324975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de-DE" altLang="de-DE" sz="2000" b="1" dirty="0">
                <a:solidFill>
                  <a:srgbClr val="FF0000"/>
                </a:solidFill>
              </a:rPr>
              <a:t>- Next </a:t>
            </a:r>
            <a:r>
              <a:rPr lang="de-DE" altLang="de-DE" sz="2000" b="1" dirty="0" err="1">
                <a:solidFill>
                  <a:srgbClr val="FF0000"/>
                </a:solidFill>
              </a:rPr>
              <a:t>step</a:t>
            </a:r>
            <a:r>
              <a:rPr lang="de-DE" altLang="de-DE" sz="2000" b="1" dirty="0">
                <a:solidFill>
                  <a:srgbClr val="FF0000"/>
                </a:solidFill>
              </a:rPr>
              <a:t>: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calculation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average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weigth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all </a:t>
            </a:r>
            <a:r>
              <a:rPr lang="de-DE" altLang="de-DE" sz="2000" dirty="0" err="1">
                <a:solidFill>
                  <a:srgbClr val="000000"/>
                </a:solidFill>
              </a:rPr>
              <a:t>rules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for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each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fuzzy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output</a:t>
            </a:r>
            <a:r>
              <a:rPr lang="de-DE" altLang="de-DE" sz="2000" dirty="0">
                <a:solidFill>
                  <a:srgbClr val="000000"/>
                </a:solidFill>
              </a:rPr>
              <a:t>   	           </a:t>
            </a:r>
            <a:r>
              <a:rPr lang="de-DE" altLang="de-DE" sz="2000" dirty="0" err="1">
                <a:solidFill>
                  <a:srgbClr val="000000"/>
                </a:solidFill>
              </a:rPr>
              <a:t>set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>
                <a:sym typeface="Wingdings" charset="2"/>
              </a:rPr>
              <a:t></a:t>
            </a:r>
            <a:r>
              <a:rPr lang="de-DE" altLang="de-DE" b="1" dirty="0">
                <a:solidFill>
                  <a:srgbClr val="FF0000"/>
                </a:solidFill>
                <a:sym typeface="Wingdings" charset="2"/>
              </a:rPr>
              <a:t> </a:t>
            </a:r>
            <a:r>
              <a:rPr lang="de-DE" altLang="de-DE" sz="2000" dirty="0" err="1">
                <a:sym typeface="Wingdings" charset="2"/>
              </a:rPr>
              <a:t>Weighting</a:t>
            </a:r>
            <a:r>
              <a:rPr lang="de-DE" altLang="de-DE" sz="2000" dirty="0">
                <a:sym typeface="Wingdings" charset="2"/>
              </a:rPr>
              <a:t> </a:t>
            </a:r>
            <a:r>
              <a:rPr lang="de-DE" altLang="de-DE" sz="2000" dirty="0" err="1">
                <a:sym typeface="Wingdings" charset="2"/>
              </a:rPr>
              <a:t>of</a:t>
            </a:r>
            <a:r>
              <a:rPr lang="de-DE" altLang="de-DE" sz="2000" dirty="0">
                <a:sym typeface="Wingdings" charset="2"/>
              </a:rPr>
              <a:t> </a:t>
            </a:r>
            <a:r>
              <a:rPr lang="de-DE" altLang="de-DE" sz="2000" dirty="0" err="1">
                <a:sym typeface="Wingdings" charset="2"/>
              </a:rPr>
              <a:t>each</a:t>
            </a:r>
            <a:r>
              <a:rPr lang="de-DE" altLang="de-DE" sz="2000" dirty="0">
                <a:sym typeface="Wingdings" charset="2"/>
              </a:rPr>
              <a:t> </a:t>
            </a:r>
            <a:r>
              <a:rPr lang="de-DE" altLang="de-DE" sz="2000" dirty="0" err="1">
                <a:sym typeface="Wingdings" charset="2"/>
              </a:rPr>
              <a:t>fuzzy</a:t>
            </a:r>
            <a:r>
              <a:rPr lang="de-DE" altLang="de-DE" sz="2000" dirty="0">
                <a:sym typeface="Wingdings" charset="2"/>
              </a:rPr>
              <a:t> </a:t>
            </a:r>
            <a:r>
              <a:rPr lang="de-DE" altLang="de-DE" sz="2000" dirty="0" err="1">
                <a:sym typeface="Wingdings" charset="2"/>
              </a:rPr>
              <a:t>output</a:t>
            </a:r>
            <a:r>
              <a:rPr lang="de-DE" altLang="de-DE" sz="2000" dirty="0">
                <a:sym typeface="Wingdings" charset="2"/>
              </a:rPr>
              <a:t> </a:t>
            </a:r>
            <a:r>
              <a:rPr lang="de-DE" altLang="de-DE" sz="2000" dirty="0" err="1">
                <a:sym typeface="Wingdings" charset="2"/>
              </a:rPr>
              <a:t>set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</a:p>
          <a:p>
            <a:pPr eaLnBrk="1"/>
            <a:endParaRPr lang="de-DE" altLang="de-DE" sz="2000" dirty="0">
              <a:solidFill>
                <a:srgbClr val="000000"/>
              </a:solidFill>
            </a:endParaRPr>
          </a:p>
          <a:p>
            <a:pPr eaLnBrk="1"/>
            <a:r>
              <a:rPr lang="de-DE" altLang="de-DE" sz="2000" dirty="0">
                <a:solidFill>
                  <a:srgbClr val="000000"/>
                </a:solidFill>
              </a:rPr>
              <a:t>- </a:t>
            </a:r>
            <a:r>
              <a:rPr lang="de-DE" altLang="de-DE" sz="2000" dirty="0" err="1">
                <a:solidFill>
                  <a:srgbClr val="000000"/>
                </a:solidFill>
              </a:rPr>
              <a:t>Used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method</a:t>
            </a:r>
            <a:r>
              <a:rPr lang="de-DE" altLang="de-DE" sz="2000" dirty="0">
                <a:solidFill>
                  <a:srgbClr val="000000"/>
                </a:solidFill>
              </a:rPr>
              <a:t>: </a:t>
            </a:r>
            <a:r>
              <a:rPr lang="de-DE" altLang="de-DE" sz="2000" b="1" dirty="0">
                <a:solidFill>
                  <a:srgbClr val="FF0000"/>
                </a:solidFill>
              </a:rPr>
              <a:t>Root-</a:t>
            </a:r>
            <a:r>
              <a:rPr lang="de-DE" altLang="de-DE" sz="2000" b="1" dirty="0" err="1">
                <a:solidFill>
                  <a:srgbClr val="FF0000"/>
                </a:solidFill>
              </a:rPr>
              <a:t>Sum</a:t>
            </a:r>
            <a:r>
              <a:rPr lang="de-DE" altLang="de-DE" sz="2000" b="1" dirty="0">
                <a:solidFill>
                  <a:srgbClr val="FF0000"/>
                </a:solidFill>
              </a:rPr>
              <a:t>-Square (RSS)</a:t>
            </a:r>
            <a:endParaRPr lang="de-DE" altLang="de-DE" sz="2000" b="1" dirty="0"/>
          </a:p>
          <a:p>
            <a:pPr eaLnBrk="1"/>
            <a:endParaRPr lang="de-DE" altLang="de-DE" sz="2000" b="1" dirty="0">
              <a:solidFill>
                <a:srgbClr val="FF0000"/>
              </a:solidFill>
            </a:endParaRPr>
          </a:p>
          <a:p>
            <a:pPr eaLnBrk="1"/>
            <a:r>
              <a:rPr lang="de-DE" altLang="de-DE" sz="2000" dirty="0">
                <a:solidFill>
                  <a:srgbClr val="000000"/>
                </a:solidFill>
              </a:rPr>
              <a:t>	                             </a:t>
            </a:r>
            <a:r>
              <a:rPr lang="de-DE" altLang="de-DE" sz="2000" dirty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de-DE" altLang="de-DE" sz="2000" dirty="0">
                <a:solidFill>
                  <a:srgbClr val="000000"/>
                </a:solidFill>
              </a:rPr>
              <a:t> Formular RSS:</a:t>
            </a:r>
          </a:p>
          <a:p>
            <a:pPr eaLnBrk="1"/>
            <a:endParaRPr lang="de-DE" altLang="de-DE" sz="2000" dirty="0">
              <a:solidFill>
                <a:srgbClr val="000000"/>
              </a:solidFill>
            </a:endParaRPr>
          </a:p>
          <a:p>
            <a:pPr eaLnBrk="1"/>
            <a:endParaRPr lang="de-DE" altLang="de-DE" sz="2000" dirty="0">
              <a:solidFill>
                <a:srgbClr val="0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9781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0" y="115888"/>
            <a:ext cx="91440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 err="1" smtClean="0">
                <a:solidFill>
                  <a:srgbClr val="0070C0"/>
                </a:solidFill>
              </a:rPr>
              <a:t>Cb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-LIKE: Root-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Sum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-Square (RSS)</a:t>
            </a:r>
            <a:endParaRPr lang="de-DE" altLang="de-D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5120640" cy="2362200"/>
          </a:xfrm>
          <a:prstGeom prst="rect">
            <a:avLst/>
          </a:prstGeo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933905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10795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1536700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1993900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2451100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2908300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342900" indent="-342900" eaLnBrk="1">
              <a:buSzTx/>
              <a:buFont typeface="Arial" panose="020B0604020202020204" pitchFamily="34" charset="0"/>
              <a:buChar char="•"/>
            </a:pPr>
            <a:r>
              <a:rPr lang="de-DE" altLang="de-DE" sz="2000" b="1" dirty="0" err="1" smtClean="0">
                <a:solidFill>
                  <a:srgbClr val="0070C0"/>
                </a:solidFill>
              </a:rPr>
              <a:t>Automatic</a:t>
            </a:r>
            <a:r>
              <a:rPr lang="de-DE" altLang="de-DE" sz="20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000" b="1" dirty="0" err="1">
                <a:solidFill>
                  <a:srgbClr val="0070C0"/>
                </a:solidFill>
              </a:rPr>
              <a:t>selection</a:t>
            </a:r>
            <a:r>
              <a:rPr lang="de-DE" altLang="de-DE" sz="2000" b="1" dirty="0">
                <a:solidFill>
                  <a:srgbClr val="0070C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best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member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smtClean="0">
                <a:solidFill>
                  <a:srgbClr val="000000"/>
                </a:solidFill>
              </a:rPr>
              <a:t>a COSMO-DE time-</a:t>
            </a:r>
            <a:r>
              <a:rPr lang="de-DE" altLang="de-DE" sz="2000" dirty="0" err="1" smtClean="0">
                <a:solidFill>
                  <a:srgbClr val="000000"/>
                </a:solidFill>
              </a:rPr>
              <a:t>lagged</a:t>
            </a:r>
            <a:r>
              <a:rPr lang="de-DE" altLang="de-DE" sz="2000" dirty="0" smtClean="0">
                <a:solidFill>
                  <a:srgbClr val="000000"/>
                </a:solidFill>
              </a:rPr>
              <a:t>            </a:t>
            </a:r>
            <a:r>
              <a:rPr lang="de-DE" altLang="de-DE" sz="2000" dirty="0" err="1" smtClean="0">
                <a:solidFill>
                  <a:srgbClr val="000000"/>
                </a:solidFill>
              </a:rPr>
              <a:t>ensemble</a:t>
            </a:r>
            <a:r>
              <a:rPr lang="de-DE" altLang="de-DE" sz="2000" dirty="0" smtClean="0">
                <a:solidFill>
                  <a:srgbClr val="00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</a:rPr>
              <a:t>including</a:t>
            </a:r>
            <a:r>
              <a:rPr lang="de-DE" altLang="de-DE" sz="2000" dirty="0" smtClean="0">
                <a:solidFill>
                  <a:srgbClr val="000000"/>
                </a:solidFill>
              </a:rPr>
              <a:t> last 5 </a:t>
            </a:r>
            <a:r>
              <a:rPr lang="de-DE" altLang="de-DE" sz="2000" dirty="0" err="1" smtClean="0">
                <a:solidFill>
                  <a:srgbClr val="000000"/>
                </a:solidFill>
              </a:rPr>
              <a:t>model</a:t>
            </a:r>
            <a:r>
              <a:rPr lang="de-DE" altLang="de-DE" sz="2000" dirty="0" smtClean="0">
                <a:solidFill>
                  <a:srgbClr val="00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</a:rPr>
              <a:t>runs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>
              <a:buSzPct val="45000"/>
              <a:buFontTx/>
              <a:buChar char="•"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Pct val="45000"/>
              <a:buFontTx/>
              <a:buNone/>
            </a:pPr>
            <a:endParaRPr lang="de-DE" altLang="de-DE" sz="2400" b="1" u="sng" dirty="0">
              <a:solidFill>
                <a:schemeClr val="accent2"/>
              </a:solidFill>
              <a:sym typeface="Wingdings" pitchFamily="2" charset="2"/>
            </a:endParaRPr>
          </a:p>
          <a:p>
            <a:pPr eaLnBrk="1">
              <a:buSzTx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Tx/>
              <a:buFontTx/>
              <a:buChar char="•"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Pct val="45000"/>
              <a:buFontTx/>
              <a:buNone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Pct val="45000"/>
              <a:buFontTx/>
              <a:buNone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lvl="4" eaLnBrk="1">
              <a:buSzPct val="45000"/>
              <a:buFont typeface="Wingdings" pitchFamily="2" charset="2"/>
              <a:buNone/>
            </a:pPr>
            <a:endParaRPr lang="de-DE" altLang="de-DE" sz="2400" dirty="0">
              <a:solidFill>
                <a:srgbClr val="000000"/>
              </a:solidFill>
              <a:sym typeface="Wingdings" pitchFamily="2" charset="2"/>
            </a:endParaRPr>
          </a:p>
          <a:p>
            <a:pPr lvl="4" eaLnBrk="1">
              <a:buSzPct val="45000"/>
              <a:buFont typeface="Wingdings" pitchFamily="2" charset="2"/>
              <a:buNone/>
            </a:pPr>
            <a:r>
              <a:rPr lang="de-DE" altLang="de-DE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err="1">
                <a:solidFill>
                  <a:srgbClr val="0070C0"/>
                </a:solidFill>
              </a:rPr>
              <a:t>Cb</a:t>
            </a:r>
            <a:r>
              <a:rPr lang="de-DE" altLang="de-DE" sz="2400" b="1" dirty="0">
                <a:solidFill>
                  <a:srgbClr val="0070C0"/>
                </a:solidFill>
              </a:rPr>
              <a:t>-LIKE – Best-Member-</a:t>
            </a:r>
            <a:r>
              <a:rPr lang="de-DE" altLang="de-DE" sz="2400" b="1" dirty="0" err="1">
                <a:solidFill>
                  <a:srgbClr val="0070C0"/>
                </a:solidFill>
              </a:rPr>
              <a:t>Selection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455" y="4134395"/>
            <a:ext cx="9107218" cy="407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>
              <a:buSzPct val="45000"/>
            </a:pPr>
            <a:r>
              <a:rPr lang="de-DE" altLang="de-DE" sz="20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200" b="1" dirty="0">
                <a:solidFill>
                  <a:schemeClr val="bg1"/>
                </a:solidFill>
                <a:sym typeface="Wingdings" pitchFamily="2" charset="2"/>
              </a:rPr>
              <a:t>Goal</a:t>
            </a:r>
            <a:r>
              <a:rPr lang="de-DE" altLang="de-DE" sz="2200" dirty="0">
                <a:solidFill>
                  <a:schemeClr val="bg1"/>
                </a:solidFill>
                <a:sym typeface="Wingdings" pitchFamily="2" charset="2"/>
              </a:rPr>
              <a:t>: 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Provision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of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the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best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data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basis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for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calculating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of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the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storm</a:t>
            </a:r>
            <a:r>
              <a:rPr lang="de-DE" altLang="de-DE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  <a:sym typeface="Wingdings" pitchFamily="2" charset="2"/>
              </a:rPr>
              <a:t>forecasts</a:t>
            </a:r>
            <a:endParaRPr lang="de-DE" altLang="de-DE" sz="2000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1796902"/>
            <a:ext cx="914400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>
              <a:buSzTx/>
              <a:buFont typeface="Arial" panose="020B0604020202020204" pitchFamily="34" charset="0"/>
              <a:buChar char="•"/>
            </a:pPr>
            <a:r>
              <a:rPr lang="de-DE" altLang="de-DE" sz="2000" b="1" dirty="0">
                <a:solidFill>
                  <a:srgbClr val="0070C0"/>
                </a:solidFill>
                <a:sym typeface="Wingdings" pitchFamily="2" charset="2"/>
              </a:rPr>
              <a:t>Best-Member</a:t>
            </a:r>
            <a:r>
              <a:rPr lang="de-DE" altLang="de-DE" sz="2000" dirty="0">
                <a:sym typeface="Wingdings" pitchFamily="2" charset="2"/>
              </a:rPr>
              <a:t>:</a:t>
            </a:r>
            <a:r>
              <a:rPr lang="de-DE" altLang="de-DE" sz="20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odel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run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which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matches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best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current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weather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situation</a:t>
            </a: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903" y="5976000"/>
            <a:ext cx="9144000" cy="29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de-DE" altLang="de-DE" sz="1400" b="1" dirty="0">
                <a:solidFill>
                  <a:srgbClr val="FF0000"/>
                </a:solidFill>
                <a:sym typeface="Wingdings" pitchFamily="2" charset="2"/>
              </a:rPr>
              <a:t>*</a:t>
            </a:r>
            <a:r>
              <a:rPr lang="de-DE" altLang="de-DE" sz="1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</a:rPr>
              <a:t>Rad-TRAM = </a:t>
            </a:r>
            <a:r>
              <a:rPr lang="de-DE" altLang="en-US" sz="1400" b="1" dirty="0">
                <a:solidFill>
                  <a:srgbClr val="000000"/>
                </a:solidFill>
              </a:rPr>
              <a:t>Rad</a:t>
            </a:r>
            <a:r>
              <a:rPr lang="de-DE" altLang="en-US" sz="1400" dirty="0">
                <a:solidFill>
                  <a:srgbClr val="000000"/>
                </a:solidFill>
              </a:rPr>
              <a:t>ar – </a:t>
            </a:r>
            <a:r>
              <a:rPr lang="de-DE" altLang="en-US" sz="1400" b="1" dirty="0" err="1">
                <a:solidFill>
                  <a:srgbClr val="000000"/>
                </a:solidFill>
              </a:rPr>
              <a:t>TR</a:t>
            </a:r>
            <a:r>
              <a:rPr lang="de-DE" altLang="en-US" sz="1400" dirty="0" err="1">
                <a:solidFill>
                  <a:srgbClr val="000000"/>
                </a:solidFill>
              </a:rPr>
              <a:t>acking</a:t>
            </a:r>
            <a:r>
              <a:rPr lang="de-DE" altLang="en-US" sz="1400" dirty="0">
                <a:solidFill>
                  <a:srgbClr val="000000"/>
                </a:solidFill>
              </a:rPr>
              <a:t> </a:t>
            </a:r>
            <a:r>
              <a:rPr lang="de-DE" altLang="en-US" sz="1400" b="1" dirty="0">
                <a:solidFill>
                  <a:srgbClr val="000000"/>
                </a:solidFill>
              </a:rPr>
              <a:t>A</a:t>
            </a:r>
            <a:r>
              <a:rPr lang="de-DE" altLang="en-US" sz="1400" dirty="0">
                <a:solidFill>
                  <a:srgbClr val="000000"/>
                </a:solidFill>
              </a:rPr>
              <a:t>nd </a:t>
            </a:r>
            <a:r>
              <a:rPr lang="de-DE" altLang="en-US" sz="1400" b="1" dirty="0">
                <a:solidFill>
                  <a:srgbClr val="000000"/>
                </a:solidFill>
              </a:rPr>
              <a:t>M</a:t>
            </a:r>
            <a:r>
              <a:rPr lang="de-DE" altLang="en-US" sz="1400" dirty="0">
                <a:solidFill>
                  <a:srgbClr val="000000"/>
                </a:solidFill>
              </a:rPr>
              <a:t>onitoring (Kober &amp; </a:t>
            </a:r>
            <a:r>
              <a:rPr lang="de-DE" altLang="en-US" sz="1400" dirty="0" err="1">
                <a:solidFill>
                  <a:srgbClr val="000000"/>
                </a:solidFill>
              </a:rPr>
              <a:t>Tafferner</a:t>
            </a:r>
            <a:r>
              <a:rPr lang="de-DE" altLang="en-US" sz="1400" dirty="0">
                <a:solidFill>
                  <a:srgbClr val="000000"/>
                </a:solidFill>
              </a:rPr>
              <a:t>, 2009)</a:t>
            </a:r>
          </a:p>
        </p:txBody>
      </p:sp>
      <p:sp>
        <p:nvSpPr>
          <p:cNvPr id="5" name="Rechteck 4"/>
          <p:cNvSpPr/>
          <p:nvPr/>
        </p:nvSpPr>
        <p:spPr>
          <a:xfrm>
            <a:off x="13454" y="2350153"/>
            <a:ext cx="9093763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>
              <a:buSzTx/>
              <a:buFont typeface="Arial" panose="020B0604020202020204" pitchFamily="34" charset="0"/>
              <a:buChar char="•"/>
            </a:pPr>
            <a:r>
              <a:rPr lang="de-DE" altLang="de-DE" sz="2000" b="1" dirty="0" err="1">
                <a:solidFill>
                  <a:srgbClr val="0070C0"/>
                </a:solidFill>
                <a:sym typeface="Wingdings" pitchFamily="2" charset="2"/>
              </a:rPr>
              <a:t>Comparison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>
              <a:buSzTx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Tx/>
            </a:pP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Rad-TRAM</a:t>
            </a:r>
            <a:r>
              <a:rPr lang="de-DE" altLang="de-DE" sz="2000" b="1" dirty="0">
                <a:solidFill>
                  <a:srgbClr val="FF0000"/>
                </a:solidFill>
                <a:sym typeface="Wingdings" pitchFamily="2" charset="2"/>
              </a:rPr>
              <a:t>*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objects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(37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dBZ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)             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COSMO-DE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radar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objects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(37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dBZ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Tx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Tx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Tx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Tx/>
            </a:pPr>
            <a:endParaRPr lang="de-DE" altLang="de-DE" sz="2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Tx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Tx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>
              <a:buSzTx/>
            </a:pP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	         	                 </a:t>
            </a:r>
          </a:p>
          <a:p>
            <a:pPr eaLnBrk="1">
              <a:buSzTx/>
            </a:pP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  <a:p>
            <a:pPr marL="1085850" lvl="1" indent="-342900">
              <a:buSzTx/>
              <a:buFont typeface="Wingdings" panose="05000000000000000000" pitchFamily="2" charset="2"/>
              <a:buChar char="Ø"/>
            </a:pPr>
            <a:r>
              <a:rPr lang="de-DE" altLang="de-DE" sz="2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altLang="de-DE" sz="2000" b="1" dirty="0">
                <a:solidFill>
                  <a:srgbClr val="006699"/>
                </a:solidFill>
                <a:sym typeface="Wingdings" pitchFamily="2" charset="2"/>
              </a:rPr>
              <a:t>Object</a:t>
            </a:r>
            <a:r>
              <a:rPr lang="de-DE" altLang="de-DE" sz="2000" dirty="0">
                <a:solidFill>
                  <a:srgbClr val="006699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or</a:t>
            </a:r>
            <a:r>
              <a:rPr lang="de-DE" altLang="de-DE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altLang="de-DE" sz="2000" b="1" dirty="0" err="1">
                <a:solidFill>
                  <a:srgbClr val="006699"/>
                </a:solidFill>
                <a:sym typeface="Wingdings" pitchFamily="2" charset="2"/>
              </a:rPr>
              <a:t>pixel</a:t>
            </a:r>
            <a:r>
              <a:rPr lang="de-DE" altLang="de-DE" sz="2000" dirty="0">
                <a:solidFill>
                  <a:srgbClr val="006699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comparisons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are</a:t>
            </a:r>
            <a:r>
              <a:rPr lang="de-DE" altLang="de-DE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  <a:sym typeface="Wingdings" pitchFamily="2" charset="2"/>
              </a:rPr>
              <a:t>available</a:t>
            </a:r>
            <a:endParaRPr lang="de-DE" alt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4050000" y="3096000"/>
            <a:ext cx="520959" cy="0"/>
          </a:xfrm>
          <a:prstGeom prst="straightConnector1">
            <a:avLst/>
          </a:prstGeom>
          <a:noFill/>
          <a:ln w="47625" cap="sq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12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>
                <a:solidFill>
                  <a:srgbClr val="0070C0"/>
                </a:solidFill>
              </a:rPr>
              <a:t>Cb-LIKE – </a:t>
            </a:r>
            <a:r>
              <a:rPr lang="de-DE" altLang="de-DE" sz="2400" b="1" dirty="0" err="1">
                <a:solidFill>
                  <a:srgbClr val="0070C0"/>
                </a:solidFill>
              </a:rPr>
              <a:t>Fuzzy</a:t>
            </a: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l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ogic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s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ystem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: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general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information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  <p:pic>
        <p:nvPicPr>
          <p:cNvPr id="32770" name="Picture 2" descr="S:\Dissertation\Diss_Aktuell\images\Fuzzy_System\Fuzzy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11" y="798449"/>
            <a:ext cx="6525578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403648" y="5008499"/>
            <a:ext cx="6336704" cy="29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Djam</a:t>
            </a:r>
            <a:r>
              <a:rPr lang="en-US" sz="1400" b="1" dirty="0" smtClean="0"/>
              <a:t> et </a:t>
            </a:r>
            <a:r>
              <a:rPr lang="en-US" sz="1400" b="1" dirty="0"/>
              <a:t>al., 2011</a:t>
            </a:r>
          </a:p>
        </p:txBody>
      </p:sp>
      <p:sp>
        <p:nvSpPr>
          <p:cNvPr id="4" name="Rechteck 3"/>
          <p:cNvSpPr/>
          <p:nvPr/>
        </p:nvSpPr>
        <p:spPr>
          <a:xfrm>
            <a:off x="53752" y="5492585"/>
            <a:ext cx="9090248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Bef>
                <a:spcPct val="50000"/>
              </a:spcBef>
              <a:buFontTx/>
              <a:buChar char="•"/>
            </a:pPr>
            <a:r>
              <a:rPr lang="de-DE" altLang="de-DE" sz="2000" b="1" dirty="0">
                <a:solidFill>
                  <a:srgbClr val="0070C0"/>
                </a:solidFill>
              </a:rPr>
              <a:t> </a:t>
            </a:r>
            <a:r>
              <a:rPr lang="de-DE" altLang="de-DE" sz="2000" b="1" dirty="0" smtClean="0">
                <a:solidFill>
                  <a:srgbClr val="006699"/>
                </a:solidFill>
              </a:rPr>
              <a:t>3 </a:t>
            </a:r>
            <a:r>
              <a:rPr lang="de-DE" altLang="de-DE" sz="2000" b="1" dirty="0" err="1" smtClean="0">
                <a:solidFill>
                  <a:srgbClr val="006699"/>
                </a:solidFill>
              </a:rPr>
              <a:t>main</a:t>
            </a:r>
            <a:r>
              <a:rPr lang="de-DE" altLang="de-DE" sz="2000" b="1" dirty="0" smtClean="0">
                <a:solidFill>
                  <a:srgbClr val="006699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006699"/>
                </a:solidFill>
              </a:rPr>
              <a:t>steps</a:t>
            </a:r>
            <a:r>
              <a:rPr lang="de-DE" altLang="de-DE" sz="2000" b="1" dirty="0" smtClean="0"/>
              <a:t>: </a:t>
            </a:r>
            <a:r>
              <a:rPr lang="de-DE" altLang="de-DE" sz="2000" dirty="0" err="1"/>
              <a:t>f</a:t>
            </a:r>
            <a:r>
              <a:rPr lang="de-DE" altLang="de-DE" sz="2000" dirty="0" err="1" smtClean="0"/>
              <a:t>uzzification</a:t>
            </a:r>
            <a:r>
              <a:rPr lang="de-DE" altLang="de-DE" sz="2000" dirty="0" smtClean="0"/>
              <a:t>, </a:t>
            </a:r>
            <a:r>
              <a:rPr lang="de-DE" altLang="de-DE" sz="2000" dirty="0" err="1"/>
              <a:t>f</a:t>
            </a:r>
            <a:r>
              <a:rPr lang="de-DE" altLang="de-DE" sz="2000" dirty="0" err="1" smtClean="0"/>
              <a:t>uzzy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logic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inference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d</a:t>
            </a:r>
            <a:r>
              <a:rPr lang="de-DE" altLang="de-DE" sz="2000" dirty="0" err="1" smtClean="0"/>
              <a:t>efuzzification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648359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401763"/>
            <a:ext cx="384016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01763"/>
            <a:ext cx="384016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13213"/>
            <a:ext cx="38417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114800"/>
            <a:ext cx="38401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err="1">
                <a:solidFill>
                  <a:srgbClr val="0070C0"/>
                </a:solidFill>
              </a:rPr>
              <a:t>Cb</a:t>
            </a:r>
            <a:r>
              <a:rPr lang="de-DE" altLang="de-DE" sz="2400" b="1" dirty="0">
                <a:solidFill>
                  <a:srgbClr val="0070C0"/>
                </a:solidFill>
              </a:rPr>
              <a:t>-LIKE – </a:t>
            </a:r>
            <a:r>
              <a:rPr lang="de-DE" altLang="de-DE" sz="2400" b="1" dirty="0" err="1">
                <a:solidFill>
                  <a:srgbClr val="0070C0"/>
                </a:solidFill>
              </a:rPr>
              <a:t>Fuzzy</a:t>
            </a: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l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ogic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s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ystem</a:t>
            </a:r>
            <a:r>
              <a:rPr lang="de-DE" altLang="de-DE" sz="2400" b="1" dirty="0">
                <a:solidFill>
                  <a:srgbClr val="0070C0"/>
                </a:solidFill>
              </a:rPr>
              <a:t>: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input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s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ets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  <p:sp>
        <p:nvSpPr>
          <p:cNvPr id="6151" name="Rechteck 2"/>
          <p:cNvSpPr>
            <a:spLocks noChangeArrowheads="1"/>
          </p:cNvSpPr>
          <p:nvPr/>
        </p:nvSpPr>
        <p:spPr bwMode="auto">
          <a:xfrm>
            <a:off x="36513" y="715963"/>
            <a:ext cx="8999537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Char char="•"/>
            </a:pPr>
            <a:r>
              <a:rPr lang="de-DE" altLang="de-DE" sz="2000" b="1" dirty="0">
                <a:solidFill>
                  <a:srgbClr val="0070C0"/>
                </a:solidFill>
                <a:sym typeface="Wingdings" pitchFamily="2" charset="2"/>
              </a:rPr>
              <a:t> 4 </a:t>
            </a:r>
            <a:r>
              <a:rPr lang="de-DE" altLang="de-DE" sz="2000" b="1" dirty="0" err="1" smtClean="0">
                <a:solidFill>
                  <a:srgbClr val="0070C0"/>
                </a:solidFill>
                <a:sym typeface="Wingdings" pitchFamily="2" charset="2"/>
              </a:rPr>
              <a:t>parameters</a:t>
            </a:r>
            <a:r>
              <a:rPr lang="de-DE" altLang="de-DE" b="1" dirty="0">
                <a:sym typeface="Wingdings" pitchFamily="2" charset="2"/>
              </a:rPr>
              <a:t>:</a:t>
            </a:r>
            <a:r>
              <a:rPr lang="de-DE" altLang="de-DE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altLang="de-DE" dirty="0">
                <a:solidFill>
                  <a:srgbClr val="000000"/>
                </a:solidFill>
                <a:sym typeface="Wingdings" pitchFamily="2" charset="2"/>
              </a:rPr>
              <a:t>CAPE, Omega (500 hPa), </a:t>
            </a:r>
            <a:r>
              <a:rPr lang="de-DE" altLang="de-DE" dirty="0" err="1" smtClean="0">
                <a:solidFill>
                  <a:srgbClr val="000000"/>
                </a:solidFill>
                <a:sym typeface="Wingdings" pitchFamily="2" charset="2"/>
              </a:rPr>
              <a:t>cloud</a:t>
            </a:r>
            <a:r>
              <a:rPr lang="de-DE" alt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de-DE" altLang="de-DE" dirty="0" smtClean="0">
                <a:solidFill>
                  <a:srgbClr val="000000"/>
                </a:solidFill>
                <a:sym typeface="Wingdings" pitchFamily="2" charset="2"/>
              </a:rPr>
              <a:t>op </a:t>
            </a:r>
            <a:r>
              <a:rPr lang="de-DE" altLang="de-DE" dirty="0" err="1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de-DE" altLang="de-DE" dirty="0" err="1" smtClean="0">
                <a:solidFill>
                  <a:srgbClr val="000000"/>
                </a:solidFill>
                <a:sym typeface="Wingdings" pitchFamily="2" charset="2"/>
              </a:rPr>
              <a:t>emperature</a:t>
            </a:r>
            <a:r>
              <a:rPr lang="de-DE" altLang="de-DE" dirty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de-DE" altLang="de-DE" dirty="0" err="1" smtClean="0">
                <a:solidFill>
                  <a:srgbClr val="000000"/>
                </a:solidFill>
                <a:sym typeface="Wingdings" pitchFamily="2" charset="2"/>
              </a:rPr>
              <a:t>radar</a:t>
            </a:r>
            <a:r>
              <a:rPr lang="de-DE" alt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  <a:sym typeface="Wingdings" pitchFamily="2" charset="2"/>
              </a:rPr>
              <a:t>reflectivity</a:t>
            </a:r>
            <a:r>
              <a:rPr lang="de-DE" altLang="de-DE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endParaRPr lang="de-DE" altLang="de-DE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9648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230428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6" y="1484784"/>
            <a:ext cx="230428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03" y="4544968"/>
            <a:ext cx="230428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8623"/>
            <a:ext cx="230428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>
                <a:solidFill>
                  <a:srgbClr val="0070C0"/>
                </a:solidFill>
              </a:rPr>
              <a:t>Cb-LIKE – </a:t>
            </a:r>
            <a:r>
              <a:rPr lang="de-DE" altLang="de-DE" sz="2400" b="1" dirty="0" err="1">
                <a:solidFill>
                  <a:srgbClr val="0070C0"/>
                </a:solidFill>
              </a:rPr>
              <a:t>Fuzzy</a:t>
            </a: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l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ogic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s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ystem</a:t>
            </a:r>
            <a:r>
              <a:rPr lang="de-DE" altLang="de-DE" sz="2400" b="1" dirty="0">
                <a:solidFill>
                  <a:srgbClr val="0070C0"/>
                </a:solidFill>
              </a:rPr>
              <a:t>: </a:t>
            </a:r>
            <a:r>
              <a:rPr lang="de-DE" altLang="de-DE" sz="2400" b="1" dirty="0" err="1">
                <a:solidFill>
                  <a:srgbClr val="0070C0"/>
                </a:solidFill>
              </a:rPr>
              <a:t>r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ule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base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  <p:sp>
        <p:nvSpPr>
          <p:cNvPr id="8" name="Rechteck 2"/>
          <p:cNvSpPr>
            <a:spLocks noChangeArrowheads="1"/>
          </p:cNvSpPr>
          <p:nvPr/>
        </p:nvSpPr>
        <p:spPr bwMode="auto">
          <a:xfrm>
            <a:off x="1" y="905245"/>
            <a:ext cx="9144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SzTx/>
              <a:buFont typeface="Wingdings" panose="05000000000000000000" pitchFamily="2" charset="2"/>
              <a:buChar char="Ø"/>
            </a:pPr>
            <a:r>
              <a:rPr lang="de-DE" altLang="de-DE" sz="2000" dirty="0" err="1" smtClean="0">
                <a:sym typeface="Wingdings" pitchFamily="2" charset="2"/>
              </a:rPr>
              <a:t>Combination</a:t>
            </a:r>
            <a:r>
              <a:rPr lang="de-DE" altLang="de-DE" sz="2000" dirty="0" smtClean="0">
                <a:sym typeface="Wingdings" pitchFamily="2" charset="2"/>
              </a:rPr>
              <a:t> </a:t>
            </a:r>
            <a:r>
              <a:rPr lang="de-DE" altLang="de-DE" sz="2000" dirty="0" err="1" smtClean="0">
                <a:sym typeface="Wingdings" pitchFamily="2" charset="2"/>
              </a:rPr>
              <a:t>of</a:t>
            </a:r>
            <a:r>
              <a:rPr lang="de-DE" altLang="de-DE" sz="2000" dirty="0" smtClean="0">
                <a:sym typeface="Wingdings" pitchFamily="2" charset="2"/>
              </a:rPr>
              <a:t> </a:t>
            </a:r>
            <a:r>
              <a:rPr lang="de-DE" altLang="de-DE" sz="2000" dirty="0" err="1" smtClean="0">
                <a:sym typeface="Wingdings" pitchFamily="2" charset="2"/>
              </a:rPr>
              <a:t>weighted</a:t>
            </a:r>
            <a:r>
              <a:rPr lang="de-DE" altLang="de-DE" sz="2000" dirty="0" smtClean="0">
                <a:sym typeface="Wingdings" pitchFamily="2" charset="2"/>
              </a:rPr>
              <a:t> </a:t>
            </a:r>
            <a:r>
              <a:rPr lang="de-DE" altLang="de-DE" sz="2000" dirty="0" err="1" smtClean="0">
                <a:sym typeface="Wingdings" pitchFamily="2" charset="2"/>
              </a:rPr>
              <a:t>input</a:t>
            </a:r>
            <a:r>
              <a:rPr lang="de-DE" altLang="de-DE" sz="2000" dirty="0" smtClean="0">
                <a:sym typeface="Wingdings" pitchFamily="2" charset="2"/>
              </a:rPr>
              <a:t> </a:t>
            </a:r>
            <a:r>
              <a:rPr lang="de-DE" altLang="de-DE" sz="2000" dirty="0" err="1" smtClean="0">
                <a:sym typeface="Wingdings" pitchFamily="2" charset="2"/>
              </a:rPr>
              <a:t>sets</a:t>
            </a:r>
            <a:r>
              <a:rPr lang="de-DE" altLang="de-DE" sz="2000" dirty="0" smtClean="0">
                <a:sym typeface="Wingdings" pitchFamily="2" charset="2"/>
              </a:rPr>
              <a:t> </a:t>
            </a:r>
            <a:r>
              <a:rPr lang="de-DE" altLang="de-DE" sz="2000" dirty="0" err="1" smtClean="0">
                <a:sym typeface="Wingdings" pitchFamily="2" charset="2"/>
              </a:rPr>
              <a:t>within</a:t>
            </a:r>
            <a:r>
              <a:rPr lang="de-DE" altLang="de-DE" sz="2000" dirty="0" smtClean="0">
                <a:sym typeface="Wingdings" pitchFamily="2" charset="2"/>
              </a:rPr>
              <a:t> an </a:t>
            </a:r>
            <a:r>
              <a:rPr lang="de-DE" altLang="de-DE" sz="2000" b="1" dirty="0" smtClean="0">
                <a:solidFill>
                  <a:srgbClr val="0070C0"/>
                </a:solidFill>
                <a:sym typeface="Wingdings" pitchFamily="2" charset="2"/>
              </a:rPr>
              <a:t>„</a:t>
            </a:r>
            <a:r>
              <a:rPr lang="de-DE" altLang="de-DE" sz="2000" b="1" dirty="0" err="1" smtClean="0">
                <a:solidFill>
                  <a:srgbClr val="0070C0"/>
                </a:solidFill>
                <a:sym typeface="Wingdings" pitchFamily="2" charset="2"/>
              </a:rPr>
              <a:t>if</a:t>
            </a:r>
            <a:r>
              <a:rPr lang="de-DE" altLang="de-DE" sz="2000" b="1" dirty="0" smtClean="0">
                <a:solidFill>
                  <a:srgbClr val="0070C0"/>
                </a:solidFill>
                <a:sym typeface="Wingdings" pitchFamily="2" charset="2"/>
              </a:rPr>
              <a:t> … </a:t>
            </a:r>
            <a:r>
              <a:rPr lang="de-DE" altLang="de-DE" sz="2000" b="1" dirty="0" err="1" smtClean="0">
                <a:solidFill>
                  <a:srgbClr val="0070C0"/>
                </a:solidFill>
                <a:sym typeface="Wingdings" pitchFamily="2" charset="2"/>
              </a:rPr>
              <a:t>then</a:t>
            </a:r>
            <a:r>
              <a:rPr lang="de-DE" altLang="de-DE" sz="2000" b="1" dirty="0" smtClean="0">
                <a:solidFill>
                  <a:srgbClr val="0070C0"/>
                </a:solidFill>
                <a:sym typeface="Wingdings" pitchFamily="2" charset="2"/>
              </a:rPr>
              <a:t>“ </a:t>
            </a:r>
            <a:r>
              <a:rPr lang="de-DE" altLang="de-DE" sz="2000" dirty="0" err="1" smtClean="0">
                <a:sym typeface="Wingdings" pitchFamily="2" charset="2"/>
              </a:rPr>
              <a:t>decision</a:t>
            </a:r>
            <a:r>
              <a:rPr lang="de-DE" altLang="de-DE" sz="2000" dirty="0" smtClean="0">
                <a:sym typeface="Wingdings" pitchFamily="2" charset="2"/>
              </a:rPr>
              <a:t> </a:t>
            </a:r>
            <a:r>
              <a:rPr lang="de-DE" altLang="de-DE" sz="2000" dirty="0" err="1" smtClean="0">
                <a:sym typeface="Wingdings" pitchFamily="2" charset="2"/>
              </a:rPr>
              <a:t>rule</a:t>
            </a:r>
            <a:r>
              <a:rPr lang="de-DE" altLang="de-DE" sz="2000" dirty="0" smtClean="0">
                <a:sym typeface="Wingdings" pitchFamily="2" charset="2"/>
              </a:rPr>
              <a:t> </a:t>
            </a:r>
            <a:r>
              <a:rPr lang="de-DE" altLang="de-DE" sz="2000" dirty="0" err="1" smtClean="0">
                <a:sym typeface="Wingdings" pitchFamily="2" charset="2"/>
              </a:rPr>
              <a:t>base</a:t>
            </a:r>
            <a:endParaRPr lang="de-DE" altLang="de-DE" dirty="0">
              <a:sym typeface="Wingdings" pitchFamily="2" charset="2"/>
            </a:endParaRPr>
          </a:p>
        </p:txBody>
      </p:sp>
      <p:sp>
        <p:nvSpPr>
          <p:cNvPr id="12" name="Rechteck 2"/>
          <p:cNvSpPr>
            <a:spLocks noChangeArrowheads="1"/>
          </p:cNvSpPr>
          <p:nvPr/>
        </p:nvSpPr>
        <p:spPr bwMode="auto">
          <a:xfrm>
            <a:off x="1" y="3455741"/>
            <a:ext cx="9143999" cy="37856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de-DE" altLang="de-DE" sz="2000" dirty="0" err="1" smtClean="0">
                <a:solidFill>
                  <a:schemeClr val="bg1"/>
                </a:solidFill>
                <a:sym typeface="Wingdings" pitchFamily="2" charset="2"/>
              </a:rPr>
              <a:t>if</a:t>
            </a:r>
            <a:r>
              <a:rPr lang="de-DE" altLang="de-DE" sz="20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b="1" dirty="0" err="1" smtClean="0">
                <a:solidFill>
                  <a:schemeClr val="bg1"/>
                </a:solidFill>
                <a:sym typeface="Wingdings" pitchFamily="2" charset="2"/>
              </a:rPr>
              <a:t>OMEGA</a:t>
            </a:r>
            <a:r>
              <a:rPr lang="de-DE" altLang="de-DE" sz="1400" b="1" dirty="0" err="1" smtClean="0">
                <a:solidFill>
                  <a:schemeClr val="bg1"/>
                </a:solidFill>
                <a:sym typeface="Wingdings" pitchFamily="2" charset="2"/>
              </a:rPr>
              <a:t>_strong</a:t>
            </a:r>
            <a:r>
              <a:rPr lang="de-DE" altLang="de-DE" sz="20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chemeClr val="bg1"/>
                </a:solidFill>
                <a:sym typeface="Wingdings" pitchFamily="2" charset="2"/>
              </a:rPr>
              <a:t>and</a:t>
            </a:r>
            <a:r>
              <a:rPr lang="de-DE" altLang="de-DE" sz="20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b="1" dirty="0" err="1" smtClean="0">
                <a:solidFill>
                  <a:schemeClr val="bg1"/>
                </a:solidFill>
                <a:sym typeface="Wingdings" pitchFamily="2" charset="2"/>
              </a:rPr>
              <a:t>CAPE</a:t>
            </a:r>
            <a:r>
              <a:rPr lang="de-DE" altLang="de-DE" sz="1400" b="1" dirty="0" err="1" smtClean="0">
                <a:solidFill>
                  <a:schemeClr val="bg1"/>
                </a:solidFill>
                <a:sym typeface="Wingdings" pitchFamily="2" charset="2"/>
              </a:rPr>
              <a:t>_strong</a:t>
            </a:r>
            <a:r>
              <a:rPr lang="de-DE" altLang="de-DE" sz="20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chemeClr val="bg1"/>
                </a:solidFill>
                <a:sym typeface="Wingdings" pitchFamily="2" charset="2"/>
              </a:rPr>
              <a:t>and</a:t>
            </a:r>
            <a:r>
              <a:rPr lang="de-DE" altLang="de-DE" sz="20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b="1" dirty="0" err="1" smtClean="0">
                <a:solidFill>
                  <a:schemeClr val="bg1"/>
                </a:solidFill>
                <a:sym typeface="Wingdings" pitchFamily="2" charset="2"/>
              </a:rPr>
              <a:t>CTT</a:t>
            </a:r>
            <a:r>
              <a:rPr lang="de-DE" altLang="de-DE" sz="1400" b="1" dirty="0" err="1" smtClean="0">
                <a:solidFill>
                  <a:schemeClr val="bg1"/>
                </a:solidFill>
                <a:sym typeface="Wingdings" pitchFamily="2" charset="2"/>
              </a:rPr>
              <a:t>_cold</a:t>
            </a:r>
            <a:r>
              <a:rPr lang="de-DE" altLang="de-DE" sz="20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chemeClr val="bg1"/>
                </a:solidFill>
                <a:sym typeface="Wingdings" pitchFamily="2" charset="2"/>
              </a:rPr>
              <a:t>and</a:t>
            </a:r>
            <a:r>
              <a:rPr lang="de-DE" altLang="de-DE" sz="20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b="1" dirty="0" err="1" smtClean="0">
                <a:solidFill>
                  <a:schemeClr val="bg1"/>
                </a:solidFill>
                <a:sym typeface="Wingdings" pitchFamily="2" charset="2"/>
              </a:rPr>
              <a:t>Reflectivity</a:t>
            </a:r>
            <a:r>
              <a:rPr lang="de-DE" altLang="de-DE" sz="1400" b="1" dirty="0" err="1" smtClean="0">
                <a:solidFill>
                  <a:schemeClr val="bg1"/>
                </a:solidFill>
                <a:sym typeface="Wingdings" pitchFamily="2" charset="2"/>
              </a:rPr>
              <a:t>_strong</a:t>
            </a:r>
            <a:r>
              <a:rPr lang="de-DE" altLang="de-DE" sz="20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chemeClr val="bg1"/>
                </a:solidFill>
                <a:sym typeface="Wingdings" pitchFamily="2" charset="2"/>
              </a:rPr>
              <a:t>then</a:t>
            </a:r>
            <a:endParaRPr lang="de-DE" altLang="de-DE" dirty="0">
              <a:solidFill>
                <a:schemeClr val="bg1"/>
              </a:solidFill>
              <a:sym typeface="Wingdings" pitchFamily="2" charset="2"/>
            </a:endParaRPr>
          </a:p>
        </p:txBody>
      </p:sp>
      <p:cxnSp>
        <p:nvCxnSpPr>
          <p:cNvPr id="3" name="Gerade Verbindung mit Pfeil 2"/>
          <p:cNvCxnSpPr>
            <a:stCxn id="6147" idx="3"/>
          </p:cNvCxnSpPr>
          <p:nvPr/>
        </p:nvCxnSpPr>
        <p:spPr bwMode="auto">
          <a:xfrm>
            <a:off x="2848504" y="2307744"/>
            <a:ext cx="1651488" cy="995009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>
            <a:stCxn id="6146" idx="1"/>
          </p:cNvCxnSpPr>
          <p:nvPr/>
        </p:nvCxnSpPr>
        <p:spPr bwMode="auto">
          <a:xfrm flipH="1">
            <a:off x="4788024" y="2235736"/>
            <a:ext cx="1584176" cy="1067017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2915848" y="4005064"/>
            <a:ext cx="1584144" cy="1362864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>
            <a:stCxn id="6148" idx="1"/>
          </p:cNvCxnSpPr>
          <p:nvPr/>
        </p:nvCxnSpPr>
        <p:spPr bwMode="auto">
          <a:xfrm flipH="1" flipV="1">
            <a:off x="4860032" y="4005064"/>
            <a:ext cx="1519471" cy="1362864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5743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513" y="5459413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342900" indent="-342900" eaLnBrk="1">
              <a:buFont typeface="Wingdings" panose="05000000000000000000" pitchFamily="2" charset="2"/>
              <a:buChar char="Ø"/>
            </a:pP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Calculation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of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crisp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output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value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(thunderstorm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indicator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using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b="1" dirty="0" smtClean="0">
                <a:solidFill>
                  <a:srgbClr val="0070C0"/>
                </a:solidFill>
                <a:sym typeface="Wingdings" pitchFamily="2" charset="2"/>
              </a:rPr>
              <a:t>different </a:t>
            </a:r>
            <a:r>
              <a:rPr lang="de-DE" altLang="de-DE" sz="2000" b="1" dirty="0" err="1" smtClean="0">
                <a:solidFill>
                  <a:srgbClr val="0070C0"/>
                </a:solidFill>
                <a:sym typeface="Wingdings" pitchFamily="2" charset="2"/>
              </a:rPr>
              <a:t>weightings</a:t>
            </a:r>
            <a:r>
              <a:rPr lang="de-DE" altLang="de-DE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of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output</a:t>
            </a:r>
            <a:r>
              <a:rPr lang="de-DE" altLang="de-DE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itchFamily="2" charset="2"/>
              </a:rPr>
              <a:t>sets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err="1">
                <a:solidFill>
                  <a:srgbClr val="0070C0"/>
                </a:solidFill>
              </a:rPr>
              <a:t>Cb</a:t>
            </a:r>
            <a:r>
              <a:rPr lang="de-DE" altLang="de-DE" sz="2400" b="1" dirty="0">
                <a:solidFill>
                  <a:srgbClr val="0070C0"/>
                </a:solidFill>
              </a:rPr>
              <a:t>-LIKE – </a:t>
            </a:r>
            <a:r>
              <a:rPr lang="de-DE" altLang="de-DE" sz="2400" b="1" dirty="0" err="1">
                <a:solidFill>
                  <a:srgbClr val="0070C0"/>
                </a:solidFill>
              </a:rPr>
              <a:t>Fuzzy</a:t>
            </a: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l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ogic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s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ystem</a:t>
            </a:r>
            <a:r>
              <a:rPr lang="de-DE" altLang="de-DE" sz="2400" b="1" dirty="0">
                <a:solidFill>
                  <a:srgbClr val="0070C0"/>
                </a:solidFill>
              </a:rPr>
              <a:t>: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output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s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ets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  <p:pic>
        <p:nvPicPr>
          <p:cNvPr id="717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47713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631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1254125"/>
            <a:ext cx="5441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23850" y="1397000"/>
            <a:ext cx="2808288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de-DE" altLang="de-DE" sz="2200" b="1" u="sng" dirty="0" err="1">
                <a:solidFill>
                  <a:srgbClr val="0070C0"/>
                </a:solidFill>
              </a:rPr>
              <a:t>Example</a:t>
            </a:r>
            <a:r>
              <a:rPr lang="de-DE" altLang="de-DE" sz="2200" b="1" u="sng" dirty="0">
                <a:solidFill>
                  <a:srgbClr val="0070C0"/>
                </a:solidFill>
              </a:rPr>
              <a:t> </a:t>
            </a:r>
            <a:r>
              <a:rPr lang="de-DE" altLang="de-DE" sz="2200" b="1" u="sng" dirty="0" err="1">
                <a:solidFill>
                  <a:srgbClr val="0070C0"/>
                </a:solidFill>
              </a:rPr>
              <a:t>values</a:t>
            </a:r>
            <a:r>
              <a:rPr lang="de-DE" altLang="de-DE" sz="2200" b="1" u="sng" dirty="0">
                <a:solidFill>
                  <a:srgbClr val="0070C0"/>
                </a:solidFill>
              </a:rPr>
              <a:t>:</a:t>
            </a:r>
          </a:p>
          <a:p>
            <a:pPr eaLnBrk="1"/>
            <a:endParaRPr lang="de-DE" altLang="de-DE" sz="2000" dirty="0">
              <a:solidFill>
                <a:srgbClr val="000000"/>
              </a:solidFill>
            </a:endParaRPr>
          </a:p>
          <a:p>
            <a:pPr eaLnBrk="1">
              <a:lnSpc>
                <a:spcPct val="140000"/>
              </a:lnSpc>
            </a:pPr>
            <a:r>
              <a:rPr lang="de-DE" altLang="de-DE" sz="2000" dirty="0">
                <a:solidFill>
                  <a:srgbClr val="000000"/>
                </a:solidFill>
              </a:rPr>
              <a:t>CAPE: 950 j/kg</a:t>
            </a:r>
          </a:p>
          <a:p>
            <a:pPr eaLnBrk="1">
              <a:lnSpc>
                <a:spcPct val="140000"/>
              </a:lnSpc>
            </a:pPr>
            <a:r>
              <a:rPr lang="de-DE" altLang="de-DE" sz="2000" dirty="0">
                <a:solidFill>
                  <a:srgbClr val="000000"/>
                </a:solidFill>
              </a:rPr>
              <a:t>Omega: - 98.0 hPa/h</a:t>
            </a:r>
          </a:p>
          <a:p>
            <a:pPr eaLnBrk="1">
              <a:lnSpc>
                <a:spcPct val="140000"/>
              </a:lnSpc>
            </a:pPr>
            <a:r>
              <a:rPr lang="de-DE" altLang="de-DE" sz="2000" dirty="0">
                <a:solidFill>
                  <a:srgbClr val="000000"/>
                </a:solidFill>
              </a:rPr>
              <a:t>CTT: 228 K</a:t>
            </a:r>
          </a:p>
          <a:p>
            <a:pPr eaLnBrk="1">
              <a:lnSpc>
                <a:spcPct val="140000"/>
              </a:lnSpc>
            </a:pPr>
            <a:r>
              <a:rPr lang="de-DE" altLang="de-DE" sz="2000" dirty="0">
                <a:solidFill>
                  <a:srgbClr val="000000"/>
                </a:solidFill>
              </a:rPr>
              <a:t>Radar: 41.0 </a:t>
            </a:r>
            <a:r>
              <a:rPr lang="de-DE" altLang="de-DE" sz="2000" dirty="0" err="1">
                <a:solidFill>
                  <a:srgbClr val="000000"/>
                </a:solidFill>
              </a:rPr>
              <a:t>dBZ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5445125"/>
            <a:ext cx="467995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de-DE" altLang="de-DE" sz="2200" dirty="0" smtClean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→</a:t>
            </a:r>
            <a:r>
              <a:rPr lang="de-DE" altLang="de-DE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altLang="de-DE" sz="2200" dirty="0" err="1">
                <a:solidFill>
                  <a:schemeClr val="tx2"/>
                </a:solidFill>
              </a:rPr>
              <a:t>Thunderstorm</a:t>
            </a:r>
            <a:r>
              <a:rPr lang="de-DE" altLang="de-DE" sz="2200" dirty="0">
                <a:solidFill>
                  <a:schemeClr val="tx2"/>
                </a:solidFill>
              </a:rPr>
              <a:t> </a:t>
            </a:r>
            <a:r>
              <a:rPr lang="de-DE" altLang="de-DE" sz="2200" dirty="0" err="1">
                <a:solidFill>
                  <a:schemeClr val="tx2"/>
                </a:solidFill>
              </a:rPr>
              <a:t>indicator</a:t>
            </a:r>
            <a:r>
              <a:rPr lang="de-DE" altLang="de-DE" sz="2200" dirty="0">
                <a:solidFill>
                  <a:schemeClr val="tx2"/>
                </a:solidFill>
              </a:rPr>
              <a:t>: </a:t>
            </a:r>
            <a:r>
              <a:rPr lang="de-DE" altLang="de-DE" sz="2200" b="1" dirty="0">
                <a:solidFill>
                  <a:srgbClr val="0070C0"/>
                </a:solidFill>
              </a:rPr>
              <a:t>67.1</a:t>
            </a:r>
            <a:r>
              <a:rPr lang="de-DE" altLang="de-DE" sz="2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>
                <a:solidFill>
                  <a:srgbClr val="0070C0"/>
                </a:solidFill>
              </a:rPr>
              <a:t>Cb-LIKE – </a:t>
            </a:r>
            <a:r>
              <a:rPr lang="de-DE" altLang="de-DE" sz="2400" b="1" dirty="0" err="1">
                <a:solidFill>
                  <a:srgbClr val="0070C0"/>
                </a:solidFill>
              </a:rPr>
              <a:t>Fuzzy</a:t>
            </a:r>
            <a:r>
              <a:rPr lang="de-DE" altLang="de-DE" sz="2400" b="1" dirty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logic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400" b="1" dirty="0" err="1">
                <a:solidFill>
                  <a:srgbClr val="0070C0"/>
                </a:solidFill>
              </a:rPr>
              <a:t>s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ystem</a:t>
            </a:r>
            <a:r>
              <a:rPr lang="de-DE" altLang="de-DE" sz="2400" b="1" dirty="0">
                <a:solidFill>
                  <a:srgbClr val="0070C0"/>
                </a:solidFill>
              </a:rPr>
              <a:t>: </a:t>
            </a:r>
            <a:r>
              <a:rPr lang="de-DE" altLang="de-DE" sz="2400" b="1" dirty="0" err="1">
                <a:solidFill>
                  <a:srgbClr val="0070C0"/>
                </a:solidFill>
              </a:rPr>
              <a:t>e</a:t>
            </a:r>
            <a:r>
              <a:rPr lang="de-DE" altLang="de-DE" sz="2400" b="1" dirty="0" err="1" smtClean="0">
                <a:solidFill>
                  <a:srgbClr val="0070C0"/>
                </a:solidFill>
              </a:rPr>
              <a:t>xample</a:t>
            </a:r>
            <a:endParaRPr lang="de-DE" alt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19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theme/theme1.xml><?xml version="1.0" encoding="utf-8"?>
<a:theme xmlns:a="http://schemas.openxmlformats.org/drawingml/2006/main" name="2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Microsoft Office PowerPoint</Application>
  <PresentationFormat>Bildschirmpräsentation (4:3)</PresentationFormat>
  <Paragraphs>238</Paragraphs>
  <Slides>38</Slides>
  <Notes>11</Notes>
  <HiddenSlides>21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2_Larissa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Thunderstorm forecasting by a fuzzy logic combination of model data</dc:title>
  <dc:creator>Köhler, Martin</dc:creator>
  <cp:lastModifiedBy>Köhler, Martin</cp:lastModifiedBy>
  <cp:revision>116</cp:revision>
  <cp:lastPrinted>1601-01-01T00:00:00Z</cp:lastPrinted>
  <dcterms:created xsi:type="dcterms:W3CDTF">2013-05-31T16:04:16Z</dcterms:created>
  <dcterms:modified xsi:type="dcterms:W3CDTF">2015-09-17T21:48:56Z</dcterms:modified>
</cp:coreProperties>
</file>