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handoutMasterIdLst>
    <p:handoutMasterId r:id="rId26"/>
  </p:handoutMasterIdLst>
  <p:sldIdLst>
    <p:sldId id="284" r:id="rId3"/>
    <p:sldId id="305" r:id="rId4"/>
    <p:sldId id="288" r:id="rId5"/>
    <p:sldId id="307" r:id="rId6"/>
    <p:sldId id="308" r:id="rId7"/>
    <p:sldId id="289" r:id="rId8"/>
    <p:sldId id="304" r:id="rId9"/>
    <p:sldId id="316" r:id="rId10"/>
    <p:sldId id="318" r:id="rId11"/>
    <p:sldId id="317" r:id="rId12"/>
    <p:sldId id="328" r:id="rId13"/>
    <p:sldId id="326" r:id="rId14"/>
    <p:sldId id="333" r:id="rId15"/>
    <p:sldId id="322" r:id="rId16"/>
    <p:sldId id="329" r:id="rId17"/>
    <p:sldId id="324" r:id="rId18"/>
    <p:sldId id="330" r:id="rId19"/>
    <p:sldId id="299" r:id="rId20"/>
    <p:sldId id="309" r:id="rId21"/>
    <p:sldId id="300" r:id="rId22"/>
    <p:sldId id="332" r:id="rId23"/>
    <p:sldId id="331" r:id="rId2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300"/>
    <a:srgbClr val="28BD1D"/>
    <a:srgbClr val="FE6E02"/>
    <a:srgbClr val="FF9900"/>
    <a:srgbClr val="A8D143"/>
    <a:srgbClr val="21708D"/>
    <a:srgbClr val="02CAA4"/>
    <a:srgbClr val="69D8FF"/>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5" autoAdjust="0"/>
    <p:restoredTop sz="77698" autoAdjust="0"/>
  </p:normalViewPr>
  <p:slideViewPr>
    <p:cSldViewPr>
      <p:cViewPr>
        <p:scale>
          <a:sx n="87" d="100"/>
          <a:sy n="87" d="100"/>
        </p:scale>
        <p:origin x="-612" y="-72"/>
      </p:cViewPr>
      <p:guideLst>
        <p:guide orient="horz" pos="2160"/>
        <p:guide pos="2880"/>
      </p:guideLst>
    </p:cSldViewPr>
  </p:slideViewPr>
  <p:notesTextViewPr>
    <p:cViewPr>
      <p:scale>
        <a:sx n="1" d="1"/>
        <a:sy n="1" d="1"/>
      </p:scale>
      <p:origin x="0" y="1494"/>
    </p:cViewPr>
  </p:notesTextViewPr>
  <p:notesViewPr>
    <p:cSldViewPr>
      <p:cViewPr varScale="1">
        <p:scale>
          <a:sx n="102" d="100"/>
          <a:sy n="102" d="100"/>
        </p:scale>
        <p:origin x="-25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F4AE8B-A150-4820-BC27-EE42D733F4B8}" type="datetimeFigureOut">
              <a:rPr lang="en-GB" smtClean="0"/>
              <a:t>27/10/2014</a:t>
            </a:fld>
            <a:endParaRPr lang="en-GB"/>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3F05C2D-D39A-48CE-B0EB-51A11E4633C9}" type="slidenum">
              <a:rPr lang="en-GB" smtClean="0"/>
              <a:t>‹Nr.›</a:t>
            </a:fld>
            <a:endParaRPr lang="en-GB"/>
          </a:p>
        </p:txBody>
      </p:sp>
    </p:spTree>
    <p:extLst>
      <p:ext uri="{BB962C8B-B14F-4D97-AF65-F5344CB8AC3E}">
        <p14:creationId xmlns:p14="http://schemas.microsoft.com/office/powerpoint/2010/main" val="1269491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45B75E70-762A-4375-AA7C-DE9BB7CC9339}" type="datetimeFigureOut">
              <a:rPr lang="de-DE" smtClean="0"/>
              <a:pPr/>
              <a:t>27.10.2014</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DF1895BC-06EC-475A-97CA-BF53472F2E03}" type="slidenum">
              <a:rPr lang="de-DE" smtClean="0"/>
              <a:pPr/>
              <a:t>‹Nr.›</a:t>
            </a:fld>
            <a:endParaRPr lang="de-DE" dirty="0"/>
          </a:p>
        </p:txBody>
      </p:sp>
    </p:spTree>
    <p:extLst>
      <p:ext uri="{BB962C8B-B14F-4D97-AF65-F5344CB8AC3E}">
        <p14:creationId xmlns:p14="http://schemas.microsoft.com/office/powerpoint/2010/main" val="163683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Bevor</a:t>
            </a:r>
            <a:r>
              <a:rPr lang="de-DE" baseline="0" dirty="0" smtClean="0"/>
              <a:t> ich mit meinem eigentlichen Vortrag beginne, möchte ich Ihnen kurz einen Überblick über die Forschungsschwerpunkte der Abteilung Flugphysiologie geben. </a:t>
            </a:r>
          </a:p>
          <a:p>
            <a:r>
              <a:rPr lang="de-DE" baseline="0" dirty="0" smtClean="0"/>
              <a:t>Diese sind zum einen die Leistungs- und Schlafforschung. Hierzu untersuchen wir die Bedingungen für hohe Leistungsfähigkeit und Erholung von Operatoren, insbesondere von Piloten.</a:t>
            </a:r>
          </a:p>
          <a:p>
            <a:endParaRPr lang="de-DE" baseline="0" dirty="0" smtClean="0"/>
          </a:p>
          <a:p>
            <a:r>
              <a:rPr lang="de-DE" baseline="0" dirty="0" smtClean="0"/>
              <a:t>Ein zweiter Schwerpunkt ist die Lärmwirkungsforschung. Wir erforschen die physiologischen und psychologischen Auswirkungen des Flug- Bahn- und Straßenverkehrslärms. D.h., welche Effekte hat der Lärm auf den Schlaf, die Gesundheit und das allgemeine Wohlbefinden?</a:t>
            </a:r>
          </a:p>
          <a:p>
            <a:endParaRPr lang="de-DE" baseline="0" dirty="0" smtClean="0"/>
          </a:p>
          <a:p>
            <a:r>
              <a:rPr lang="de-DE" baseline="0" dirty="0" smtClean="0"/>
              <a:t>Den dritten Schwerpunkt unserer Abteilung bildet die </a:t>
            </a:r>
            <a:r>
              <a:rPr lang="de-DE" baseline="0" dirty="0" err="1" smtClean="0"/>
              <a:t>Baromedizin</a:t>
            </a:r>
            <a:r>
              <a:rPr lang="de-DE" baseline="0" dirty="0" smtClean="0"/>
              <a:t>, die sich mit den Effekten von atmosphärischem Druck auf die Leistungsfähigkeit, den Schlaf und die Befindlichkeit beschäftigt. </a:t>
            </a:r>
          </a:p>
          <a:p>
            <a:endParaRPr lang="de-DE" baseline="0" dirty="0" smtClean="0"/>
          </a:p>
          <a:p>
            <a:r>
              <a:rPr lang="de-DE" baseline="0" dirty="0" smtClean="0"/>
              <a:t>Im folgenden Vortrag werde ich ein Projekt zur Fluglärmbelästigung aus dem Bereich der Lärmwirkungsforschung vorstellen.</a:t>
            </a:r>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2</a:t>
            </a:fld>
            <a:endParaRPr lang="de-DE" dirty="0"/>
          </a:p>
        </p:txBody>
      </p:sp>
    </p:spTree>
    <p:extLst>
      <p:ext uri="{BB962C8B-B14F-4D97-AF65-F5344CB8AC3E}">
        <p14:creationId xmlns:p14="http://schemas.microsoft.com/office/powerpoint/2010/main" val="3084055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Auch für</a:t>
            </a:r>
            <a:r>
              <a:rPr lang="de-DE" baseline="0" dirty="0" smtClean="0"/>
              <a:t> die Kurzzeitbelästigungsurteile erforschten wir die Haupteinflussfaktoren.</a:t>
            </a:r>
          </a:p>
          <a:p>
            <a:endParaRPr lang="de-DE" baseline="0" dirty="0" smtClean="0"/>
          </a:p>
          <a:p>
            <a:r>
              <a:rPr lang="de-DE" baseline="0" dirty="0" smtClean="0"/>
              <a:t>Die Ergebnisse zeigten, dass die Belästigung während der vergangenen Stunde umso höher ist,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je höher der </a:t>
            </a:r>
            <a:r>
              <a:rPr lang="de-DE" sz="1200" b="1" dirty="0" smtClean="0"/>
              <a:t>persönliche Dauerschallpegel</a:t>
            </a:r>
            <a:r>
              <a:rPr lang="de-DE" sz="1200" dirty="0" smtClean="0"/>
              <a:t> ist.</a:t>
            </a:r>
            <a:r>
              <a:rPr lang="de-DE" sz="1200" baseline="0" dirty="0" smtClean="0"/>
              <a:t> Dieses Maß berücksichtigt also den Aufenthaltsort und die Fensterstellung in der Lärmsituation.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 </a:t>
            </a:r>
            <a:r>
              <a:rPr lang="de-DE" sz="1200" dirty="0" smtClean="0"/>
              <a:t>je höher die </a:t>
            </a:r>
            <a:r>
              <a:rPr lang="de-DE" sz="1200" b="1" dirty="0" smtClean="0"/>
              <a:t>Gesamtzahl der Fluglärmereignisse </a:t>
            </a:r>
            <a:r>
              <a:rPr lang="de-DE" sz="1200" dirty="0" smtClean="0"/>
              <a:t>ist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 und</a:t>
            </a:r>
            <a:r>
              <a:rPr lang="de-DE" sz="1200" baseline="0" dirty="0" smtClean="0"/>
              <a:t> </a:t>
            </a:r>
            <a:r>
              <a:rPr lang="de-DE" sz="1200" dirty="0" smtClean="0"/>
              <a:t>je höher die </a:t>
            </a:r>
            <a:r>
              <a:rPr lang="de-DE" sz="1200" b="1" dirty="0" smtClean="0"/>
              <a:t>Anzahl der Fluglärmereignisse &gt; 70 dB(A) </a:t>
            </a:r>
            <a:r>
              <a:rPr lang="de-DE" sz="1200" dirty="0" smtClean="0"/>
              <a:t>ist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Soweit zu den akustischen Einflussfaktoren.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Das Belästigungsurteil war aber</a:t>
            </a:r>
            <a:r>
              <a:rPr lang="de-DE" sz="1200" baseline="0" dirty="0" smtClean="0"/>
              <a:t> auch abhängig von situativen Einflüssen. So wurde d</a:t>
            </a:r>
            <a:r>
              <a:rPr lang="de-DE" sz="1200" dirty="0" smtClean="0"/>
              <a:t>ie Belästigung</a:t>
            </a:r>
            <a:r>
              <a:rPr lang="de-DE" sz="1200" baseline="0" dirty="0" smtClean="0"/>
              <a:t> höher eingeschätzt, wenn der Befragte den Tätigkeiten </a:t>
            </a:r>
            <a:r>
              <a:rPr lang="de-DE" sz="1200" b="1" dirty="0" smtClean="0"/>
              <a:t>Entspannung, Fernsehen/Radio hören </a:t>
            </a:r>
            <a:r>
              <a:rPr lang="de-DE" sz="1200" dirty="0" smtClean="0"/>
              <a:t>oder </a:t>
            </a:r>
            <a:r>
              <a:rPr lang="de-DE" sz="1200" b="1" dirty="0" smtClean="0"/>
              <a:t>Essen</a:t>
            </a:r>
            <a:r>
              <a:rPr lang="de-DE" sz="1200" dirty="0" smtClean="0"/>
              <a:t> nachging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r>
              <a:rPr lang="de-DE" dirty="0" smtClean="0"/>
              <a:t>…</a:t>
            </a:r>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13</a:t>
            </a:fld>
            <a:endParaRPr lang="de-DE" dirty="0"/>
          </a:p>
        </p:txBody>
      </p:sp>
    </p:spTree>
    <p:extLst>
      <p:ext uri="{BB962C8B-B14F-4D97-AF65-F5344CB8AC3E}">
        <p14:creationId xmlns:p14="http://schemas.microsoft.com/office/powerpoint/2010/main" val="3864198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Sie können das hier im Vergleich zu anderen Tätigkeiten gut sehen. Fluglärm, der bei körperlicher Aktivität auftrat wurde dagegen als weniger belästigend empfunden. </a:t>
            </a:r>
          </a:p>
          <a:p>
            <a:endParaRPr lang="de-DE" dirty="0" smtClean="0"/>
          </a:p>
        </p:txBody>
      </p:sp>
      <p:sp>
        <p:nvSpPr>
          <p:cNvPr id="4" name="Foliennummernplatzhalter 3"/>
          <p:cNvSpPr>
            <a:spLocks noGrp="1"/>
          </p:cNvSpPr>
          <p:nvPr>
            <p:ph type="sldNum" sz="quarter" idx="10"/>
          </p:nvPr>
        </p:nvSpPr>
        <p:spPr/>
        <p:txBody>
          <a:bodyPr/>
          <a:lstStyle/>
          <a:p>
            <a:fld id="{DC0FAA5F-D22B-4CEA-9F0E-975494CB3484}" type="slidenum">
              <a:rPr lang="de-DE" smtClean="0"/>
              <a:t>14</a:t>
            </a:fld>
            <a:endParaRPr lang="de-DE"/>
          </a:p>
        </p:txBody>
      </p:sp>
    </p:spTree>
    <p:extLst>
      <p:ext uri="{BB962C8B-B14F-4D97-AF65-F5344CB8AC3E}">
        <p14:creationId xmlns:p14="http://schemas.microsoft.com/office/powerpoint/2010/main" val="63497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Belästigung wurde niedriger</a:t>
            </a:r>
            <a:r>
              <a:rPr lang="de-DE" baseline="0" dirty="0" smtClean="0"/>
              <a:t> eingeschätzt, -  Sie sahen es eben -  wenn körperliche Tätigkeiten in der Lärmsituation ausgeführt wurden.</a:t>
            </a:r>
          </a:p>
          <a:p>
            <a:r>
              <a:rPr lang="de-DE" baseline="0" dirty="0" smtClean="0"/>
              <a:t>Und außerdem tendenziell in der Mittagszeit</a:t>
            </a:r>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15</a:t>
            </a:fld>
            <a:endParaRPr lang="de-DE" dirty="0"/>
          </a:p>
        </p:txBody>
      </p:sp>
    </p:spTree>
    <p:extLst>
      <p:ext uri="{BB962C8B-B14F-4D97-AF65-F5344CB8AC3E}">
        <p14:creationId xmlns:p14="http://schemas.microsoft.com/office/powerpoint/2010/main" val="350889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Wie man hier erkennen kann, schwanken die Belästigungsurteile leicht, wenn der Einfluss des persönlichen Dauerschallpegels kontrolliert wurde.</a:t>
            </a:r>
          </a:p>
          <a:p>
            <a:endParaRPr lang="de-DE" b="1" i="1" u="sng" dirty="0" smtClean="0"/>
          </a:p>
        </p:txBody>
      </p:sp>
      <p:sp>
        <p:nvSpPr>
          <p:cNvPr id="4" name="Foliennummernplatzhalter 3"/>
          <p:cNvSpPr>
            <a:spLocks noGrp="1"/>
          </p:cNvSpPr>
          <p:nvPr>
            <p:ph type="sldNum" sz="quarter" idx="10"/>
          </p:nvPr>
        </p:nvSpPr>
        <p:spPr/>
        <p:txBody>
          <a:bodyPr/>
          <a:lstStyle/>
          <a:p>
            <a:fld id="{DC0FAA5F-D22B-4CEA-9F0E-975494CB3484}" type="slidenum">
              <a:rPr lang="de-DE" smtClean="0"/>
              <a:t>16</a:t>
            </a:fld>
            <a:endParaRPr lang="de-DE"/>
          </a:p>
        </p:txBody>
      </p:sp>
    </p:spTree>
    <p:extLst>
      <p:ext uri="{BB962C8B-B14F-4D97-AF65-F5344CB8AC3E}">
        <p14:creationId xmlns:p14="http://schemas.microsoft.com/office/powerpoint/2010/main" val="319701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Außerdem fanden wir Effekte für eher personen-bezogene</a:t>
            </a:r>
            <a:r>
              <a:rPr lang="de-DE" baseline="0" dirty="0" smtClean="0"/>
              <a:t> Faktoren. Es zeigte sich erwartungsgemäß, dass Menschen, die sich als nur gering lärmempfindlich einschätzten, weniger belästigt fühlten. Ebenso war die Belästigung geringer, wenn der Befragte mit den heimischen </a:t>
            </a:r>
            <a:r>
              <a:rPr lang="de-DE" baseline="0" dirty="0" smtClean="0"/>
              <a:t>Schallschutzfenster hoch zufrieden war. </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Zur Bedeutung der Variablengruppe möchte ich die Varianzaufklärung des Modells erwähnen. Das gesamt Modelle einschließlich akustischer und nicht-akustischer Variablen erklärt 28% der Varianz in den Belästigungsurteilen. Akustischen Variablen allein jedoch gerade einmal 14 %, also sehr wenig.</a:t>
            </a:r>
            <a:endParaRPr lang="de-DE" dirty="0" smtClean="0"/>
          </a:p>
          <a:p>
            <a:endParaRPr lang="de-DE" dirty="0" smtClean="0"/>
          </a:p>
        </p:txBody>
      </p:sp>
      <p:sp>
        <p:nvSpPr>
          <p:cNvPr id="4" name="Foliennummernplatzhalter 3"/>
          <p:cNvSpPr>
            <a:spLocks noGrp="1"/>
          </p:cNvSpPr>
          <p:nvPr>
            <p:ph type="sldNum" sz="quarter" idx="10"/>
          </p:nvPr>
        </p:nvSpPr>
        <p:spPr/>
        <p:txBody>
          <a:bodyPr/>
          <a:lstStyle/>
          <a:p>
            <a:fld id="{DF1895BC-06EC-475A-97CA-BF53472F2E03}" type="slidenum">
              <a:rPr lang="de-DE" smtClean="0"/>
              <a:pPr/>
              <a:t>17</a:t>
            </a:fld>
            <a:endParaRPr lang="de-DE" dirty="0"/>
          </a:p>
        </p:txBody>
      </p:sp>
    </p:spTree>
    <p:extLst>
      <p:ext uri="{BB962C8B-B14F-4D97-AF65-F5344CB8AC3E}">
        <p14:creationId xmlns:p14="http://schemas.microsoft.com/office/powerpoint/2010/main" val="371855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0" dirty="0" smtClean="0"/>
              <a:t>Die</a:t>
            </a:r>
            <a:r>
              <a:rPr lang="de-DE" sz="1000" b="0" baseline="0" dirty="0" smtClean="0"/>
              <a:t> Schlüsse, die ich nun aus diesen Analysen ziehe, sind folgende:</a:t>
            </a:r>
          </a:p>
          <a:p>
            <a:endParaRPr lang="de-DE" sz="1000" b="0" baseline="0" dirty="0" smtClean="0"/>
          </a:p>
          <a:p>
            <a:r>
              <a:rPr lang="de-DE" sz="1000" b="0" baseline="0" dirty="0" smtClean="0"/>
              <a:t>Die Daten der Telefonstudie zeigten, dass die EU-Kurve </a:t>
            </a:r>
            <a:r>
              <a:rPr lang="de-DE" sz="1000" b="0" dirty="0" smtClean="0">
                <a:sym typeface="Wingdings" panose="05000000000000000000" pitchFamily="2" charset="2"/>
              </a:rPr>
              <a:t>Langzeitbelästigung  am Köln Bonner Flughafen unterschätzt. Diese</a:t>
            </a:r>
            <a:r>
              <a:rPr lang="de-DE" sz="1000" b="0" baseline="0" dirty="0" smtClean="0">
                <a:sym typeface="Wingdings" panose="05000000000000000000" pitchFamily="2" charset="2"/>
              </a:rPr>
              <a:t> Ergebnis ist konform mit Befunden andere Studien. Sodass eine Revision der Kurven naheliegt. Man darf vor allem nicht vergessen, dass die Studien auf denen, die EU-Dosis-Wirkungs-Kurve fußt zum Großteil aus den 60er bis 80er Jahren stammen, also aus einer Zeit, in der die Struktur der Fluglärmbelastung eine völlig andere war als heute.</a:t>
            </a:r>
          </a:p>
          <a:p>
            <a:endParaRPr lang="de-DE" sz="1000" b="0" baseline="0" dirty="0" smtClean="0">
              <a:sym typeface="Wingdings" panose="05000000000000000000" pitchFamily="2" charset="2"/>
            </a:endParaRPr>
          </a:p>
          <a:p>
            <a:r>
              <a:rPr lang="de-DE" sz="1000" b="0" baseline="0" dirty="0" smtClean="0">
                <a:sym typeface="Wingdings" panose="05000000000000000000" pitchFamily="2" charset="2"/>
              </a:rPr>
              <a:t>Sowohl in der Telefon- als auch in der Feldstudie wurde deutlich, dass die äquivalenten Dauerschallpegel, zumindest die Außenpegel, nur von geringer Bedeutung sind. In der Feldstudie zeigte sich auch, dass die Anzahl der Lärmereignisse das Belästigungsurteil signifikant beeinflusst. Eventuell liegt hierin auch die Ursache von den Abweichungen der Ergebnisse neuer Belästigungsstudien von der EU-Kurve. Wie eingangs erwähnt, bleibt der Dauerschallpegel relativ stabil. Wahrscheinlich aufgrund der zunehmenden Zahl an Fluglärmereignisse steigt die Belästigung jedoch tendenziell.</a:t>
            </a:r>
          </a:p>
          <a:p>
            <a:endParaRPr lang="de-DE" sz="1000" b="0" baseline="0" dirty="0" smtClean="0">
              <a:sym typeface="Wingdings" panose="05000000000000000000" pitchFamily="2" charset="2"/>
            </a:endParaRPr>
          </a:p>
          <a:p>
            <a:r>
              <a:rPr lang="de-DE" sz="1000" b="0" baseline="0" dirty="0" smtClean="0">
                <a:sym typeface="Wingdings" panose="05000000000000000000" pitchFamily="2" charset="2"/>
              </a:rPr>
              <a:t>Ebenfalls in beiden Studien zeigte sich der große Einfluss nicht-akustischer Variablen auf die </a:t>
            </a:r>
            <a:r>
              <a:rPr lang="de-DE" sz="1000" b="0" baseline="0" dirty="0" smtClean="0">
                <a:sym typeface="Wingdings" panose="05000000000000000000" pitchFamily="2" charset="2"/>
              </a:rPr>
              <a:t>Fluglärmbelästigung. Die Varianzaufklärung durch nicht-</a:t>
            </a:r>
            <a:r>
              <a:rPr lang="de-DE" sz="1000" b="0" baseline="0" dirty="0" err="1" smtClean="0">
                <a:sym typeface="Wingdings" panose="05000000000000000000" pitchFamily="2" charset="2"/>
              </a:rPr>
              <a:t>akustiche</a:t>
            </a:r>
            <a:r>
              <a:rPr lang="de-DE" sz="1000" b="0" baseline="0" dirty="0" smtClean="0">
                <a:sym typeface="Wingdings" panose="05000000000000000000" pitchFamily="2" charset="2"/>
              </a:rPr>
              <a:t> Variable war in beiden Studien gleich hoch oder höher als durch akustische Variablen. </a:t>
            </a:r>
            <a:endParaRPr lang="de-DE" sz="1000" b="0" baseline="0" dirty="0" smtClean="0">
              <a:sym typeface="Wingdings" panose="05000000000000000000" pitchFamily="2" charset="2"/>
            </a:endParaRPr>
          </a:p>
          <a:p>
            <a:r>
              <a:rPr lang="de-DE" sz="1000" b="0" baseline="0" dirty="0" smtClean="0">
                <a:sym typeface="Wingdings" panose="05000000000000000000" pitchFamily="2" charset="2"/>
              </a:rPr>
              <a:t>Den größten Effekt auf die Langzeitbelästigung in der Telefonstudie hatten persönliche und soziale Variablen.</a:t>
            </a:r>
          </a:p>
          <a:p>
            <a:r>
              <a:rPr lang="de-DE" sz="1000" b="0" baseline="0" dirty="0" smtClean="0">
                <a:sym typeface="Wingdings" panose="05000000000000000000" pitchFamily="2" charset="2"/>
              </a:rPr>
              <a:t>Die </a:t>
            </a:r>
            <a:r>
              <a:rPr lang="de-DE" sz="1000" b="0" baseline="0" dirty="0" smtClean="0">
                <a:sym typeface="Wingdings" panose="05000000000000000000" pitchFamily="2" charset="2"/>
              </a:rPr>
              <a:t>Kurzzeitbelästigung in der Feldstudie wurde vorwiegend von situationsbezogene Faktoren beeinflusst</a:t>
            </a:r>
            <a:r>
              <a:rPr lang="de-DE" sz="1000" b="0" baseline="0" dirty="0" smtClean="0">
                <a:sym typeface="Wingdings" panose="05000000000000000000" pitchFamily="2" charset="2"/>
              </a:rPr>
              <a:t>.</a:t>
            </a:r>
          </a:p>
          <a:p>
            <a:r>
              <a:rPr lang="de-DE" sz="1000" b="0" baseline="0" dirty="0" smtClean="0">
                <a:sym typeface="Wingdings" panose="05000000000000000000" pitchFamily="2" charset="2"/>
              </a:rPr>
              <a:t>Evtl. liegt in den </a:t>
            </a:r>
            <a:r>
              <a:rPr lang="de-DE" sz="1000" b="0" baseline="0" smtClean="0">
                <a:sym typeface="Wingdings" panose="05000000000000000000" pitchFamily="2" charset="2"/>
              </a:rPr>
              <a:t>nicht-akustischen Faktoren auch ein </a:t>
            </a:r>
            <a:r>
              <a:rPr lang="de-DE" sz="1000" b="0" baseline="0" dirty="0" smtClean="0">
                <a:sym typeface="Wingdings" panose="05000000000000000000" pitchFamily="2" charset="2"/>
              </a:rPr>
              <a:t>Potential für Maßnahmen zur Belästigungsreduktion in Ergänzung zu operationellen und technologischen Maßnahmen.</a:t>
            </a:r>
            <a:endParaRPr lang="de-DE" sz="1000" b="0" baseline="0" dirty="0" smtClean="0">
              <a:sym typeface="Wingdings" panose="05000000000000000000" pitchFamily="2" charset="2"/>
            </a:endParaRPr>
          </a:p>
          <a:p>
            <a:endParaRPr lang="de-DE" sz="1000" b="0" baseline="0" dirty="0" smtClean="0">
              <a:sym typeface="Wingdings" panose="05000000000000000000" pitchFamily="2" charset="2"/>
            </a:endParaRPr>
          </a:p>
          <a:p>
            <a:r>
              <a:rPr lang="de-DE" sz="1000" dirty="0" smtClean="0">
                <a:sym typeface="Wingdings" panose="05000000000000000000" pitchFamily="2" charset="2"/>
              </a:rPr>
              <a:t>Die</a:t>
            </a:r>
            <a:r>
              <a:rPr lang="de-DE" sz="1000" baseline="0" dirty="0" smtClean="0">
                <a:sym typeface="Wingdings" panose="05000000000000000000" pitchFamily="2" charset="2"/>
              </a:rPr>
              <a:t> Ergebnisse der Feldstudie zeigten des weiteren, dass das Langzeitbelästigungsurteil nicht allein den Durchschnitt über die Belästigungsurteile über eine Reihe von kurzen Perioden reflektieren.  Eventuell findet eine Kumulation des Gefühls der Belästigung über viele Situationen, Wochen und Monate statt bis sich chronische Belästigung manifestiert. Diese Erkenntnis ist besonders wichtig, wen man Ergebnisse aus Kurzzeituntersuchungen wie etwa aus einem Laborsetting auf den Alltag in einer Lärmumgebung übertragen will.</a:t>
            </a:r>
            <a:endParaRPr lang="de-DE" sz="1200" b="0" baseline="0" dirty="0" smtClean="0">
              <a:sym typeface="Wingdings" panose="05000000000000000000" pitchFamily="2" charset="2"/>
            </a:endParaRPr>
          </a:p>
          <a:p>
            <a:endParaRPr lang="de-DE" sz="1200" b="0" baseline="0" dirty="0" smtClean="0">
              <a:sym typeface="Wingdings" panose="05000000000000000000" pitchFamily="2" charset="2"/>
            </a:endParaRPr>
          </a:p>
          <a:p>
            <a:endParaRPr lang="de-DE" b="0" dirty="0"/>
          </a:p>
        </p:txBody>
      </p:sp>
      <p:sp>
        <p:nvSpPr>
          <p:cNvPr id="4" name="Foliennummernplatzhalter 3"/>
          <p:cNvSpPr>
            <a:spLocks noGrp="1"/>
          </p:cNvSpPr>
          <p:nvPr>
            <p:ph type="sldNum" sz="quarter" idx="10"/>
          </p:nvPr>
        </p:nvSpPr>
        <p:spPr/>
        <p:txBody>
          <a:bodyPr/>
          <a:lstStyle/>
          <a:p>
            <a:fld id="{DC0FAA5F-D22B-4CEA-9F0E-975494CB3484}" type="slidenum">
              <a:rPr lang="de-DE" smtClean="0"/>
              <a:t>19</a:t>
            </a:fld>
            <a:endParaRPr lang="de-DE"/>
          </a:p>
        </p:txBody>
      </p:sp>
    </p:spTree>
    <p:extLst>
      <p:ext uri="{BB962C8B-B14F-4D97-AF65-F5344CB8AC3E}">
        <p14:creationId xmlns:p14="http://schemas.microsoft.com/office/powerpoint/2010/main" val="1212954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20</a:t>
            </a:fld>
            <a:endParaRPr lang="de-DE" dirty="0"/>
          </a:p>
        </p:txBody>
      </p:sp>
    </p:spTree>
    <p:extLst>
      <p:ext uri="{BB962C8B-B14F-4D97-AF65-F5344CB8AC3E}">
        <p14:creationId xmlns:p14="http://schemas.microsoft.com/office/powerpoint/2010/main" val="1089885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Vertrauensbildung </a:t>
            </a:r>
            <a:r>
              <a:rPr lang="de-DE" dirty="0" smtClean="0">
                <a:sym typeface="Wingdings" panose="05000000000000000000" pitchFamily="2" charset="2"/>
              </a:rPr>
              <a:t> ernsthaftes Bemühen zeigen, Berücksichtigung der Anwohner</a:t>
            </a:r>
          </a:p>
          <a:p>
            <a:endParaRPr lang="de-DE" dirty="0" smtClean="0"/>
          </a:p>
          <a:p>
            <a:r>
              <a:rPr lang="de-DE" dirty="0" smtClean="0"/>
              <a:t>+ Involvieren der Betroffenen in lärmrelevante Entscheidungen</a:t>
            </a:r>
          </a:p>
          <a:p>
            <a:endParaRPr lang="de-DE" dirty="0" smtClean="0"/>
          </a:p>
        </p:txBody>
      </p:sp>
      <p:sp>
        <p:nvSpPr>
          <p:cNvPr id="4" name="Foliennummernplatzhalter 3"/>
          <p:cNvSpPr>
            <a:spLocks noGrp="1"/>
          </p:cNvSpPr>
          <p:nvPr>
            <p:ph type="sldNum" sz="quarter" idx="10"/>
          </p:nvPr>
        </p:nvSpPr>
        <p:spPr/>
        <p:txBody>
          <a:bodyPr/>
          <a:lstStyle/>
          <a:p>
            <a:fld id="{DC0FAA5F-D22B-4CEA-9F0E-975494CB3484}" type="slidenum">
              <a:rPr lang="de-DE" smtClean="0"/>
              <a:t>21</a:t>
            </a:fld>
            <a:endParaRPr lang="de-DE"/>
          </a:p>
        </p:txBody>
      </p:sp>
    </p:spTree>
    <p:extLst>
      <p:ext uri="{BB962C8B-B14F-4D97-AF65-F5344CB8AC3E}">
        <p14:creationId xmlns:p14="http://schemas.microsoft.com/office/powerpoint/2010/main" val="2229747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4487" lvl="1" indent="-342900">
              <a:buFont typeface="Arial" panose="020B0604020202020204" pitchFamily="34" charset="0"/>
              <a:buChar char="•"/>
            </a:pPr>
            <a:r>
              <a:rPr lang="de-DE" sz="2200" dirty="0" smtClean="0">
                <a:solidFill>
                  <a:schemeClr val="tx1"/>
                </a:solidFill>
              </a:rPr>
              <a:t>Offene und zeitnahe Kommunikation aktueller Zustände und zukünftiges Szenarien am Flughafen</a:t>
            </a:r>
          </a:p>
          <a:p>
            <a:pPr marL="1587" lvl="1" indent="0">
              <a:buFont typeface="Arial" panose="020B0604020202020204" pitchFamily="34" charset="0"/>
              <a:buNone/>
            </a:pPr>
            <a:r>
              <a:rPr lang="de-DE" sz="2200" baseline="0" dirty="0" smtClean="0">
                <a:solidFill>
                  <a:schemeClr val="tx1"/>
                </a:solidFill>
              </a:rPr>
              <a:t>       </a:t>
            </a:r>
            <a:r>
              <a:rPr lang="de-DE" sz="2200" baseline="0" dirty="0" smtClean="0">
                <a:solidFill>
                  <a:schemeClr val="tx1"/>
                </a:solidFill>
                <a:sym typeface="Wingdings" panose="05000000000000000000" pitchFamily="2" charset="2"/>
              </a:rPr>
              <a:t> verständliche Darstellung der Belastung: Dauerschallpegel, wie viele Überflüge, Maimalpegel, wo wird geflogen?  Wann wird geflogen?  wichtig vor allem für Menschen die    zuziehen wollen </a:t>
            </a:r>
          </a:p>
          <a:p>
            <a:pPr marL="1587" lvl="1" indent="0">
              <a:buFont typeface="Arial" panose="020B0604020202020204" pitchFamily="34" charset="0"/>
              <a:buNone/>
            </a:pPr>
            <a:r>
              <a:rPr lang="de-DE" sz="2200" baseline="0" dirty="0" smtClean="0">
                <a:solidFill>
                  <a:schemeClr val="tx1"/>
                </a:solidFill>
                <a:sym typeface="Wingdings" panose="05000000000000000000" pitchFamily="2" charset="2"/>
              </a:rPr>
              <a:t> wovon hängt Betriebsrichtung ab?</a:t>
            </a:r>
            <a:endParaRPr lang="de-DE" sz="2200" dirty="0" smtClean="0">
              <a:solidFill>
                <a:schemeClr val="tx1"/>
              </a:solidFill>
            </a:endParaRPr>
          </a:p>
          <a:p>
            <a:pPr marL="344487" lvl="1" indent="-342900">
              <a:buFont typeface="Arial" panose="020B0604020202020204" pitchFamily="34" charset="0"/>
              <a:buChar char="•"/>
            </a:pPr>
            <a:endParaRPr lang="de-DE" sz="2200" dirty="0" smtClean="0">
              <a:solidFill>
                <a:schemeClr val="tx1"/>
              </a:solidFill>
            </a:endParaRPr>
          </a:p>
          <a:p>
            <a:pPr marL="344487" lvl="1" indent="-342900">
              <a:buFont typeface="Arial" panose="020B0604020202020204" pitchFamily="34" charset="0"/>
              <a:buChar char="•"/>
            </a:pPr>
            <a:r>
              <a:rPr lang="de-DE" sz="2200" dirty="0" smtClean="0">
                <a:solidFill>
                  <a:schemeClr val="tx1"/>
                </a:solidFill>
              </a:rPr>
              <a:t>Transparente Darstellung der Handlungsspielräume der Lärmautoritäten </a:t>
            </a:r>
          </a:p>
          <a:p>
            <a:pPr marL="885825" lvl="2" indent="-342900">
              <a:buFont typeface="Wingdings"/>
              <a:buChar char="à"/>
            </a:pPr>
            <a:r>
              <a:rPr lang="de-DE" sz="2000" dirty="0" smtClean="0">
                <a:solidFill>
                  <a:schemeClr val="tx1"/>
                </a:solidFill>
                <a:sym typeface="Wingdings" panose="05000000000000000000" pitchFamily="2" charset="2"/>
              </a:rPr>
              <a:t>Wer ist wofür verantwortlich? Auf welche Autoritäten kann ich zumindest theoretisch wie Einfluss nehmen?</a:t>
            </a:r>
          </a:p>
          <a:p>
            <a:pPr marL="542925" lvl="2" indent="0">
              <a:buNone/>
            </a:pPr>
            <a:endParaRPr lang="de-DE" sz="2000" dirty="0" smtClean="0">
              <a:solidFill>
                <a:schemeClr val="tx1"/>
              </a:solidFill>
              <a:sym typeface="Wingdings" panose="05000000000000000000" pitchFamily="2" charset="2"/>
            </a:endParaRPr>
          </a:p>
          <a:p>
            <a:pPr marL="344487" indent="-342900">
              <a:buFont typeface="Arial" panose="020B0604020202020204" pitchFamily="34" charset="0"/>
              <a:buChar char="•"/>
            </a:pPr>
            <a:r>
              <a:rPr lang="de-DE" sz="2200" dirty="0" smtClean="0"/>
              <a:t>Involvieren der Betroffenen bei Schalldämmung</a:t>
            </a:r>
          </a:p>
          <a:p>
            <a:pPr marL="1587" indent="0">
              <a:buFont typeface="Arial" panose="020B0604020202020204" pitchFamily="34" charset="0"/>
              <a:buNone/>
            </a:pPr>
            <a:r>
              <a:rPr lang="de-DE" sz="2200" dirty="0" smtClean="0">
                <a:sym typeface="Wingdings" panose="05000000000000000000" pitchFamily="2" charset="2"/>
              </a:rPr>
              <a:t>             In welchen Räume wäre eine </a:t>
            </a:r>
            <a:r>
              <a:rPr lang="de-DE" sz="2200" dirty="0" err="1" smtClean="0">
                <a:sym typeface="Wingdings" panose="05000000000000000000" pitchFamily="2" charset="2"/>
              </a:rPr>
              <a:t>Isollierung</a:t>
            </a:r>
            <a:r>
              <a:rPr lang="de-DE" sz="2200" dirty="0" smtClean="0">
                <a:sym typeface="Wingdings" panose="05000000000000000000" pitchFamily="2" charset="2"/>
              </a:rPr>
              <a:t>  für die</a:t>
            </a:r>
            <a:r>
              <a:rPr lang="de-DE" sz="2200" baseline="0" dirty="0" smtClean="0">
                <a:sym typeface="Wingdings" panose="05000000000000000000" pitchFamily="2" charset="2"/>
              </a:rPr>
              <a:t> </a:t>
            </a:r>
            <a:r>
              <a:rPr lang="de-DE" sz="2200" dirty="0" smtClean="0">
                <a:sym typeface="Wingdings" panose="05000000000000000000" pitchFamily="2" charset="2"/>
              </a:rPr>
              <a:t> Betroffenen am wichtigsten? Schlafraum</a:t>
            </a:r>
            <a:r>
              <a:rPr lang="de-DE" sz="2200" baseline="0" dirty="0" smtClean="0">
                <a:sym typeface="Wingdings" panose="05000000000000000000" pitchFamily="2" charset="2"/>
              </a:rPr>
              <a:t> oder Aufenthaltsraum? Flexible Finanzierung?</a:t>
            </a:r>
            <a:r>
              <a:rPr lang="de-DE" sz="2200" dirty="0" smtClean="0">
                <a:sym typeface="Wingdings" panose="05000000000000000000" pitchFamily="2" charset="2"/>
              </a:rPr>
              <a:t> </a:t>
            </a:r>
            <a:endParaRPr lang="de-DE" sz="2200" dirty="0" smtClean="0"/>
          </a:p>
          <a:p>
            <a:pPr marL="885825" lvl="2" indent="-342900">
              <a:buFont typeface="Wingdings"/>
              <a:buChar char="à"/>
            </a:pPr>
            <a:r>
              <a:rPr lang="de-DE" sz="2100" dirty="0" smtClean="0">
                <a:solidFill>
                  <a:schemeClr val="tx1"/>
                </a:solidFill>
              </a:rPr>
              <a:t>Berücksichtigung von Fensterschlussverhalten, Möglichkeit der „Aufstockung“ und Einbau von neuen </a:t>
            </a:r>
            <a:r>
              <a:rPr lang="de-DE" sz="2100" dirty="0" err="1" smtClean="0">
                <a:solidFill>
                  <a:schemeClr val="tx1"/>
                </a:solidFill>
              </a:rPr>
              <a:t>HafenCity</a:t>
            </a:r>
            <a:r>
              <a:rPr lang="de-DE" sz="2100" dirty="0" smtClean="0">
                <a:solidFill>
                  <a:schemeClr val="tx1"/>
                </a:solidFill>
              </a:rPr>
              <a:t>-Fenstern </a:t>
            </a:r>
            <a:r>
              <a:rPr lang="de-DE" sz="2100" dirty="0" smtClean="0">
                <a:solidFill>
                  <a:schemeClr val="tx1"/>
                </a:solidFill>
                <a:sym typeface="Wingdings" panose="05000000000000000000" pitchFamily="2" charset="2"/>
              </a:rPr>
              <a:t> Flughafen zahlt</a:t>
            </a:r>
            <a:r>
              <a:rPr lang="de-DE" sz="2100" baseline="0" dirty="0" smtClean="0">
                <a:solidFill>
                  <a:schemeClr val="tx1"/>
                </a:solidFill>
                <a:sym typeface="Wingdings" panose="05000000000000000000" pitchFamily="2" charset="2"/>
              </a:rPr>
              <a:t> regulären Zuschuss, Anwohnern nur die Differenz</a:t>
            </a:r>
            <a:endParaRPr lang="de-DE" sz="2100" dirty="0" smtClean="0">
              <a:solidFill>
                <a:schemeClr val="tx1"/>
              </a:solidFill>
            </a:endParaRPr>
          </a:p>
          <a:p>
            <a:endParaRPr lang="de-DE" dirty="0" smtClean="0"/>
          </a:p>
          <a:p>
            <a:endParaRPr lang="de-DE" dirty="0" smtClean="0"/>
          </a:p>
          <a:p>
            <a:pPr marL="344487" indent="-342900">
              <a:buFont typeface="Arial" panose="020B0604020202020204" pitchFamily="34" charset="0"/>
              <a:buChar char="•"/>
            </a:pPr>
            <a:r>
              <a:rPr lang="de-DE" sz="2200" dirty="0" smtClean="0"/>
              <a:t>Umfassende Darstellung derzeitiger und zukünftig denkbarer Lärmschutzmaßnahmen </a:t>
            </a:r>
          </a:p>
          <a:p>
            <a:pPr marL="885825" lvl="2" indent="-342900">
              <a:buFont typeface="Wingdings"/>
              <a:buChar char="à"/>
            </a:pPr>
            <a:r>
              <a:rPr lang="de-DE" sz="2100" dirty="0" smtClean="0">
                <a:solidFill>
                  <a:schemeClr val="tx1"/>
                </a:solidFill>
                <a:sym typeface="Wingdings" panose="05000000000000000000" pitchFamily="2" charset="2"/>
              </a:rPr>
              <a:t>Was ist umsetzbar in welcher Zeit?  Erwartungen teilweise</a:t>
            </a:r>
            <a:r>
              <a:rPr lang="de-DE" sz="2100" baseline="0" dirty="0" smtClean="0">
                <a:solidFill>
                  <a:schemeClr val="tx1"/>
                </a:solidFill>
                <a:sym typeface="Wingdings" panose="05000000000000000000" pitchFamily="2" charset="2"/>
              </a:rPr>
              <a:t> zu unrealistisch</a:t>
            </a:r>
            <a:endParaRPr lang="de-DE" sz="2100" dirty="0" smtClean="0">
              <a:solidFill>
                <a:schemeClr val="tx1"/>
              </a:solidFill>
              <a:sym typeface="Wingdings" panose="05000000000000000000" pitchFamily="2" charset="2"/>
            </a:endParaRPr>
          </a:p>
          <a:p>
            <a:pPr marL="885825" lvl="2" indent="-342900">
              <a:buFont typeface="Wingdings"/>
              <a:buChar char="à"/>
            </a:pPr>
            <a:r>
              <a:rPr lang="de-DE" sz="2100" dirty="0" smtClean="0">
                <a:solidFill>
                  <a:schemeClr val="tx1"/>
                </a:solidFill>
                <a:sym typeface="Wingdings" panose="05000000000000000000" pitchFamily="2" charset="2"/>
              </a:rPr>
              <a:t>Was ist (noch) nicht umsetzbar und warum nicht?</a:t>
            </a:r>
          </a:p>
          <a:p>
            <a:pPr marL="542925" lvl="2" indent="0">
              <a:buFont typeface="Wingdings"/>
              <a:buNone/>
            </a:pPr>
            <a:endParaRPr lang="de-DE" sz="2100" i="1" dirty="0" smtClean="0">
              <a:solidFill>
                <a:schemeClr val="tx1"/>
              </a:solidFill>
              <a:sym typeface="Wingdings" panose="05000000000000000000" pitchFamily="2" charset="2"/>
            </a:endParaRPr>
          </a:p>
          <a:p>
            <a:pPr marL="542925" lvl="2" indent="0">
              <a:buFont typeface="Wingdings"/>
              <a:buNone/>
            </a:pPr>
            <a:endParaRPr lang="de-DE" sz="2100" i="1" dirty="0" smtClean="0">
              <a:solidFill>
                <a:schemeClr val="tx1"/>
              </a:solidFill>
              <a:sym typeface="Wingdings" panose="05000000000000000000" pitchFamily="2" charset="2"/>
            </a:endParaRPr>
          </a:p>
          <a:p>
            <a:pPr marL="542925" lvl="2" indent="0">
              <a:buFont typeface="Wingdings"/>
              <a:buNone/>
            </a:pPr>
            <a:r>
              <a:rPr lang="de-DE" sz="2400" i="1" dirty="0" smtClean="0">
                <a:solidFill>
                  <a:schemeClr val="accent1"/>
                </a:solidFill>
                <a:sym typeface="Wingdings" panose="05000000000000000000" pitchFamily="2" charset="2"/>
              </a:rPr>
              <a:t>Notwendigkeit einer neutralen Instanz, die aufklärt, berät, z.B. zu Schallschutzfragen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DC0FAA5F-D22B-4CEA-9F0E-975494CB3484}" type="slidenum">
              <a:rPr lang="de-DE" smtClean="0"/>
              <a:t>22</a:t>
            </a:fld>
            <a:endParaRPr lang="de-DE"/>
          </a:p>
        </p:txBody>
      </p:sp>
    </p:spTree>
    <p:extLst>
      <p:ext uri="{BB962C8B-B14F-4D97-AF65-F5344CB8AC3E}">
        <p14:creationId xmlns:p14="http://schemas.microsoft.com/office/powerpoint/2010/main" val="1653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t>Das</a:t>
            </a:r>
            <a:r>
              <a:rPr lang="de-DE" sz="1200" baseline="0" dirty="0" smtClean="0"/>
              <a:t> </a:t>
            </a:r>
            <a:r>
              <a:rPr lang="de-DE" sz="1200" dirty="0" smtClean="0"/>
              <a:t>Problem der Fluglärmbelästigung entstand in den frühen 1960ern als die ersten </a:t>
            </a:r>
            <a:r>
              <a:rPr lang="de-DE" sz="1200" dirty="0" smtClean="0">
                <a:sym typeface="Wingdings" panose="05000000000000000000" pitchFamily="2" charset="2"/>
              </a:rPr>
              <a:t>Flugzeuge</a:t>
            </a:r>
            <a:r>
              <a:rPr lang="de-DE" sz="1200" baseline="0" dirty="0" smtClean="0">
                <a:sym typeface="Wingdings" panose="05000000000000000000" pitchFamily="2" charset="2"/>
              </a:rPr>
              <a:t> mit </a:t>
            </a:r>
            <a:r>
              <a:rPr lang="de-DE" sz="1200" b="1" u="sng" baseline="0" dirty="0" smtClean="0">
                <a:sym typeface="Wingdings" panose="05000000000000000000" pitchFamily="2" charset="2"/>
              </a:rPr>
              <a:t>Strahltriebwerken</a:t>
            </a:r>
            <a:r>
              <a:rPr lang="de-DE" sz="1200" dirty="0" smtClean="0">
                <a:sym typeface="Wingdings" panose="05000000000000000000" pitchFamily="2" charset="2"/>
              </a:rPr>
              <a:t> als Massentransportmittel eingesetzt wurden.</a:t>
            </a:r>
          </a:p>
          <a:p>
            <a:r>
              <a:rPr lang="de-DE" sz="1200" dirty="0" smtClean="0">
                <a:sym typeface="Wingdings" panose="05000000000000000000" pitchFamily="2" charset="2"/>
              </a:rPr>
              <a:t>Seither haben sich die Pegel der Maschinen</a:t>
            </a:r>
            <a:r>
              <a:rPr lang="de-DE" sz="1200" baseline="0" dirty="0" smtClean="0">
                <a:sym typeface="Wingdings" panose="05000000000000000000" pitchFamily="2" charset="2"/>
              </a:rPr>
              <a:t> </a:t>
            </a:r>
            <a:r>
              <a:rPr lang="de-DE" sz="1200" dirty="0" smtClean="0">
                <a:sym typeface="Wingdings" panose="05000000000000000000" pitchFamily="2" charset="2"/>
              </a:rPr>
              <a:t>drastisch reduziert</a:t>
            </a:r>
            <a:r>
              <a:rPr lang="de-DE" sz="1200" baseline="0" dirty="0" smtClean="0">
                <a:sym typeface="Wingdings" panose="05000000000000000000" pitchFamily="2" charset="2"/>
              </a:rPr>
              <a:t>. Im Vergleich zu Flugzeugen die in den 60er Jahren zugelassen wurden, haben sich die Pegel neuster Maschinentypen, um bis zu 25 dB verringert.</a:t>
            </a:r>
            <a:endParaRPr lang="de-DE" sz="1200" dirty="0" smtClean="0">
              <a:sym typeface="Wingdings" panose="05000000000000000000" pitchFamily="2" charset="2"/>
            </a:endParaRPr>
          </a:p>
          <a:p>
            <a:endParaRPr lang="de-DE" sz="1200" dirty="0" smtClean="0">
              <a:sym typeface="Wingdings" panose="05000000000000000000" pitchFamily="2" charset="2"/>
            </a:endParaRPr>
          </a:p>
          <a:p>
            <a:r>
              <a:rPr lang="de-DE" sz="1200" baseline="0" dirty="0" smtClean="0">
                <a:sym typeface="Wingdings" panose="05000000000000000000" pitchFamily="2" charset="2"/>
              </a:rPr>
              <a:t>Dem gegenüber steht jedoch ein seit Jahrzehnten kontinuierlicher Anstieg des Flugaufkommens. Man geht davon aus, dass sich der Flugverkehr innerhalb der nächsten 15 Jahre verdoppeln wird. </a:t>
            </a:r>
            <a:r>
              <a:rPr lang="de-DE" sz="1200" dirty="0" smtClean="0">
                <a:sym typeface="Wingdings" panose="05000000000000000000" pitchFamily="2" charset="2"/>
              </a:rPr>
              <a:t>(AIRBUS, 2012).</a:t>
            </a:r>
            <a:r>
              <a:rPr lang="de-DE" sz="1200" baseline="0" dirty="0" smtClean="0">
                <a:sym typeface="Wingdings" panose="05000000000000000000" pitchFamily="2" charset="2"/>
              </a:rPr>
              <a:t> Wenn auch bei diesen Schätzung dazu gesagt werden muss, dass die von der Luftfahrtindustrie stammen und ein gewisses Eigeninteresse verfolgen.</a:t>
            </a:r>
            <a:endParaRPr lang="de-DE" sz="1200" dirty="0" smtClean="0">
              <a:sym typeface="Wingdings" panose="05000000000000000000" pitchFamily="2" charset="2"/>
            </a:endParaRPr>
          </a:p>
          <a:p>
            <a:endParaRPr lang="de-DE" sz="1200" dirty="0" smtClean="0">
              <a:sym typeface="Wingdings" panose="05000000000000000000" pitchFamily="2" charset="2"/>
            </a:endParaRPr>
          </a:p>
          <a:p>
            <a:r>
              <a:rPr lang="de-DE" sz="1200" dirty="0" smtClean="0">
                <a:sym typeface="Wingdings" panose="05000000000000000000" pitchFamily="2" charset="2"/>
              </a:rPr>
              <a:t>Niedrigere</a:t>
            </a:r>
            <a:r>
              <a:rPr lang="de-DE" sz="1200" baseline="0" dirty="0" smtClean="0">
                <a:sym typeface="Wingdings" panose="05000000000000000000" pitchFamily="2" charset="2"/>
              </a:rPr>
              <a:t> Spitzenpegel, aber höhere Flugzahlen </a:t>
            </a:r>
            <a:r>
              <a:rPr lang="de-DE" sz="1200" dirty="0" smtClean="0">
                <a:sym typeface="Wingdings" panose="05000000000000000000" pitchFamily="2" charset="2"/>
              </a:rPr>
              <a:t>führen wiederum dazu, dass die Dauerschallpegel</a:t>
            </a:r>
            <a:r>
              <a:rPr lang="de-DE" sz="1200" baseline="0" dirty="0" smtClean="0">
                <a:sym typeface="Wingdings" panose="05000000000000000000" pitchFamily="2" charset="2"/>
              </a:rPr>
              <a:t> rund um die Flughäfen relativ stabil bleiben. </a:t>
            </a:r>
          </a:p>
          <a:p>
            <a:endParaRPr lang="de-DE" sz="1200" baseline="0" dirty="0" smtClean="0">
              <a:sym typeface="Wingdings" panose="05000000000000000000" pitchFamily="2" charset="2"/>
            </a:endParaRPr>
          </a:p>
          <a:p>
            <a:r>
              <a:rPr lang="de-DE" sz="1200" baseline="0" dirty="0" smtClean="0">
                <a:sym typeface="Wingdings" panose="05000000000000000000" pitchFamily="2" charset="2"/>
              </a:rPr>
              <a:t>Es stellt sich die Frage: Welche Auswirkungen hat die Fluglärmbelastung auf die betroffenen Anwohner?</a:t>
            </a:r>
            <a:endParaRPr lang="de-DE" sz="1200" dirty="0" smtClean="0">
              <a:sym typeface="Wingdings" panose="05000000000000000000" pitchFamily="2" charset="2"/>
            </a:endParaRPr>
          </a:p>
          <a:p>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4</a:t>
            </a:fld>
            <a:endParaRPr lang="de-DE" dirty="0"/>
          </a:p>
        </p:txBody>
      </p:sp>
    </p:spTree>
    <p:extLst>
      <p:ext uri="{BB962C8B-B14F-4D97-AF65-F5344CB8AC3E}">
        <p14:creationId xmlns:p14="http://schemas.microsoft.com/office/powerpoint/2010/main" val="131697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dirty="0" smtClean="0"/>
              <a:t>Neben physiologischen</a:t>
            </a:r>
            <a:r>
              <a:rPr lang="de-DE" sz="1200" b="0" baseline="0" dirty="0" smtClean="0"/>
              <a:t> Auswirkungen, kann die Fluglärm zu </a:t>
            </a:r>
            <a:r>
              <a:rPr lang="de-DE" sz="1200" b="0" dirty="0" err="1" smtClean="0"/>
              <a:t>LärmBELÄSTIGUNG</a:t>
            </a:r>
            <a:r>
              <a:rPr lang="de-DE" sz="1200" b="0" dirty="0" smtClean="0"/>
              <a:t> führen, einer individuellen und damit subjektiven, negativen Reaktion auf die objektive </a:t>
            </a:r>
            <a:r>
              <a:rPr lang="de-DE" sz="1200" b="0" dirty="0" err="1" smtClean="0"/>
              <a:t>LärmBELASTUNG</a:t>
            </a:r>
            <a:r>
              <a:rPr lang="de-DE" sz="1200" b="0" dirty="0" smtClean="0"/>
              <a:t>, die u.a. Unzufriedenheit, Ärger, Belästigung und Störung (von Tätigkeiten) einschließt. </a:t>
            </a:r>
          </a:p>
          <a:p>
            <a:pPr marL="0" indent="0">
              <a:buNone/>
            </a:pPr>
            <a:endParaRPr lang="de-DE" sz="1200" dirty="0" smtClean="0"/>
          </a:p>
          <a:p>
            <a:pPr marL="0" indent="0">
              <a:buNone/>
            </a:pPr>
            <a:r>
              <a:rPr lang="de-DE" sz="1200" dirty="0" smtClean="0"/>
              <a:t>Schätzungen zufolge fühlen</a:t>
            </a:r>
            <a:r>
              <a:rPr lang="de-DE" sz="1200" baseline="0" dirty="0" smtClean="0"/>
              <a:t> sich </a:t>
            </a:r>
            <a:r>
              <a:rPr lang="de-DE" sz="1200" dirty="0" smtClean="0"/>
              <a:t>ca. 12 % der Deutschen wesentlich vom Fluglärm belästigt.</a:t>
            </a:r>
          </a:p>
          <a:p>
            <a:pPr marL="0" indent="0">
              <a:buNone/>
            </a:pPr>
            <a:r>
              <a:rPr lang="de-DE" sz="1200" dirty="0" smtClean="0"/>
              <a:t>Auch nach 40 Jahren deutscher Lärmwirkungsforschung</a:t>
            </a:r>
            <a:r>
              <a:rPr lang="de-DE" sz="1200" baseline="0" dirty="0" smtClean="0"/>
              <a:t> ist noch nicht hinreichend geklärt, welche Faktoren ausschlaggebend für das Belästigungsurteil sind. Ebenso fehlt es an Kenntnissen zu effektiven Maßnahmen, um die Belästigung zu reduzieren.</a:t>
            </a:r>
          </a:p>
          <a:p>
            <a:pPr marL="0" indent="0">
              <a:buNone/>
            </a:pPr>
            <a:endParaRPr lang="de-DE" sz="1200" baseline="0" dirty="0" smtClean="0"/>
          </a:p>
          <a:p>
            <a:r>
              <a:rPr lang="de-DE" baseline="0" dirty="0" smtClean="0"/>
              <a:t>Genau mit diesen Fragen beschäftigte sich das EU-Projekt COSMA. COSMA steht für Community </a:t>
            </a:r>
            <a:r>
              <a:rPr lang="de-DE" baseline="0" dirty="0" err="1" smtClean="0"/>
              <a:t>Oriented</a:t>
            </a:r>
            <a:r>
              <a:rPr lang="de-DE" baseline="0" dirty="0" smtClean="0"/>
              <a:t> Solutions </a:t>
            </a:r>
            <a:r>
              <a:rPr lang="de-DE" baseline="0" dirty="0" err="1" smtClean="0"/>
              <a:t>to</a:t>
            </a:r>
            <a:r>
              <a:rPr lang="de-DE" baseline="0" dirty="0" smtClean="0"/>
              <a:t> </a:t>
            </a:r>
            <a:r>
              <a:rPr lang="de-DE" baseline="0" dirty="0" err="1" smtClean="0"/>
              <a:t>Minimise</a:t>
            </a:r>
            <a:r>
              <a:rPr lang="de-DE" baseline="0" dirty="0" smtClean="0"/>
              <a:t> </a:t>
            </a:r>
            <a:r>
              <a:rPr lang="de-DE" baseline="0" dirty="0" err="1" smtClean="0"/>
              <a:t>aircraft</a:t>
            </a:r>
            <a:r>
              <a:rPr lang="de-DE" baseline="0" dirty="0" smtClean="0"/>
              <a:t> </a:t>
            </a:r>
            <a:r>
              <a:rPr lang="de-DE" baseline="0" dirty="0" err="1" smtClean="0"/>
              <a:t>noise</a:t>
            </a:r>
            <a:r>
              <a:rPr lang="de-DE" baseline="0" dirty="0" smtClean="0"/>
              <a:t> </a:t>
            </a:r>
            <a:r>
              <a:rPr lang="de-DE" baseline="0" dirty="0" err="1" smtClean="0"/>
              <a:t>Annnoyance</a:t>
            </a:r>
            <a:r>
              <a:rPr lang="de-DE" baseline="0" dirty="0" smtClean="0"/>
              <a:t>.  Das Projekt verfolgte einen </a:t>
            </a:r>
            <a:r>
              <a:rPr lang="de-DE" baseline="0" dirty="0" err="1" smtClean="0"/>
              <a:t>multimethodalen</a:t>
            </a:r>
            <a:r>
              <a:rPr lang="de-DE" baseline="0" dirty="0" smtClean="0"/>
              <a:t> Ansatz zur Untersuchung der Fluglärmbelästigung an bedeutenden europäischen Flughäfen. Dieser Ansatz umfasst Labor, Telefon und Feldstudien. Mein Vortrag heute bezieht sich auf Studien am Flughafen Köln/Bonn abgekürzt CGN. Dieser Flughafen zeichnet sich durch ein hohes Aufkommen an Frachtflügen und starken Nachtflugverkehr aus..</a:t>
            </a:r>
          </a:p>
        </p:txBody>
      </p:sp>
      <p:sp>
        <p:nvSpPr>
          <p:cNvPr id="4" name="Foliennummernplatzhalter 3"/>
          <p:cNvSpPr>
            <a:spLocks noGrp="1"/>
          </p:cNvSpPr>
          <p:nvPr>
            <p:ph type="sldNum" sz="quarter" idx="10"/>
          </p:nvPr>
        </p:nvSpPr>
        <p:spPr/>
        <p:txBody>
          <a:bodyPr/>
          <a:lstStyle/>
          <a:p>
            <a:fld id="{DF1895BC-06EC-475A-97CA-BF53472F2E03}" type="slidenum">
              <a:rPr lang="de-DE" smtClean="0"/>
              <a:pPr/>
              <a:t>5</a:t>
            </a:fld>
            <a:endParaRPr lang="de-DE" dirty="0"/>
          </a:p>
        </p:txBody>
      </p:sp>
    </p:spTree>
    <p:extLst>
      <p:ext uri="{BB962C8B-B14F-4D97-AF65-F5344CB8AC3E}">
        <p14:creationId xmlns:p14="http://schemas.microsoft.com/office/powerpoint/2010/main" val="211061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Den Inhalt </a:t>
            </a:r>
            <a:r>
              <a:rPr lang="de-DE" baseline="0" dirty="0" smtClean="0"/>
              <a:t>meines Vortrages bilden eine Telefonstudie und eine Feldstudie.</a:t>
            </a:r>
          </a:p>
          <a:p>
            <a:endParaRPr lang="de-DE" baseline="0" dirty="0" smtClean="0"/>
          </a:p>
          <a:p>
            <a:r>
              <a:rPr lang="de-DE" baseline="0" dirty="0" smtClean="0"/>
              <a:t>Die Telefonstudie war als Breitenerhebung konzipiert, mehrere Tausend Anwohner im Umfeld des Flughafens Köln/Bonn wurden kontaktiert. Am Ende gingen die Daten von 1262 Personen in die Analyse ein. Der Fokus der Telefonstudie lag auf der Langzeitbelästigung und wesentlichen NICHT-akustischen Einflussvariablen der Belästigung. Die Befragung fand anhand eines computergestützten Telefoninterviews statt. Akustische Parameter wurden einer Lärmkonturkarte entnommen wie rechts abgebildet.</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Auf den Erkenntnissen der Telefonstudie aufbauend schloss sich eine Vertiefungsstudie mit 55 Probanden im Feld an. Diese Feldstudie hob sich in mehrerlei Hinsicht von bisherigen Studien ab. Denn nicht nur die Langzeitbelästigung wie so häufig bisher, sondern die Belästigung durch Fluglärm über kurze Perioden stand im Vordergrund. Die Studie zeichnete sich auch dadurch aus, dass neben nicht-akustischen Variablen 30 </a:t>
            </a:r>
            <a:r>
              <a:rPr lang="de-DE" baseline="0" dirty="0" err="1" smtClean="0"/>
              <a:t>Lärmmaße</a:t>
            </a:r>
            <a:r>
              <a:rPr lang="de-DE" baseline="0" dirty="0" smtClean="0"/>
              <a:t>, eine sehr hohe Zahl auf ihren Beitrag zur Belästigung untersucht wurden. Die Datenerhebung erfolgte mit Hilfe computergestützter persönlicher Interviews und Befragungen sowie einer Lärmmessung vor Ort. Belästigungsstudien der neueren Zeit stützten sich bisher ausschließlich auf berechnete </a:t>
            </a:r>
            <a:r>
              <a:rPr lang="de-DE" baseline="0" dirty="0" err="1" smtClean="0"/>
              <a:t>Lärmmaße</a:t>
            </a:r>
            <a:r>
              <a:rPr lang="de-D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de-DE" b="1" i="1" u="sng" baseline="0" dirty="0" smtClean="0"/>
              <a:t>5 min</a:t>
            </a:r>
            <a:endParaRPr lang="de-DE" b="1" i="1" u="sng" dirty="0"/>
          </a:p>
        </p:txBody>
      </p:sp>
      <p:sp>
        <p:nvSpPr>
          <p:cNvPr id="4" name="Foliennummernplatzhalter 3"/>
          <p:cNvSpPr>
            <a:spLocks noGrp="1"/>
          </p:cNvSpPr>
          <p:nvPr>
            <p:ph type="sldNum" sz="quarter" idx="10"/>
          </p:nvPr>
        </p:nvSpPr>
        <p:spPr/>
        <p:txBody>
          <a:bodyPr/>
          <a:lstStyle/>
          <a:p>
            <a:fld id="{DC0FAA5F-D22B-4CEA-9F0E-975494CB3484}" type="slidenum">
              <a:rPr lang="de-DE" smtClean="0"/>
              <a:t>7</a:t>
            </a:fld>
            <a:endParaRPr lang="de-DE"/>
          </a:p>
        </p:txBody>
      </p:sp>
    </p:spTree>
    <p:extLst>
      <p:ext uri="{BB962C8B-B14F-4D97-AF65-F5344CB8AC3E}">
        <p14:creationId xmlns:p14="http://schemas.microsoft.com/office/powerpoint/2010/main" val="194922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 die umfangreichen</a:t>
            </a:r>
            <a:r>
              <a:rPr lang="de-DE" baseline="0" dirty="0" smtClean="0"/>
              <a:t> akustischen Messungen möchte ich daher etwas detaillierter eingehen:</a:t>
            </a:r>
          </a:p>
          <a:p>
            <a:r>
              <a:rPr lang="de-DE" dirty="0" smtClean="0"/>
              <a:t>Während der Feldstudie</a:t>
            </a:r>
            <a:r>
              <a:rPr lang="de-DE" baseline="0" dirty="0" smtClean="0"/>
              <a:t> wurde der Schallpegels über 4 Tage und Nächte kontinuierlich in einer Freifeldposition aufgezeichnet, ZEIGEN was in dieser Art ein Novum darstellte.</a:t>
            </a:r>
          </a:p>
          <a:p>
            <a:r>
              <a:rPr lang="de-DE" baseline="0" dirty="0" smtClean="0"/>
              <a:t>Für jede Stunde konnten wir 30 Lärmparameter ableiten. Zum einen waren das Außenmaße und dabei häufig verwendete Maße wie der äquivalente Dauerschallpegelpegel, Maximalpegel oder die Anzahl von Flugzeugen bzw. von lauten Flugzeugen. Es wurden aber auch seltener verwendete Maße erfasst wie etwa das Verhältnis vom Flug zum Hintergrundlärm, die Anstiegssteilheit, oder die von Fluglärm beeinflusste Zeit.</a:t>
            </a:r>
          </a:p>
          <a:p>
            <a:endParaRPr lang="de-DE" baseline="0" dirty="0" smtClean="0"/>
          </a:p>
          <a:p>
            <a:r>
              <a:rPr lang="de-DE" baseline="0" dirty="0" smtClean="0"/>
              <a:t>Des weiteren wurden erstmals in einer Belästigungsstudie individualisierte </a:t>
            </a:r>
            <a:r>
              <a:rPr lang="de-DE" baseline="0" dirty="0" err="1" smtClean="0"/>
              <a:t>Lärmmaße</a:t>
            </a:r>
            <a:r>
              <a:rPr lang="de-DE" baseline="0" dirty="0" smtClean="0"/>
              <a:t> erhoben, also Lärmparameter, die den Aufenthaltsort der Person und ggf. die Fensterstellung in dem Raum und damit die momentane Schalldämmung berücksichtigen. </a:t>
            </a:r>
          </a:p>
          <a:p>
            <a:endParaRPr lang="de-DE" baseline="0" dirty="0" smtClean="0"/>
          </a:p>
          <a:p>
            <a:r>
              <a:rPr lang="de-DE" baseline="0" dirty="0" smtClean="0"/>
              <a:t>Möglich wurde die Berücksichtigung dieser individualisierten </a:t>
            </a:r>
            <a:r>
              <a:rPr lang="de-DE" baseline="0" dirty="0" err="1" smtClean="0"/>
              <a:t>Lärmmaße</a:t>
            </a:r>
            <a:r>
              <a:rPr lang="de-DE" baseline="0" dirty="0" smtClean="0"/>
              <a:t> erst durch eine Dämmungsmessung. An jeder Messstelle haben wir für jede Fensterstellung im Schlafraum und im Hauptaufenthaltsort die Differenz zwischen Außenpegel und Innenpegel gemessen. Unter Kenntnis des Aufenthaltsortes des Probanden konnte so im Nachhinein die Lärmbelastung geschätzt werden, die tatsächlich am Ohr des Probanden ankam.</a:t>
            </a:r>
            <a:endParaRPr lang="de-DE" dirty="0" smtClean="0"/>
          </a:p>
        </p:txBody>
      </p:sp>
      <p:sp>
        <p:nvSpPr>
          <p:cNvPr id="4" name="Foliennummernplatzhalter 3"/>
          <p:cNvSpPr>
            <a:spLocks noGrp="1"/>
          </p:cNvSpPr>
          <p:nvPr>
            <p:ph type="sldNum" sz="quarter" idx="10"/>
          </p:nvPr>
        </p:nvSpPr>
        <p:spPr/>
        <p:txBody>
          <a:bodyPr/>
          <a:lstStyle/>
          <a:p>
            <a:fld id="{DF1895BC-06EC-475A-97CA-BF53472F2E03}" type="slidenum">
              <a:rPr lang="de-DE" smtClean="0"/>
              <a:pPr/>
              <a:t>8</a:t>
            </a:fld>
            <a:endParaRPr lang="de-DE" dirty="0"/>
          </a:p>
        </p:txBody>
      </p:sp>
    </p:spTree>
    <p:extLst>
      <p:ext uri="{BB962C8B-B14F-4D97-AF65-F5344CB8AC3E}">
        <p14:creationId xmlns:p14="http://schemas.microsoft.com/office/powerpoint/2010/main" val="2308920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Ich möchte Ihnen</a:t>
            </a:r>
            <a:r>
              <a:rPr lang="de-DE" baseline="0" dirty="0" smtClean="0"/>
              <a:t> nun einige ausgewählter Ergebnisse präsentieren.</a:t>
            </a:r>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9</a:t>
            </a:fld>
            <a:endParaRPr lang="de-DE" dirty="0"/>
          </a:p>
        </p:txBody>
      </p:sp>
    </p:spTree>
    <p:extLst>
      <p:ext uri="{BB962C8B-B14F-4D97-AF65-F5344CB8AC3E}">
        <p14:creationId xmlns:p14="http://schemas.microsoft.com/office/powerpoint/2010/main" val="80725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400" baseline="0" dirty="0" err="1" smtClean="0"/>
              <a:t>Zunächste</a:t>
            </a:r>
            <a:r>
              <a:rPr lang="de-DE" sz="2400" baseline="0" dirty="0" smtClean="0"/>
              <a:t> für die Telefonstudie.</a:t>
            </a:r>
          </a:p>
          <a:p>
            <a:r>
              <a:rPr lang="de-DE" sz="2400" baseline="0" dirty="0" smtClean="0"/>
              <a:t>Eine wichtige Frage, wenn es um die Beurteilung des derzeitigen Belästigungsstandes an einem Flughafen geht, betrifft nicht nur die ABSOLUTEN Belästigungswerte sondern den Vergleich der Werte mit der Europäischen Standard-Dosis-Wirkungs-Kurve.</a:t>
            </a:r>
          </a:p>
          <a:p>
            <a:r>
              <a:rPr lang="de-DE" sz="2400" baseline="0" dirty="0" smtClean="0"/>
              <a:t>Sie sehen auf der X-Achse abgetragen die Fluglärmbelastung, dargestellt als LDN einem Dauerschallpegel mit einem 10 dB-Zuschlag für die Nachtstunden. Auf der y-Achse ist der Anteil der </a:t>
            </a:r>
            <a:r>
              <a:rPr lang="de-DE" sz="2400" baseline="0" dirty="0" err="1" smtClean="0"/>
              <a:t>HOCHbelästigten</a:t>
            </a:r>
            <a:r>
              <a:rPr lang="de-DE" sz="2400" baseline="0" dirty="0" smtClean="0"/>
              <a:t> bei dem jeweiligen Pegel abgetragen. Hochbelästigt bedeutet stark belästigt und äußerst belästigt, </a:t>
            </a:r>
          </a:p>
          <a:p>
            <a:r>
              <a:rPr lang="de-DE" sz="2400" baseline="0" dirty="0" smtClean="0"/>
              <a:t>Wie Sie sehen, weichen die in Köln/Bonn erhobenen Belästigungswerte (in BLAU) von der EU-Dosis-Wirkungskurve (in Rot) </a:t>
            </a:r>
            <a:r>
              <a:rPr lang="de-DE" sz="2400" baseline="0" dirty="0" smtClean="0"/>
              <a:t>ab. </a:t>
            </a:r>
            <a:endParaRPr lang="de-DE" sz="2400" baseline="0" dirty="0" smtClean="0"/>
          </a:p>
        </p:txBody>
      </p:sp>
      <p:sp>
        <p:nvSpPr>
          <p:cNvPr id="4" name="Foliennummernplatzhalter 3"/>
          <p:cNvSpPr>
            <a:spLocks noGrp="1"/>
          </p:cNvSpPr>
          <p:nvPr>
            <p:ph type="sldNum" sz="quarter" idx="10"/>
          </p:nvPr>
        </p:nvSpPr>
        <p:spPr/>
        <p:txBody>
          <a:bodyPr/>
          <a:lstStyle/>
          <a:p>
            <a:fld id="{DC0FAA5F-D22B-4CEA-9F0E-975494CB3484}" type="slidenum">
              <a:rPr lang="de-DE" smtClean="0"/>
              <a:t>10</a:t>
            </a:fld>
            <a:endParaRPr lang="de-DE"/>
          </a:p>
        </p:txBody>
      </p:sp>
    </p:spTree>
    <p:extLst>
      <p:ext uri="{BB962C8B-B14F-4D97-AF65-F5344CB8AC3E}">
        <p14:creationId xmlns:p14="http://schemas.microsoft.com/office/powerpoint/2010/main" val="208313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 untersuchten welche, Faktoren NEBEN</a:t>
            </a:r>
            <a:r>
              <a:rPr lang="de-DE" baseline="0" dirty="0" smtClean="0"/>
              <a:t> dem Dauerschallpegel einen Einfluss auf das Belästigungsurteil über 12 Monate haben. </a:t>
            </a:r>
          </a:p>
          <a:p>
            <a:r>
              <a:rPr lang="de-DE" baseline="0" dirty="0" smtClean="0"/>
              <a:t>Die Belästigungsurteile fielen höher aus,</a:t>
            </a:r>
          </a:p>
          <a:p>
            <a:endParaRPr lang="de-DE" baseline="0" dirty="0" smtClean="0"/>
          </a:p>
          <a:p>
            <a:r>
              <a:rPr lang="de-DE" baseline="0" dirty="0" smtClean="0"/>
              <a:t>-Wenn der Befragte der Meinung war, dass der Flughafen Maßnahmen unternehmen sollte um die Lebenssituation seiner Anwohner zu verbessern.</a:t>
            </a:r>
          </a:p>
          <a:p>
            <a:pPr marL="171450" indent="-171450">
              <a:buFontTx/>
              <a:buChar char="-"/>
            </a:pPr>
            <a:r>
              <a:rPr lang="de-DE" dirty="0" smtClean="0"/>
              <a:t>Wenn er </a:t>
            </a:r>
            <a:r>
              <a:rPr lang="de-DE" baseline="0" dirty="0" smtClean="0"/>
              <a:t>negative Aspekte des lokalen Flughafens und Flugverkehrs wahrnahm</a:t>
            </a:r>
          </a:p>
          <a:p>
            <a:pPr marL="171450" indent="-171450">
              <a:buFontTx/>
              <a:buChar char="-"/>
            </a:pPr>
            <a:r>
              <a:rPr lang="de-DE" baseline="0" dirty="0" smtClean="0"/>
              <a:t>Wenn der Befragte angab Maßnahmen zu unternehmen, um mit dem Lärm zurechtzukommen – kurz </a:t>
            </a:r>
            <a:r>
              <a:rPr lang="de-DE" baseline="0" dirty="0" err="1" smtClean="0"/>
              <a:t>Copingmaßnahmen</a:t>
            </a:r>
            <a:r>
              <a:rPr lang="de-DE" baseline="0" dirty="0" smtClean="0"/>
              <a:t>.</a:t>
            </a:r>
          </a:p>
          <a:p>
            <a:pPr marL="171450" indent="-171450">
              <a:buFontTx/>
              <a:buChar char="-"/>
            </a:pPr>
            <a:r>
              <a:rPr lang="de-DE" dirty="0" smtClean="0"/>
              <a:t>Wenn er in einem ländlichen oder kleinstädtischen Gebiet </a:t>
            </a:r>
            <a:r>
              <a:rPr lang="de-DE" dirty="0" err="1" smtClean="0"/>
              <a:t>ggü</a:t>
            </a:r>
            <a:r>
              <a:rPr lang="de-DE" dirty="0" smtClean="0"/>
              <a:t>. in einem sehr urbanen Gebiet lebt. </a:t>
            </a:r>
          </a:p>
          <a:p>
            <a:pPr marL="171450" indent="-171450">
              <a:buFontTx/>
              <a:buChar char="-"/>
            </a:pPr>
            <a:r>
              <a:rPr lang="de-DE" dirty="0" smtClean="0"/>
              <a:t>Wenn er bei Flughafenrelevanten Umweltaspekten den Vorzug </a:t>
            </a:r>
            <a:r>
              <a:rPr lang="de-DE" dirty="0" err="1" smtClean="0"/>
              <a:t>ggü</a:t>
            </a:r>
            <a:r>
              <a:rPr lang="de-DE" dirty="0" smtClean="0"/>
              <a:t>. </a:t>
            </a:r>
            <a:r>
              <a:rPr lang="de-DE" dirty="0" err="1" smtClean="0"/>
              <a:t>Wirtschaftaspekten</a:t>
            </a:r>
            <a:r>
              <a:rPr lang="de-DE" baseline="0" dirty="0" smtClean="0"/>
              <a:t> gibt.</a:t>
            </a:r>
          </a:p>
          <a:p>
            <a:pPr marL="171450" indent="-171450">
              <a:buFontTx/>
              <a:buChar char="-"/>
            </a:pPr>
            <a:r>
              <a:rPr lang="de-DE" baseline="0" dirty="0" smtClean="0"/>
              <a:t>Wenn er nicht mit den heimischen Schallschutzmaßnahmen zufrieden ist.</a:t>
            </a:r>
          </a:p>
          <a:p>
            <a:pPr marL="171450" indent="-171450">
              <a:buFontTx/>
              <a:buChar char="-"/>
            </a:pPr>
            <a:r>
              <a:rPr lang="de-DE" baseline="0" dirty="0" smtClean="0"/>
              <a:t>Und bei hoher Lärmempfindlichkeit.</a:t>
            </a:r>
          </a:p>
          <a:p>
            <a:pPr marL="171450" indent="-171450">
              <a:buFontTx/>
              <a:buChar char="-"/>
            </a:pPr>
            <a:endParaRPr lang="de-DE" baseline="0" dirty="0" smtClean="0"/>
          </a:p>
          <a:p>
            <a:pPr marL="171450" indent="-171450">
              <a:buFontTx/>
              <a:buChar char="-"/>
            </a:pPr>
            <a:r>
              <a:rPr lang="de-DE" baseline="0" dirty="0" smtClean="0"/>
              <a:t>Das Belästigungsurteil fiel umso niedriger aus </a:t>
            </a:r>
          </a:p>
          <a:p>
            <a:pPr marL="171450" indent="-171450">
              <a:buFontTx/>
              <a:buChar char="-"/>
            </a:pPr>
            <a:r>
              <a:rPr lang="de-DE" baseline="0" dirty="0" smtClean="0"/>
              <a:t>je positiver der Befragte dem FH </a:t>
            </a:r>
            <a:r>
              <a:rPr lang="de-DE" baseline="0" dirty="0" err="1" smtClean="0"/>
              <a:t>ggü</a:t>
            </a:r>
            <a:r>
              <a:rPr lang="de-DE" baseline="0" dirty="0" smtClean="0"/>
              <a:t>. eingestellt war.</a:t>
            </a:r>
          </a:p>
          <a:p>
            <a:pPr marL="171450" indent="-171450">
              <a:buFontTx/>
              <a:buChar char="-"/>
            </a:pPr>
            <a:r>
              <a:rPr lang="de-DE" baseline="0" dirty="0" smtClean="0"/>
              <a:t>Und je zufriedener der Befragte mit seiner Wohnumgebung war.</a:t>
            </a:r>
          </a:p>
          <a:p>
            <a:pPr marL="171450" indent="-171450">
              <a:buFontTx/>
              <a:buChar char="-"/>
            </a:pPr>
            <a:r>
              <a:rPr lang="de-DE" baseline="0" dirty="0" smtClean="0"/>
              <a:t>Die Belästigung durch Fluglärm ist außerdem geringer in urbanen Gebieten, wenn sich der Befragte für wirtschaftliche Aspekte ausspricht und wenn er mit den heimischen Schallschutz hoch zufrieden ist.</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11</a:t>
            </a:fld>
            <a:endParaRPr lang="de-DE" dirty="0"/>
          </a:p>
        </p:txBody>
      </p:sp>
    </p:spTree>
    <p:extLst>
      <p:ext uri="{BB962C8B-B14F-4D97-AF65-F5344CB8AC3E}">
        <p14:creationId xmlns:p14="http://schemas.microsoft.com/office/powerpoint/2010/main" val="17906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Eine wichtige Forschungsfrage</a:t>
            </a:r>
            <a:r>
              <a:rPr lang="de-DE" baseline="0" dirty="0" smtClean="0"/>
              <a:t> der </a:t>
            </a:r>
            <a:r>
              <a:rPr lang="de-DE" baseline="0" dirty="0" err="1" smtClean="0"/>
              <a:t>FELDstudie</a:t>
            </a:r>
            <a:r>
              <a:rPr lang="de-DE" baseline="0" dirty="0" smtClean="0"/>
              <a:t> war der Zusammenhang zwischen der Belästigung über kurze Perioden und dem Belästigungsurteil über mehrere Monate. </a:t>
            </a:r>
          </a:p>
          <a:p>
            <a:endParaRPr lang="de-DE" baseline="0" dirty="0" smtClean="0"/>
          </a:p>
          <a:p>
            <a:pPr marL="0" indent="0">
              <a:buNone/>
            </a:pPr>
            <a:r>
              <a:rPr lang="de-DE" baseline="0" dirty="0" smtClean="0"/>
              <a:t>Hier fanden wir, dass die </a:t>
            </a:r>
            <a:r>
              <a:rPr lang="en-US" sz="1200" dirty="0" err="1" smtClean="0"/>
              <a:t>mittlere</a:t>
            </a:r>
            <a:r>
              <a:rPr lang="en-US" sz="1200" dirty="0" smtClean="0"/>
              <a:t> </a:t>
            </a:r>
            <a:r>
              <a:rPr lang="en-US" sz="1200" dirty="0" err="1" smtClean="0"/>
              <a:t>stündliche</a:t>
            </a:r>
            <a:r>
              <a:rPr lang="en-US" sz="1200" dirty="0" smtClean="0"/>
              <a:t> </a:t>
            </a:r>
            <a:r>
              <a:rPr lang="en-US" sz="1200" dirty="0" err="1" smtClean="0"/>
              <a:t>Belästigung</a:t>
            </a:r>
            <a:r>
              <a:rPr lang="en-US" sz="1200" dirty="0" smtClean="0"/>
              <a:t> </a:t>
            </a:r>
            <a:r>
              <a:rPr lang="en-US" sz="1200" dirty="0" err="1" smtClean="0"/>
              <a:t>über</a:t>
            </a:r>
            <a:r>
              <a:rPr lang="en-US" sz="1200" dirty="0" smtClean="0"/>
              <a:t> 4 </a:t>
            </a:r>
            <a:r>
              <a:rPr lang="en-US" sz="1200" dirty="0" err="1" smtClean="0"/>
              <a:t>Tage</a:t>
            </a:r>
            <a:r>
              <a:rPr lang="en-US" sz="1200" dirty="0" smtClean="0"/>
              <a:t> und die </a:t>
            </a:r>
            <a:r>
              <a:rPr lang="en-US" sz="1200" dirty="0" err="1" smtClean="0"/>
              <a:t>Langzeitbelästigung</a:t>
            </a:r>
            <a:r>
              <a:rPr lang="en-US" sz="1200" dirty="0" smtClean="0"/>
              <a:t>  </a:t>
            </a:r>
            <a:r>
              <a:rPr lang="en-US" sz="1200" dirty="0" err="1" smtClean="0"/>
              <a:t>über</a:t>
            </a:r>
            <a:r>
              <a:rPr lang="en-US" sz="1200" dirty="0" smtClean="0"/>
              <a:t> 12 </a:t>
            </a:r>
            <a:r>
              <a:rPr lang="en-US" sz="1200" dirty="0" err="1" smtClean="0"/>
              <a:t>Monate</a:t>
            </a:r>
            <a:r>
              <a:rPr lang="en-US" sz="1200" dirty="0" smtClean="0"/>
              <a:t> …</a:t>
            </a:r>
            <a:r>
              <a:rPr lang="en-US" sz="1200" dirty="0" err="1" smtClean="0"/>
              <a:t>mittelhoch</a:t>
            </a:r>
            <a:r>
              <a:rPr lang="en-US" sz="1200" dirty="0" smtClean="0"/>
              <a:t> </a:t>
            </a:r>
            <a:r>
              <a:rPr lang="en-US" sz="1200" dirty="0" err="1" smtClean="0"/>
              <a:t>miteinander</a:t>
            </a:r>
            <a:r>
              <a:rPr lang="en-US" sz="1200" dirty="0" smtClean="0"/>
              <a:t> </a:t>
            </a:r>
            <a:r>
              <a:rPr lang="en-US" sz="1200" dirty="0" err="1" smtClean="0"/>
              <a:t>korrelieren</a:t>
            </a:r>
            <a:r>
              <a:rPr lang="en-US" sz="1200" dirty="0" smtClean="0"/>
              <a:t>,</a:t>
            </a:r>
          </a:p>
          <a:p>
            <a:pPr marL="0" indent="0">
              <a:buNone/>
            </a:pPr>
            <a:endParaRPr lang="en-US" sz="1200" dirty="0" smtClean="0"/>
          </a:p>
          <a:p>
            <a:pPr marL="0" indent="0">
              <a:buNone/>
            </a:pPr>
            <a:r>
              <a:rPr lang="en-US" sz="1200" dirty="0" smtClean="0"/>
              <a:t>Aber</a:t>
            </a:r>
            <a:r>
              <a:rPr lang="en-US" sz="1200" baseline="0" dirty="0" smtClean="0"/>
              <a:t> </a:t>
            </a:r>
            <a:r>
              <a:rPr lang="en-US" sz="1200" baseline="0" dirty="0" err="1" smtClean="0"/>
              <a:t>sich</a:t>
            </a:r>
            <a:r>
              <a:rPr lang="en-US" sz="1200" baseline="0" dirty="0" smtClean="0"/>
              <a:t> in </a:t>
            </a:r>
            <a:r>
              <a:rPr lang="en-US" sz="1200" baseline="0" dirty="0" err="1" smtClean="0"/>
              <a:t>signifikant</a:t>
            </a:r>
            <a:r>
              <a:rPr lang="en-US" sz="1200" baseline="0" dirty="0" smtClean="0"/>
              <a:t> </a:t>
            </a:r>
            <a:r>
              <a:rPr lang="en-US" sz="1200" baseline="0" dirty="0" err="1" smtClean="0"/>
              <a:t>ihrer</a:t>
            </a:r>
            <a:r>
              <a:rPr lang="en-US" sz="1200" baseline="0" dirty="0" smtClean="0"/>
              <a:t> </a:t>
            </a:r>
            <a:r>
              <a:rPr lang="en-US" sz="1200" baseline="0" dirty="0" err="1" smtClean="0"/>
              <a:t>Höhe</a:t>
            </a:r>
            <a:r>
              <a:rPr lang="en-US" sz="1200" baseline="0" dirty="0" smtClean="0"/>
              <a:t> </a:t>
            </a:r>
            <a:r>
              <a:rPr lang="en-US" sz="1200" baseline="0" dirty="0" err="1" smtClean="0"/>
              <a:t>unterscheiden</a:t>
            </a:r>
            <a:r>
              <a:rPr lang="en-US" sz="1200" baseline="0" dirty="0" smtClean="0"/>
              <a:t>.</a:t>
            </a:r>
            <a:endParaRPr lang="en-US" sz="1200" dirty="0" smtClean="0"/>
          </a:p>
          <a:p>
            <a:r>
              <a:rPr lang="de-DE" baseline="0" dirty="0" smtClean="0"/>
              <a:t>…</a:t>
            </a:r>
          </a:p>
        </p:txBody>
      </p:sp>
      <p:sp>
        <p:nvSpPr>
          <p:cNvPr id="4" name="Foliennummernplatzhalter 3"/>
          <p:cNvSpPr>
            <a:spLocks noGrp="1"/>
          </p:cNvSpPr>
          <p:nvPr>
            <p:ph type="sldNum" sz="quarter" idx="10"/>
          </p:nvPr>
        </p:nvSpPr>
        <p:spPr/>
        <p:txBody>
          <a:bodyPr/>
          <a:lstStyle/>
          <a:p>
            <a:fld id="{DC0FAA5F-D22B-4CEA-9F0E-975494CB3484}" type="slidenum">
              <a:rPr lang="de-DE" smtClean="0"/>
              <a:t>12</a:t>
            </a:fld>
            <a:endParaRPr lang="de-DE"/>
          </a:p>
        </p:txBody>
      </p:sp>
    </p:spTree>
    <p:extLst>
      <p:ext uri="{BB962C8B-B14F-4D97-AF65-F5344CB8AC3E}">
        <p14:creationId xmlns:p14="http://schemas.microsoft.com/office/powerpoint/2010/main" val="3351087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6" name="Picture 2" descr="\\psf\Host\Users\cd\Desktop\Startbild_4zu3-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5"/>
          <p:cNvSpPr>
            <a:spLocks noGrp="1" noChangeArrowheads="1"/>
          </p:cNvSpPr>
          <p:nvPr>
            <p:ph type="ctrTitle" sz="quarter"/>
          </p:nvPr>
        </p:nvSpPr>
        <p:spPr>
          <a:xfrm>
            <a:off x="878400" y="1573200"/>
            <a:ext cx="7779600" cy="741362"/>
          </a:xfrm>
          <a:prstGeom prst="rect">
            <a:avLst/>
          </a:prstGeom>
        </p:spPr>
        <p:txBody>
          <a:bodyPr lIns="0" tIns="0" rIns="0" bIns="0" anchor="t"/>
          <a:lstStyle>
            <a:lvl1pPr>
              <a:tabLst>
                <a:tab pos="2038350" algn="l"/>
              </a:tabLst>
              <a:defRPr b="1"/>
            </a:lvl1pPr>
          </a:lstStyle>
          <a:p>
            <a:pPr lvl="0"/>
            <a:r>
              <a:rPr lang="de-DE" noProof="0" smtClean="0"/>
              <a:t>Titelmasterformat durch Klicken bearbeiten</a:t>
            </a:r>
            <a:endParaRPr lang="de-DE" noProof="0" dirty="0" smtClean="0"/>
          </a:p>
        </p:txBody>
      </p:sp>
      <p:sp>
        <p:nvSpPr>
          <p:cNvPr id="8" name="Untertitel 2"/>
          <p:cNvSpPr>
            <a:spLocks noGrp="1"/>
          </p:cNvSpPr>
          <p:nvPr>
            <p:ph type="subTitle" idx="1"/>
          </p:nvPr>
        </p:nvSpPr>
        <p:spPr>
          <a:xfrm>
            <a:off x="878400" y="2429999"/>
            <a:ext cx="7779600" cy="1152000"/>
          </a:xfrm>
        </p:spPr>
        <p:txBody>
          <a:bodyPr/>
          <a:lstStyle>
            <a:lvl1pPr marL="0" indent="0">
              <a:buFontTx/>
              <a:buNone/>
              <a:defRPr sz="2400">
                <a:solidFill>
                  <a:srgbClr val="686868"/>
                </a:solidFill>
              </a:defRPr>
            </a:lvl1pPr>
          </a:lstStyle>
          <a:p>
            <a:r>
              <a:rPr lang="de-DE" noProof="0" smtClean="0"/>
              <a:t>Formatvorlage des Untertitelmasters durch Klicken bearbeiten</a:t>
            </a:r>
            <a:endParaRPr lang="de-DE" noProof="0" dirty="0"/>
          </a:p>
        </p:txBody>
      </p:sp>
      <p:pic>
        <p:nvPicPr>
          <p:cNvPr id="17" name="Grafik 10" descr="dlr_signet.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4800" y="5857200"/>
            <a:ext cx="8572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ußzeilenplatzhalter 3"/>
          <p:cNvSpPr txBox="1">
            <a:spLocks/>
          </p:cNvSpPr>
          <p:nvPr userDrawn="1"/>
        </p:nvSpPr>
        <p:spPr bwMode="auto">
          <a:xfrm>
            <a:off x="1528614" y="126157"/>
            <a:ext cx="7128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lnSpc>
                <a:spcPct val="100000"/>
              </a:lnSpc>
              <a:buFontTx/>
              <a:buNone/>
              <a:defRPr sz="800" kern="1200">
                <a:solidFill>
                  <a:srgbClr val="686868"/>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dirty="0" smtClean="0"/>
              <a:t>S. Bartels – Belästigung durch Fluglärm im Raum Köln/Bonn – 28. Oktober 2014</a:t>
            </a:r>
            <a:endParaRPr lang="de-DE" dirty="0"/>
          </a:p>
        </p:txBody>
      </p:sp>
      <p:sp>
        <p:nvSpPr>
          <p:cNvPr id="12" name="Foliennummernplatzhalter 11"/>
          <p:cNvSpPr txBox="1">
            <a:spLocks/>
          </p:cNvSpPr>
          <p:nvPr userDrawn="1"/>
        </p:nvSpPr>
        <p:spPr bwMode="auto">
          <a:xfrm>
            <a:off x="489316" y="127518"/>
            <a:ext cx="1044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lnSpc>
                <a:spcPct val="100000"/>
              </a:lnSpc>
              <a:buFontTx/>
              <a:buNone/>
              <a:defRPr lang="de-DE" sz="800" kern="1200">
                <a:solidFill>
                  <a:srgbClr val="686868"/>
                </a:solidFill>
                <a:latin typeface="Arial" charset="0"/>
                <a:ea typeface="ヒラギノ角ゴ Pro W3"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dirty="0" smtClean="0"/>
              <a:t>DLR.de  •  Folie </a:t>
            </a:r>
            <a:fld id="{18C7CB6D-895A-4F21-B0E7-2185F6FE5534}" type="slidenum">
              <a:rPr lang="de-DE" smtClean="0"/>
              <a:pPr>
                <a:defRPr/>
              </a:pPr>
              <a:t>‹Nr.›</a:t>
            </a:fld>
            <a:endParaRPr lang="de-DE" dirty="0"/>
          </a:p>
        </p:txBody>
      </p:sp>
    </p:spTree>
    <p:extLst>
      <p:ext uri="{BB962C8B-B14F-4D97-AF65-F5344CB8AC3E}">
        <p14:creationId xmlns:p14="http://schemas.microsoft.com/office/powerpoint/2010/main" val="26728537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Textplatzhalter 8"/>
          <p:cNvSpPr>
            <a:spLocks noGrp="1"/>
          </p:cNvSpPr>
          <p:nvPr>
            <p:ph type="body" sz="quarter" idx="12"/>
          </p:nvPr>
        </p:nvSpPr>
        <p:spPr>
          <a:xfrm>
            <a:off x="486000" y="1591199"/>
            <a:ext cx="8172000" cy="433800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12" name="Foliennummernplatzhalter 11"/>
          <p:cNvSpPr>
            <a:spLocks noGrp="1"/>
          </p:cNvSpPr>
          <p:nvPr>
            <p:ph type="sldNum" sz="quarter" idx="14"/>
          </p:nvPr>
        </p:nvSpPr>
        <p:spPr/>
        <p:txBody>
          <a:bodyPr/>
          <a:lstStyle/>
          <a:p>
            <a:pPr>
              <a:defRPr/>
            </a:pPr>
            <a:r>
              <a:rPr lang="de-DE" dirty="0" smtClean="0"/>
              <a:t>DLR.de  •  Folie </a:t>
            </a:r>
            <a:fld id="{18C7CB6D-895A-4F21-B0E7-2185F6FE5534}" type="slidenum">
              <a:rPr lang="de-DE" smtClean="0"/>
              <a:pPr>
                <a:defRPr/>
              </a:pPr>
              <a:t>‹Nr.›</a:t>
            </a:fld>
            <a:endParaRPr lang="de-DE" dirty="0"/>
          </a:p>
        </p:txBody>
      </p:sp>
      <p:sp>
        <p:nvSpPr>
          <p:cNvPr id="13" name="Titel 12"/>
          <p:cNvSpPr>
            <a:spLocks noGrp="1"/>
          </p:cNvSpPr>
          <p:nvPr>
            <p:ph type="title"/>
          </p:nvPr>
        </p:nvSpPr>
        <p:spPr/>
        <p:txBody>
          <a:bodyPr/>
          <a:lstStyle/>
          <a:p>
            <a:r>
              <a:rPr lang="de-DE" dirty="0" smtClean="0"/>
              <a:t>Titelmasterformat durch Klicken bearbeiten</a:t>
            </a:r>
            <a:endParaRPr lang="en-GB" dirty="0"/>
          </a:p>
        </p:txBody>
      </p:sp>
      <p:sp>
        <p:nvSpPr>
          <p:cNvPr id="6" name="Fußzeilenplatzhalter 3"/>
          <p:cNvSpPr txBox="1">
            <a:spLocks/>
          </p:cNvSpPr>
          <p:nvPr userDrawn="1"/>
        </p:nvSpPr>
        <p:spPr bwMode="auto">
          <a:xfrm>
            <a:off x="1528614" y="126157"/>
            <a:ext cx="7128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lnSpc>
                <a:spcPct val="100000"/>
              </a:lnSpc>
              <a:buFontTx/>
              <a:buNone/>
              <a:defRPr sz="800" kern="1200">
                <a:solidFill>
                  <a:srgbClr val="686868"/>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dirty="0" smtClean="0"/>
              <a:t>S. Bartels – Belästigung durch Fluglärm im Raum Köln/Bonn – 28. Oktober 2014</a:t>
            </a:r>
            <a:endParaRPr lang="de-DE" dirty="0"/>
          </a:p>
        </p:txBody>
      </p:sp>
    </p:spTree>
    <p:extLst>
      <p:ext uri="{BB962C8B-B14F-4D97-AF65-F5344CB8AC3E}">
        <p14:creationId xmlns:p14="http://schemas.microsoft.com/office/powerpoint/2010/main" val="30757519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Foliennummernplatzhalter 2"/>
          <p:cNvSpPr>
            <a:spLocks noGrp="1"/>
          </p:cNvSpPr>
          <p:nvPr>
            <p:ph type="sldNum" sz="quarter" idx="10"/>
          </p:nvPr>
        </p:nvSpPr>
        <p:spPr/>
        <p:txBody>
          <a:bodyPr/>
          <a:lstStyle/>
          <a:p>
            <a:pPr>
              <a:defRPr/>
            </a:pPr>
            <a:r>
              <a:rPr lang="de-DE" smtClean="0"/>
              <a:t>DLR.de  •  Folie </a:t>
            </a:r>
            <a:fld id="{18C7CB6D-895A-4F21-B0E7-2185F6FE5534}" type="slidenum">
              <a:rPr lang="de-DE" smtClean="0"/>
              <a:pPr>
                <a:defRPr/>
              </a:pPr>
              <a:t>‹Nr.›</a:t>
            </a:fld>
            <a:endParaRPr lang="de-DE" dirty="0"/>
          </a:p>
        </p:txBody>
      </p:sp>
      <p:sp>
        <p:nvSpPr>
          <p:cNvPr id="4" name="Fußzeilenplatzhalter 3"/>
          <p:cNvSpPr>
            <a:spLocks noGrp="1"/>
          </p:cNvSpPr>
          <p:nvPr>
            <p:ph type="ftr" sz="quarter" idx="11"/>
          </p:nvPr>
        </p:nvSpPr>
        <p:spPr>
          <a:xfrm>
            <a:off x="1529999" y="125999"/>
            <a:ext cx="7128000" cy="144000"/>
          </a:xfrm>
          <a:prstGeom prst="rect">
            <a:avLst/>
          </a:prstGeom>
        </p:spPr>
        <p:txBody>
          <a:bodyPr/>
          <a:lstStyle/>
          <a:p>
            <a:pPr>
              <a:defRPr/>
            </a:pPr>
            <a:endParaRPr lang="de-DE" dirty="0"/>
          </a:p>
        </p:txBody>
      </p:sp>
      <p:sp>
        <p:nvSpPr>
          <p:cNvPr id="10" name="Textplatzhalter 9"/>
          <p:cNvSpPr>
            <a:spLocks noGrp="1"/>
          </p:cNvSpPr>
          <p:nvPr>
            <p:ph type="body" sz="quarter" idx="12"/>
          </p:nvPr>
        </p:nvSpPr>
        <p:spPr>
          <a:xfrm>
            <a:off x="486000" y="1591200"/>
            <a:ext cx="4086000" cy="4338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6" name="Bildplatzhalter 5"/>
          <p:cNvSpPr>
            <a:spLocks noGrp="1"/>
          </p:cNvSpPr>
          <p:nvPr>
            <p:ph type="pic" sz="quarter" idx="13"/>
          </p:nvPr>
        </p:nvSpPr>
        <p:spPr>
          <a:xfrm>
            <a:off x="4698000" y="1591200"/>
            <a:ext cx="3960812" cy="4338000"/>
          </a:xfrm>
        </p:spPr>
        <p:txBody>
          <a:bodyPr/>
          <a:lstStyle>
            <a:lvl1pPr marL="0" indent="0" algn="ctr">
              <a:buNone/>
              <a:defRPr/>
            </a:lvl1pPr>
          </a:lstStyle>
          <a:p>
            <a:r>
              <a:rPr lang="de-DE" noProof="0" smtClean="0"/>
              <a:t>Bild durch Klicken auf Symbol hinzufügen</a:t>
            </a:r>
            <a:endParaRPr lang="de-DE" noProof="0" dirty="0"/>
          </a:p>
        </p:txBody>
      </p:sp>
    </p:spTree>
    <p:extLst>
      <p:ext uri="{BB962C8B-B14F-4D97-AF65-F5344CB8AC3E}">
        <p14:creationId xmlns:p14="http://schemas.microsoft.com/office/powerpoint/2010/main" val="24909583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 Inhalt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Foliennummernplatzhalter 2"/>
          <p:cNvSpPr>
            <a:spLocks noGrp="1"/>
          </p:cNvSpPr>
          <p:nvPr>
            <p:ph type="sldNum" sz="quarter" idx="10"/>
          </p:nvPr>
        </p:nvSpPr>
        <p:spPr/>
        <p:txBody>
          <a:bodyPr/>
          <a:lstStyle/>
          <a:p>
            <a:pPr>
              <a:defRPr/>
            </a:pPr>
            <a:r>
              <a:rPr lang="de-DE" smtClean="0"/>
              <a:t>DLR.de  •  Folie </a:t>
            </a:r>
            <a:fld id="{18C7CB6D-895A-4F21-B0E7-2185F6FE5534}" type="slidenum">
              <a:rPr lang="de-DE" smtClean="0"/>
              <a:pPr>
                <a:defRPr/>
              </a:pPr>
              <a:t>‹Nr.›</a:t>
            </a:fld>
            <a:endParaRPr lang="de-DE" dirty="0"/>
          </a:p>
        </p:txBody>
      </p:sp>
      <p:sp>
        <p:nvSpPr>
          <p:cNvPr id="4" name="Fußzeilenplatzhalter 3"/>
          <p:cNvSpPr>
            <a:spLocks noGrp="1"/>
          </p:cNvSpPr>
          <p:nvPr>
            <p:ph type="ftr" sz="quarter" idx="11"/>
          </p:nvPr>
        </p:nvSpPr>
        <p:spPr>
          <a:xfrm>
            <a:off x="1529999" y="125999"/>
            <a:ext cx="7128000" cy="144000"/>
          </a:xfrm>
          <a:prstGeom prst="rect">
            <a:avLst/>
          </a:prstGeom>
        </p:spPr>
        <p:txBody>
          <a:bodyPr/>
          <a:lstStyle/>
          <a:p>
            <a:pPr>
              <a:defRPr/>
            </a:pPr>
            <a:r>
              <a:rPr lang="de-DE" smtClean="0"/>
              <a:t>&gt; Vortrag &gt; Autor  •  Dokumentname &gt; Datum</a:t>
            </a:r>
            <a:endParaRPr lang="de-DE" dirty="0"/>
          </a:p>
        </p:txBody>
      </p:sp>
      <p:sp>
        <p:nvSpPr>
          <p:cNvPr id="10" name="Textplatzhalter 9"/>
          <p:cNvSpPr>
            <a:spLocks noGrp="1"/>
          </p:cNvSpPr>
          <p:nvPr>
            <p:ph type="body" sz="quarter" idx="12"/>
          </p:nvPr>
        </p:nvSpPr>
        <p:spPr>
          <a:xfrm>
            <a:off x="486000" y="1591200"/>
            <a:ext cx="3960000" cy="4338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36988641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Foliennummernplatzhalter 2"/>
          <p:cNvSpPr>
            <a:spLocks noGrp="1"/>
          </p:cNvSpPr>
          <p:nvPr>
            <p:ph type="sldNum" sz="quarter" idx="10"/>
          </p:nvPr>
        </p:nvSpPr>
        <p:spPr/>
        <p:txBody>
          <a:bodyPr/>
          <a:lstStyle/>
          <a:p>
            <a:pPr>
              <a:defRPr/>
            </a:pPr>
            <a:r>
              <a:rPr lang="de-DE" smtClean="0"/>
              <a:t>DLR.de  •  Folie </a:t>
            </a:r>
            <a:fld id="{18C7CB6D-895A-4F21-B0E7-2185F6FE5534}" type="slidenum">
              <a:rPr lang="de-DE" smtClean="0"/>
              <a:pPr>
                <a:defRPr/>
              </a:pPr>
              <a:t>‹Nr.›</a:t>
            </a:fld>
            <a:endParaRPr lang="de-DE" dirty="0"/>
          </a:p>
        </p:txBody>
      </p:sp>
      <p:sp>
        <p:nvSpPr>
          <p:cNvPr id="4" name="Fußzeilenplatzhalter 3"/>
          <p:cNvSpPr>
            <a:spLocks noGrp="1"/>
          </p:cNvSpPr>
          <p:nvPr>
            <p:ph type="ftr" sz="quarter" idx="11"/>
          </p:nvPr>
        </p:nvSpPr>
        <p:spPr>
          <a:xfrm>
            <a:off x="1529999" y="125999"/>
            <a:ext cx="7128000" cy="144000"/>
          </a:xfrm>
          <a:prstGeom prst="rect">
            <a:avLst/>
          </a:prstGeom>
        </p:spPr>
        <p:txBody>
          <a:bodyPr/>
          <a:lstStyle/>
          <a:p>
            <a:pPr>
              <a:defRPr/>
            </a:pPr>
            <a:r>
              <a:rPr lang="de-DE" smtClean="0"/>
              <a:t>&gt; Vortrag &gt; Autor  •  Dokumentname &gt; Datum</a:t>
            </a:r>
            <a:endParaRPr lang="de-DE" dirty="0"/>
          </a:p>
        </p:txBody>
      </p:sp>
      <p:sp>
        <p:nvSpPr>
          <p:cNvPr id="10" name="Textplatzhalter 9"/>
          <p:cNvSpPr>
            <a:spLocks noGrp="1"/>
          </p:cNvSpPr>
          <p:nvPr>
            <p:ph type="body" sz="quarter" idx="12"/>
          </p:nvPr>
        </p:nvSpPr>
        <p:spPr>
          <a:xfrm>
            <a:off x="486000" y="1591200"/>
            <a:ext cx="3960000" cy="4338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7" name="Textplatzhalter 9"/>
          <p:cNvSpPr>
            <a:spLocks noGrp="1"/>
          </p:cNvSpPr>
          <p:nvPr>
            <p:ph type="body" sz="quarter" idx="13"/>
          </p:nvPr>
        </p:nvSpPr>
        <p:spPr>
          <a:xfrm>
            <a:off x="4716016" y="1591200"/>
            <a:ext cx="3960000" cy="4338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11991618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dirty="0"/>
          </a:p>
        </p:txBody>
      </p:sp>
      <p:sp>
        <p:nvSpPr>
          <p:cNvPr id="3" name="Foliennummernplatzhalter 2"/>
          <p:cNvSpPr>
            <a:spLocks noGrp="1"/>
          </p:cNvSpPr>
          <p:nvPr>
            <p:ph type="sldNum" sz="quarter" idx="10"/>
          </p:nvPr>
        </p:nvSpPr>
        <p:spPr/>
        <p:txBody>
          <a:bodyPr/>
          <a:lstStyle/>
          <a:p>
            <a:pPr>
              <a:defRPr/>
            </a:pPr>
            <a:r>
              <a:rPr lang="de-DE" smtClean="0"/>
              <a:t>DLR.de  •  Folie </a:t>
            </a:r>
            <a:fld id="{18C7CB6D-895A-4F21-B0E7-2185F6FE5534}" type="slidenum">
              <a:rPr lang="de-DE" smtClean="0"/>
              <a:pPr>
                <a:defRPr/>
              </a:pPr>
              <a:t>‹Nr.›</a:t>
            </a:fld>
            <a:endParaRPr lang="de-DE" dirty="0"/>
          </a:p>
        </p:txBody>
      </p:sp>
      <p:sp>
        <p:nvSpPr>
          <p:cNvPr id="4" name="Fußzeilenplatzhalter 3"/>
          <p:cNvSpPr>
            <a:spLocks noGrp="1"/>
          </p:cNvSpPr>
          <p:nvPr>
            <p:ph type="ftr" sz="quarter" idx="11"/>
          </p:nvPr>
        </p:nvSpPr>
        <p:spPr>
          <a:xfrm>
            <a:off x="1529999" y="125999"/>
            <a:ext cx="7128000" cy="144000"/>
          </a:xfrm>
          <a:prstGeom prst="rect">
            <a:avLst/>
          </a:prstGeom>
        </p:spPr>
        <p:txBody>
          <a:bodyPr/>
          <a:lstStyle/>
          <a:p>
            <a:pPr>
              <a:defRPr/>
            </a:pPr>
            <a:r>
              <a:rPr lang="de-DE" smtClean="0"/>
              <a:t>&gt; Vortrag &gt; Autor  •  Dokumentname &gt; Datum</a:t>
            </a:r>
            <a:endParaRPr lang="de-DE" dirty="0"/>
          </a:p>
        </p:txBody>
      </p:sp>
      <p:sp>
        <p:nvSpPr>
          <p:cNvPr id="9" name="Textplatzhalter 1"/>
          <p:cNvSpPr>
            <a:spLocks noGrp="1"/>
          </p:cNvSpPr>
          <p:nvPr>
            <p:ph type="body" idx="13"/>
          </p:nvPr>
        </p:nvSpPr>
        <p:spPr>
          <a:xfrm>
            <a:off x="467544" y="1591200"/>
            <a:ext cx="3960000" cy="333425"/>
          </a:xfrm>
        </p:spPr>
        <p:txBody>
          <a:bodyPr/>
          <a:lstStyle>
            <a:lvl1pPr marL="0" indent="0">
              <a:buFontTx/>
              <a:buNone/>
              <a:defRPr b="1"/>
            </a:lvl1pPr>
          </a:lstStyle>
          <a:p>
            <a:pPr lvl="0"/>
            <a:r>
              <a:rPr lang="de-DE" noProof="0" smtClean="0"/>
              <a:t>Textmasterformat bearbeiten</a:t>
            </a:r>
          </a:p>
        </p:txBody>
      </p:sp>
      <p:sp>
        <p:nvSpPr>
          <p:cNvPr id="10" name="Textplatzhalter 1"/>
          <p:cNvSpPr>
            <a:spLocks noGrp="1"/>
          </p:cNvSpPr>
          <p:nvPr>
            <p:ph type="body" idx="14"/>
          </p:nvPr>
        </p:nvSpPr>
        <p:spPr>
          <a:xfrm>
            <a:off x="4698000" y="1591200"/>
            <a:ext cx="3960000" cy="333425"/>
          </a:xfrm>
        </p:spPr>
        <p:txBody>
          <a:bodyPr/>
          <a:lstStyle>
            <a:lvl1pPr marL="0" indent="0">
              <a:buFontTx/>
              <a:buNone/>
              <a:defRPr b="1"/>
            </a:lvl1pPr>
          </a:lstStyle>
          <a:p>
            <a:pPr lvl="0"/>
            <a:r>
              <a:rPr lang="de-DE" noProof="0" smtClean="0"/>
              <a:t>Textmasterformat bearbeiten</a:t>
            </a:r>
          </a:p>
        </p:txBody>
      </p:sp>
      <p:sp>
        <p:nvSpPr>
          <p:cNvPr id="11" name="Textplatzhalter 10"/>
          <p:cNvSpPr>
            <a:spLocks noGrp="1"/>
          </p:cNvSpPr>
          <p:nvPr>
            <p:ph type="body" sz="quarter" idx="15"/>
          </p:nvPr>
        </p:nvSpPr>
        <p:spPr>
          <a:xfrm>
            <a:off x="486000" y="2142000"/>
            <a:ext cx="3960000" cy="3787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2" name="Textplatzhalter 10"/>
          <p:cNvSpPr>
            <a:spLocks noGrp="1"/>
          </p:cNvSpPr>
          <p:nvPr>
            <p:ph type="body" sz="quarter" idx="16"/>
          </p:nvPr>
        </p:nvSpPr>
        <p:spPr>
          <a:xfrm>
            <a:off x="4698000" y="2142000"/>
            <a:ext cx="3960000" cy="3787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19992963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Foliennummernplatzhalter 2"/>
          <p:cNvSpPr>
            <a:spLocks noGrp="1"/>
          </p:cNvSpPr>
          <p:nvPr>
            <p:ph type="sldNum" sz="quarter" idx="10"/>
          </p:nvPr>
        </p:nvSpPr>
        <p:spPr/>
        <p:txBody>
          <a:bodyPr/>
          <a:lstStyle/>
          <a:p>
            <a:pPr>
              <a:defRPr/>
            </a:pPr>
            <a:r>
              <a:rPr lang="de-DE" smtClean="0"/>
              <a:t>DLR.de  •  Folie </a:t>
            </a:r>
            <a:fld id="{18C7CB6D-895A-4F21-B0E7-2185F6FE5534}" type="slidenum">
              <a:rPr lang="de-DE" smtClean="0"/>
              <a:pPr>
                <a:defRPr/>
              </a:pPr>
              <a:t>‹Nr.›</a:t>
            </a:fld>
            <a:endParaRPr lang="de-DE" dirty="0"/>
          </a:p>
        </p:txBody>
      </p:sp>
      <p:sp>
        <p:nvSpPr>
          <p:cNvPr id="4" name="Fußzeilenplatzhalter 3"/>
          <p:cNvSpPr>
            <a:spLocks noGrp="1"/>
          </p:cNvSpPr>
          <p:nvPr>
            <p:ph type="ftr" sz="quarter" idx="11"/>
          </p:nvPr>
        </p:nvSpPr>
        <p:spPr>
          <a:xfrm>
            <a:off x="1529999" y="125999"/>
            <a:ext cx="7128000" cy="144000"/>
          </a:xfrm>
          <a:prstGeom prst="rect">
            <a:avLst/>
          </a:prstGeom>
        </p:spPr>
        <p:txBody>
          <a:bodyPr/>
          <a:lstStyle/>
          <a:p>
            <a:pPr>
              <a:defRPr/>
            </a:pPr>
            <a:endParaRPr lang="de-DE" dirty="0"/>
          </a:p>
        </p:txBody>
      </p:sp>
      <p:sp>
        <p:nvSpPr>
          <p:cNvPr id="5" name="Foliennummernplatzhalter 11"/>
          <p:cNvSpPr txBox="1">
            <a:spLocks/>
          </p:cNvSpPr>
          <p:nvPr userDrawn="1"/>
        </p:nvSpPr>
        <p:spPr bwMode="auto">
          <a:xfrm>
            <a:off x="486000" y="125999"/>
            <a:ext cx="1044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lnSpc>
                <a:spcPct val="100000"/>
              </a:lnSpc>
              <a:buFontTx/>
              <a:buNone/>
              <a:defRPr lang="de-DE" sz="800" kern="1200">
                <a:solidFill>
                  <a:srgbClr val="686868"/>
                </a:solidFill>
                <a:latin typeface="Arial" charset="0"/>
                <a:ea typeface="ヒラギノ角ゴ Pro W3"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mtClean="0"/>
              <a:t>DLR.de  •  Folie </a:t>
            </a:r>
            <a:fld id="{18C7CB6D-895A-4F21-B0E7-2185F6FE5534}" type="slidenum">
              <a:rPr lang="de-DE" smtClean="0"/>
              <a:pPr>
                <a:defRPr/>
              </a:pPr>
              <a:t>‹Nr.›</a:t>
            </a:fld>
            <a:endParaRPr lang="de-DE" dirty="0"/>
          </a:p>
        </p:txBody>
      </p:sp>
    </p:spTree>
    <p:extLst>
      <p:ext uri="{BB962C8B-B14F-4D97-AF65-F5344CB8AC3E}">
        <p14:creationId xmlns:p14="http://schemas.microsoft.com/office/powerpoint/2010/main" val="17744712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pPr>
              <a:defRPr/>
            </a:pPr>
            <a:r>
              <a:rPr lang="de-DE" dirty="0" smtClean="0"/>
              <a:t>DLR.de  •  Folie </a:t>
            </a:r>
            <a:fld id="{18C7CB6D-895A-4F21-B0E7-2185F6FE5534}" type="slidenum">
              <a:rPr lang="de-DE" smtClean="0"/>
              <a:pPr>
                <a:defRPr/>
              </a:pPr>
              <a:t>‹Nr.›</a:t>
            </a:fld>
            <a:endParaRPr lang="de-DE" dirty="0"/>
          </a:p>
        </p:txBody>
      </p:sp>
      <p:sp>
        <p:nvSpPr>
          <p:cNvPr id="4" name="Fußzeilenplatzhalter 3"/>
          <p:cNvSpPr>
            <a:spLocks noGrp="1"/>
          </p:cNvSpPr>
          <p:nvPr>
            <p:ph type="ftr" sz="quarter" idx="11"/>
          </p:nvPr>
        </p:nvSpPr>
        <p:spPr>
          <a:xfrm>
            <a:off x="1529999" y="125999"/>
            <a:ext cx="7128000" cy="144000"/>
          </a:xfrm>
          <a:prstGeom prst="rect">
            <a:avLst/>
          </a:prstGeom>
        </p:spPr>
        <p:txBody>
          <a:bodyPr/>
          <a:lstStyle/>
          <a:p>
            <a:pPr>
              <a:defRPr/>
            </a:pPr>
            <a:endParaRPr lang="de-DE" dirty="0"/>
          </a:p>
        </p:txBody>
      </p:sp>
    </p:spTree>
    <p:extLst>
      <p:ext uri="{BB962C8B-B14F-4D97-AF65-F5344CB8AC3E}">
        <p14:creationId xmlns:p14="http://schemas.microsoft.com/office/powerpoint/2010/main" val="439236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r ohne Hintergrun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pPr>
              <a:defRPr/>
            </a:pPr>
            <a:r>
              <a:rPr lang="de-DE" dirty="0" smtClean="0"/>
              <a:t>DLR.de  •  Folie </a:t>
            </a:r>
            <a:fld id="{18C7CB6D-895A-4F21-B0E7-2185F6FE5534}" type="slidenum">
              <a:rPr lang="de-DE" smtClean="0"/>
              <a:pPr>
                <a:defRPr/>
              </a:pPr>
              <a:t>‹Nr.›</a:t>
            </a:fld>
            <a:endParaRPr lang="de-DE" dirty="0"/>
          </a:p>
        </p:txBody>
      </p:sp>
      <p:sp>
        <p:nvSpPr>
          <p:cNvPr id="4" name="Fußzeilenplatzhalter 3"/>
          <p:cNvSpPr>
            <a:spLocks noGrp="1"/>
          </p:cNvSpPr>
          <p:nvPr>
            <p:ph type="ftr" sz="quarter" idx="11"/>
          </p:nvPr>
        </p:nvSpPr>
        <p:spPr>
          <a:xfrm>
            <a:off x="1529999" y="125999"/>
            <a:ext cx="7128000" cy="144000"/>
          </a:xfrm>
          <a:prstGeom prst="rect">
            <a:avLst/>
          </a:prstGeom>
        </p:spPr>
        <p:txBody>
          <a:bodyPr/>
          <a:lstStyle/>
          <a:p>
            <a:pPr>
              <a:defRPr/>
            </a:pPr>
            <a:endParaRPr lang="de-DE" dirty="0"/>
          </a:p>
        </p:txBody>
      </p:sp>
    </p:spTree>
    <p:extLst>
      <p:ext uri="{BB962C8B-B14F-4D97-AF65-F5344CB8AC3E}">
        <p14:creationId xmlns:p14="http://schemas.microsoft.com/office/powerpoint/2010/main" val="29038543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8" descr="\\psf\Host\Users\cd\Desktop\Startbild_4zu3-Fus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bwMode="auto">
          <a:xfrm>
            <a:off x="486000" y="648000"/>
            <a:ext cx="8172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noProof="0" dirty="0" smtClean="0"/>
              <a:t>Mastertitelformat bearbeiten</a:t>
            </a:r>
          </a:p>
        </p:txBody>
      </p:sp>
      <p:sp>
        <p:nvSpPr>
          <p:cNvPr id="10" name="Rectangle 3"/>
          <p:cNvSpPr>
            <a:spLocks noGrp="1" noChangeArrowheads="1"/>
          </p:cNvSpPr>
          <p:nvPr>
            <p:ph type="body" idx="1"/>
          </p:nvPr>
        </p:nvSpPr>
        <p:spPr bwMode="auto">
          <a:xfrm>
            <a:off x="485999" y="1591200"/>
            <a:ext cx="8172000" cy="43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7" name="Rectangle 50"/>
          <p:cNvSpPr>
            <a:spLocks noGrp="1" noChangeArrowheads="1"/>
          </p:cNvSpPr>
          <p:nvPr>
            <p:ph type="sldNum" sz="quarter" idx="4"/>
          </p:nvPr>
        </p:nvSpPr>
        <p:spPr bwMode="auto">
          <a:xfrm>
            <a:off x="486000" y="125999"/>
            <a:ext cx="1044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lang="de-DE" sz="800" kern="1200">
                <a:solidFill>
                  <a:srgbClr val="686868"/>
                </a:solidFill>
                <a:latin typeface="Arial" charset="0"/>
                <a:ea typeface="ヒラギノ角ゴ Pro W3" charset="-128"/>
                <a:cs typeface="+mn-cs"/>
              </a:defRPr>
            </a:lvl1pPr>
          </a:lstStyle>
          <a:p>
            <a:pPr>
              <a:defRPr/>
            </a:pPr>
            <a:r>
              <a:rPr lang="de-DE" dirty="0" smtClean="0"/>
              <a:t>DLR.de  •  Folie </a:t>
            </a:r>
            <a:fld id="{18C7CB6D-895A-4F21-B0E7-2185F6FE5534}" type="slidenum">
              <a:rPr lang="de-DE" smtClean="0"/>
              <a:pPr>
                <a:defRPr/>
              </a:pPr>
              <a:t>‹Nr.›</a:t>
            </a:fld>
            <a:endParaRPr lang="de-DE" dirty="0"/>
          </a:p>
        </p:txBody>
      </p:sp>
      <p:pic>
        <p:nvPicPr>
          <p:cNvPr id="11" name="Grafik 10" descr="dlr_signet.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4963" y="61436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ußzeilenplatzhalter 3"/>
          <p:cNvSpPr txBox="1">
            <a:spLocks/>
          </p:cNvSpPr>
          <p:nvPr userDrawn="1"/>
        </p:nvSpPr>
        <p:spPr bwMode="auto">
          <a:xfrm>
            <a:off x="1528614" y="126157"/>
            <a:ext cx="7128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lnSpc>
                <a:spcPct val="100000"/>
              </a:lnSpc>
              <a:buFontTx/>
              <a:buNone/>
              <a:defRPr sz="800" kern="1200">
                <a:solidFill>
                  <a:srgbClr val="686868"/>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dirty="0" smtClean="0"/>
              <a:t>S. Bartels – Belästigung durch Fluglärm im Raum Köln/Bonn – 28. Oktober 2014</a:t>
            </a:r>
            <a:endParaRPr lang="de-DE" dirty="0"/>
          </a:p>
        </p:txBody>
      </p:sp>
    </p:spTree>
    <p:extLst>
      <p:ext uri="{BB962C8B-B14F-4D97-AF65-F5344CB8AC3E}">
        <p14:creationId xmlns:p14="http://schemas.microsoft.com/office/powerpoint/2010/main" val="331836754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6" r:id="rId4"/>
    <p:sldLayoutId id="2147483664" r:id="rId5"/>
    <p:sldLayoutId id="2147483661" r:id="rId6"/>
    <p:sldLayoutId id="2147483662" r:id="rId7"/>
    <p:sldLayoutId id="2147483663" r:id="rId8"/>
    <p:sldLayoutId id="2147483665" r:id="rId9"/>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p:titleStyle>
    <p:body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4.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sz="quarter"/>
          </p:nvPr>
        </p:nvSpPr>
        <p:spPr>
          <a:xfrm>
            <a:off x="878400" y="1213160"/>
            <a:ext cx="7779600" cy="741362"/>
          </a:xfrm>
        </p:spPr>
        <p:txBody>
          <a:bodyPr/>
          <a:lstStyle/>
          <a:p>
            <a:r>
              <a:rPr lang="de-DE" sz="2600" dirty="0" smtClean="0"/>
              <a:t>Belästigung durch Fluglärm im Raum Köln/Bonn: </a:t>
            </a:r>
            <a:r>
              <a:rPr lang="de-DE" sz="2000" b="0" dirty="0" smtClean="0"/>
              <a:t>Neue Forschungsansätze und Ergebnisse des EU-Projekts COSMA</a:t>
            </a:r>
            <a:endParaRPr lang="de-DE" sz="2000" b="0" dirty="0"/>
          </a:p>
        </p:txBody>
      </p:sp>
      <p:sp>
        <p:nvSpPr>
          <p:cNvPr id="7" name="Untertitel 6"/>
          <p:cNvSpPr>
            <a:spLocks noGrp="1"/>
          </p:cNvSpPr>
          <p:nvPr>
            <p:ph type="subTitle" idx="1"/>
          </p:nvPr>
        </p:nvSpPr>
        <p:spPr>
          <a:xfrm>
            <a:off x="878400" y="2636913"/>
            <a:ext cx="7779600" cy="1368151"/>
          </a:xfrm>
        </p:spPr>
        <p:txBody>
          <a:bodyPr/>
          <a:lstStyle/>
          <a:p>
            <a:r>
              <a:rPr lang="de-DE" sz="2000" dirty="0" smtClean="0"/>
              <a:t>Susanne Bartels </a:t>
            </a:r>
          </a:p>
          <a:p>
            <a:r>
              <a:rPr lang="de-DE" sz="2000" dirty="0" smtClean="0"/>
              <a:t>Deutsches Zentrum für Luft- und Raumfahrt</a:t>
            </a:r>
          </a:p>
          <a:p>
            <a:r>
              <a:rPr lang="de-DE" sz="2000" dirty="0" smtClean="0"/>
              <a:t>Institut für Luft- und Raumfahrtmedizin</a:t>
            </a:r>
          </a:p>
          <a:p>
            <a:r>
              <a:rPr lang="de-DE" sz="2000" dirty="0" smtClean="0"/>
              <a:t>Abteilung Flugphysiologie</a:t>
            </a:r>
          </a:p>
          <a:p>
            <a:endParaRPr lang="de-DE" sz="2000" dirty="0"/>
          </a:p>
        </p:txBody>
      </p:sp>
      <p:sp>
        <p:nvSpPr>
          <p:cNvPr id="5" name="Foliennummernplatzhalter 4"/>
          <p:cNvSpPr>
            <a:spLocks noGrp="1"/>
          </p:cNvSpPr>
          <p:nvPr>
            <p:ph type="sldNum" sz="quarter" idx="4294967295"/>
          </p:nvPr>
        </p:nvSpPr>
        <p:spPr>
          <a:xfrm>
            <a:off x="486000" y="125999"/>
            <a:ext cx="1044000" cy="144000"/>
          </a:xfrm>
        </p:spPr>
        <p:txBody>
          <a:bodyPr/>
          <a:lstStyle/>
          <a:p>
            <a:pPr>
              <a:defRPr/>
            </a:pPr>
            <a:r>
              <a:rPr lang="de-DE" smtClean="0"/>
              <a:t>DLR.de  •  Folie </a:t>
            </a:r>
            <a:fld id="{18C7CB6D-895A-4F21-B0E7-2185F6FE5534}" type="slidenum">
              <a:rPr lang="de-DE" smtClean="0"/>
              <a:pPr>
                <a:defRPr/>
              </a:pPr>
              <a:t>1</a:t>
            </a:fld>
            <a:endParaRPr lang="de-DE" dirty="0"/>
          </a:p>
        </p:txBody>
      </p:sp>
    </p:spTree>
    <p:extLst>
      <p:ext uri="{BB962C8B-B14F-4D97-AF65-F5344CB8AC3E}">
        <p14:creationId xmlns:p14="http://schemas.microsoft.com/office/powerpoint/2010/main" val="2297603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24004" y="5549751"/>
            <a:ext cx="7834196" cy="615553"/>
          </a:xfrm>
          <a:prstGeom prst="rect">
            <a:avLst/>
          </a:prstGeom>
          <a:noFill/>
        </p:spPr>
        <p:txBody>
          <a:bodyPr wrap="none" rtlCol="0">
            <a:spAutoFit/>
          </a:bodyPr>
          <a:lstStyle/>
          <a:p>
            <a:r>
              <a:rPr lang="de-DE" sz="1700" dirty="0" smtClean="0"/>
              <a:t>Anteil der hochbelästigten Personen (% HA) in CGN im Vergleich zur </a:t>
            </a:r>
          </a:p>
          <a:p>
            <a:r>
              <a:rPr lang="de-DE" sz="1700" dirty="0" smtClean="0"/>
              <a:t>Europäischen Standard-Dosis-Wirkungs-Kurve (Miedema &amp; </a:t>
            </a:r>
            <a:r>
              <a:rPr lang="de-DE" sz="1700" dirty="0" err="1" smtClean="0"/>
              <a:t>Oudshoorn</a:t>
            </a:r>
            <a:r>
              <a:rPr lang="de-DE" sz="1700" dirty="0" smtClean="0"/>
              <a:t>, </a:t>
            </a:r>
            <a:r>
              <a:rPr lang="de-DE" sz="1700" smtClean="0"/>
              <a:t>2001).</a:t>
            </a:r>
            <a:endParaRPr lang="de-DE" sz="1700" dirty="0"/>
          </a:p>
        </p:txBody>
      </p:sp>
      <p:sp>
        <p:nvSpPr>
          <p:cNvPr id="7" name="Titel 1"/>
          <p:cNvSpPr>
            <a:spLocks noGrp="1"/>
          </p:cNvSpPr>
          <p:nvPr>
            <p:ph type="title"/>
          </p:nvPr>
        </p:nvSpPr>
        <p:spPr>
          <a:xfrm>
            <a:off x="486000" y="476672"/>
            <a:ext cx="8172000" cy="738187"/>
          </a:xfrm>
        </p:spPr>
        <p:txBody>
          <a:bodyPr/>
          <a:lstStyle/>
          <a:p>
            <a:r>
              <a:rPr lang="de-DE" dirty="0" smtClean="0"/>
              <a:t>Belästigung in Köln/Bonn höher als von </a:t>
            </a:r>
            <a:br>
              <a:rPr lang="de-DE" dirty="0" smtClean="0"/>
            </a:br>
            <a:r>
              <a:rPr lang="de-DE" dirty="0" smtClean="0"/>
              <a:t>EU-Kurve prognostiziert</a:t>
            </a:r>
            <a:endParaRPr lang="de-DE"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32" t="2563" r="6746"/>
          <a:stretch/>
        </p:blipFill>
        <p:spPr bwMode="auto">
          <a:xfrm>
            <a:off x="1350334" y="1725559"/>
            <a:ext cx="6003712"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pieren 7"/>
          <p:cNvGrpSpPr/>
          <p:nvPr/>
        </p:nvGrpSpPr>
        <p:grpSpPr>
          <a:xfrm>
            <a:off x="7380480" y="228896"/>
            <a:ext cx="1512000" cy="1079999"/>
            <a:chOff x="585436" y="-76144"/>
            <a:chExt cx="1079987" cy="1079999"/>
          </a:xfrm>
        </p:grpSpPr>
        <p:sp>
          <p:nvSpPr>
            <p:cNvPr id="9" name="Abgerundetes Rechteck 8"/>
            <p:cNvSpPr/>
            <p:nvPr/>
          </p:nvSpPr>
          <p:spPr>
            <a:xfrm>
              <a:off x="585436" y="-76144"/>
              <a:ext cx="1079987" cy="1079999"/>
            </a:xfrm>
            <a:prstGeom prst="roundRect">
              <a:avLst/>
            </a:pr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solidFill>
                <a:schemeClr val="accent5">
                  <a:lumMod val="75000"/>
                </a:schemeClr>
              </a:solidFill>
            </a:ln>
          </p:spPr>
          <p:style>
            <a:lnRef idx="0">
              <a:scrgbClr r="0" g="0" b="0"/>
            </a:lnRef>
            <a:fillRef idx="3">
              <a:scrgbClr r="0" g="0" b="0"/>
            </a:fillRef>
            <a:effectRef idx="2">
              <a:schemeClr val="lt1">
                <a:hueOff val="0"/>
                <a:satOff val="0"/>
                <a:lumOff val="0"/>
                <a:alphaOff val="0"/>
              </a:schemeClr>
            </a:effectRef>
            <a:fontRef idx="minor">
              <a:schemeClr val="dk2">
                <a:hueOff val="0"/>
                <a:satOff val="0"/>
                <a:lumOff val="0"/>
                <a:alphaOff val="0"/>
              </a:schemeClr>
            </a:fontRef>
          </p:style>
        </p:sp>
        <p:sp>
          <p:nvSpPr>
            <p:cNvPr id="11" name="Abgerundetes Rechteck 6"/>
            <p:cNvSpPr/>
            <p:nvPr/>
          </p:nvSpPr>
          <p:spPr>
            <a:xfrm>
              <a:off x="585436" y="56"/>
              <a:ext cx="1079987" cy="97455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2800" kern="1200" dirty="0" smtClean="0">
                  <a:solidFill>
                    <a:schemeClr val="bg1"/>
                  </a:solidFill>
                </a:rPr>
                <a:t>Telefon-studie</a:t>
              </a:r>
              <a:endParaRPr lang="de-DE" sz="2800" kern="1200" dirty="0">
                <a:solidFill>
                  <a:schemeClr val="bg1"/>
                </a:solidFill>
              </a:endParaRPr>
            </a:p>
          </p:txBody>
        </p:sp>
      </p:grpSp>
    </p:spTree>
    <p:extLst>
      <p:ext uri="{BB962C8B-B14F-4D97-AF65-F5344CB8AC3E}">
        <p14:creationId xmlns:p14="http://schemas.microsoft.com/office/powerpoint/2010/main" val="2975445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4"/>
          </p:nvPr>
        </p:nvSpPr>
        <p:spPr/>
        <p:txBody>
          <a:bodyPr/>
          <a:lstStyle/>
          <a:p>
            <a:pPr>
              <a:defRPr/>
            </a:pPr>
            <a:r>
              <a:rPr lang="de-DE" dirty="0" smtClean="0"/>
              <a:t>DLR.de  •  Folie </a:t>
            </a:r>
            <a:fld id="{18C7CB6D-895A-4F21-B0E7-2185F6FE5534}" type="slidenum">
              <a:rPr lang="de-DE" smtClean="0"/>
              <a:pPr>
                <a:defRPr/>
              </a:pPr>
              <a:t>11</a:t>
            </a:fld>
            <a:endParaRPr lang="de-DE" dirty="0"/>
          </a:p>
        </p:txBody>
      </p:sp>
      <p:sp>
        <p:nvSpPr>
          <p:cNvPr id="4" name="Titel 3"/>
          <p:cNvSpPr>
            <a:spLocks noGrp="1"/>
          </p:cNvSpPr>
          <p:nvPr>
            <p:ph type="title"/>
          </p:nvPr>
        </p:nvSpPr>
        <p:spPr>
          <a:xfrm>
            <a:off x="462850" y="476672"/>
            <a:ext cx="8172000" cy="738187"/>
          </a:xfrm>
        </p:spPr>
        <p:txBody>
          <a:bodyPr/>
          <a:lstStyle/>
          <a:p>
            <a:r>
              <a:rPr lang="de-DE" dirty="0"/>
              <a:t>Determinanten der </a:t>
            </a:r>
            <a:r>
              <a:rPr lang="de-DE" u="sng" dirty="0"/>
              <a:t>Langzeit</a:t>
            </a:r>
            <a:r>
              <a:rPr lang="de-DE" dirty="0"/>
              <a:t>belästigung </a:t>
            </a:r>
            <a:br>
              <a:rPr lang="de-DE" dirty="0"/>
            </a:br>
            <a:r>
              <a:rPr lang="de-DE" dirty="0" smtClean="0"/>
              <a:t>neben dem Dauerschallpegel</a:t>
            </a:r>
            <a:endParaRPr lang="de-DE" dirty="0"/>
          </a:p>
        </p:txBody>
      </p:sp>
      <p:sp>
        <p:nvSpPr>
          <p:cNvPr id="5" name="Textplatzhalter 2"/>
          <p:cNvSpPr txBox="1">
            <a:spLocks/>
          </p:cNvSpPr>
          <p:nvPr/>
        </p:nvSpPr>
        <p:spPr>
          <a:xfrm>
            <a:off x="383670" y="1541348"/>
            <a:ext cx="4188329" cy="402059"/>
          </a:xfrm>
          <a:prstGeom prst="rect">
            <a:avLst/>
          </a:prstGeom>
        </p:spPr>
        <p:txBody>
          <a:bodyPr>
            <a:noAutofit/>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000" b="1" dirty="0" smtClean="0">
                <a:solidFill>
                  <a:schemeClr val="tx1">
                    <a:lumMod val="65000"/>
                    <a:lumOff val="35000"/>
                  </a:schemeClr>
                </a:solidFill>
              </a:rPr>
              <a:t>Belästigung ist </a:t>
            </a:r>
            <a:r>
              <a:rPr lang="de-DE" sz="2000" b="1" dirty="0" smtClean="0">
                <a:solidFill>
                  <a:srgbClr val="FF0000"/>
                </a:solidFill>
              </a:rPr>
              <a:t>höher</a:t>
            </a:r>
            <a:r>
              <a:rPr lang="de-DE" sz="2000" b="1" dirty="0" smtClean="0">
                <a:solidFill>
                  <a:schemeClr val="tx1">
                    <a:lumMod val="65000"/>
                    <a:lumOff val="35000"/>
                  </a:schemeClr>
                </a:solidFill>
              </a:rPr>
              <a:t>, wenn…</a:t>
            </a:r>
            <a:endParaRPr lang="de-DE" sz="2000" b="1" dirty="0">
              <a:solidFill>
                <a:schemeClr val="tx1">
                  <a:lumMod val="65000"/>
                  <a:lumOff val="35000"/>
                </a:schemeClr>
              </a:solidFill>
            </a:endParaRPr>
          </a:p>
        </p:txBody>
      </p:sp>
      <p:sp>
        <p:nvSpPr>
          <p:cNvPr id="6" name="Inhaltsplatzhalter 3"/>
          <p:cNvSpPr txBox="1">
            <a:spLocks/>
          </p:cNvSpPr>
          <p:nvPr/>
        </p:nvSpPr>
        <p:spPr>
          <a:xfrm>
            <a:off x="383671" y="2025296"/>
            <a:ext cx="4104000" cy="4068000"/>
          </a:xfrm>
          <a:prstGeom prst="rect">
            <a:avLst/>
          </a:prstGeom>
        </p:spPr>
        <p:txBody>
          <a:bodyPr>
            <a:noAutofit/>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indent="-273050">
              <a:lnSpc>
                <a:spcPts val="2200"/>
              </a:lnSpc>
              <a:spcBef>
                <a:spcPts val="1200"/>
              </a:spcBef>
              <a:buFont typeface="Arial" pitchFamily="34" charset="0"/>
              <a:buNone/>
              <a:tabLst>
                <a:tab pos="273050" algn="l"/>
              </a:tabLst>
            </a:pPr>
            <a:r>
              <a:rPr lang="de-DE" sz="1900" spc="-20" dirty="0" smtClean="0"/>
              <a:t>… </a:t>
            </a:r>
            <a:r>
              <a:rPr lang="de-DE" sz="1900" b="1" spc="-40" dirty="0" smtClean="0"/>
              <a:t>FH-Maßnahmen  </a:t>
            </a:r>
            <a:r>
              <a:rPr lang="de-DE" sz="1900" spc="-40" dirty="0" smtClean="0"/>
              <a:t>gefordert </a:t>
            </a:r>
          </a:p>
          <a:p>
            <a:pPr marL="273050" indent="-273050">
              <a:lnSpc>
                <a:spcPts val="2200"/>
              </a:lnSpc>
              <a:spcBef>
                <a:spcPts val="1200"/>
              </a:spcBef>
              <a:buFont typeface="Arial" pitchFamily="34" charset="0"/>
              <a:buNone/>
              <a:tabLst>
                <a:tab pos="273050" algn="l"/>
              </a:tabLst>
            </a:pPr>
            <a:r>
              <a:rPr lang="de-DE" sz="1900" spc="-20" dirty="0" smtClean="0"/>
              <a:t>… </a:t>
            </a:r>
            <a:r>
              <a:rPr lang="de-DE" sz="1900" b="1" spc="-20" dirty="0" smtClean="0"/>
              <a:t>negative Aspekte </a:t>
            </a:r>
            <a:r>
              <a:rPr lang="de-DE" sz="1900" spc="-20" dirty="0" smtClean="0"/>
              <a:t>des FH/Flugverkehrs wahrgenommen</a:t>
            </a:r>
          </a:p>
          <a:p>
            <a:pPr marL="273050" indent="-273050">
              <a:lnSpc>
                <a:spcPts val="2200"/>
              </a:lnSpc>
              <a:spcBef>
                <a:spcPts val="1200"/>
              </a:spcBef>
              <a:buFont typeface="Arial" pitchFamily="34" charset="0"/>
              <a:buNone/>
              <a:tabLst>
                <a:tab pos="273050" algn="l"/>
              </a:tabLst>
            </a:pPr>
            <a:r>
              <a:rPr lang="de-DE" sz="1900" spc="-20" dirty="0" smtClean="0"/>
              <a:t>… </a:t>
            </a:r>
            <a:r>
              <a:rPr lang="de-DE" sz="1900" b="1" spc="-20" dirty="0" smtClean="0"/>
              <a:t>Coping-Maßnahmen </a:t>
            </a:r>
            <a:r>
              <a:rPr lang="de-DE" sz="1900" spc="-20" dirty="0" smtClean="0"/>
              <a:t>ausgeführt</a:t>
            </a:r>
          </a:p>
          <a:p>
            <a:pPr marL="273050" indent="-273050">
              <a:lnSpc>
                <a:spcPts val="2200"/>
              </a:lnSpc>
              <a:spcBef>
                <a:spcPts val="1200"/>
              </a:spcBef>
              <a:buFont typeface="Arial" pitchFamily="34" charset="0"/>
              <a:buNone/>
              <a:tabLst>
                <a:tab pos="273050" algn="l"/>
              </a:tabLst>
            </a:pPr>
            <a:r>
              <a:rPr lang="de-DE" sz="1900" spc="-20" dirty="0" smtClean="0"/>
              <a:t>… Gebiet </a:t>
            </a:r>
            <a:r>
              <a:rPr lang="de-DE" sz="1900" b="1" spc="-20" dirty="0" smtClean="0"/>
              <a:t>ländlich</a:t>
            </a:r>
            <a:r>
              <a:rPr lang="de-DE" sz="1900" spc="-20" dirty="0" smtClean="0"/>
              <a:t> oder </a:t>
            </a:r>
            <a:r>
              <a:rPr lang="de-DE" sz="1900" b="1" spc="-20" dirty="0" smtClean="0"/>
              <a:t>kleinstädtisch</a:t>
            </a:r>
            <a:r>
              <a:rPr lang="de-DE" sz="1900" spc="-20" dirty="0" smtClean="0"/>
              <a:t> </a:t>
            </a:r>
          </a:p>
          <a:p>
            <a:pPr marL="273050" indent="-273050">
              <a:lnSpc>
                <a:spcPts val="2200"/>
              </a:lnSpc>
              <a:spcBef>
                <a:spcPts val="1200"/>
              </a:spcBef>
              <a:buFont typeface="Arial" pitchFamily="34" charset="0"/>
              <a:buNone/>
              <a:tabLst>
                <a:tab pos="273050" algn="l"/>
              </a:tabLst>
            </a:pPr>
            <a:r>
              <a:rPr lang="de-DE" sz="1900" spc="-20" dirty="0" smtClean="0"/>
              <a:t>… </a:t>
            </a:r>
            <a:r>
              <a:rPr lang="de-DE" sz="1900" b="1" spc="-20" dirty="0" smtClean="0"/>
              <a:t>Umweltaspekte </a:t>
            </a:r>
            <a:r>
              <a:rPr lang="de-DE" sz="1900" spc="-20" dirty="0" smtClean="0"/>
              <a:t>priorisiert </a:t>
            </a:r>
          </a:p>
          <a:p>
            <a:pPr marL="273050" indent="-273050">
              <a:lnSpc>
                <a:spcPts val="2200"/>
              </a:lnSpc>
              <a:spcBef>
                <a:spcPts val="1200"/>
              </a:spcBef>
              <a:buFont typeface="Arial" pitchFamily="34" charset="0"/>
              <a:buNone/>
              <a:tabLst>
                <a:tab pos="273050" algn="l"/>
              </a:tabLst>
            </a:pPr>
            <a:r>
              <a:rPr lang="de-DE" sz="1900" spc="-20" dirty="0" smtClean="0"/>
              <a:t>… </a:t>
            </a:r>
            <a:r>
              <a:rPr lang="de-DE" sz="1900" b="1" spc="-20" dirty="0" smtClean="0"/>
              <a:t>nicht </a:t>
            </a:r>
            <a:r>
              <a:rPr lang="de-DE" sz="1900" b="1" spc="-20" dirty="0" smtClean="0"/>
              <a:t>zufrieden </a:t>
            </a:r>
            <a:r>
              <a:rPr lang="de-DE" sz="1900" spc="-20" dirty="0" smtClean="0"/>
              <a:t>mit </a:t>
            </a:r>
            <a:r>
              <a:rPr lang="de-DE" sz="1900" b="1" spc="-20" dirty="0" smtClean="0"/>
              <a:t>Schallschutz</a:t>
            </a:r>
          </a:p>
          <a:p>
            <a:pPr marL="273050" indent="-273050">
              <a:lnSpc>
                <a:spcPts val="2200"/>
              </a:lnSpc>
              <a:spcBef>
                <a:spcPts val="1200"/>
              </a:spcBef>
              <a:buFont typeface="Arial" pitchFamily="34" charset="0"/>
              <a:buNone/>
              <a:tabLst>
                <a:tab pos="273050" algn="l"/>
              </a:tabLst>
            </a:pPr>
            <a:r>
              <a:rPr lang="de-DE" sz="1900" spc="-20" dirty="0" smtClean="0"/>
              <a:t>… hohe </a:t>
            </a:r>
            <a:r>
              <a:rPr lang="de-DE" sz="1900" b="1" spc="-20" dirty="0" smtClean="0"/>
              <a:t>Lärmempfindlichkeit</a:t>
            </a:r>
          </a:p>
          <a:p>
            <a:pPr marL="273050" indent="-273050">
              <a:lnSpc>
                <a:spcPts val="2200"/>
              </a:lnSpc>
              <a:spcBef>
                <a:spcPts val="1200"/>
              </a:spcBef>
              <a:buFont typeface="Arial" pitchFamily="34" charset="0"/>
              <a:buNone/>
              <a:tabLst>
                <a:tab pos="273050" algn="l"/>
              </a:tabLst>
            </a:pPr>
            <a:endParaRPr lang="de-DE" sz="1900" spc="-20" dirty="0" smtClean="0"/>
          </a:p>
          <a:p>
            <a:pPr>
              <a:lnSpc>
                <a:spcPts val="2200"/>
              </a:lnSpc>
              <a:spcBef>
                <a:spcPts val="1200"/>
              </a:spcBef>
            </a:pPr>
            <a:endParaRPr lang="de-DE" sz="1900" spc="-20" dirty="0"/>
          </a:p>
        </p:txBody>
      </p:sp>
      <p:sp>
        <p:nvSpPr>
          <p:cNvPr id="7" name="Textplatzhalter 4"/>
          <p:cNvSpPr txBox="1">
            <a:spLocks/>
          </p:cNvSpPr>
          <p:nvPr/>
        </p:nvSpPr>
        <p:spPr>
          <a:xfrm>
            <a:off x="4716472" y="1541348"/>
            <a:ext cx="4041775" cy="402059"/>
          </a:xfrm>
          <a:prstGeom prst="rect">
            <a:avLst/>
          </a:prstGeom>
        </p:spPr>
        <p:txBody>
          <a:bodyPr>
            <a:normAutofit fontScale="92500"/>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000" b="1" dirty="0" smtClean="0">
                <a:solidFill>
                  <a:schemeClr val="tx1">
                    <a:lumMod val="65000"/>
                    <a:lumOff val="35000"/>
                  </a:schemeClr>
                </a:solidFill>
              </a:rPr>
              <a:t>Belästigung ist </a:t>
            </a:r>
            <a:r>
              <a:rPr lang="de-DE" sz="2000" b="1" dirty="0" smtClean="0">
                <a:solidFill>
                  <a:srgbClr val="28BD1D"/>
                </a:solidFill>
              </a:rPr>
              <a:t>niedriger</a:t>
            </a:r>
            <a:r>
              <a:rPr lang="de-DE" sz="2000" b="1" dirty="0" smtClean="0">
                <a:solidFill>
                  <a:schemeClr val="tx1">
                    <a:lumMod val="65000"/>
                    <a:lumOff val="35000"/>
                  </a:schemeClr>
                </a:solidFill>
              </a:rPr>
              <a:t>, wenn…</a:t>
            </a:r>
            <a:endParaRPr lang="de-DE" sz="2000" b="1" dirty="0">
              <a:solidFill>
                <a:schemeClr val="tx1">
                  <a:lumMod val="65000"/>
                  <a:lumOff val="35000"/>
                </a:schemeClr>
              </a:solidFill>
            </a:endParaRPr>
          </a:p>
        </p:txBody>
      </p:sp>
      <p:sp>
        <p:nvSpPr>
          <p:cNvPr id="8" name="Inhaltsplatzhalter 5"/>
          <p:cNvSpPr txBox="1">
            <a:spLocks/>
          </p:cNvSpPr>
          <p:nvPr/>
        </p:nvSpPr>
        <p:spPr>
          <a:xfrm>
            <a:off x="4716472" y="2025296"/>
            <a:ext cx="4104000" cy="3012288"/>
          </a:xfrm>
          <a:prstGeom prst="rect">
            <a:avLst/>
          </a:prstGeom>
        </p:spPr>
        <p:txBody>
          <a:bodyPr>
            <a:normAutofit/>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indent="-273050">
              <a:lnSpc>
                <a:spcPts val="2200"/>
              </a:lnSpc>
              <a:spcBef>
                <a:spcPts val="1200"/>
              </a:spcBef>
              <a:buFont typeface="Arial" pitchFamily="34" charset="0"/>
              <a:buNone/>
            </a:pPr>
            <a:r>
              <a:rPr lang="de-DE" sz="1900" spc="-20" dirty="0" smtClean="0"/>
              <a:t>… </a:t>
            </a:r>
            <a:r>
              <a:rPr lang="de-DE" sz="1900" b="1" spc="-20" dirty="0" smtClean="0"/>
              <a:t>positive Einstellung </a:t>
            </a:r>
            <a:r>
              <a:rPr lang="de-DE" sz="1900" spc="-20" dirty="0" err="1" smtClean="0"/>
              <a:t>ggü</a:t>
            </a:r>
            <a:r>
              <a:rPr lang="de-DE" sz="1900" spc="-20" dirty="0" smtClean="0"/>
              <a:t>. FH</a:t>
            </a:r>
          </a:p>
          <a:p>
            <a:pPr marL="273050" indent="-273050">
              <a:lnSpc>
                <a:spcPts val="2200"/>
              </a:lnSpc>
              <a:spcBef>
                <a:spcPts val="1200"/>
              </a:spcBef>
              <a:buFont typeface="Arial" pitchFamily="34" charset="0"/>
              <a:buNone/>
            </a:pPr>
            <a:r>
              <a:rPr lang="de-DE" sz="1900" spc="-20" dirty="0" smtClean="0"/>
              <a:t>… </a:t>
            </a:r>
            <a:r>
              <a:rPr lang="de-DE" sz="1900" b="1" spc="-20" dirty="0" smtClean="0"/>
              <a:t>zufrieden mit Wohngegend</a:t>
            </a:r>
          </a:p>
          <a:p>
            <a:pPr marL="273050" indent="-273050">
              <a:lnSpc>
                <a:spcPts val="2200"/>
              </a:lnSpc>
              <a:spcBef>
                <a:spcPts val="1200"/>
              </a:spcBef>
              <a:buFont typeface="Arial" pitchFamily="34" charset="0"/>
              <a:buNone/>
            </a:pPr>
            <a:r>
              <a:rPr lang="de-DE" sz="1900" spc="-20" dirty="0" smtClean="0"/>
              <a:t>… Gebiet </a:t>
            </a:r>
            <a:r>
              <a:rPr lang="de-DE" sz="1900" b="1" spc="-20" dirty="0" smtClean="0"/>
              <a:t>urban</a:t>
            </a:r>
          </a:p>
          <a:p>
            <a:pPr marL="273050" indent="-273050">
              <a:lnSpc>
                <a:spcPts val="2200"/>
              </a:lnSpc>
              <a:spcBef>
                <a:spcPts val="1200"/>
              </a:spcBef>
              <a:buFont typeface="Arial" pitchFamily="34" charset="0"/>
              <a:buNone/>
            </a:pPr>
            <a:r>
              <a:rPr lang="de-DE" sz="1900" spc="-20" dirty="0" smtClean="0"/>
              <a:t>… </a:t>
            </a:r>
            <a:r>
              <a:rPr lang="de-DE" sz="1900" b="1" spc="-20" dirty="0" smtClean="0"/>
              <a:t>ökonomische Aspekte</a:t>
            </a:r>
            <a:r>
              <a:rPr lang="de-DE" sz="1900" spc="-20" dirty="0" smtClean="0"/>
              <a:t> priorisiert</a:t>
            </a:r>
          </a:p>
          <a:p>
            <a:pPr marL="273050" indent="-273050">
              <a:lnSpc>
                <a:spcPts val="2200"/>
              </a:lnSpc>
              <a:spcBef>
                <a:spcPts val="1200"/>
              </a:spcBef>
              <a:buFont typeface="Arial" pitchFamily="34" charset="0"/>
              <a:buNone/>
            </a:pPr>
            <a:r>
              <a:rPr lang="de-DE" sz="1900" spc="-20" dirty="0" smtClean="0"/>
              <a:t>… </a:t>
            </a:r>
            <a:r>
              <a:rPr lang="de-DE" sz="1900" b="1" spc="-20" dirty="0" smtClean="0"/>
              <a:t>hoch </a:t>
            </a:r>
            <a:r>
              <a:rPr lang="de-DE" sz="1900" b="1" spc="-20" dirty="0" smtClean="0"/>
              <a:t>zufrieden </a:t>
            </a:r>
            <a:r>
              <a:rPr lang="de-DE" sz="1900" spc="-20" dirty="0" smtClean="0"/>
              <a:t>mit</a:t>
            </a:r>
            <a:r>
              <a:rPr lang="de-DE" sz="1900" b="1" spc="-20" dirty="0" smtClean="0"/>
              <a:t> </a:t>
            </a:r>
            <a:r>
              <a:rPr lang="de-DE" sz="1900" b="1" spc="-20" dirty="0" smtClean="0"/>
              <a:t>Schallschutz</a:t>
            </a:r>
            <a:endParaRPr lang="de-DE" sz="1900" b="1" spc="-20" dirty="0" smtClean="0">
              <a:solidFill>
                <a:srgbClr val="38A962"/>
              </a:solidFill>
            </a:endParaRPr>
          </a:p>
        </p:txBody>
      </p:sp>
      <p:grpSp>
        <p:nvGrpSpPr>
          <p:cNvPr id="9" name="Gruppieren 8"/>
          <p:cNvGrpSpPr/>
          <p:nvPr/>
        </p:nvGrpSpPr>
        <p:grpSpPr>
          <a:xfrm>
            <a:off x="7380480" y="228896"/>
            <a:ext cx="1512000" cy="1079999"/>
            <a:chOff x="585436" y="-76144"/>
            <a:chExt cx="1079987" cy="1079999"/>
          </a:xfrm>
        </p:grpSpPr>
        <p:sp>
          <p:nvSpPr>
            <p:cNvPr id="10" name="Abgerundetes Rechteck 9"/>
            <p:cNvSpPr/>
            <p:nvPr/>
          </p:nvSpPr>
          <p:spPr>
            <a:xfrm>
              <a:off x="585436" y="-76144"/>
              <a:ext cx="1079987" cy="1079999"/>
            </a:xfrm>
            <a:prstGeom prst="roundRect">
              <a:avLst/>
            </a:pr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solidFill>
                <a:schemeClr val="accent5">
                  <a:lumMod val="75000"/>
                </a:schemeClr>
              </a:solidFill>
            </a:ln>
          </p:spPr>
          <p:style>
            <a:lnRef idx="0">
              <a:scrgbClr r="0" g="0" b="0"/>
            </a:lnRef>
            <a:fillRef idx="3">
              <a:scrgbClr r="0" g="0" b="0"/>
            </a:fillRef>
            <a:effectRef idx="2">
              <a:schemeClr val="lt1">
                <a:hueOff val="0"/>
                <a:satOff val="0"/>
                <a:lumOff val="0"/>
                <a:alphaOff val="0"/>
              </a:schemeClr>
            </a:effectRef>
            <a:fontRef idx="minor">
              <a:schemeClr val="dk2">
                <a:hueOff val="0"/>
                <a:satOff val="0"/>
                <a:lumOff val="0"/>
                <a:alphaOff val="0"/>
              </a:schemeClr>
            </a:fontRef>
          </p:style>
        </p:sp>
        <p:sp>
          <p:nvSpPr>
            <p:cNvPr id="11" name="Abgerundetes Rechteck 6"/>
            <p:cNvSpPr/>
            <p:nvPr/>
          </p:nvSpPr>
          <p:spPr>
            <a:xfrm>
              <a:off x="585436" y="56"/>
              <a:ext cx="1079987" cy="97455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2800" kern="1200" dirty="0" smtClean="0">
                  <a:solidFill>
                    <a:schemeClr val="bg1"/>
                  </a:solidFill>
                </a:rPr>
                <a:t>Telefon-studie</a:t>
              </a:r>
              <a:endParaRPr lang="de-DE" sz="2800" kern="1200" dirty="0">
                <a:solidFill>
                  <a:schemeClr val="bg1"/>
                </a:solidFill>
              </a:endParaRPr>
            </a:p>
          </p:txBody>
        </p:sp>
      </p:grpSp>
      <p:sp>
        <p:nvSpPr>
          <p:cNvPr id="12" name="Rechteck 11"/>
          <p:cNvSpPr/>
          <p:nvPr/>
        </p:nvSpPr>
        <p:spPr>
          <a:xfrm>
            <a:off x="4788251" y="4581128"/>
            <a:ext cx="3898215" cy="1469132"/>
          </a:xfrm>
          <a:prstGeom prst="rect">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spcAft>
                <a:spcPts val="600"/>
              </a:spcAft>
            </a:pPr>
            <a:r>
              <a:rPr lang="de-DE" sz="2000" b="1" dirty="0">
                <a:solidFill>
                  <a:schemeClr val="tx1"/>
                </a:solidFill>
                <a:latin typeface="Arial" panose="020B0604020202020204" pitchFamily="34" charset="0"/>
                <a:cs typeface="Arial" panose="020B0604020202020204" pitchFamily="34" charset="0"/>
              </a:rPr>
              <a:t>Varianzaufklärung </a:t>
            </a:r>
          </a:p>
          <a:p>
            <a:pPr marL="179388">
              <a:tabLst>
                <a:tab pos="3135313" algn="l"/>
              </a:tabLst>
            </a:pPr>
            <a:r>
              <a:rPr lang="de-DE" dirty="0">
                <a:solidFill>
                  <a:schemeClr val="tx1"/>
                </a:solidFill>
                <a:latin typeface="Arial" panose="020B0604020202020204" pitchFamily="34" charset="0"/>
                <a:cs typeface="Arial" panose="020B0604020202020204" pitchFamily="34" charset="0"/>
              </a:rPr>
              <a:t>Gesamtmodell: 	</a:t>
            </a:r>
            <a:r>
              <a:rPr lang="de-DE" dirty="0" smtClean="0">
                <a:solidFill>
                  <a:schemeClr val="tx1"/>
                </a:solidFill>
                <a:latin typeface="Arial" panose="020B0604020202020204" pitchFamily="34" charset="0"/>
                <a:cs typeface="Arial" panose="020B0604020202020204" pitchFamily="34" charset="0"/>
              </a:rPr>
              <a:t>55 </a:t>
            </a:r>
            <a:r>
              <a:rPr lang="de-DE" dirty="0">
                <a:solidFill>
                  <a:schemeClr val="tx1"/>
                </a:solidFill>
                <a:latin typeface="Arial" panose="020B0604020202020204" pitchFamily="34" charset="0"/>
                <a:cs typeface="Arial" panose="020B0604020202020204" pitchFamily="34" charset="0"/>
              </a:rPr>
              <a:t>%</a:t>
            </a:r>
          </a:p>
          <a:p>
            <a:pPr marL="179388">
              <a:buNone/>
              <a:tabLst>
                <a:tab pos="3135313" algn="l"/>
              </a:tabLst>
            </a:pPr>
            <a:r>
              <a:rPr lang="en-US" kern="100" dirty="0" err="1" smtClean="0">
                <a:solidFill>
                  <a:schemeClr val="tx1"/>
                </a:solidFill>
                <a:latin typeface="Arial" panose="020B0604020202020204" pitchFamily="34" charset="0"/>
                <a:cs typeface="Arial" panose="020B0604020202020204" pitchFamily="34" charset="0"/>
              </a:rPr>
              <a:t>Dauerschallpegel</a:t>
            </a:r>
            <a:r>
              <a:rPr lang="de-DE" dirty="0" smtClean="0">
                <a:solidFill>
                  <a:schemeClr val="tx1"/>
                </a:solidFill>
                <a:latin typeface="Arial" panose="020B0604020202020204" pitchFamily="34" charset="0"/>
                <a:cs typeface="Arial" panose="020B0604020202020204" pitchFamily="34" charset="0"/>
              </a:rPr>
              <a:t>:</a:t>
            </a:r>
            <a:r>
              <a:rPr lang="en-US" kern="100" dirty="0" smtClean="0">
                <a:solidFill>
                  <a:schemeClr val="tx1"/>
                </a:solidFill>
                <a:latin typeface="Arial" panose="020B0604020202020204" pitchFamily="34" charset="0"/>
                <a:cs typeface="Arial" panose="020B0604020202020204" pitchFamily="34" charset="0"/>
              </a:rPr>
              <a:t> </a:t>
            </a:r>
            <a:r>
              <a:rPr lang="en-US" kern="100" dirty="0">
                <a:solidFill>
                  <a:schemeClr val="tx1"/>
                </a:solidFill>
                <a:latin typeface="Arial" panose="020B0604020202020204" pitchFamily="34" charset="0"/>
                <a:cs typeface="Arial" panose="020B0604020202020204" pitchFamily="34" charset="0"/>
              </a:rPr>
              <a:t>	</a:t>
            </a:r>
            <a:r>
              <a:rPr lang="en-US" kern="100" dirty="0" smtClean="0">
                <a:solidFill>
                  <a:schemeClr val="tx1"/>
                </a:solidFill>
                <a:latin typeface="Arial" panose="020B0604020202020204" pitchFamily="34" charset="0"/>
                <a:cs typeface="Arial" panose="020B0604020202020204" pitchFamily="34" charset="0"/>
              </a:rPr>
              <a:t>7 </a:t>
            </a:r>
            <a:r>
              <a:rPr lang="en-US" kern="100" dirty="0">
                <a:solidFill>
                  <a:schemeClr val="tx1"/>
                </a:solidFill>
                <a:latin typeface="Arial" panose="020B0604020202020204" pitchFamily="34" charset="0"/>
                <a:cs typeface="Arial" panose="020B0604020202020204" pitchFamily="34" charset="0"/>
              </a:rPr>
              <a:t>%</a:t>
            </a:r>
          </a:p>
          <a:p>
            <a:pPr marL="179388">
              <a:buNone/>
              <a:tabLst>
                <a:tab pos="3135313" algn="l"/>
              </a:tabLst>
            </a:pPr>
            <a:r>
              <a:rPr lang="en-US" kern="100" dirty="0" err="1" smtClean="0">
                <a:solidFill>
                  <a:schemeClr val="tx1"/>
                </a:solidFill>
                <a:latin typeface="Arial" panose="020B0604020202020204" pitchFamily="34" charset="0"/>
                <a:ea typeface="MS Mincho"/>
                <a:cs typeface="Arial" panose="020B0604020202020204" pitchFamily="34" charset="0"/>
              </a:rPr>
              <a:t>Nicht-akustische</a:t>
            </a:r>
            <a:r>
              <a:rPr lang="en-US" kern="100" dirty="0" smtClean="0">
                <a:solidFill>
                  <a:schemeClr val="tx1"/>
                </a:solidFill>
                <a:latin typeface="Arial" panose="020B0604020202020204" pitchFamily="34" charset="0"/>
                <a:ea typeface="MS Mincho"/>
                <a:cs typeface="Arial" panose="020B0604020202020204" pitchFamily="34" charset="0"/>
              </a:rPr>
              <a:t> </a:t>
            </a:r>
            <a:r>
              <a:rPr lang="en-US" kern="100" dirty="0" err="1" smtClean="0">
                <a:solidFill>
                  <a:schemeClr val="tx1"/>
                </a:solidFill>
                <a:latin typeface="Arial" panose="020B0604020202020204" pitchFamily="34" charset="0"/>
                <a:ea typeface="MS Mincho"/>
                <a:cs typeface="Arial" panose="020B0604020202020204" pitchFamily="34" charset="0"/>
              </a:rPr>
              <a:t>Faktoren</a:t>
            </a:r>
            <a:r>
              <a:rPr lang="en-US" kern="100" dirty="0" smtClean="0">
                <a:solidFill>
                  <a:schemeClr val="tx1"/>
                </a:solidFill>
                <a:latin typeface="Arial" panose="020B0604020202020204" pitchFamily="34" charset="0"/>
                <a:ea typeface="MS Mincho"/>
                <a:cs typeface="Arial" panose="020B0604020202020204" pitchFamily="34" charset="0"/>
              </a:rPr>
              <a:t>: 	52 </a:t>
            </a:r>
            <a:r>
              <a:rPr lang="en-US" kern="100" dirty="0">
                <a:solidFill>
                  <a:schemeClr val="tx1"/>
                </a:solidFill>
                <a:latin typeface="Arial" panose="020B0604020202020204" pitchFamily="34" charset="0"/>
                <a:ea typeface="MS Mincho"/>
                <a:cs typeface="Arial" panose="020B0604020202020204" pitchFamily="34" charset="0"/>
              </a:rPr>
              <a:t>%</a:t>
            </a:r>
          </a:p>
        </p:txBody>
      </p:sp>
    </p:spTree>
    <p:extLst>
      <p:ext uri="{BB962C8B-B14F-4D97-AF65-F5344CB8AC3E}">
        <p14:creationId xmlns:p14="http://schemas.microsoft.com/office/powerpoint/2010/main" val="89542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4"/>
          <p:cNvSpPr>
            <a:spLocks noGrp="1"/>
          </p:cNvSpPr>
          <p:nvPr>
            <p:ph idx="4294967295"/>
          </p:nvPr>
        </p:nvSpPr>
        <p:spPr>
          <a:xfrm>
            <a:off x="457200" y="1760941"/>
            <a:ext cx="8229600" cy="4745736"/>
          </a:xfrm>
          <a:prstGeom prst="rect">
            <a:avLst/>
          </a:prstGeom>
        </p:spPr>
        <p:txBody>
          <a:bodyPr/>
          <a:lstStyle/>
          <a:p>
            <a:pPr marL="0" indent="0">
              <a:buNone/>
            </a:pPr>
            <a:endParaRPr lang="en-US" sz="1600" dirty="0" smtClean="0"/>
          </a:p>
          <a:p>
            <a:pPr marL="0" indent="0">
              <a:buNone/>
            </a:pPr>
            <a:r>
              <a:rPr lang="en-US" sz="2000" dirty="0" smtClean="0"/>
              <a:t>Die </a:t>
            </a:r>
            <a:r>
              <a:rPr lang="en-US" sz="2000" dirty="0" err="1" smtClean="0"/>
              <a:t>mittlere</a:t>
            </a:r>
            <a:r>
              <a:rPr lang="en-US" sz="2000" dirty="0" smtClean="0"/>
              <a:t> </a:t>
            </a:r>
            <a:r>
              <a:rPr lang="en-US" sz="2000" dirty="0" err="1" smtClean="0"/>
              <a:t>stündliche</a:t>
            </a:r>
            <a:r>
              <a:rPr lang="en-US" sz="2000" dirty="0" smtClean="0"/>
              <a:t> </a:t>
            </a:r>
            <a:r>
              <a:rPr lang="en-US" sz="2000" dirty="0" err="1" smtClean="0"/>
              <a:t>Belästigung</a:t>
            </a:r>
            <a:r>
              <a:rPr lang="en-US" sz="2000" dirty="0" smtClean="0"/>
              <a:t> </a:t>
            </a:r>
          </a:p>
          <a:p>
            <a:pPr marL="0" indent="0">
              <a:buNone/>
            </a:pPr>
            <a:r>
              <a:rPr lang="en-US" sz="2000" dirty="0" smtClean="0"/>
              <a:t>und die </a:t>
            </a:r>
            <a:r>
              <a:rPr lang="en-US" sz="2000" dirty="0" err="1" smtClean="0"/>
              <a:t>Langzeitbelästigung</a:t>
            </a:r>
            <a:r>
              <a:rPr lang="en-US" sz="2000" dirty="0" smtClean="0"/>
              <a:t>  </a:t>
            </a:r>
            <a:r>
              <a:rPr lang="en-US" sz="2000" dirty="0" err="1" smtClean="0"/>
              <a:t>über</a:t>
            </a:r>
            <a:r>
              <a:rPr lang="en-US" sz="2000" dirty="0" smtClean="0"/>
              <a:t> </a:t>
            </a:r>
            <a:br>
              <a:rPr lang="en-US" sz="2000" dirty="0" smtClean="0"/>
            </a:br>
            <a:r>
              <a:rPr lang="en-US" sz="2000" dirty="0" smtClean="0"/>
              <a:t>12 </a:t>
            </a:r>
            <a:r>
              <a:rPr lang="en-US" sz="2000" dirty="0" err="1" smtClean="0"/>
              <a:t>Monate</a:t>
            </a:r>
            <a:r>
              <a:rPr lang="en-US" sz="2000" dirty="0" smtClean="0"/>
              <a:t> …</a:t>
            </a:r>
          </a:p>
          <a:p>
            <a:endParaRPr lang="en-US" sz="2000" dirty="0" smtClean="0"/>
          </a:p>
          <a:p>
            <a:endParaRPr lang="en-US" sz="1050" dirty="0" smtClean="0"/>
          </a:p>
          <a:p>
            <a:pPr marL="0" indent="0">
              <a:buNone/>
              <a:tabLst>
                <a:tab pos="404813" algn="l"/>
              </a:tabLst>
            </a:pPr>
            <a:r>
              <a:rPr lang="en-US" sz="2000" dirty="0" smtClean="0"/>
              <a:t>… 	</a:t>
            </a:r>
            <a:r>
              <a:rPr lang="en-US" sz="2000" dirty="0" err="1" smtClean="0"/>
              <a:t>korrelieren</a:t>
            </a:r>
            <a:r>
              <a:rPr lang="en-US" sz="2000" dirty="0" smtClean="0"/>
              <a:t> </a:t>
            </a:r>
            <a:r>
              <a:rPr lang="en-US" sz="2000" dirty="0" err="1" smtClean="0"/>
              <a:t>mittelhoch</a:t>
            </a:r>
            <a:r>
              <a:rPr lang="en-US" sz="2000" dirty="0" smtClean="0"/>
              <a:t> </a:t>
            </a:r>
            <a:br>
              <a:rPr lang="en-US" sz="2000" dirty="0" smtClean="0"/>
            </a:br>
            <a:r>
              <a:rPr lang="en-US" sz="2000" dirty="0" smtClean="0"/>
              <a:t>	</a:t>
            </a:r>
            <a:r>
              <a:rPr lang="en-US" sz="1400" dirty="0" smtClean="0"/>
              <a:t>(</a:t>
            </a:r>
            <a:r>
              <a:rPr lang="en-US" sz="1400" dirty="0" err="1" smtClean="0"/>
              <a:t>Pearsons</a:t>
            </a:r>
            <a:r>
              <a:rPr lang="en-US" sz="1400" dirty="0" smtClean="0"/>
              <a:t> </a:t>
            </a:r>
            <a:r>
              <a:rPr lang="en-US" sz="1400" i="1" dirty="0" smtClean="0"/>
              <a:t>r</a:t>
            </a:r>
            <a:r>
              <a:rPr lang="en-US" sz="1400" dirty="0" smtClean="0"/>
              <a:t> = 0,50***)</a:t>
            </a:r>
          </a:p>
          <a:p>
            <a:pPr marL="0" indent="0">
              <a:buNone/>
              <a:tabLst>
                <a:tab pos="404813" algn="l"/>
              </a:tabLst>
            </a:pPr>
            <a:endParaRPr lang="en-US" sz="1400" dirty="0" smtClean="0"/>
          </a:p>
          <a:p>
            <a:pPr marL="0" indent="0">
              <a:buNone/>
              <a:tabLst>
                <a:tab pos="404813" algn="l"/>
              </a:tabLst>
            </a:pPr>
            <a:endParaRPr lang="en-US" sz="2000" dirty="0" smtClean="0"/>
          </a:p>
          <a:p>
            <a:pPr marL="0" indent="0">
              <a:buNone/>
              <a:tabLst>
                <a:tab pos="404813" algn="l"/>
              </a:tabLst>
            </a:pPr>
            <a:r>
              <a:rPr lang="en-US" sz="2000" dirty="0" smtClean="0"/>
              <a:t>… 	</a:t>
            </a:r>
            <a:r>
              <a:rPr lang="en-US" sz="2000" dirty="0" err="1" smtClean="0"/>
              <a:t>unterscheiden</a:t>
            </a:r>
            <a:r>
              <a:rPr lang="en-US" sz="2000" dirty="0" smtClean="0"/>
              <a:t> </a:t>
            </a:r>
            <a:r>
              <a:rPr lang="en-US" sz="2000" dirty="0" err="1" smtClean="0"/>
              <a:t>sich</a:t>
            </a:r>
            <a:r>
              <a:rPr lang="en-US" sz="2000" dirty="0" smtClean="0"/>
              <a:t> </a:t>
            </a:r>
            <a:r>
              <a:rPr lang="en-US" sz="2000" dirty="0" err="1" smtClean="0"/>
              <a:t>signifikant</a:t>
            </a:r>
            <a:r>
              <a:rPr lang="en-US" sz="2000" dirty="0"/>
              <a:t> </a:t>
            </a:r>
            <a:r>
              <a:rPr lang="en-US" sz="2000" dirty="0" smtClean="0"/>
              <a:t/>
            </a:r>
            <a:br>
              <a:rPr lang="en-US" sz="2000" dirty="0" smtClean="0"/>
            </a:br>
            <a:r>
              <a:rPr lang="en-US" sz="2000" dirty="0" smtClean="0"/>
              <a:t>	</a:t>
            </a:r>
            <a:r>
              <a:rPr lang="en-US" sz="1400" dirty="0" smtClean="0"/>
              <a:t>(</a:t>
            </a:r>
            <a:r>
              <a:rPr lang="en-US" sz="1400" dirty="0" err="1" smtClean="0"/>
              <a:t>Cohens</a:t>
            </a:r>
            <a:r>
              <a:rPr lang="en-US" sz="1400" dirty="0" smtClean="0"/>
              <a:t> </a:t>
            </a:r>
            <a:r>
              <a:rPr lang="en-US" sz="1400" i="1" dirty="0" smtClean="0"/>
              <a:t>d</a:t>
            </a:r>
            <a:r>
              <a:rPr lang="en-US" sz="1400" dirty="0" smtClean="0"/>
              <a:t> =  2,10***)  </a:t>
            </a:r>
          </a:p>
          <a:p>
            <a:pPr marL="0" indent="0">
              <a:buNone/>
            </a:pPr>
            <a:endParaRPr lang="en-US" dirty="0" smtClean="0"/>
          </a:p>
          <a:p>
            <a:pPr marL="0" indent="0">
              <a:buNone/>
            </a:pPr>
            <a:endParaRPr lang="en-US" dirty="0" smtClean="0"/>
          </a:p>
          <a:p>
            <a:endParaRPr lang="en-US" dirty="0"/>
          </a:p>
        </p:txBody>
      </p:sp>
      <p:sp>
        <p:nvSpPr>
          <p:cNvPr id="7" name="Textfeld 6"/>
          <p:cNvSpPr txBox="1"/>
          <p:nvPr/>
        </p:nvSpPr>
        <p:spPr>
          <a:xfrm>
            <a:off x="5252112" y="5113741"/>
            <a:ext cx="3755024" cy="738664"/>
          </a:xfrm>
          <a:prstGeom prst="rect">
            <a:avLst/>
          </a:prstGeom>
          <a:noFill/>
        </p:spPr>
        <p:txBody>
          <a:bodyPr wrap="square" lIns="0" tIns="0" rIns="0" bIns="0" rtlCol="0">
            <a:spAutoFit/>
          </a:bodyPr>
          <a:lstStyle/>
          <a:p>
            <a:r>
              <a:rPr lang="en-US" sz="1600" dirty="0" err="1" smtClean="0">
                <a:cs typeface="Arial" pitchFamily="34" charset="0"/>
              </a:rPr>
              <a:t>Mittleres</a:t>
            </a:r>
            <a:r>
              <a:rPr lang="en-US" sz="1600" dirty="0" smtClean="0">
                <a:cs typeface="Arial" pitchFamily="34" charset="0"/>
              </a:rPr>
              <a:t> </a:t>
            </a:r>
            <a:r>
              <a:rPr lang="en-US" sz="1600" dirty="0" err="1" smtClean="0">
                <a:cs typeface="Arial" pitchFamily="34" charset="0"/>
              </a:rPr>
              <a:t>Belästigungsurteil</a:t>
            </a:r>
            <a:r>
              <a:rPr lang="en-US" sz="1600" dirty="0" smtClean="0">
                <a:cs typeface="Arial" pitchFamily="34" charset="0"/>
              </a:rPr>
              <a:t> </a:t>
            </a:r>
            <a:r>
              <a:rPr lang="en-US" sz="1600" dirty="0" err="1" smtClean="0">
                <a:cs typeface="Arial" pitchFamily="34" charset="0"/>
              </a:rPr>
              <a:t>mit</a:t>
            </a:r>
            <a:r>
              <a:rPr lang="en-US" sz="1600" dirty="0" smtClean="0">
                <a:cs typeface="Arial" pitchFamily="34" charset="0"/>
              </a:rPr>
              <a:t> SD </a:t>
            </a:r>
            <a:r>
              <a:rPr lang="en-US" sz="1600" dirty="0" err="1" smtClean="0">
                <a:cs typeface="Arial" pitchFamily="34" charset="0"/>
              </a:rPr>
              <a:t>für</a:t>
            </a:r>
            <a:r>
              <a:rPr lang="en-US" sz="1600" dirty="0" smtClean="0">
                <a:cs typeface="Arial" pitchFamily="34" charset="0"/>
              </a:rPr>
              <a:t> </a:t>
            </a:r>
            <a:r>
              <a:rPr lang="en-US" sz="1600" dirty="0" err="1" smtClean="0">
                <a:cs typeface="Arial" pitchFamily="34" charset="0"/>
              </a:rPr>
              <a:t>eine</a:t>
            </a:r>
            <a:r>
              <a:rPr lang="en-US" sz="1600" dirty="0" smtClean="0">
                <a:cs typeface="Arial" pitchFamily="34" charset="0"/>
              </a:rPr>
              <a:t> </a:t>
            </a:r>
            <a:r>
              <a:rPr lang="en-US" sz="1600" dirty="0" err="1" smtClean="0">
                <a:cs typeface="Arial" pitchFamily="34" charset="0"/>
              </a:rPr>
              <a:t>Stunde</a:t>
            </a:r>
            <a:r>
              <a:rPr lang="en-US" sz="1600" dirty="0" smtClean="0">
                <a:cs typeface="Arial" pitchFamily="34" charset="0"/>
              </a:rPr>
              <a:t> (</a:t>
            </a:r>
            <a:r>
              <a:rPr lang="en-US" sz="1600" dirty="0" err="1" smtClean="0">
                <a:cs typeface="Arial" pitchFamily="34" charset="0"/>
              </a:rPr>
              <a:t>Kurzzeitbelästigung</a:t>
            </a:r>
            <a:r>
              <a:rPr lang="en-US" sz="1600" dirty="0" smtClean="0">
                <a:cs typeface="Arial" pitchFamily="34" charset="0"/>
              </a:rPr>
              <a:t>) und </a:t>
            </a:r>
            <a:br>
              <a:rPr lang="en-US" sz="1600" dirty="0" smtClean="0">
                <a:cs typeface="Arial" pitchFamily="34" charset="0"/>
              </a:rPr>
            </a:br>
            <a:r>
              <a:rPr lang="en-US" sz="1600" dirty="0" smtClean="0">
                <a:cs typeface="Arial" pitchFamily="34" charset="0"/>
              </a:rPr>
              <a:t>12 </a:t>
            </a:r>
            <a:r>
              <a:rPr lang="en-US" sz="1600" dirty="0" err="1" smtClean="0">
                <a:cs typeface="Arial" pitchFamily="34" charset="0"/>
              </a:rPr>
              <a:t>Monate</a:t>
            </a:r>
            <a:r>
              <a:rPr lang="en-US" sz="1600" dirty="0" smtClean="0">
                <a:cs typeface="Arial" pitchFamily="34" charset="0"/>
              </a:rPr>
              <a:t> (</a:t>
            </a:r>
            <a:r>
              <a:rPr lang="en-US" sz="1600" dirty="0" err="1" smtClean="0">
                <a:cs typeface="Arial" pitchFamily="34" charset="0"/>
              </a:rPr>
              <a:t>Langzeitbelästigung</a:t>
            </a:r>
            <a:r>
              <a:rPr lang="en-US" sz="1600" dirty="0" smtClean="0">
                <a:cs typeface="Arial" pitchFamily="34" charset="0"/>
              </a:rPr>
              <a:t>), </a:t>
            </a:r>
            <a:r>
              <a:rPr lang="en-US" sz="1600" i="1" dirty="0" smtClean="0">
                <a:cs typeface="Arial" pitchFamily="34" charset="0"/>
              </a:rPr>
              <a:t>N</a:t>
            </a:r>
            <a:r>
              <a:rPr lang="en-US" sz="1600" dirty="0" smtClean="0">
                <a:cs typeface="Arial" pitchFamily="34" charset="0"/>
              </a:rPr>
              <a:t> = 48.</a:t>
            </a: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0" t="12124" r="17307"/>
          <a:stretch/>
        </p:blipFill>
        <p:spPr bwMode="auto">
          <a:xfrm>
            <a:off x="5123597" y="2124478"/>
            <a:ext cx="3715603" cy="300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3276600" y="2946400"/>
            <a:ext cx="4572000" cy="923330"/>
          </a:xfrm>
          <a:prstGeom prst="rect">
            <a:avLst/>
          </a:prstGeom>
        </p:spPr>
        <p:txBody>
          <a:bodyPr>
            <a:spAutoFit/>
          </a:bodyPr>
          <a:lstStyle/>
          <a:p>
            <a:endParaRPr lang="de-DE" dirty="0"/>
          </a:p>
          <a:p>
            <a:endParaRPr lang="de-DE" dirty="0"/>
          </a:p>
          <a:p>
            <a:endParaRPr lang="de-DE" dirty="0"/>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11804"/>
          <a:stretch/>
        </p:blipFill>
        <p:spPr bwMode="auto">
          <a:xfrm>
            <a:off x="5001886" y="2252110"/>
            <a:ext cx="4005250" cy="363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1"/>
          <p:cNvSpPr txBox="1"/>
          <p:nvPr/>
        </p:nvSpPr>
        <p:spPr>
          <a:xfrm>
            <a:off x="5780616" y="5807439"/>
            <a:ext cx="2702984" cy="338554"/>
          </a:xfrm>
          <a:prstGeom prst="rect">
            <a:avLst/>
          </a:prstGeom>
          <a:noFill/>
        </p:spPr>
        <p:txBody>
          <a:bodyPr wrap="none" rtlCol="0">
            <a:spAutoFit/>
          </a:bodyPr>
          <a:lstStyle/>
          <a:p>
            <a:r>
              <a:rPr lang="de-DE" sz="1600" dirty="0" smtClean="0"/>
              <a:t>Mittlere Kurzzeitbelästigung</a:t>
            </a:r>
            <a:endParaRPr lang="de-DE" sz="1600" dirty="0"/>
          </a:p>
        </p:txBody>
      </p:sp>
      <p:sp>
        <p:nvSpPr>
          <p:cNvPr id="13" name="Textfeld 12"/>
          <p:cNvSpPr txBox="1"/>
          <p:nvPr/>
        </p:nvSpPr>
        <p:spPr>
          <a:xfrm>
            <a:off x="4724400" y="2980141"/>
            <a:ext cx="430887" cy="1913344"/>
          </a:xfrm>
          <a:prstGeom prst="rect">
            <a:avLst/>
          </a:prstGeom>
          <a:noFill/>
        </p:spPr>
        <p:txBody>
          <a:bodyPr vert="vert270" wrap="none" rtlCol="0">
            <a:spAutoFit/>
          </a:bodyPr>
          <a:lstStyle/>
          <a:p>
            <a:r>
              <a:rPr lang="de-DE" sz="1600" dirty="0" smtClean="0"/>
              <a:t>Langzeitbelästigung</a:t>
            </a:r>
            <a:endParaRPr lang="de-DE" sz="1600" dirty="0"/>
          </a:p>
        </p:txBody>
      </p:sp>
      <p:sp>
        <p:nvSpPr>
          <p:cNvPr id="14" name="Titel 4"/>
          <p:cNvSpPr txBox="1">
            <a:spLocks/>
          </p:cNvSpPr>
          <p:nvPr/>
        </p:nvSpPr>
        <p:spPr bwMode="auto">
          <a:xfrm>
            <a:off x="467544" y="800400"/>
            <a:ext cx="85056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pPr>
              <a:spcBef>
                <a:spcPts val="800"/>
              </a:spcBef>
              <a:spcAft>
                <a:spcPts val="600"/>
              </a:spcAft>
            </a:pPr>
            <a:r>
              <a:rPr lang="de-DE" dirty="0" smtClean="0"/>
              <a:t>Zusammenhang </a:t>
            </a:r>
            <a:r>
              <a:rPr lang="de-DE" dirty="0"/>
              <a:t>zwischen Kurzzeit- </a:t>
            </a:r>
            <a:r>
              <a:rPr lang="de-DE" dirty="0" smtClean="0"/>
              <a:t>und Langzeitbelästigung</a:t>
            </a:r>
            <a:endParaRPr lang="de-DE" sz="2800" dirty="0"/>
          </a:p>
        </p:txBody>
      </p:sp>
      <p:sp>
        <p:nvSpPr>
          <p:cNvPr id="16" name="Foliennummernplatzhalter 3"/>
          <p:cNvSpPr>
            <a:spLocks noGrp="1"/>
          </p:cNvSpPr>
          <p:nvPr>
            <p:ph type="sldNum" sz="quarter" idx="14"/>
          </p:nvPr>
        </p:nvSpPr>
        <p:spPr>
          <a:xfrm>
            <a:off x="486000" y="125999"/>
            <a:ext cx="1044000" cy="144000"/>
          </a:xfrm>
        </p:spPr>
        <p:txBody>
          <a:bodyPr/>
          <a:lstStyle/>
          <a:p>
            <a:pPr>
              <a:defRPr/>
            </a:pPr>
            <a:r>
              <a:rPr lang="de-DE" dirty="0" smtClean="0"/>
              <a:t>DLR.de  •  Folie </a:t>
            </a:r>
            <a:fld id="{18C7CB6D-895A-4F21-B0E7-2185F6FE5534}" type="slidenum">
              <a:rPr lang="de-DE" smtClean="0"/>
              <a:pPr>
                <a:defRPr/>
              </a:pPr>
              <a:t>12</a:t>
            </a:fld>
            <a:endParaRPr lang="de-DE" dirty="0"/>
          </a:p>
        </p:txBody>
      </p:sp>
      <p:grpSp>
        <p:nvGrpSpPr>
          <p:cNvPr id="17" name="Gruppieren 16"/>
          <p:cNvGrpSpPr/>
          <p:nvPr/>
        </p:nvGrpSpPr>
        <p:grpSpPr>
          <a:xfrm flipH="1">
            <a:off x="7422573" y="188640"/>
            <a:ext cx="1512000" cy="1079999"/>
            <a:chOff x="2373445" y="56"/>
            <a:chExt cx="1059235" cy="1079999"/>
          </a:xfrm>
        </p:grpSpPr>
        <p:sp>
          <p:nvSpPr>
            <p:cNvPr id="18" name="Abgerundetes Rechteck 17"/>
            <p:cNvSpPr/>
            <p:nvPr/>
          </p:nvSpPr>
          <p:spPr>
            <a:xfrm>
              <a:off x="2418906" y="56"/>
              <a:ext cx="1013774" cy="1079999"/>
            </a:xfrm>
            <a:prstGeom prst="roundRect">
              <a:avLst/>
            </a:prstGeom>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Abgerundetes Rechteck 6"/>
            <p:cNvSpPr/>
            <p:nvPr/>
          </p:nvSpPr>
          <p:spPr>
            <a:xfrm>
              <a:off x="2373445" y="81748"/>
              <a:ext cx="1027266" cy="974557"/>
            </a:xfrm>
            <a:prstGeom prst="rect">
              <a:avLst/>
            </a:prstGeom>
            <a:no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2800" dirty="0" smtClean="0">
                  <a:solidFill>
                    <a:schemeClr val="bg1"/>
                  </a:solidFill>
                </a:rPr>
                <a:t>Feld</a:t>
              </a:r>
              <a:r>
                <a:rPr lang="de-DE" sz="2800" kern="1200" dirty="0" smtClean="0">
                  <a:solidFill>
                    <a:schemeClr val="bg1"/>
                  </a:solidFill>
                </a:rPr>
                <a:t>-studie</a:t>
              </a:r>
              <a:endParaRPr lang="de-DE" sz="2800" kern="1200" dirty="0">
                <a:solidFill>
                  <a:schemeClr val="bg1"/>
                </a:solidFill>
              </a:endParaRPr>
            </a:p>
          </p:txBody>
        </p:sp>
      </p:grpSp>
    </p:spTree>
    <p:extLst>
      <p:ext uri="{BB962C8B-B14F-4D97-AF65-F5344CB8AC3E}">
        <p14:creationId xmlns:p14="http://schemas.microsoft.com/office/powerpoint/2010/main" val="356329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02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2"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576464" y="1683288"/>
            <a:ext cx="8172000" cy="4338000"/>
          </a:xfrm>
        </p:spPr>
        <p:txBody>
          <a:bodyPr/>
          <a:lstStyle/>
          <a:p>
            <a:pPr marL="179388" indent="-179388">
              <a:tabLst>
                <a:tab pos="539750" algn="l"/>
              </a:tabLst>
            </a:pPr>
            <a:r>
              <a:rPr lang="de-DE" sz="2000" dirty="0" smtClean="0"/>
              <a:t>… 	je höher der </a:t>
            </a:r>
            <a:r>
              <a:rPr lang="de-DE" sz="2000" b="1" dirty="0" smtClean="0"/>
              <a:t>persönliche Dauerschallpegel</a:t>
            </a:r>
            <a:r>
              <a:rPr lang="de-DE" sz="2000" dirty="0" smtClean="0"/>
              <a:t> ist</a:t>
            </a:r>
          </a:p>
          <a:p>
            <a:pPr>
              <a:tabLst>
                <a:tab pos="539750" algn="l"/>
              </a:tabLst>
            </a:pPr>
            <a:r>
              <a:rPr lang="de-DE" sz="2000" dirty="0" smtClean="0"/>
              <a:t>… 	je höher die </a:t>
            </a:r>
            <a:r>
              <a:rPr lang="de-DE" sz="2000" b="1" dirty="0" smtClean="0"/>
              <a:t>Gesamtzahl der Fluglärmereignisse </a:t>
            </a:r>
            <a:r>
              <a:rPr lang="de-DE" sz="2000" dirty="0" smtClean="0"/>
              <a:t>ist</a:t>
            </a:r>
          </a:p>
          <a:p>
            <a:pPr>
              <a:tabLst>
                <a:tab pos="539750" algn="l"/>
              </a:tabLst>
            </a:pPr>
            <a:r>
              <a:rPr lang="de-DE" sz="2000" dirty="0" smtClean="0"/>
              <a:t>… 	je höher die </a:t>
            </a:r>
            <a:r>
              <a:rPr lang="de-DE" sz="2000" b="1" dirty="0" smtClean="0"/>
              <a:t>Anzahl der Fluglärmereignisse &gt; 70 dB(A) </a:t>
            </a:r>
            <a:r>
              <a:rPr lang="de-DE" sz="2000" dirty="0" smtClean="0"/>
              <a:t>ist</a:t>
            </a:r>
          </a:p>
          <a:p>
            <a:pPr>
              <a:tabLst>
                <a:tab pos="539750" algn="l"/>
              </a:tabLst>
            </a:pPr>
            <a:endParaRPr lang="de-DE" sz="2000" dirty="0"/>
          </a:p>
          <a:p>
            <a:pPr>
              <a:tabLst>
                <a:tab pos="539750" algn="l"/>
              </a:tabLst>
            </a:pPr>
            <a:r>
              <a:rPr lang="de-DE" sz="2000" dirty="0" smtClean="0"/>
              <a:t>…	wenn der Befragte</a:t>
            </a:r>
            <a:r>
              <a:rPr lang="de-DE" sz="2000" b="1" dirty="0" smtClean="0"/>
              <a:t> Entspannung, Fernsehen/Radio hören </a:t>
            </a:r>
            <a:r>
              <a:rPr lang="de-DE" sz="2000" dirty="0" smtClean="0"/>
              <a:t>oder </a:t>
            </a:r>
            <a:r>
              <a:rPr lang="de-DE" sz="2000" b="1" dirty="0" smtClean="0"/>
              <a:t>Essen</a:t>
            </a:r>
            <a:r>
              <a:rPr lang="de-DE" sz="2000" dirty="0" smtClean="0"/>
              <a:t> nachging </a:t>
            </a:r>
          </a:p>
          <a:p>
            <a:pPr>
              <a:tabLst>
                <a:tab pos="539750" algn="l"/>
              </a:tabLst>
            </a:pPr>
            <a:endParaRPr lang="de-DE" sz="2000" dirty="0" smtClean="0"/>
          </a:p>
          <a:p>
            <a:pPr>
              <a:tabLst>
                <a:tab pos="539750" algn="l"/>
              </a:tabLst>
            </a:pPr>
            <a:endParaRPr lang="de-DE" sz="2000" dirty="0"/>
          </a:p>
          <a:p>
            <a:pPr>
              <a:tabLst>
                <a:tab pos="539750" algn="l"/>
              </a:tabLst>
            </a:pPr>
            <a:endParaRPr lang="de-DE" sz="2400" b="1" dirty="0" smtClean="0">
              <a:solidFill>
                <a:srgbClr val="686868"/>
              </a:solidFill>
              <a:ea typeface="+mj-ea"/>
            </a:endParaRPr>
          </a:p>
          <a:p>
            <a:pPr>
              <a:tabLst>
                <a:tab pos="539750" algn="l"/>
              </a:tabLst>
            </a:pPr>
            <a:endParaRPr lang="de-DE" sz="2000" dirty="0"/>
          </a:p>
        </p:txBody>
      </p:sp>
      <p:sp>
        <p:nvSpPr>
          <p:cNvPr id="4" name="Foliennummernplatzhalter 3"/>
          <p:cNvSpPr>
            <a:spLocks noGrp="1"/>
          </p:cNvSpPr>
          <p:nvPr>
            <p:ph type="sldNum" sz="quarter" idx="14"/>
          </p:nvPr>
        </p:nvSpPr>
        <p:spPr/>
        <p:txBody>
          <a:bodyPr/>
          <a:lstStyle/>
          <a:p>
            <a:pPr>
              <a:defRPr/>
            </a:pPr>
            <a:r>
              <a:rPr lang="de-DE" smtClean="0"/>
              <a:t>DLR.de  •  Folie </a:t>
            </a:r>
            <a:fld id="{18C7CB6D-895A-4F21-B0E7-2185F6FE5534}" type="slidenum">
              <a:rPr lang="de-DE" smtClean="0"/>
              <a:pPr>
                <a:defRPr/>
              </a:pPr>
              <a:t>13</a:t>
            </a:fld>
            <a:endParaRPr lang="de-DE" dirty="0"/>
          </a:p>
        </p:txBody>
      </p:sp>
      <p:sp>
        <p:nvSpPr>
          <p:cNvPr id="5" name="Titel 4"/>
          <p:cNvSpPr>
            <a:spLocks noGrp="1"/>
          </p:cNvSpPr>
          <p:nvPr>
            <p:ph type="title"/>
          </p:nvPr>
        </p:nvSpPr>
        <p:spPr>
          <a:xfrm>
            <a:off x="576464" y="648000"/>
            <a:ext cx="8172000" cy="738187"/>
          </a:xfrm>
        </p:spPr>
        <p:txBody>
          <a:bodyPr/>
          <a:lstStyle/>
          <a:p>
            <a:r>
              <a:rPr lang="de-DE" dirty="0" smtClean="0"/>
              <a:t>Determinanten der </a:t>
            </a:r>
            <a:r>
              <a:rPr lang="de-DE" u="sng" dirty="0" smtClean="0"/>
              <a:t>Kurz</a:t>
            </a:r>
            <a:r>
              <a:rPr lang="de-DE" dirty="0" smtClean="0"/>
              <a:t>zeitbelästigung </a:t>
            </a:r>
            <a:r>
              <a:rPr lang="de-DE" sz="2000" dirty="0" smtClean="0"/>
              <a:t/>
            </a:r>
            <a:br>
              <a:rPr lang="de-DE" sz="2000" dirty="0" smtClean="0"/>
            </a:br>
            <a:r>
              <a:rPr lang="de-DE" sz="2000" dirty="0" smtClean="0"/>
              <a:t/>
            </a:r>
            <a:br>
              <a:rPr lang="de-DE" sz="2000" dirty="0" smtClean="0"/>
            </a:br>
            <a:r>
              <a:rPr lang="de-DE" sz="2000" dirty="0" smtClean="0"/>
              <a:t>Die Belästigung ist </a:t>
            </a:r>
            <a:r>
              <a:rPr lang="de-DE" sz="2000" dirty="0" smtClean="0">
                <a:solidFill>
                  <a:srgbClr val="FF0000"/>
                </a:solidFill>
              </a:rPr>
              <a:t>höher</a:t>
            </a:r>
            <a:r>
              <a:rPr lang="de-DE" sz="2000" dirty="0" smtClean="0"/>
              <a:t> …</a:t>
            </a:r>
            <a:endParaRPr lang="de-DE" sz="2000" dirty="0"/>
          </a:p>
        </p:txBody>
      </p:sp>
      <p:sp>
        <p:nvSpPr>
          <p:cNvPr id="6" name="Pfeil nach rechts 5"/>
          <p:cNvSpPr/>
          <p:nvPr/>
        </p:nvSpPr>
        <p:spPr>
          <a:xfrm>
            <a:off x="157040" y="1723668"/>
            <a:ext cx="324000" cy="216024"/>
          </a:xfrm>
          <a:prstGeom prst="rightArrow">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7" name="Pfeil nach rechts 6"/>
          <p:cNvSpPr/>
          <p:nvPr/>
        </p:nvSpPr>
        <p:spPr>
          <a:xfrm>
            <a:off x="157040" y="2083708"/>
            <a:ext cx="324000" cy="216024"/>
          </a:xfrm>
          <a:prstGeom prst="rightArrow">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8" name="Pfeil nach rechts 7"/>
          <p:cNvSpPr/>
          <p:nvPr/>
        </p:nvSpPr>
        <p:spPr>
          <a:xfrm>
            <a:off x="157040" y="2420888"/>
            <a:ext cx="324000" cy="216024"/>
          </a:xfrm>
          <a:prstGeom prst="rightArrow">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9" name="Pfeil nach rechts 8"/>
          <p:cNvSpPr/>
          <p:nvPr/>
        </p:nvSpPr>
        <p:spPr>
          <a:xfrm>
            <a:off x="157040" y="3099278"/>
            <a:ext cx="324000" cy="216024"/>
          </a:xfrm>
          <a:prstGeom prst="rightArrow">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grpSp>
        <p:nvGrpSpPr>
          <p:cNvPr id="10" name="Gruppieren 9"/>
          <p:cNvGrpSpPr/>
          <p:nvPr/>
        </p:nvGrpSpPr>
        <p:grpSpPr>
          <a:xfrm flipH="1">
            <a:off x="7422573" y="188640"/>
            <a:ext cx="1512000" cy="1079999"/>
            <a:chOff x="2373445" y="56"/>
            <a:chExt cx="1059235" cy="1079999"/>
          </a:xfrm>
        </p:grpSpPr>
        <p:sp>
          <p:nvSpPr>
            <p:cNvPr id="11" name="Abgerundetes Rechteck 10"/>
            <p:cNvSpPr/>
            <p:nvPr/>
          </p:nvSpPr>
          <p:spPr>
            <a:xfrm>
              <a:off x="2418906" y="56"/>
              <a:ext cx="1013774" cy="1079999"/>
            </a:xfrm>
            <a:prstGeom prst="roundRect">
              <a:avLst/>
            </a:prstGeom>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Abgerundetes Rechteck 6"/>
            <p:cNvSpPr/>
            <p:nvPr/>
          </p:nvSpPr>
          <p:spPr>
            <a:xfrm>
              <a:off x="2373445" y="81748"/>
              <a:ext cx="1027266" cy="974557"/>
            </a:xfrm>
            <a:prstGeom prst="rect">
              <a:avLst/>
            </a:prstGeom>
            <a:no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2800" dirty="0" smtClean="0">
                  <a:solidFill>
                    <a:schemeClr val="bg1"/>
                  </a:solidFill>
                </a:rPr>
                <a:t>Feld</a:t>
              </a:r>
              <a:r>
                <a:rPr lang="de-DE" sz="2800" kern="1200" dirty="0" smtClean="0">
                  <a:solidFill>
                    <a:schemeClr val="bg1"/>
                  </a:solidFill>
                </a:rPr>
                <a:t>-studie</a:t>
              </a:r>
              <a:endParaRPr lang="de-DE" sz="2800" kern="1200" dirty="0">
                <a:solidFill>
                  <a:schemeClr val="bg1"/>
                </a:solidFill>
              </a:endParaRPr>
            </a:p>
          </p:txBody>
        </p:sp>
      </p:grpSp>
    </p:spTree>
    <p:extLst>
      <p:ext uri="{BB962C8B-B14F-4D97-AF65-F5344CB8AC3E}">
        <p14:creationId xmlns:p14="http://schemas.microsoft.com/office/powerpoint/2010/main" val="104878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0" t="22952" r="894" b="3408"/>
          <a:stretch/>
        </p:blipFill>
        <p:spPr bwMode="auto">
          <a:xfrm>
            <a:off x="152400" y="1695509"/>
            <a:ext cx="8820151" cy="349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947067" y="5213836"/>
            <a:ext cx="7587333" cy="584775"/>
          </a:xfrm>
          <a:prstGeom prst="rect">
            <a:avLst/>
          </a:prstGeom>
          <a:noFill/>
        </p:spPr>
        <p:txBody>
          <a:bodyPr wrap="none" rtlCol="0">
            <a:spAutoFit/>
          </a:bodyPr>
          <a:lstStyle/>
          <a:p>
            <a:r>
              <a:rPr lang="de-DE" sz="1600" dirty="0" smtClean="0"/>
              <a:t>Geschätzte Randmittelwerte für die stündliche Belästigung mit Standardfehler für </a:t>
            </a:r>
          </a:p>
          <a:p>
            <a:r>
              <a:rPr lang="de-DE" sz="1600" dirty="0" smtClean="0"/>
              <a:t>verschiedene Aktivitäten. Der Effekt des </a:t>
            </a:r>
            <a:r>
              <a:rPr lang="de-DE" sz="1600" i="1" dirty="0" smtClean="0"/>
              <a:t>p </a:t>
            </a:r>
            <a:r>
              <a:rPr lang="de-DE" sz="1600" i="1" dirty="0" err="1" smtClean="0"/>
              <a:t>L</a:t>
            </a:r>
            <a:r>
              <a:rPr lang="de-DE" sz="1600" i="1" baseline="-25000" dirty="0" err="1" smtClean="0"/>
              <a:t>Aeq</a:t>
            </a:r>
            <a:r>
              <a:rPr lang="de-DE" sz="1600" i="1" dirty="0" smtClean="0"/>
              <a:t>  </a:t>
            </a:r>
            <a:r>
              <a:rPr lang="de-DE" sz="1600" dirty="0" smtClean="0"/>
              <a:t>wurde kontrolliert, </a:t>
            </a:r>
            <a:r>
              <a:rPr lang="de-DE" sz="1600" i="1" dirty="0" smtClean="0"/>
              <a:t>N</a:t>
            </a:r>
            <a:r>
              <a:rPr lang="de-DE" sz="1600" dirty="0" smtClean="0"/>
              <a:t> = 2.719.</a:t>
            </a:r>
            <a:endParaRPr lang="de-DE" sz="1600" dirty="0"/>
          </a:p>
        </p:txBody>
      </p:sp>
      <p:sp>
        <p:nvSpPr>
          <p:cNvPr id="6" name="Abgerundetes Rechteck 5"/>
          <p:cNvSpPr/>
          <p:nvPr/>
        </p:nvSpPr>
        <p:spPr>
          <a:xfrm>
            <a:off x="1714500" y="2820081"/>
            <a:ext cx="864000" cy="187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7" name="Abgerundetes Rechteck 6"/>
          <p:cNvSpPr/>
          <p:nvPr/>
        </p:nvSpPr>
        <p:spPr>
          <a:xfrm>
            <a:off x="5295900" y="2820081"/>
            <a:ext cx="954000" cy="187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de-DE" dirty="0" smtClean="0">
              <a:solidFill>
                <a:schemeClr val="tx1"/>
              </a:solidFill>
              <a:latin typeface="Arial" pitchFamily="34" charset="0"/>
              <a:cs typeface="Arial" pitchFamily="34" charset="0"/>
            </a:endParaRPr>
          </a:p>
        </p:txBody>
      </p:sp>
      <p:sp>
        <p:nvSpPr>
          <p:cNvPr id="9" name="Abgerundetes Rechteck 8"/>
          <p:cNvSpPr/>
          <p:nvPr/>
        </p:nvSpPr>
        <p:spPr>
          <a:xfrm>
            <a:off x="7170130" y="2820081"/>
            <a:ext cx="828000" cy="187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10" name="Abgerundetes Rechteck 9"/>
          <p:cNvSpPr/>
          <p:nvPr/>
        </p:nvSpPr>
        <p:spPr>
          <a:xfrm>
            <a:off x="3536550" y="2836065"/>
            <a:ext cx="864000" cy="1872000"/>
          </a:xfrm>
          <a:prstGeom prst="roundRect">
            <a:avLst/>
          </a:prstGeom>
          <a:noFill/>
          <a:ln w="28575">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pic>
        <p:nvPicPr>
          <p:cNvPr id="11"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4950" y="1859232"/>
            <a:ext cx="1278354" cy="58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1377" y="1693686"/>
            <a:ext cx="1075159"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5419" y="1628800"/>
            <a:ext cx="1200370" cy="89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3744" y="1702562"/>
            <a:ext cx="1368152" cy="80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8"/>
          <p:cNvSpPr txBox="1"/>
          <p:nvPr/>
        </p:nvSpPr>
        <p:spPr>
          <a:xfrm>
            <a:off x="4343400" y="4808011"/>
            <a:ext cx="958917" cy="338554"/>
          </a:xfrm>
          <a:prstGeom prst="rect">
            <a:avLst/>
          </a:prstGeom>
          <a:solidFill>
            <a:schemeClr val="bg1"/>
          </a:solidFill>
        </p:spPr>
        <p:txBody>
          <a:bodyPr wrap="none" rtlCol="0">
            <a:spAutoFit/>
          </a:bodyPr>
          <a:lstStyle/>
          <a:p>
            <a:r>
              <a:rPr lang="de-DE" sz="1600" dirty="0" smtClean="0"/>
              <a:t>Tätigkeit</a:t>
            </a:r>
            <a:endParaRPr lang="de-DE" sz="1600" dirty="0"/>
          </a:p>
        </p:txBody>
      </p:sp>
      <p:sp>
        <p:nvSpPr>
          <p:cNvPr id="20" name="Textfeld 19"/>
          <p:cNvSpPr txBox="1"/>
          <p:nvPr/>
        </p:nvSpPr>
        <p:spPr>
          <a:xfrm>
            <a:off x="102513" y="1650571"/>
            <a:ext cx="430887" cy="2871940"/>
          </a:xfrm>
          <a:prstGeom prst="rect">
            <a:avLst/>
          </a:prstGeom>
          <a:solidFill>
            <a:schemeClr val="bg1"/>
          </a:solidFill>
        </p:spPr>
        <p:txBody>
          <a:bodyPr vert="vert270" wrap="none" rtlCol="0">
            <a:spAutoFit/>
          </a:bodyPr>
          <a:lstStyle/>
          <a:p>
            <a:r>
              <a:rPr lang="de-DE" sz="1600" dirty="0" smtClean="0"/>
              <a:t>Mittlere stündliche Belästigung</a:t>
            </a:r>
            <a:endParaRPr lang="de-DE" sz="1600" dirty="0"/>
          </a:p>
        </p:txBody>
      </p:sp>
      <p:sp>
        <p:nvSpPr>
          <p:cNvPr id="22" name="Foliennummernplatzhalter 3"/>
          <p:cNvSpPr>
            <a:spLocks noGrp="1"/>
          </p:cNvSpPr>
          <p:nvPr>
            <p:ph type="sldNum" sz="quarter" idx="14"/>
          </p:nvPr>
        </p:nvSpPr>
        <p:spPr>
          <a:xfrm>
            <a:off x="486000" y="125999"/>
            <a:ext cx="1044000" cy="144000"/>
          </a:xfrm>
        </p:spPr>
        <p:txBody>
          <a:bodyPr/>
          <a:lstStyle/>
          <a:p>
            <a:pPr>
              <a:defRPr/>
            </a:pPr>
            <a:r>
              <a:rPr lang="de-DE" smtClean="0"/>
              <a:t>DLR.de  •  Folie </a:t>
            </a:r>
            <a:fld id="{18C7CB6D-895A-4F21-B0E7-2185F6FE5534}" type="slidenum">
              <a:rPr lang="de-DE" smtClean="0"/>
              <a:pPr>
                <a:defRPr/>
              </a:pPr>
              <a:t>14</a:t>
            </a:fld>
            <a:endParaRPr lang="de-DE" dirty="0"/>
          </a:p>
        </p:txBody>
      </p:sp>
      <p:sp>
        <p:nvSpPr>
          <p:cNvPr id="23" name="Titel 4"/>
          <p:cNvSpPr>
            <a:spLocks noGrp="1"/>
          </p:cNvSpPr>
          <p:nvPr>
            <p:ph type="title"/>
          </p:nvPr>
        </p:nvSpPr>
        <p:spPr>
          <a:xfrm>
            <a:off x="486000" y="648000"/>
            <a:ext cx="8172000" cy="738187"/>
          </a:xfrm>
        </p:spPr>
        <p:txBody>
          <a:bodyPr/>
          <a:lstStyle/>
          <a:p>
            <a:pPr marL="628650" indent="-628650">
              <a:spcBef>
                <a:spcPts val="800"/>
              </a:spcBef>
              <a:spcAft>
                <a:spcPts val="600"/>
              </a:spcAft>
            </a:pPr>
            <a:r>
              <a:rPr lang="de-DE" spc="-50" dirty="0"/>
              <a:t>Einfluss der Tätigkeit </a:t>
            </a:r>
            <a:endParaRPr lang="de-DE" sz="2800" spc="-50" dirty="0"/>
          </a:p>
        </p:txBody>
      </p:sp>
      <p:grpSp>
        <p:nvGrpSpPr>
          <p:cNvPr id="17" name="Gruppieren 16"/>
          <p:cNvGrpSpPr/>
          <p:nvPr/>
        </p:nvGrpSpPr>
        <p:grpSpPr>
          <a:xfrm flipH="1">
            <a:off x="7422573" y="188640"/>
            <a:ext cx="1512000" cy="1079999"/>
            <a:chOff x="2373445" y="56"/>
            <a:chExt cx="1059235" cy="1079999"/>
          </a:xfrm>
        </p:grpSpPr>
        <p:sp>
          <p:nvSpPr>
            <p:cNvPr id="21" name="Abgerundetes Rechteck 20"/>
            <p:cNvSpPr/>
            <p:nvPr/>
          </p:nvSpPr>
          <p:spPr>
            <a:xfrm>
              <a:off x="2418906" y="56"/>
              <a:ext cx="1013774" cy="1079999"/>
            </a:xfrm>
            <a:prstGeom prst="roundRect">
              <a:avLst/>
            </a:prstGeom>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Abgerundetes Rechteck 6"/>
            <p:cNvSpPr/>
            <p:nvPr/>
          </p:nvSpPr>
          <p:spPr>
            <a:xfrm>
              <a:off x="2373445" y="81748"/>
              <a:ext cx="1027266" cy="974557"/>
            </a:xfrm>
            <a:prstGeom prst="rect">
              <a:avLst/>
            </a:prstGeom>
            <a:no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2800" dirty="0" smtClean="0">
                  <a:solidFill>
                    <a:schemeClr val="bg1"/>
                  </a:solidFill>
                </a:rPr>
                <a:t>Feld</a:t>
              </a:r>
              <a:r>
                <a:rPr lang="de-DE" sz="2800" kern="1200" dirty="0" smtClean="0">
                  <a:solidFill>
                    <a:schemeClr val="bg1"/>
                  </a:solidFill>
                </a:rPr>
                <a:t>-studie</a:t>
              </a:r>
              <a:endParaRPr lang="de-DE" sz="2800" kern="1200" dirty="0">
                <a:solidFill>
                  <a:schemeClr val="bg1"/>
                </a:solidFill>
              </a:endParaRPr>
            </a:p>
          </p:txBody>
        </p:sp>
      </p:grpSp>
    </p:spTree>
    <p:extLst>
      <p:ext uri="{BB962C8B-B14F-4D97-AF65-F5344CB8AC3E}">
        <p14:creationId xmlns:p14="http://schemas.microsoft.com/office/powerpoint/2010/main" val="30944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543740" y="1683288"/>
            <a:ext cx="8172000" cy="4338000"/>
          </a:xfrm>
        </p:spPr>
        <p:txBody>
          <a:bodyPr/>
          <a:lstStyle/>
          <a:p>
            <a:pPr marL="179388" indent="-179388">
              <a:tabLst>
                <a:tab pos="539750" algn="l"/>
              </a:tabLst>
            </a:pPr>
            <a:r>
              <a:rPr lang="de-DE" sz="2000" dirty="0" smtClean="0"/>
              <a:t>… 	je höher der </a:t>
            </a:r>
            <a:r>
              <a:rPr lang="de-DE" sz="2000" b="1" dirty="0" smtClean="0"/>
              <a:t>persönliche Dauerschallpegel</a:t>
            </a:r>
            <a:r>
              <a:rPr lang="de-DE" sz="2000" dirty="0" smtClean="0"/>
              <a:t> ist</a:t>
            </a:r>
          </a:p>
          <a:p>
            <a:pPr>
              <a:tabLst>
                <a:tab pos="539750" algn="l"/>
              </a:tabLst>
            </a:pPr>
            <a:r>
              <a:rPr lang="de-DE" sz="2000" dirty="0" smtClean="0"/>
              <a:t>… 	je höher die </a:t>
            </a:r>
            <a:r>
              <a:rPr lang="de-DE" sz="2000" b="1" dirty="0" smtClean="0"/>
              <a:t>Gesamtzahl der Fluglärmereignisse </a:t>
            </a:r>
            <a:r>
              <a:rPr lang="de-DE" sz="2000" dirty="0" smtClean="0"/>
              <a:t>ist</a:t>
            </a:r>
          </a:p>
          <a:p>
            <a:pPr>
              <a:tabLst>
                <a:tab pos="539750" algn="l"/>
              </a:tabLst>
            </a:pPr>
            <a:r>
              <a:rPr lang="de-DE" sz="2000" dirty="0" smtClean="0"/>
              <a:t>… 	je höher die </a:t>
            </a:r>
            <a:r>
              <a:rPr lang="de-DE" sz="2000" b="1" dirty="0" smtClean="0"/>
              <a:t>Anzahl der Fluglärmereignisse &gt; 70 dB(A) </a:t>
            </a:r>
            <a:r>
              <a:rPr lang="de-DE" sz="2000" dirty="0" smtClean="0"/>
              <a:t>ist</a:t>
            </a:r>
          </a:p>
          <a:p>
            <a:pPr>
              <a:tabLst>
                <a:tab pos="539750" algn="l"/>
              </a:tabLst>
            </a:pPr>
            <a:endParaRPr lang="de-DE" sz="2000" dirty="0"/>
          </a:p>
          <a:p>
            <a:pPr>
              <a:tabLst>
                <a:tab pos="539750" algn="l"/>
              </a:tabLst>
            </a:pPr>
            <a:r>
              <a:rPr lang="de-DE" sz="2000" dirty="0" smtClean="0"/>
              <a:t>…	wenn der Befragte</a:t>
            </a:r>
            <a:r>
              <a:rPr lang="de-DE" sz="2000" b="1" dirty="0" smtClean="0"/>
              <a:t> Entspannung, Fernsehen/Radio hören </a:t>
            </a:r>
            <a:r>
              <a:rPr lang="de-DE" sz="2000" dirty="0" smtClean="0"/>
              <a:t>oder </a:t>
            </a:r>
            <a:r>
              <a:rPr lang="de-DE" sz="2000" b="1" dirty="0" smtClean="0"/>
              <a:t>Essen</a:t>
            </a:r>
            <a:r>
              <a:rPr lang="de-DE" sz="2000" dirty="0" smtClean="0"/>
              <a:t> nachging </a:t>
            </a:r>
          </a:p>
          <a:p>
            <a:pPr>
              <a:tabLst>
                <a:tab pos="539750" algn="l"/>
              </a:tabLst>
            </a:pPr>
            <a:endParaRPr lang="de-DE" sz="2000" dirty="0" smtClean="0"/>
          </a:p>
          <a:p>
            <a:pPr marL="0" indent="0">
              <a:buNone/>
              <a:tabLst>
                <a:tab pos="539750" algn="l"/>
              </a:tabLst>
            </a:pPr>
            <a:r>
              <a:rPr lang="de-DE" sz="2000" b="1" dirty="0">
                <a:solidFill>
                  <a:srgbClr val="686868"/>
                </a:solidFill>
              </a:rPr>
              <a:t>Die Belästigung ist</a:t>
            </a:r>
            <a:r>
              <a:rPr lang="de-DE" sz="2000" b="1" dirty="0">
                <a:solidFill>
                  <a:srgbClr val="009900"/>
                </a:solidFill>
              </a:rPr>
              <a:t> </a:t>
            </a:r>
            <a:r>
              <a:rPr lang="de-DE" sz="2000" b="1" dirty="0">
                <a:solidFill>
                  <a:srgbClr val="00A800"/>
                </a:solidFill>
              </a:rPr>
              <a:t>niedriger</a:t>
            </a:r>
            <a:r>
              <a:rPr lang="de-DE" sz="2000" b="1" dirty="0">
                <a:solidFill>
                  <a:srgbClr val="686868"/>
                </a:solidFill>
              </a:rPr>
              <a:t> …</a:t>
            </a:r>
          </a:p>
          <a:p>
            <a:pPr marL="0" indent="0">
              <a:buNone/>
              <a:tabLst>
                <a:tab pos="539750" algn="l"/>
              </a:tabLst>
            </a:pPr>
            <a:endParaRPr lang="de-DE" sz="1100" b="1" dirty="0">
              <a:solidFill>
                <a:srgbClr val="686868"/>
              </a:solidFill>
            </a:endParaRPr>
          </a:p>
          <a:p>
            <a:pPr lvl="0">
              <a:tabLst>
                <a:tab pos="539750" algn="l"/>
              </a:tabLst>
            </a:pPr>
            <a:r>
              <a:rPr lang="de-DE" sz="2000" dirty="0">
                <a:solidFill>
                  <a:prstClr val="black"/>
                </a:solidFill>
              </a:rPr>
              <a:t>…	wenn der Befragte </a:t>
            </a:r>
            <a:r>
              <a:rPr lang="de-DE" sz="2000" b="1" dirty="0">
                <a:solidFill>
                  <a:prstClr val="black"/>
                </a:solidFill>
              </a:rPr>
              <a:t>körperlichen Aktivitäten </a:t>
            </a:r>
            <a:r>
              <a:rPr lang="de-DE" sz="2000" dirty="0">
                <a:solidFill>
                  <a:prstClr val="black"/>
                </a:solidFill>
              </a:rPr>
              <a:t>nachging  </a:t>
            </a:r>
          </a:p>
          <a:p>
            <a:pPr lvl="0">
              <a:tabLst>
                <a:tab pos="539750" algn="l"/>
              </a:tabLst>
            </a:pPr>
            <a:r>
              <a:rPr lang="de-DE" sz="2000" dirty="0">
                <a:solidFill>
                  <a:prstClr val="black"/>
                </a:solidFill>
              </a:rPr>
              <a:t>… in der </a:t>
            </a:r>
            <a:r>
              <a:rPr lang="de-DE" sz="2000" b="1" dirty="0">
                <a:solidFill>
                  <a:prstClr val="black"/>
                </a:solidFill>
              </a:rPr>
              <a:t>Mittagszeit </a:t>
            </a:r>
          </a:p>
          <a:p>
            <a:pPr>
              <a:tabLst>
                <a:tab pos="539750" algn="l"/>
              </a:tabLst>
            </a:pPr>
            <a:endParaRPr lang="de-DE" sz="2000" dirty="0"/>
          </a:p>
          <a:p>
            <a:pPr>
              <a:tabLst>
                <a:tab pos="539750" algn="l"/>
              </a:tabLst>
            </a:pPr>
            <a:endParaRPr lang="de-DE" sz="2400" b="1" dirty="0" smtClean="0">
              <a:solidFill>
                <a:srgbClr val="686868"/>
              </a:solidFill>
              <a:ea typeface="+mj-ea"/>
            </a:endParaRPr>
          </a:p>
          <a:p>
            <a:pPr>
              <a:tabLst>
                <a:tab pos="539750" algn="l"/>
              </a:tabLst>
            </a:pPr>
            <a:endParaRPr lang="de-DE" sz="2000" dirty="0"/>
          </a:p>
        </p:txBody>
      </p:sp>
      <p:sp>
        <p:nvSpPr>
          <p:cNvPr id="4" name="Foliennummernplatzhalter 3"/>
          <p:cNvSpPr>
            <a:spLocks noGrp="1"/>
          </p:cNvSpPr>
          <p:nvPr>
            <p:ph type="sldNum" sz="quarter" idx="14"/>
          </p:nvPr>
        </p:nvSpPr>
        <p:spPr/>
        <p:txBody>
          <a:bodyPr/>
          <a:lstStyle/>
          <a:p>
            <a:pPr>
              <a:defRPr/>
            </a:pPr>
            <a:r>
              <a:rPr lang="de-DE" smtClean="0"/>
              <a:t>DLR.de  •  Folie </a:t>
            </a:r>
            <a:fld id="{18C7CB6D-895A-4F21-B0E7-2185F6FE5534}" type="slidenum">
              <a:rPr lang="de-DE" smtClean="0"/>
              <a:pPr>
                <a:defRPr/>
              </a:pPr>
              <a:t>15</a:t>
            </a:fld>
            <a:endParaRPr lang="de-DE" dirty="0"/>
          </a:p>
        </p:txBody>
      </p:sp>
      <p:sp>
        <p:nvSpPr>
          <p:cNvPr id="5" name="Titel 4"/>
          <p:cNvSpPr>
            <a:spLocks noGrp="1"/>
          </p:cNvSpPr>
          <p:nvPr>
            <p:ph type="title"/>
          </p:nvPr>
        </p:nvSpPr>
        <p:spPr>
          <a:xfrm>
            <a:off x="543740" y="648000"/>
            <a:ext cx="8172000" cy="738187"/>
          </a:xfrm>
        </p:spPr>
        <p:txBody>
          <a:bodyPr/>
          <a:lstStyle/>
          <a:p>
            <a:r>
              <a:rPr lang="de-DE" dirty="0" smtClean="0"/>
              <a:t>Determinanten der </a:t>
            </a:r>
            <a:r>
              <a:rPr lang="de-DE" u="sng" dirty="0" smtClean="0"/>
              <a:t>Kurzzeit</a:t>
            </a:r>
            <a:r>
              <a:rPr lang="de-DE" dirty="0" smtClean="0"/>
              <a:t>belästigung </a:t>
            </a:r>
            <a:r>
              <a:rPr lang="de-DE" sz="2000" dirty="0" smtClean="0"/>
              <a:t/>
            </a:r>
            <a:br>
              <a:rPr lang="de-DE" sz="2000" dirty="0" smtClean="0"/>
            </a:br>
            <a:r>
              <a:rPr lang="de-DE" sz="2000" dirty="0" smtClean="0"/>
              <a:t/>
            </a:r>
            <a:br>
              <a:rPr lang="de-DE" sz="2000" dirty="0" smtClean="0"/>
            </a:br>
            <a:r>
              <a:rPr lang="de-DE" sz="2000" dirty="0" smtClean="0"/>
              <a:t>Die Belästigung ist </a:t>
            </a:r>
            <a:r>
              <a:rPr lang="de-DE" sz="2000" dirty="0" smtClean="0">
                <a:solidFill>
                  <a:srgbClr val="FF0000"/>
                </a:solidFill>
              </a:rPr>
              <a:t>höher</a:t>
            </a:r>
            <a:r>
              <a:rPr lang="de-DE" sz="2000" dirty="0" smtClean="0"/>
              <a:t> …</a:t>
            </a:r>
            <a:endParaRPr lang="de-DE" sz="2000" dirty="0"/>
          </a:p>
        </p:txBody>
      </p:sp>
      <p:grpSp>
        <p:nvGrpSpPr>
          <p:cNvPr id="6" name="Gruppieren 5"/>
          <p:cNvGrpSpPr/>
          <p:nvPr/>
        </p:nvGrpSpPr>
        <p:grpSpPr>
          <a:xfrm flipH="1">
            <a:off x="7422573" y="188640"/>
            <a:ext cx="1512000" cy="1079999"/>
            <a:chOff x="2373445" y="56"/>
            <a:chExt cx="1059235" cy="1079999"/>
          </a:xfrm>
        </p:grpSpPr>
        <p:sp>
          <p:nvSpPr>
            <p:cNvPr id="7" name="Abgerundetes Rechteck 6"/>
            <p:cNvSpPr/>
            <p:nvPr/>
          </p:nvSpPr>
          <p:spPr>
            <a:xfrm>
              <a:off x="2418906" y="56"/>
              <a:ext cx="1013774" cy="1079999"/>
            </a:xfrm>
            <a:prstGeom prst="roundRect">
              <a:avLst/>
            </a:prstGeom>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Abgerundetes Rechteck 6"/>
            <p:cNvSpPr/>
            <p:nvPr/>
          </p:nvSpPr>
          <p:spPr>
            <a:xfrm>
              <a:off x="2373445" y="81748"/>
              <a:ext cx="1027266" cy="974557"/>
            </a:xfrm>
            <a:prstGeom prst="rect">
              <a:avLst/>
            </a:prstGeom>
            <a:no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2800" dirty="0" smtClean="0">
                  <a:solidFill>
                    <a:schemeClr val="bg1"/>
                  </a:solidFill>
                </a:rPr>
                <a:t>Feld</a:t>
              </a:r>
              <a:r>
                <a:rPr lang="de-DE" sz="2800" kern="1200" dirty="0" smtClean="0">
                  <a:solidFill>
                    <a:schemeClr val="bg1"/>
                  </a:solidFill>
                </a:rPr>
                <a:t>-studie</a:t>
              </a:r>
              <a:endParaRPr lang="de-DE" sz="2800" kern="1200" dirty="0">
                <a:solidFill>
                  <a:schemeClr val="bg1"/>
                </a:solidFill>
              </a:endParaRPr>
            </a:p>
          </p:txBody>
        </p:sp>
      </p:grpSp>
      <p:sp>
        <p:nvSpPr>
          <p:cNvPr id="9" name="Pfeil nach rechts 8"/>
          <p:cNvSpPr/>
          <p:nvPr/>
        </p:nvSpPr>
        <p:spPr>
          <a:xfrm>
            <a:off x="157812" y="4642250"/>
            <a:ext cx="324000" cy="216024"/>
          </a:xfrm>
          <a:prstGeom prst="rightArrow">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10" name="Pfeil nach rechts 9"/>
          <p:cNvSpPr/>
          <p:nvPr/>
        </p:nvSpPr>
        <p:spPr>
          <a:xfrm>
            <a:off x="165316" y="4984712"/>
            <a:ext cx="324000" cy="216024"/>
          </a:xfrm>
          <a:prstGeom prst="rightArrow">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3264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006229" y="5220489"/>
            <a:ext cx="7587333" cy="584775"/>
          </a:xfrm>
          <a:prstGeom prst="rect">
            <a:avLst/>
          </a:prstGeom>
          <a:noFill/>
        </p:spPr>
        <p:txBody>
          <a:bodyPr wrap="none" rtlCol="0">
            <a:spAutoFit/>
          </a:bodyPr>
          <a:lstStyle/>
          <a:p>
            <a:r>
              <a:rPr lang="de-DE" sz="1600" dirty="0"/>
              <a:t>Geschätzte Randmittelwerte für die stündliche Belästigung mit Standardfehler für </a:t>
            </a:r>
          </a:p>
          <a:p>
            <a:r>
              <a:rPr lang="de-DE" sz="1600" dirty="0"/>
              <a:t>verschiedene </a:t>
            </a:r>
            <a:r>
              <a:rPr lang="de-DE" sz="1600" dirty="0" smtClean="0"/>
              <a:t>Tageszeiten. </a:t>
            </a:r>
            <a:r>
              <a:rPr lang="de-DE" sz="1600" dirty="0"/>
              <a:t>Der Effekt des </a:t>
            </a:r>
            <a:r>
              <a:rPr lang="de-DE" sz="1600" i="1" dirty="0"/>
              <a:t>p </a:t>
            </a:r>
            <a:r>
              <a:rPr lang="de-DE" sz="1600" i="1" dirty="0" err="1"/>
              <a:t>L</a:t>
            </a:r>
            <a:r>
              <a:rPr lang="de-DE" sz="1600" i="1" baseline="-25000" dirty="0" err="1"/>
              <a:t>Aeq</a:t>
            </a:r>
            <a:r>
              <a:rPr lang="de-DE" sz="1600" i="1" dirty="0"/>
              <a:t>  </a:t>
            </a:r>
            <a:r>
              <a:rPr lang="de-DE" sz="1600" dirty="0"/>
              <a:t>wurde </a:t>
            </a:r>
            <a:r>
              <a:rPr lang="de-DE" sz="1600" dirty="0" smtClean="0"/>
              <a:t>kontrolliert, </a:t>
            </a:r>
            <a:r>
              <a:rPr lang="de-DE" sz="1600" i="1" dirty="0"/>
              <a:t>N</a:t>
            </a:r>
            <a:r>
              <a:rPr lang="de-DE" sz="1600" dirty="0"/>
              <a:t> </a:t>
            </a:r>
            <a:r>
              <a:rPr lang="de-DE" sz="1600" dirty="0" smtClean="0"/>
              <a:t>= 2.719.</a:t>
            </a:r>
            <a:endParaRPr lang="de-DE" sz="1600" dirty="0"/>
          </a:p>
        </p:txBody>
      </p:sp>
      <p:pic>
        <p:nvPicPr>
          <p:cNvPr id="4098" name="Picture 2"/>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4478" t="3714"/>
          <a:stretch/>
        </p:blipFill>
        <p:spPr bwMode="auto">
          <a:xfrm>
            <a:off x="228600" y="1515556"/>
            <a:ext cx="8686800" cy="366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liennummernplatzhalter 3"/>
          <p:cNvSpPr>
            <a:spLocks noGrp="1"/>
          </p:cNvSpPr>
          <p:nvPr>
            <p:ph type="sldNum" sz="quarter" idx="14"/>
          </p:nvPr>
        </p:nvSpPr>
        <p:spPr>
          <a:xfrm>
            <a:off x="479119" y="128207"/>
            <a:ext cx="1044000" cy="144000"/>
          </a:xfrm>
        </p:spPr>
        <p:txBody>
          <a:bodyPr/>
          <a:lstStyle/>
          <a:p>
            <a:pPr>
              <a:defRPr/>
            </a:pPr>
            <a:r>
              <a:rPr lang="de-DE" dirty="0" smtClean="0"/>
              <a:t>DLR.de  •  Folie </a:t>
            </a:r>
            <a:fld id="{18C7CB6D-895A-4F21-B0E7-2185F6FE5534}" type="slidenum">
              <a:rPr lang="de-DE" smtClean="0"/>
              <a:pPr>
                <a:defRPr/>
              </a:pPr>
              <a:t>16</a:t>
            </a:fld>
            <a:endParaRPr lang="de-DE" dirty="0"/>
          </a:p>
        </p:txBody>
      </p:sp>
      <p:sp>
        <p:nvSpPr>
          <p:cNvPr id="13" name="Titel 4"/>
          <p:cNvSpPr txBox="1">
            <a:spLocks/>
          </p:cNvSpPr>
          <p:nvPr/>
        </p:nvSpPr>
        <p:spPr bwMode="auto">
          <a:xfrm>
            <a:off x="638400" y="800400"/>
            <a:ext cx="8172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pPr marL="628650" indent="-628650">
              <a:spcBef>
                <a:spcPts val="800"/>
              </a:spcBef>
              <a:spcAft>
                <a:spcPts val="600"/>
              </a:spcAft>
            </a:pPr>
            <a:r>
              <a:rPr lang="de-DE" spc="-50" dirty="0" smtClean="0"/>
              <a:t>Einfluss der Tageszeit </a:t>
            </a:r>
            <a:endParaRPr lang="de-DE" sz="2800" spc="-50" dirty="0"/>
          </a:p>
        </p:txBody>
      </p:sp>
      <p:sp>
        <p:nvSpPr>
          <p:cNvPr id="3" name="Ellipse 2"/>
          <p:cNvSpPr/>
          <p:nvPr/>
        </p:nvSpPr>
        <p:spPr>
          <a:xfrm>
            <a:off x="2815600" y="3656899"/>
            <a:ext cx="1840283" cy="504056"/>
          </a:xfrm>
          <a:prstGeom prst="ellipse">
            <a:avLst/>
          </a:prstGeom>
          <a:noFill/>
          <a:ln w="28575">
            <a:solidFill>
              <a:srgbClr val="00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grpSp>
        <p:nvGrpSpPr>
          <p:cNvPr id="8" name="Gruppieren 7"/>
          <p:cNvGrpSpPr/>
          <p:nvPr/>
        </p:nvGrpSpPr>
        <p:grpSpPr>
          <a:xfrm flipH="1">
            <a:off x="7422573" y="188640"/>
            <a:ext cx="1512000" cy="1079999"/>
            <a:chOff x="2373445" y="56"/>
            <a:chExt cx="1059235" cy="1079999"/>
          </a:xfrm>
        </p:grpSpPr>
        <p:sp>
          <p:nvSpPr>
            <p:cNvPr id="9" name="Abgerundetes Rechteck 8"/>
            <p:cNvSpPr/>
            <p:nvPr/>
          </p:nvSpPr>
          <p:spPr>
            <a:xfrm>
              <a:off x="2418906" y="56"/>
              <a:ext cx="1013774" cy="1079999"/>
            </a:xfrm>
            <a:prstGeom prst="roundRect">
              <a:avLst/>
            </a:prstGeom>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Abgerundetes Rechteck 6"/>
            <p:cNvSpPr/>
            <p:nvPr/>
          </p:nvSpPr>
          <p:spPr>
            <a:xfrm>
              <a:off x="2373445" y="81748"/>
              <a:ext cx="1027266" cy="974557"/>
            </a:xfrm>
            <a:prstGeom prst="rect">
              <a:avLst/>
            </a:prstGeom>
            <a:no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2800" dirty="0" smtClean="0">
                  <a:solidFill>
                    <a:schemeClr val="bg1"/>
                  </a:solidFill>
                </a:rPr>
                <a:t>Feld</a:t>
              </a:r>
              <a:r>
                <a:rPr lang="de-DE" sz="2800" kern="1200" dirty="0" smtClean="0">
                  <a:solidFill>
                    <a:schemeClr val="bg1"/>
                  </a:solidFill>
                </a:rPr>
                <a:t>-studie</a:t>
              </a:r>
              <a:endParaRPr lang="de-DE" sz="2800" kern="1200" dirty="0">
                <a:solidFill>
                  <a:schemeClr val="bg1"/>
                </a:solidFill>
              </a:endParaRPr>
            </a:p>
          </p:txBody>
        </p:sp>
      </p:grpSp>
    </p:spTree>
    <p:extLst>
      <p:ext uri="{BB962C8B-B14F-4D97-AF65-F5344CB8AC3E}">
        <p14:creationId xmlns:p14="http://schemas.microsoft.com/office/powerpoint/2010/main" val="3560062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576464" y="1683288"/>
            <a:ext cx="8172000" cy="4338000"/>
          </a:xfrm>
        </p:spPr>
        <p:txBody>
          <a:bodyPr/>
          <a:lstStyle/>
          <a:p>
            <a:pPr marL="179388" indent="-179388">
              <a:tabLst>
                <a:tab pos="539750" algn="l"/>
              </a:tabLst>
            </a:pPr>
            <a:r>
              <a:rPr lang="de-DE" sz="2000" dirty="0" smtClean="0"/>
              <a:t>… 	je höher der </a:t>
            </a:r>
            <a:r>
              <a:rPr lang="de-DE" sz="2000" b="1" dirty="0" smtClean="0"/>
              <a:t>persönliche Dauerschallpegel</a:t>
            </a:r>
            <a:r>
              <a:rPr lang="de-DE" sz="2000" dirty="0" smtClean="0"/>
              <a:t> ist</a:t>
            </a:r>
          </a:p>
          <a:p>
            <a:pPr>
              <a:tabLst>
                <a:tab pos="539750" algn="l"/>
              </a:tabLst>
            </a:pPr>
            <a:r>
              <a:rPr lang="de-DE" sz="2000" dirty="0" smtClean="0"/>
              <a:t>… 	je höher die </a:t>
            </a:r>
            <a:r>
              <a:rPr lang="de-DE" sz="2000" b="1" dirty="0" smtClean="0"/>
              <a:t>Gesamtzahl der Fluglärmereignisse </a:t>
            </a:r>
            <a:r>
              <a:rPr lang="de-DE" sz="2000" dirty="0" smtClean="0"/>
              <a:t>ist</a:t>
            </a:r>
          </a:p>
          <a:p>
            <a:pPr>
              <a:tabLst>
                <a:tab pos="539750" algn="l"/>
              </a:tabLst>
            </a:pPr>
            <a:r>
              <a:rPr lang="de-DE" sz="2000" dirty="0" smtClean="0"/>
              <a:t>… 	je höher die </a:t>
            </a:r>
            <a:r>
              <a:rPr lang="de-DE" sz="2000" b="1" dirty="0" smtClean="0"/>
              <a:t>Anzahl der Fluglärmereignisse &gt; 70 dB(A) </a:t>
            </a:r>
            <a:r>
              <a:rPr lang="de-DE" sz="2000" dirty="0" smtClean="0"/>
              <a:t>ist</a:t>
            </a:r>
          </a:p>
          <a:p>
            <a:pPr>
              <a:tabLst>
                <a:tab pos="539750" algn="l"/>
              </a:tabLst>
            </a:pPr>
            <a:endParaRPr lang="de-DE" sz="2000" dirty="0"/>
          </a:p>
          <a:p>
            <a:pPr>
              <a:tabLst>
                <a:tab pos="539750" algn="l"/>
              </a:tabLst>
            </a:pPr>
            <a:r>
              <a:rPr lang="de-DE" sz="2000" dirty="0" smtClean="0"/>
              <a:t>…	wenn der Befragte</a:t>
            </a:r>
            <a:r>
              <a:rPr lang="de-DE" sz="2000" b="1" dirty="0" smtClean="0"/>
              <a:t> Entspannung, Fernsehen/Radio hören </a:t>
            </a:r>
            <a:r>
              <a:rPr lang="de-DE" sz="2000" dirty="0" smtClean="0"/>
              <a:t>oder </a:t>
            </a:r>
            <a:r>
              <a:rPr lang="de-DE" sz="2000" b="1" dirty="0" smtClean="0"/>
              <a:t>Essen</a:t>
            </a:r>
            <a:r>
              <a:rPr lang="de-DE" sz="2000" dirty="0" smtClean="0"/>
              <a:t> nachging </a:t>
            </a:r>
          </a:p>
          <a:p>
            <a:pPr>
              <a:tabLst>
                <a:tab pos="539750" algn="l"/>
              </a:tabLst>
            </a:pPr>
            <a:endParaRPr lang="de-DE" sz="2000" dirty="0" smtClean="0"/>
          </a:p>
          <a:p>
            <a:pPr marL="0" indent="0">
              <a:buNone/>
              <a:tabLst>
                <a:tab pos="539750" algn="l"/>
              </a:tabLst>
            </a:pPr>
            <a:r>
              <a:rPr lang="de-DE" sz="2000" b="1" dirty="0">
                <a:solidFill>
                  <a:srgbClr val="686868"/>
                </a:solidFill>
              </a:rPr>
              <a:t>Die Belästigung ist</a:t>
            </a:r>
            <a:r>
              <a:rPr lang="de-DE" sz="2000" b="1" dirty="0">
                <a:solidFill>
                  <a:srgbClr val="009900"/>
                </a:solidFill>
              </a:rPr>
              <a:t> </a:t>
            </a:r>
            <a:r>
              <a:rPr lang="de-DE" sz="2000" b="1" dirty="0">
                <a:solidFill>
                  <a:srgbClr val="00A800"/>
                </a:solidFill>
              </a:rPr>
              <a:t>niedriger</a:t>
            </a:r>
            <a:r>
              <a:rPr lang="de-DE" sz="2000" b="1" dirty="0">
                <a:solidFill>
                  <a:srgbClr val="686868"/>
                </a:solidFill>
              </a:rPr>
              <a:t> …</a:t>
            </a:r>
          </a:p>
          <a:p>
            <a:pPr marL="0" indent="0">
              <a:buNone/>
              <a:tabLst>
                <a:tab pos="539750" algn="l"/>
              </a:tabLst>
            </a:pPr>
            <a:endParaRPr lang="de-DE" sz="1100" b="1" dirty="0">
              <a:solidFill>
                <a:srgbClr val="686868"/>
              </a:solidFill>
            </a:endParaRPr>
          </a:p>
          <a:p>
            <a:pPr lvl="0">
              <a:tabLst>
                <a:tab pos="539750" algn="l"/>
              </a:tabLst>
            </a:pPr>
            <a:r>
              <a:rPr lang="de-DE" sz="2000" dirty="0">
                <a:solidFill>
                  <a:prstClr val="black"/>
                </a:solidFill>
              </a:rPr>
              <a:t>…	wenn der Befragte </a:t>
            </a:r>
            <a:r>
              <a:rPr lang="de-DE" sz="2000" b="1" dirty="0">
                <a:solidFill>
                  <a:prstClr val="black"/>
                </a:solidFill>
              </a:rPr>
              <a:t>körperlichen Aktivitäten </a:t>
            </a:r>
            <a:r>
              <a:rPr lang="de-DE" sz="2000" dirty="0">
                <a:solidFill>
                  <a:prstClr val="black"/>
                </a:solidFill>
              </a:rPr>
              <a:t>nachging  </a:t>
            </a:r>
          </a:p>
          <a:p>
            <a:pPr lvl="0">
              <a:tabLst>
                <a:tab pos="539750" algn="l"/>
              </a:tabLst>
            </a:pPr>
            <a:r>
              <a:rPr lang="de-DE" sz="2000" dirty="0">
                <a:solidFill>
                  <a:prstClr val="black"/>
                </a:solidFill>
              </a:rPr>
              <a:t>… in der </a:t>
            </a:r>
            <a:r>
              <a:rPr lang="de-DE" sz="2000" b="1" dirty="0">
                <a:solidFill>
                  <a:prstClr val="black"/>
                </a:solidFill>
              </a:rPr>
              <a:t>Mittagszeit </a:t>
            </a:r>
          </a:p>
          <a:p>
            <a:pPr lvl="0">
              <a:tabLst>
                <a:tab pos="539750" algn="l"/>
              </a:tabLst>
            </a:pPr>
            <a:r>
              <a:rPr lang="de-DE" sz="2000" dirty="0">
                <a:solidFill>
                  <a:prstClr val="black"/>
                </a:solidFill>
              </a:rPr>
              <a:t>… wenn der Befragte </a:t>
            </a:r>
            <a:r>
              <a:rPr lang="de-DE" sz="2000" b="1" dirty="0">
                <a:solidFill>
                  <a:prstClr val="black"/>
                </a:solidFill>
              </a:rPr>
              <a:t>wenig lärmempfindlich </a:t>
            </a:r>
            <a:r>
              <a:rPr lang="de-DE" sz="2000" dirty="0">
                <a:solidFill>
                  <a:prstClr val="black"/>
                </a:solidFill>
              </a:rPr>
              <a:t>ist</a:t>
            </a:r>
          </a:p>
          <a:p>
            <a:pPr lvl="0">
              <a:tabLst>
                <a:tab pos="539750" algn="l"/>
              </a:tabLst>
            </a:pPr>
            <a:r>
              <a:rPr lang="de-DE" sz="2000" dirty="0">
                <a:solidFill>
                  <a:prstClr val="black"/>
                </a:solidFill>
              </a:rPr>
              <a:t>… wenn der Befragte mit dem </a:t>
            </a:r>
            <a:r>
              <a:rPr lang="de-DE" sz="2000" b="1" dirty="0">
                <a:solidFill>
                  <a:prstClr val="black"/>
                </a:solidFill>
              </a:rPr>
              <a:t>heimischen Schallschutz zufrieden </a:t>
            </a:r>
            <a:r>
              <a:rPr lang="de-DE" sz="2000" dirty="0">
                <a:solidFill>
                  <a:prstClr val="black"/>
                </a:solidFill>
              </a:rPr>
              <a:t>ist</a:t>
            </a:r>
          </a:p>
          <a:p>
            <a:pPr>
              <a:tabLst>
                <a:tab pos="539750" algn="l"/>
              </a:tabLst>
            </a:pPr>
            <a:endParaRPr lang="de-DE" sz="2000" dirty="0"/>
          </a:p>
          <a:p>
            <a:pPr>
              <a:tabLst>
                <a:tab pos="539750" algn="l"/>
              </a:tabLst>
            </a:pPr>
            <a:endParaRPr lang="de-DE" sz="2400" b="1" dirty="0" smtClean="0">
              <a:solidFill>
                <a:srgbClr val="686868"/>
              </a:solidFill>
              <a:ea typeface="+mj-ea"/>
            </a:endParaRPr>
          </a:p>
          <a:p>
            <a:pPr>
              <a:tabLst>
                <a:tab pos="539750" algn="l"/>
              </a:tabLst>
            </a:pPr>
            <a:endParaRPr lang="de-DE" sz="2000" dirty="0"/>
          </a:p>
        </p:txBody>
      </p:sp>
      <p:sp>
        <p:nvSpPr>
          <p:cNvPr id="4" name="Foliennummernplatzhalter 3"/>
          <p:cNvSpPr>
            <a:spLocks noGrp="1"/>
          </p:cNvSpPr>
          <p:nvPr>
            <p:ph type="sldNum" sz="quarter" idx="14"/>
          </p:nvPr>
        </p:nvSpPr>
        <p:spPr/>
        <p:txBody>
          <a:bodyPr/>
          <a:lstStyle/>
          <a:p>
            <a:pPr>
              <a:defRPr/>
            </a:pPr>
            <a:r>
              <a:rPr lang="de-DE" smtClean="0"/>
              <a:t>DLR.de  •  Folie </a:t>
            </a:r>
            <a:fld id="{18C7CB6D-895A-4F21-B0E7-2185F6FE5534}" type="slidenum">
              <a:rPr lang="de-DE" smtClean="0"/>
              <a:pPr>
                <a:defRPr/>
              </a:pPr>
              <a:t>17</a:t>
            </a:fld>
            <a:endParaRPr lang="de-DE" dirty="0"/>
          </a:p>
        </p:txBody>
      </p:sp>
      <p:sp>
        <p:nvSpPr>
          <p:cNvPr id="5" name="Titel 4"/>
          <p:cNvSpPr>
            <a:spLocks noGrp="1"/>
          </p:cNvSpPr>
          <p:nvPr>
            <p:ph type="title"/>
          </p:nvPr>
        </p:nvSpPr>
        <p:spPr>
          <a:xfrm>
            <a:off x="576464" y="648000"/>
            <a:ext cx="8172000" cy="738187"/>
          </a:xfrm>
        </p:spPr>
        <p:txBody>
          <a:bodyPr/>
          <a:lstStyle/>
          <a:p>
            <a:r>
              <a:rPr lang="de-DE" dirty="0" smtClean="0"/>
              <a:t>Determinanten der </a:t>
            </a:r>
            <a:r>
              <a:rPr lang="de-DE" u="sng" dirty="0" smtClean="0"/>
              <a:t>Kurzzeit</a:t>
            </a:r>
            <a:r>
              <a:rPr lang="de-DE" dirty="0" smtClean="0"/>
              <a:t>belästigung </a:t>
            </a:r>
            <a:r>
              <a:rPr lang="de-DE" sz="2000" dirty="0" smtClean="0"/>
              <a:t/>
            </a:r>
            <a:br>
              <a:rPr lang="de-DE" sz="2000" dirty="0" smtClean="0"/>
            </a:br>
            <a:r>
              <a:rPr lang="de-DE" sz="2000" dirty="0" smtClean="0"/>
              <a:t/>
            </a:r>
            <a:br>
              <a:rPr lang="de-DE" sz="2000" dirty="0" smtClean="0"/>
            </a:br>
            <a:r>
              <a:rPr lang="de-DE" sz="2000" dirty="0" smtClean="0"/>
              <a:t>Die Belästigung ist </a:t>
            </a:r>
            <a:r>
              <a:rPr lang="de-DE" sz="2000" dirty="0" smtClean="0">
                <a:solidFill>
                  <a:srgbClr val="FF0000"/>
                </a:solidFill>
              </a:rPr>
              <a:t>höher</a:t>
            </a:r>
            <a:r>
              <a:rPr lang="de-DE" sz="2000" dirty="0" smtClean="0"/>
              <a:t> …</a:t>
            </a:r>
            <a:endParaRPr lang="de-DE" sz="2000" dirty="0"/>
          </a:p>
        </p:txBody>
      </p:sp>
      <p:grpSp>
        <p:nvGrpSpPr>
          <p:cNvPr id="6" name="Gruppieren 5"/>
          <p:cNvGrpSpPr/>
          <p:nvPr/>
        </p:nvGrpSpPr>
        <p:grpSpPr>
          <a:xfrm flipH="1">
            <a:off x="7422573" y="188640"/>
            <a:ext cx="1512000" cy="1079999"/>
            <a:chOff x="2373445" y="56"/>
            <a:chExt cx="1059235" cy="1079999"/>
          </a:xfrm>
        </p:grpSpPr>
        <p:sp>
          <p:nvSpPr>
            <p:cNvPr id="7" name="Abgerundetes Rechteck 6"/>
            <p:cNvSpPr/>
            <p:nvPr/>
          </p:nvSpPr>
          <p:spPr>
            <a:xfrm>
              <a:off x="2418906" y="56"/>
              <a:ext cx="1013774" cy="1079999"/>
            </a:xfrm>
            <a:prstGeom prst="roundRect">
              <a:avLst/>
            </a:prstGeom>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Abgerundetes Rechteck 6"/>
            <p:cNvSpPr/>
            <p:nvPr/>
          </p:nvSpPr>
          <p:spPr>
            <a:xfrm>
              <a:off x="2373445" y="81748"/>
              <a:ext cx="1027266" cy="974557"/>
            </a:xfrm>
            <a:prstGeom prst="rect">
              <a:avLst/>
            </a:prstGeom>
            <a:no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2800" dirty="0" smtClean="0">
                  <a:solidFill>
                    <a:schemeClr val="bg1"/>
                  </a:solidFill>
                </a:rPr>
                <a:t>Feld</a:t>
              </a:r>
              <a:r>
                <a:rPr lang="de-DE" sz="2800" kern="1200" dirty="0" smtClean="0">
                  <a:solidFill>
                    <a:schemeClr val="bg1"/>
                  </a:solidFill>
                </a:rPr>
                <a:t>-studie</a:t>
              </a:r>
              <a:endParaRPr lang="de-DE" sz="2800" kern="1200" dirty="0">
                <a:solidFill>
                  <a:schemeClr val="bg1"/>
                </a:solidFill>
              </a:endParaRPr>
            </a:p>
          </p:txBody>
        </p:sp>
      </p:grpSp>
      <p:sp>
        <p:nvSpPr>
          <p:cNvPr id="3" name="Pfeil nach rechts 2"/>
          <p:cNvSpPr/>
          <p:nvPr/>
        </p:nvSpPr>
        <p:spPr>
          <a:xfrm>
            <a:off x="183772" y="5322980"/>
            <a:ext cx="324000" cy="216024"/>
          </a:xfrm>
          <a:prstGeom prst="rightArrow">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9" name="Pfeil nach rechts 8"/>
          <p:cNvSpPr/>
          <p:nvPr/>
        </p:nvSpPr>
        <p:spPr>
          <a:xfrm>
            <a:off x="183768" y="5672134"/>
            <a:ext cx="324000" cy="216024"/>
          </a:xfrm>
          <a:prstGeom prst="rightArrow">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11" name="Rechteck 10"/>
          <p:cNvSpPr/>
          <p:nvPr/>
        </p:nvSpPr>
        <p:spPr>
          <a:xfrm>
            <a:off x="0" y="1316174"/>
            <a:ext cx="9144000" cy="4716000"/>
          </a:xfrm>
          <a:prstGeom prst="rect">
            <a:avLst/>
          </a:prstGeom>
          <a:solidFill>
            <a:srgbClr val="FFFFFF">
              <a:alpha val="6117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10" name="Rechteck 9"/>
          <p:cNvSpPr/>
          <p:nvPr/>
        </p:nvSpPr>
        <p:spPr>
          <a:xfrm>
            <a:off x="2705074" y="3000812"/>
            <a:ext cx="3733851" cy="1346723"/>
          </a:xfrm>
          <a:prstGeom prst="rect">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spcAft>
                <a:spcPts val="600"/>
              </a:spcAft>
            </a:pPr>
            <a:r>
              <a:rPr lang="de-DE" sz="2000" b="1" dirty="0">
                <a:solidFill>
                  <a:schemeClr val="tx1"/>
                </a:solidFill>
                <a:latin typeface="Arial" panose="020B0604020202020204" pitchFamily="34" charset="0"/>
                <a:cs typeface="Arial" panose="020B0604020202020204" pitchFamily="34" charset="0"/>
              </a:rPr>
              <a:t>Varianzaufklärung </a:t>
            </a:r>
          </a:p>
          <a:p>
            <a:pPr marL="179388">
              <a:tabLst>
                <a:tab pos="2514600" algn="l"/>
              </a:tabLst>
            </a:pPr>
            <a:r>
              <a:rPr lang="de-DE" dirty="0">
                <a:solidFill>
                  <a:schemeClr val="tx1"/>
                </a:solidFill>
                <a:latin typeface="Arial" panose="020B0604020202020204" pitchFamily="34" charset="0"/>
                <a:cs typeface="Arial" panose="020B0604020202020204" pitchFamily="34" charset="0"/>
              </a:rPr>
              <a:t>Gesamtmodell: 	</a:t>
            </a:r>
            <a:r>
              <a:rPr lang="de-DE" dirty="0" smtClean="0">
                <a:solidFill>
                  <a:schemeClr val="tx1"/>
                </a:solidFill>
                <a:latin typeface="Arial" panose="020B0604020202020204" pitchFamily="34" charset="0"/>
                <a:cs typeface="Arial" panose="020B0604020202020204" pitchFamily="34" charset="0"/>
              </a:rPr>
              <a:t>     28 </a:t>
            </a:r>
            <a:r>
              <a:rPr lang="de-DE" dirty="0">
                <a:solidFill>
                  <a:schemeClr val="tx1"/>
                </a:solidFill>
                <a:latin typeface="Arial" panose="020B0604020202020204" pitchFamily="34" charset="0"/>
                <a:cs typeface="Arial" panose="020B0604020202020204" pitchFamily="34" charset="0"/>
              </a:rPr>
              <a:t>%</a:t>
            </a:r>
          </a:p>
          <a:p>
            <a:pPr marL="179388">
              <a:buNone/>
              <a:tabLst>
                <a:tab pos="2514600" algn="l"/>
              </a:tabLst>
            </a:pPr>
            <a:r>
              <a:rPr lang="en-US" kern="100" dirty="0" err="1" smtClean="0">
                <a:solidFill>
                  <a:schemeClr val="tx1"/>
                </a:solidFill>
                <a:latin typeface="Arial" panose="020B0604020202020204" pitchFamily="34" charset="0"/>
                <a:cs typeface="Arial" panose="020B0604020202020204" pitchFamily="34" charset="0"/>
              </a:rPr>
              <a:t>Akustische</a:t>
            </a:r>
            <a:r>
              <a:rPr lang="en-US" kern="100" dirty="0" smtClean="0">
                <a:solidFill>
                  <a:schemeClr val="tx1"/>
                </a:solidFill>
                <a:latin typeface="Arial" panose="020B0604020202020204" pitchFamily="34" charset="0"/>
                <a:cs typeface="Arial" panose="020B0604020202020204" pitchFamily="34" charset="0"/>
              </a:rPr>
              <a:t> </a:t>
            </a:r>
            <a:r>
              <a:rPr lang="en-US" kern="100" dirty="0" err="1" smtClean="0">
                <a:solidFill>
                  <a:schemeClr val="tx1"/>
                </a:solidFill>
                <a:latin typeface="Arial" panose="020B0604020202020204" pitchFamily="34" charset="0"/>
                <a:cs typeface="Arial" panose="020B0604020202020204" pitchFamily="34" charset="0"/>
              </a:rPr>
              <a:t>Variablen</a:t>
            </a:r>
            <a:r>
              <a:rPr lang="de-DE" dirty="0" smtClean="0">
                <a:solidFill>
                  <a:schemeClr val="tx1"/>
                </a:solidFill>
                <a:latin typeface="Arial" panose="020B0604020202020204" pitchFamily="34" charset="0"/>
                <a:cs typeface="Arial" panose="020B0604020202020204" pitchFamily="34" charset="0"/>
              </a:rPr>
              <a:t>:</a:t>
            </a:r>
            <a:r>
              <a:rPr lang="en-US" kern="100" dirty="0" smtClean="0">
                <a:solidFill>
                  <a:schemeClr val="tx1"/>
                </a:solidFill>
                <a:latin typeface="Arial" panose="020B0604020202020204" pitchFamily="34" charset="0"/>
                <a:cs typeface="Arial" panose="020B0604020202020204" pitchFamily="34" charset="0"/>
              </a:rPr>
              <a:t> 	     14 %</a:t>
            </a:r>
            <a:endParaRPr lang="en-US" kern="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45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 presetClass="exit" presetSubtype="0" fill="hold" grpId="2"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1" animBg="1"/>
      <p:bldP spid="9" grpId="2" animBg="1"/>
      <p:bldP spid="11"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idx="1"/>
          </p:nvPr>
        </p:nvSpPr>
        <p:spPr>
          <a:xfrm>
            <a:off x="878400" y="2565032"/>
            <a:ext cx="7779600" cy="1152000"/>
          </a:xfrm>
        </p:spPr>
        <p:txBody>
          <a:bodyPr/>
          <a:lstStyle/>
          <a:p>
            <a:pPr algn="ctr"/>
            <a:r>
              <a:rPr lang="de-DE" sz="3600" b="1" dirty="0" smtClean="0"/>
              <a:t>Fazit</a:t>
            </a:r>
            <a:endParaRPr lang="de-DE" sz="3600" b="1" dirty="0"/>
          </a:p>
        </p:txBody>
      </p:sp>
      <p:sp>
        <p:nvSpPr>
          <p:cNvPr id="4" name="Foliennummernplatzhalter 3"/>
          <p:cNvSpPr>
            <a:spLocks noGrp="1"/>
          </p:cNvSpPr>
          <p:nvPr>
            <p:ph type="sldNum" sz="quarter" idx="4294967295"/>
          </p:nvPr>
        </p:nvSpPr>
        <p:spPr>
          <a:xfrm>
            <a:off x="486000" y="125999"/>
            <a:ext cx="1044000" cy="144000"/>
          </a:xfrm>
        </p:spPr>
        <p:txBody>
          <a:bodyPr/>
          <a:lstStyle/>
          <a:p>
            <a:pPr>
              <a:defRPr/>
            </a:pPr>
            <a:r>
              <a:rPr lang="de-DE" smtClean="0"/>
              <a:t>DLR.de  •  Folie </a:t>
            </a:r>
            <a:fld id="{18C7CB6D-895A-4F21-B0E7-2185F6FE5534}" type="slidenum">
              <a:rPr lang="de-DE" smtClean="0"/>
              <a:pPr>
                <a:defRPr/>
              </a:pPr>
              <a:t>18</a:t>
            </a:fld>
            <a:endParaRPr lang="de-DE" dirty="0"/>
          </a:p>
        </p:txBody>
      </p:sp>
    </p:spTree>
    <p:extLst>
      <p:ext uri="{BB962C8B-B14F-4D97-AF65-F5344CB8AC3E}">
        <p14:creationId xmlns:p14="http://schemas.microsoft.com/office/powerpoint/2010/main" val="2887560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p:cNvSpPr>
            <a:spLocks noGrp="1"/>
          </p:cNvSpPr>
          <p:nvPr>
            <p:ph type="body" sz="quarter" idx="12"/>
          </p:nvPr>
        </p:nvSpPr>
        <p:spPr>
          <a:xfrm>
            <a:off x="486000" y="764704"/>
            <a:ext cx="8172000" cy="5686172"/>
          </a:xfrm>
          <a:prstGeom prst="rect">
            <a:avLst/>
          </a:prstGeom>
        </p:spPr>
        <p:txBody>
          <a:bodyPr wrap="square">
            <a:spAutoFit/>
          </a:bodyPr>
          <a:lstStyle/>
          <a:p>
            <a:pPr marL="361950" indent="-279400">
              <a:buClrTx/>
              <a:buFont typeface="Arial" panose="020B0604020202020204" pitchFamily="34" charset="0"/>
              <a:buChar char="•"/>
            </a:pPr>
            <a:r>
              <a:rPr lang="de-DE" sz="2000" dirty="0" smtClean="0">
                <a:sym typeface="Wingdings" panose="05000000000000000000" pitchFamily="2" charset="2"/>
              </a:rPr>
              <a:t>EU-Kurve</a:t>
            </a:r>
            <a:r>
              <a:rPr lang="de-DE" sz="2000" b="1" dirty="0" smtClean="0">
                <a:sym typeface="Wingdings" panose="05000000000000000000" pitchFamily="2" charset="2"/>
              </a:rPr>
              <a:t> unterschätzt Langzeitbelästigung </a:t>
            </a:r>
            <a:r>
              <a:rPr lang="de-DE" sz="2000" dirty="0" smtClean="0">
                <a:sym typeface="Wingdings" panose="05000000000000000000" pitchFamily="2" charset="2"/>
              </a:rPr>
              <a:t>in Köln/Bonn</a:t>
            </a:r>
          </a:p>
          <a:p>
            <a:pPr marL="361950" indent="-279400">
              <a:buClrTx/>
              <a:buFont typeface="Arial" panose="020B0604020202020204" pitchFamily="34" charset="0"/>
              <a:buChar char="•"/>
            </a:pPr>
            <a:endParaRPr lang="de-DE" b="1" dirty="0" smtClean="0">
              <a:sym typeface="Wingdings" panose="05000000000000000000" pitchFamily="2" charset="2"/>
            </a:endParaRPr>
          </a:p>
          <a:p>
            <a:pPr marL="361950" indent="-279400">
              <a:lnSpc>
                <a:spcPct val="110000"/>
              </a:lnSpc>
              <a:buClrTx/>
              <a:buFont typeface="Arial" panose="020B0604020202020204" pitchFamily="34" charset="0"/>
              <a:buChar char="•"/>
            </a:pPr>
            <a:r>
              <a:rPr lang="de-DE" sz="2000" dirty="0" smtClean="0"/>
              <a:t>Relativ </a:t>
            </a:r>
            <a:r>
              <a:rPr lang="de-DE" sz="2000" b="1" dirty="0" smtClean="0"/>
              <a:t>geringe Bedeutung äquivalenter Dauerschallpegel</a:t>
            </a:r>
            <a:r>
              <a:rPr lang="de-DE" sz="2000" dirty="0" smtClean="0"/>
              <a:t> (Außenmaße), aber </a:t>
            </a:r>
            <a:r>
              <a:rPr lang="de-DE" sz="2000" b="1" dirty="0" smtClean="0"/>
              <a:t>signifikanter </a:t>
            </a:r>
            <a:r>
              <a:rPr lang="de-DE" sz="2000" b="1" dirty="0" smtClean="0">
                <a:sym typeface="Wingdings" panose="05000000000000000000" pitchFamily="2" charset="2"/>
              </a:rPr>
              <a:t>Einfluss der </a:t>
            </a:r>
            <a:r>
              <a:rPr lang="de-DE" sz="2000" b="1" dirty="0" smtClean="0"/>
              <a:t>Anzahl </a:t>
            </a:r>
            <a:r>
              <a:rPr lang="de-DE" sz="2000" dirty="0" smtClean="0"/>
              <a:t>der </a:t>
            </a:r>
            <a:r>
              <a:rPr lang="de-DE" sz="2000" b="1" dirty="0" smtClean="0"/>
              <a:t>Lärmereignisse</a:t>
            </a:r>
            <a:r>
              <a:rPr lang="de-DE" sz="2000" dirty="0" smtClean="0"/>
              <a:t> </a:t>
            </a:r>
          </a:p>
          <a:p>
            <a:pPr marL="354013" lvl="2" indent="-266700">
              <a:buNone/>
              <a:tabLst>
                <a:tab pos="719138" algn="l"/>
              </a:tabLst>
            </a:pPr>
            <a:r>
              <a:rPr lang="de-DE" sz="2000" dirty="0">
                <a:sym typeface="Wingdings" panose="05000000000000000000" pitchFamily="2" charset="2"/>
              </a:rPr>
              <a:t>	</a:t>
            </a:r>
            <a:r>
              <a:rPr lang="de-DE" sz="2000" dirty="0" smtClean="0">
                <a:sym typeface="Wingdings" panose="05000000000000000000" pitchFamily="2" charset="2"/>
              </a:rPr>
              <a:t>	Evtl. Erklärung für Abweichung von EU-Kurve</a:t>
            </a:r>
          </a:p>
          <a:p>
            <a:pPr marL="361950" lvl="1" indent="-279400">
              <a:buClrTx/>
              <a:buFont typeface="Wingdings"/>
              <a:buChar char="à"/>
            </a:pPr>
            <a:endParaRPr lang="de-DE" dirty="0" smtClean="0">
              <a:sym typeface="Wingdings" panose="05000000000000000000" pitchFamily="2" charset="2"/>
            </a:endParaRPr>
          </a:p>
          <a:p>
            <a:pPr marL="361950" indent="-279400">
              <a:buClrTx/>
              <a:buFont typeface="Arial" panose="020B0604020202020204" pitchFamily="34" charset="0"/>
              <a:buChar char="•"/>
            </a:pPr>
            <a:r>
              <a:rPr lang="de-DE" sz="2000" dirty="0" smtClean="0">
                <a:sym typeface="Wingdings" panose="05000000000000000000" pitchFamily="2" charset="2"/>
              </a:rPr>
              <a:t>Varianzaufklärung durch </a:t>
            </a:r>
            <a:r>
              <a:rPr lang="de-DE" sz="2000" b="1" dirty="0" smtClean="0">
                <a:sym typeface="Wingdings" panose="05000000000000000000" pitchFamily="2" charset="2"/>
              </a:rPr>
              <a:t>nicht-akustische</a:t>
            </a:r>
            <a:r>
              <a:rPr lang="de-DE" sz="2000" dirty="0" smtClean="0">
                <a:sym typeface="Wingdings" panose="05000000000000000000" pitchFamily="2" charset="2"/>
              </a:rPr>
              <a:t> </a:t>
            </a:r>
            <a:r>
              <a:rPr lang="de-DE" sz="2000" b="1" dirty="0" smtClean="0">
                <a:sym typeface="Wingdings" panose="05000000000000000000" pitchFamily="2" charset="2"/>
              </a:rPr>
              <a:t>Variablen gleich hoch oder höher als durch akustische Variablen</a:t>
            </a:r>
            <a:endParaRPr lang="de-DE" sz="2000" dirty="0" smtClean="0">
              <a:sym typeface="Wingdings" panose="05000000000000000000" pitchFamily="2" charset="2"/>
            </a:endParaRPr>
          </a:p>
          <a:p>
            <a:pPr marL="361950" indent="-279400">
              <a:buClrTx/>
              <a:buNone/>
              <a:tabLst>
                <a:tab pos="712788" algn="l"/>
              </a:tabLst>
            </a:pPr>
            <a:r>
              <a:rPr lang="de-DE" sz="2000" dirty="0" smtClean="0">
                <a:sym typeface="Wingdings" panose="05000000000000000000" pitchFamily="2" charset="2"/>
              </a:rPr>
              <a:t>	 	</a:t>
            </a:r>
            <a:r>
              <a:rPr lang="de-DE" sz="2000" i="1" spc="-20" dirty="0" smtClean="0">
                <a:sym typeface="Wingdings" panose="05000000000000000000" pitchFamily="2" charset="2"/>
              </a:rPr>
              <a:t>Langzeitbelästigung</a:t>
            </a:r>
            <a:r>
              <a:rPr lang="de-DE" sz="2000" b="1" spc="-20" dirty="0" smtClean="0">
                <a:sym typeface="Wingdings" panose="05000000000000000000" pitchFamily="2" charset="2"/>
              </a:rPr>
              <a:t>:</a:t>
            </a:r>
            <a:r>
              <a:rPr lang="de-DE" sz="2000" spc="-20" dirty="0" smtClean="0">
                <a:sym typeface="Wingdings" panose="05000000000000000000" pitchFamily="2" charset="2"/>
              </a:rPr>
              <a:t> v.a. persönliche &amp; soziale Faktoren bedeutend</a:t>
            </a:r>
            <a:endParaRPr lang="de-DE" sz="800" spc="-20" dirty="0" smtClean="0">
              <a:sym typeface="Wingdings" panose="05000000000000000000" pitchFamily="2" charset="2"/>
            </a:endParaRPr>
          </a:p>
          <a:p>
            <a:pPr marL="361950" indent="-279400">
              <a:buClrTx/>
              <a:buNone/>
              <a:tabLst>
                <a:tab pos="712788" algn="l"/>
              </a:tabLst>
            </a:pPr>
            <a:r>
              <a:rPr lang="de-DE" sz="2000" dirty="0" smtClean="0">
                <a:sym typeface="Wingdings" panose="05000000000000000000" pitchFamily="2" charset="2"/>
              </a:rPr>
              <a:t>	 	</a:t>
            </a:r>
            <a:r>
              <a:rPr lang="de-DE" sz="2000" i="1" spc="-20" dirty="0" smtClean="0">
                <a:sym typeface="Wingdings" panose="05000000000000000000" pitchFamily="2" charset="2"/>
              </a:rPr>
              <a:t>Kurzzeitbelästigung</a:t>
            </a:r>
            <a:r>
              <a:rPr lang="de-DE" sz="2000" b="1" spc="-20" dirty="0" smtClean="0">
                <a:sym typeface="Wingdings" panose="05000000000000000000" pitchFamily="2" charset="2"/>
              </a:rPr>
              <a:t>:</a:t>
            </a:r>
            <a:r>
              <a:rPr lang="de-DE" sz="2000" spc="-20" dirty="0" smtClean="0">
                <a:sym typeface="Wingdings" panose="05000000000000000000" pitchFamily="2" charset="2"/>
              </a:rPr>
              <a:t> v.a. situationsbezogene Faktoren bedeutend</a:t>
            </a:r>
          </a:p>
          <a:p>
            <a:pPr marL="361950" indent="-279400">
              <a:buClrTx/>
              <a:buNone/>
              <a:tabLst>
                <a:tab pos="712788" algn="l"/>
              </a:tabLst>
            </a:pPr>
            <a:endParaRPr lang="de-DE" sz="300" spc="-20" dirty="0" smtClean="0">
              <a:sym typeface="Wingdings" panose="05000000000000000000" pitchFamily="2" charset="2"/>
            </a:endParaRPr>
          </a:p>
          <a:p>
            <a:pPr marL="361950" indent="-279400">
              <a:buClrTx/>
              <a:buNone/>
              <a:tabLst>
                <a:tab pos="719138" algn="l"/>
              </a:tabLst>
            </a:pPr>
            <a:r>
              <a:rPr lang="de-DE" sz="900" spc="-20" dirty="0" smtClean="0">
                <a:sym typeface="Wingdings" panose="05000000000000000000" pitchFamily="2" charset="2"/>
              </a:rPr>
              <a:t>		</a:t>
            </a:r>
            <a:r>
              <a:rPr lang="de-DE" sz="2000" spc="-20" dirty="0" smtClean="0">
                <a:solidFill>
                  <a:srgbClr val="FF0000"/>
                </a:solidFill>
                <a:sym typeface="Wingdings" panose="05000000000000000000" pitchFamily="2" charset="2"/>
              </a:rPr>
              <a:t>Ansatzpunkte für </a:t>
            </a:r>
            <a:r>
              <a:rPr lang="de-DE" sz="2000" spc="-20" dirty="0" smtClean="0">
                <a:solidFill>
                  <a:srgbClr val="FF0000"/>
                </a:solidFill>
                <a:sym typeface="Wingdings" panose="05000000000000000000" pitchFamily="2" charset="2"/>
              </a:rPr>
              <a:t>Maßnahmen zur Belästigungsreduktion </a:t>
            </a:r>
          </a:p>
          <a:p>
            <a:pPr marL="361950" indent="-279400">
              <a:buClrTx/>
              <a:buNone/>
              <a:tabLst>
                <a:tab pos="712788" algn="l"/>
              </a:tabLst>
            </a:pPr>
            <a:endParaRPr lang="de-DE" dirty="0" smtClean="0">
              <a:sym typeface="Wingdings" panose="05000000000000000000" pitchFamily="2" charset="2"/>
            </a:endParaRPr>
          </a:p>
          <a:p>
            <a:pPr marL="355600" indent="-355600"/>
            <a:r>
              <a:rPr lang="de-DE" sz="2000" b="1" dirty="0" smtClean="0">
                <a:sym typeface="Wingdings" panose="05000000000000000000" pitchFamily="2" charset="2"/>
              </a:rPr>
              <a:t>Mittlere </a:t>
            </a:r>
            <a:r>
              <a:rPr lang="de-DE" sz="2000" b="1" dirty="0">
                <a:sym typeface="Wingdings" panose="05000000000000000000" pitchFamily="2" charset="2"/>
              </a:rPr>
              <a:t>Kurzzeitbelästigung </a:t>
            </a:r>
            <a:r>
              <a:rPr lang="de-DE" sz="2000" dirty="0">
                <a:sym typeface="Wingdings" panose="05000000000000000000" pitchFamily="2" charset="2"/>
              </a:rPr>
              <a:t>spiegelt</a:t>
            </a:r>
            <a:r>
              <a:rPr lang="de-DE" sz="2000" b="1" dirty="0">
                <a:sym typeface="Wingdings" panose="05000000000000000000" pitchFamily="2" charset="2"/>
              </a:rPr>
              <a:t> nicht </a:t>
            </a:r>
            <a:r>
              <a:rPr lang="de-DE" sz="2000" dirty="0">
                <a:sym typeface="Wingdings" panose="05000000000000000000" pitchFamily="2" charset="2"/>
              </a:rPr>
              <a:t>das </a:t>
            </a:r>
            <a:r>
              <a:rPr lang="de-DE" sz="2000" b="1" dirty="0">
                <a:sym typeface="Wingdings" panose="05000000000000000000" pitchFamily="2" charset="2"/>
              </a:rPr>
              <a:t>Langzeit-belästigungsurteil </a:t>
            </a:r>
            <a:r>
              <a:rPr lang="de-DE" sz="2000" dirty="0" smtClean="0">
                <a:sym typeface="Wingdings" panose="05000000000000000000" pitchFamily="2" charset="2"/>
              </a:rPr>
              <a:t>wider</a:t>
            </a:r>
            <a:endParaRPr lang="de-DE" sz="2000" dirty="0">
              <a:sym typeface="Wingdings" panose="05000000000000000000" pitchFamily="2" charset="2"/>
            </a:endParaRPr>
          </a:p>
          <a:p>
            <a:pPr marL="361950" indent="-279400">
              <a:buClrTx/>
              <a:buNone/>
              <a:tabLst>
                <a:tab pos="712788" algn="l"/>
              </a:tabLst>
            </a:pPr>
            <a:endParaRPr lang="de-DE" sz="2000" dirty="0">
              <a:sym typeface="Wingdings" panose="05000000000000000000" pitchFamily="2" charset="2"/>
            </a:endParaRPr>
          </a:p>
          <a:p>
            <a:pPr marL="361950" indent="-279400">
              <a:buClrTx/>
              <a:buNone/>
              <a:tabLst>
                <a:tab pos="712788" algn="l"/>
              </a:tabLst>
            </a:pPr>
            <a:endParaRPr lang="de-DE" sz="2000" dirty="0"/>
          </a:p>
        </p:txBody>
      </p:sp>
      <p:sp>
        <p:nvSpPr>
          <p:cNvPr id="21" name="Textfeld 20"/>
          <p:cNvSpPr txBox="1"/>
          <p:nvPr/>
        </p:nvSpPr>
        <p:spPr>
          <a:xfrm>
            <a:off x="7380312" y="4238666"/>
            <a:ext cx="356188" cy="707886"/>
          </a:xfrm>
          <a:prstGeom prst="rect">
            <a:avLst/>
          </a:prstGeom>
          <a:noFill/>
        </p:spPr>
        <p:txBody>
          <a:bodyPr wrap="none" rtlCol="0">
            <a:spAutoFit/>
          </a:bodyPr>
          <a:lstStyle/>
          <a:p>
            <a:r>
              <a:rPr lang="de-DE" sz="4000" b="1" dirty="0" smtClean="0">
                <a:ln>
                  <a:solidFill>
                    <a:srgbClr val="C00000"/>
                  </a:solidFill>
                </a:ln>
                <a:solidFill>
                  <a:srgbClr val="FF0000"/>
                </a:solidFill>
                <a:latin typeface="Arial Rounded MT Bold" panose="020F0704030504030204" pitchFamily="34" charset="0"/>
                <a:cs typeface="Arial" panose="020B0604020202020204" pitchFamily="34" charset="0"/>
              </a:rPr>
              <a:t>!</a:t>
            </a:r>
            <a:endParaRPr lang="de-DE" sz="4000" b="1" dirty="0">
              <a:ln>
                <a:solidFill>
                  <a:srgbClr val="C00000"/>
                </a:solidFill>
              </a:ln>
              <a:solidFill>
                <a:srgbClr val="FF0000"/>
              </a:solidFill>
              <a:latin typeface="Arial Rounded MT Bold" panose="020F0704030504030204" pitchFamily="34" charset="0"/>
              <a:cs typeface="Arial" panose="020B0604020202020204" pitchFamily="34" charset="0"/>
            </a:endParaRPr>
          </a:p>
        </p:txBody>
      </p:sp>
      <p:cxnSp>
        <p:nvCxnSpPr>
          <p:cNvPr id="22" name="Gerade Verbindung 21"/>
          <p:cNvCxnSpPr/>
          <p:nvPr/>
        </p:nvCxnSpPr>
        <p:spPr>
          <a:xfrm>
            <a:off x="3657668" y="3317642"/>
            <a:ext cx="320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Foliennummernplatzhalter 3"/>
          <p:cNvSpPr>
            <a:spLocks noGrp="1"/>
          </p:cNvSpPr>
          <p:nvPr>
            <p:ph type="sldNum" sz="quarter" idx="4294967295"/>
          </p:nvPr>
        </p:nvSpPr>
        <p:spPr>
          <a:xfrm>
            <a:off x="486000" y="125999"/>
            <a:ext cx="1044000" cy="144000"/>
          </a:xfrm>
        </p:spPr>
        <p:txBody>
          <a:bodyPr/>
          <a:lstStyle/>
          <a:p>
            <a:pPr>
              <a:defRPr/>
            </a:pPr>
            <a:r>
              <a:rPr lang="de-DE" smtClean="0"/>
              <a:t>DLR.de  •  Folie </a:t>
            </a:r>
            <a:fld id="{18C7CB6D-895A-4F21-B0E7-2185F6FE5534}" type="slidenum">
              <a:rPr lang="de-DE" smtClean="0"/>
              <a:pPr>
                <a:defRPr/>
              </a:pPr>
              <a:t>19</a:t>
            </a:fld>
            <a:endParaRPr lang="de-DE" dirty="0"/>
          </a:p>
        </p:txBody>
      </p:sp>
    </p:spTree>
    <p:extLst>
      <p:ext uri="{BB962C8B-B14F-4D97-AF65-F5344CB8AC3E}">
        <p14:creationId xmlns:p14="http://schemas.microsoft.com/office/powerpoint/2010/main" val="128115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9" end="9"/>
                                            </p:txEl>
                                          </p:spTgt>
                                        </p:tgtEl>
                                        <p:attrNameLst>
                                          <p:attrName>style.visibility</p:attrName>
                                        </p:attrNameLst>
                                      </p:cBhvr>
                                      <p:to>
                                        <p:strVal val="visible"/>
                                      </p:to>
                                    </p:set>
                                    <p:animEffect transition="in" filter="fade">
                                      <p:cBhvr>
                                        <p:cTn id="21" dur="500"/>
                                        <p:tgtEl>
                                          <p:spTgt spid="15">
                                            <p:txEl>
                                              <p:pRg st="9" end="9"/>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698625" y="1711836"/>
            <a:ext cx="7481887" cy="4247317"/>
          </a:xfrm>
          <a:prstGeom prst="rect">
            <a:avLst/>
          </a:prstGeom>
          <a:noFill/>
        </p:spPr>
        <p:txBody>
          <a:bodyPr>
            <a:spAutoFit/>
          </a:bodyPr>
          <a:lstStyle/>
          <a:p>
            <a:pPr fontAlgn="auto">
              <a:spcBef>
                <a:spcPts val="0"/>
              </a:spcBef>
              <a:spcAft>
                <a:spcPts val="0"/>
              </a:spcAft>
              <a:defRPr/>
            </a:pPr>
            <a:r>
              <a:rPr lang="de-DE" sz="2800" dirty="0">
                <a:solidFill>
                  <a:srgbClr val="000000"/>
                </a:solidFill>
                <a:latin typeface="Arial"/>
                <a:ea typeface="ヒラギノ角ゴ Pro W3" charset="-128"/>
                <a:cs typeface="Arial"/>
              </a:rPr>
              <a:t>Leistungs- und Schlafforschung</a:t>
            </a:r>
          </a:p>
          <a:p>
            <a:pPr marL="285750" indent="-285750" fontAlgn="auto">
              <a:spcBef>
                <a:spcPts val="0"/>
              </a:spcBef>
              <a:spcAft>
                <a:spcPts val="0"/>
              </a:spcAft>
              <a:buFont typeface="Arial" pitchFamily="34" charset="0"/>
              <a:buChar char="•"/>
              <a:defRPr/>
            </a:pPr>
            <a:r>
              <a:rPr lang="de-DE" sz="2000" dirty="0">
                <a:solidFill>
                  <a:srgbClr val="000000"/>
                </a:solidFill>
                <a:latin typeface="Arial"/>
                <a:ea typeface="ヒラギノ角ゴ Pro W3" charset="-128"/>
                <a:cs typeface="Arial"/>
              </a:rPr>
              <a:t>Bedingungen der Leistungsfähigkeit und Erholung von Operatoren</a:t>
            </a:r>
          </a:p>
          <a:p>
            <a:pPr fontAlgn="auto">
              <a:spcBef>
                <a:spcPts val="0"/>
              </a:spcBef>
              <a:spcAft>
                <a:spcPts val="0"/>
              </a:spcAft>
              <a:defRPr/>
            </a:pPr>
            <a:endParaRPr lang="de-DE" sz="2400" dirty="0">
              <a:solidFill>
                <a:srgbClr val="000000"/>
              </a:solidFill>
              <a:latin typeface="Arial"/>
              <a:ea typeface="ヒラギノ角ゴ Pro W3" charset="-128"/>
              <a:cs typeface="Arial"/>
            </a:endParaRPr>
          </a:p>
          <a:p>
            <a:pPr fontAlgn="auto">
              <a:spcBef>
                <a:spcPts val="0"/>
              </a:spcBef>
              <a:spcAft>
                <a:spcPts val="0"/>
              </a:spcAft>
              <a:defRPr/>
            </a:pPr>
            <a:r>
              <a:rPr lang="de-DE" sz="2800" dirty="0">
                <a:solidFill>
                  <a:srgbClr val="000000"/>
                </a:solidFill>
                <a:latin typeface="Arial"/>
                <a:ea typeface="ヒラギノ角ゴ Pro W3" charset="-128"/>
                <a:cs typeface="Arial"/>
              </a:rPr>
              <a:t>Lärmwirkungsforschung</a:t>
            </a:r>
          </a:p>
          <a:p>
            <a:pPr marL="285750" indent="-285750" fontAlgn="auto">
              <a:spcBef>
                <a:spcPts val="0"/>
              </a:spcBef>
              <a:spcAft>
                <a:spcPts val="0"/>
              </a:spcAft>
              <a:buFont typeface="Arial" pitchFamily="34" charset="0"/>
              <a:buChar char="•"/>
              <a:defRPr/>
            </a:pPr>
            <a:r>
              <a:rPr lang="de-DE" sz="2000" dirty="0">
                <a:solidFill>
                  <a:srgbClr val="000000"/>
                </a:solidFill>
                <a:latin typeface="Arial"/>
                <a:ea typeface="ヒラギノ角ゴ Pro W3" charset="-128"/>
                <a:cs typeface="Arial"/>
              </a:rPr>
              <a:t>Effekte von Flug-, Bahn- Straßenverkehrslärm auf Schlaf, Gesundheit und Wohlbefinden</a:t>
            </a:r>
          </a:p>
          <a:p>
            <a:pPr fontAlgn="auto">
              <a:spcBef>
                <a:spcPts val="0"/>
              </a:spcBef>
              <a:spcAft>
                <a:spcPts val="0"/>
              </a:spcAft>
              <a:defRPr/>
            </a:pPr>
            <a:endParaRPr lang="de-DE" sz="2400" dirty="0">
              <a:solidFill>
                <a:srgbClr val="000000"/>
              </a:solidFill>
              <a:latin typeface="Arial"/>
              <a:ea typeface="ヒラギノ角ゴ Pro W3" charset="-128"/>
              <a:cs typeface="Arial"/>
            </a:endParaRPr>
          </a:p>
          <a:p>
            <a:pPr fontAlgn="auto">
              <a:spcBef>
                <a:spcPts val="0"/>
              </a:spcBef>
              <a:spcAft>
                <a:spcPts val="0"/>
              </a:spcAft>
              <a:defRPr/>
            </a:pPr>
            <a:r>
              <a:rPr lang="de-DE" sz="2800" dirty="0" err="1">
                <a:solidFill>
                  <a:srgbClr val="000000"/>
                </a:solidFill>
                <a:latin typeface="Arial"/>
                <a:ea typeface="ヒラギノ角ゴ Pro W3" charset="-128"/>
                <a:cs typeface="Arial"/>
              </a:rPr>
              <a:t>Baromedizin</a:t>
            </a:r>
            <a:endParaRPr lang="de-DE" sz="2800" dirty="0">
              <a:solidFill>
                <a:srgbClr val="000000"/>
              </a:solidFill>
              <a:latin typeface="Arial"/>
              <a:ea typeface="ヒラギノ角ゴ Pro W3" charset="-128"/>
              <a:cs typeface="Arial"/>
            </a:endParaRPr>
          </a:p>
          <a:p>
            <a:pPr marL="285750" indent="-285750" fontAlgn="auto">
              <a:spcBef>
                <a:spcPts val="0"/>
              </a:spcBef>
              <a:spcAft>
                <a:spcPts val="0"/>
              </a:spcAft>
              <a:buFont typeface="Arial" pitchFamily="34" charset="0"/>
              <a:buChar char="•"/>
              <a:defRPr/>
            </a:pPr>
            <a:r>
              <a:rPr lang="de-DE" sz="2000" dirty="0">
                <a:solidFill>
                  <a:srgbClr val="000000"/>
                </a:solidFill>
                <a:latin typeface="Arial"/>
                <a:ea typeface="ヒラギノ角ゴ Pro W3" charset="-128"/>
                <a:cs typeface="Arial"/>
              </a:rPr>
              <a:t>Effekte von atmosphärischem Druck auf Leistungsfähigkeit, Schlaf und Befindlichkeit</a:t>
            </a:r>
          </a:p>
          <a:p>
            <a:pPr fontAlgn="auto">
              <a:spcBef>
                <a:spcPts val="0"/>
              </a:spcBef>
              <a:spcAft>
                <a:spcPts val="0"/>
              </a:spcAft>
              <a:defRPr/>
            </a:pPr>
            <a:endParaRPr lang="de-DE" dirty="0">
              <a:solidFill>
                <a:srgbClr val="000000"/>
              </a:solidFill>
              <a:latin typeface="Arial"/>
              <a:ea typeface="ヒラギノ角ゴ Pro W3" charset="-128"/>
              <a:cs typeface="Arial"/>
            </a:endParaRPr>
          </a:p>
        </p:txBody>
      </p:sp>
      <p:sp>
        <p:nvSpPr>
          <p:cNvPr id="8195" name="Textfeld 5"/>
          <p:cNvSpPr txBox="1">
            <a:spLocks noChangeArrowheads="1"/>
          </p:cNvSpPr>
          <p:nvPr/>
        </p:nvSpPr>
        <p:spPr bwMode="auto">
          <a:xfrm>
            <a:off x="442912" y="615950"/>
            <a:ext cx="76370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a:solidFill>
                  <a:schemeClr val="tx1"/>
                </a:solidFill>
                <a:latin typeface="Arial" pitchFamily="34" charset="0"/>
                <a:ea typeface="ヒラギノ角ゴ Pro W3"/>
                <a:cs typeface="Arial" pitchFamily="34" charset="0"/>
              </a:defRPr>
            </a:lvl1pPr>
            <a:lvl2pPr marL="742950" indent="-285750" eaLnBrk="0" hangingPunct="0">
              <a:buChar char="-"/>
              <a:defRPr>
                <a:solidFill>
                  <a:schemeClr val="tx1"/>
                </a:solidFill>
                <a:latin typeface="Arial" pitchFamily="34" charset="0"/>
                <a:ea typeface="ヒラギノ角ゴ Pro W3"/>
                <a:cs typeface="Arial" pitchFamily="34" charset="0"/>
              </a:defRPr>
            </a:lvl2pPr>
            <a:lvl3pPr marL="1143000" indent="-228600" eaLnBrk="0" hangingPunct="0">
              <a:buChar char="-"/>
              <a:defRPr>
                <a:solidFill>
                  <a:schemeClr val="tx1"/>
                </a:solidFill>
                <a:latin typeface="Arial" pitchFamily="34" charset="0"/>
                <a:ea typeface="ヒラギノ角ゴ Pro W3"/>
                <a:cs typeface="Arial" pitchFamily="34" charset="0"/>
              </a:defRPr>
            </a:lvl3pPr>
            <a:lvl4pPr marL="1600200" indent="-228600" eaLnBrk="0" hangingPunct="0">
              <a:buChar char="-"/>
              <a:defRPr>
                <a:solidFill>
                  <a:schemeClr val="tx1"/>
                </a:solidFill>
                <a:latin typeface="Arial" pitchFamily="34" charset="0"/>
                <a:ea typeface="ヒラギノ角ゴ Pro W3"/>
                <a:cs typeface="Arial" pitchFamily="34" charset="0"/>
              </a:defRPr>
            </a:lvl4pPr>
            <a:lvl5pPr marL="2057400" indent="-228600" eaLnBrk="0" hangingPunct="0">
              <a:buChar char="-"/>
              <a:defRPr>
                <a:solidFill>
                  <a:schemeClr val="tx1"/>
                </a:solidFill>
                <a:latin typeface="Arial" pitchFamily="34" charset="0"/>
                <a:ea typeface="ヒラギノ角ゴ Pro W3"/>
                <a:cs typeface="Arial" pitchFamily="34" charset="0"/>
              </a:defRPr>
            </a:lvl5pPr>
            <a:lvl6pPr marL="2514600" indent="-228600" eaLnBrk="0" fontAlgn="base" hangingPunct="0">
              <a:spcBef>
                <a:spcPct val="0"/>
              </a:spcBef>
              <a:spcAft>
                <a:spcPct val="0"/>
              </a:spcAft>
              <a:buChar char="-"/>
              <a:defRPr>
                <a:solidFill>
                  <a:schemeClr val="tx1"/>
                </a:solidFill>
                <a:latin typeface="Arial" pitchFamily="34" charset="0"/>
                <a:ea typeface="ヒラギノ角ゴ Pro W3"/>
                <a:cs typeface="Arial" pitchFamily="34" charset="0"/>
              </a:defRPr>
            </a:lvl6pPr>
            <a:lvl7pPr marL="2971800" indent="-228600" eaLnBrk="0" fontAlgn="base" hangingPunct="0">
              <a:spcBef>
                <a:spcPct val="0"/>
              </a:spcBef>
              <a:spcAft>
                <a:spcPct val="0"/>
              </a:spcAft>
              <a:buChar char="-"/>
              <a:defRPr>
                <a:solidFill>
                  <a:schemeClr val="tx1"/>
                </a:solidFill>
                <a:latin typeface="Arial" pitchFamily="34" charset="0"/>
                <a:ea typeface="ヒラギノ角ゴ Pro W3"/>
                <a:cs typeface="Arial" pitchFamily="34" charset="0"/>
              </a:defRPr>
            </a:lvl7pPr>
            <a:lvl8pPr marL="3429000" indent="-228600" eaLnBrk="0" fontAlgn="base" hangingPunct="0">
              <a:spcBef>
                <a:spcPct val="0"/>
              </a:spcBef>
              <a:spcAft>
                <a:spcPct val="0"/>
              </a:spcAft>
              <a:buChar char="-"/>
              <a:defRPr>
                <a:solidFill>
                  <a:schemeClr val="tx1"/>
                </a:solidFill>
                <a:latin typeface="Arial" pitchFamily="34" charset="0"/>
                <a:ea typeface="ヒラギノ角ゴ Pro W3"/>
                <a:cs typeface="Arial" pitchFamily="34" charset="0"/>
              </a:defRPr>
            </a:lvl8pPr>
            <a:lvl9pPr marL="3886200" indent="-228600" eaLnBrk="0" fontAlgn="base" hangingPunct="0">
              <a:spcBef>
                <a:spcPct val="0"/>
              </a:spcBef>
              <a:spcAft>
                <a:spcPct val="0"/>
              </a:spcAft>
              <a:buChar char="-"/>
              <a:defRPr>
                <a:solidFill>
                  <a:schemeClr val="tx1"/>
                </a:solidFill>
                <a:latin typeface="Arial" pitchFamily="34" charset="0"/>
                <a:ea typeface="ヒラギノ角ゴ Pro W3"/>
                <a:cs typeface="Arial" pitchFamily="34" charset="0"/>
              </a:defRPr>
            </a:lvl9pPr>
          </a:lstStyle>
          <a:p>
            <a:pPr eaLnBrk="1" hangingPunct="1">
              <a:buFontTx/>
              <a:buNone/>
            </a:pPr>
            <a:r>
              <a:rPr lang="de-DE" altLang="de-DE" sz="2800" b="1" dirty="0">
                <a:solidFill>
                  <a:schemeClr val="tx1">
                    <a:lumMod val="50000"/>
                    <a:lumOff val="50000"/>
                  </a:schemeClr>
                </a:solidFill>
                <a:cs typeface="ヒラギノ角ゴ Pro W3"/>
              </a:rPr>
              <a:t>Flugphysiologie: Forschungsschwerpunkte</a:t>
            </a:r>
          </a:p>
        </p:txBody>
      </p:sp>
      <p:pic>
        <p:nvPicPr>
          <p:cNvPr id="8196" name="Picture 2" descr="D:\Bilder\2012 Pressephotos FP\TITAN+CRC\Druckkammer06.jpg"/>
          <p:cNvPicPr>
            <a:picLocks noChangeAspect="1" noChangeArrowheads="1"/>
          </p:cNvPicPr>
          <p:nvPr/>
        </p:nvPicPr>
        <p:blipFill>
          <a:blip r:embed="rId3">
            <a:extLst>
              <a:ext uri="{28A0092B-C50C-407E-A947-70E740481C1C}">
                <a14:useLocalDpi xmlns:a14="http://schemas.microsoft.com/office/drawing/2010/main" val="0"/>
              </a:ext>
            </a:extLst>
          </a:blip>
          <a:srcRect l="9500" t="2592" r="11113" b="11070"/>
          <a:stretch>
            <a:fillRect/>
          </a:stretch>
        </p:blipFill>
        <p:spPr bwMode="auto">
          <a:xfrm>
            <a:off x="485775" y="4529138"/>
            <a:ext cx="10858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MVejvoda_DSC5952"/>
          <p:cNvPicPr>
            <a:picLocks noChangeAspect="1" noChangeArrowheads="1"/>
          </p:cNvPicPr>
          <p:nvPr/>
        </p:nvPicPr>
        <p:blipFill>
          <a:blip r:embed="rId4">
            <a:extLst>
              <a:ext uri="{28A0092B-C50C-407E-A947-70E740481C1C}">
                <a14:useLocalDpi xmlns:a14="http://schemas.microsoft.com/office/drawing/2010/main" val="0"/>
              </a:ext>
            </a:extLst>
          </a:blip>
          <a:srcRect l="3542" r="14143"/>
          <a:stretch>
            <a:fillRect/>
          </a:stretch>
        </p:blipFill>
        <p:spPr bwMode="auto">
          <a:xfrm>
            <a:off x="477837" y="1754188"/>
            <a:ext cx="11461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descr="Bild Fluglärm und Schla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7" y="3168650"/>
            <a:ext cx="11080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bgerundetes Rechteck 1"/>
          <p:cNvSpPr/>
          <p:nvPr/>
        </p:nvSpPr>
        <p:spPr>
          <a:xfrm>
            <a:off x="351603" y="3043698"/>
            <a:ext cx="8316416" cy="126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chemeClr val="tx1"/>
              </a:solidFill>
              <a:latin typeface="Arial" pitchFamily="34" charset="0"/>
              <a:cs typeface="Arial" pitchFamily="34" charset="0"/>
            </a:endParaRPr>
          </a:p>
        </p:txBody>
      </p:sp>
      <p:sp>
        <p:nvSpPr>
          <p:cNvPr id="14" name="Foliennummernplatzhalter 3"/>
          <p:cNvSpPr>
            <a:spLocks noGrp="1"/>
          </p:cNvSpPr>
          <p:nvPr>
            <p:ph type="sldNum" sz="quarter" idx="14"/>
          </p:nvPr>
        </p:nvSpPr>
        <p:spPr>
          <a:xfrm>
            <a:off x="486000" y="125999"/>
            <a:ext cx="1044000" cy="144000"/>
          </a:xfrm>
        </p:spPr>
        <p:txBody>
          <a:bodyPr/>
          <a:lstStyle/>
          <a:p>
            <a:pPr>
              <a:defRPr/>
            </a:pPr>
            <a:r>
              <a:rPr lang="de-DE" smtClean="0"/>
              <a:t>DLR.de  •  Folie </a:t>
            </a:r>
            <a:fld id="{18C7CB6D-895A-4F21-B0E7-2185F6FE5534}" type="slidenum">
              <a:rPr lang="de-DE" smtClean="0"/>
              <a:pPr>
                <a:defRPr/>
              </a:pPr>
              <a:t>2</a:t>
            </a:fld>
            <a:endParaRPr lang="de-DE" dirty="0"/>
          </a:p>
        </p:txBody>
      </p:sp>
    </p:spTree>
    <p:extLst>
      <p:ext uri="{BB962C8B-B14F-4D97-AF65-F5344CB8AC3E}">
        <p14:creationId xmlns:p14="http://schemas.microsoft.com/office/powerpoint/2010/main" val="56252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1"/>
          <p:cNvSpPr txBox="1">
            <a:spLocks/>
          </p:cNvSpPr>
          <p:nvPr/>
        </p:nvSpPr>
        <p:spPr bwMode="auto">
          <a:xfrm>
            <a:off x="539552" y="4745225"/>
            <a:ext cx="8172000" cy="127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de-DE" dirty="0" smtClean="0"/>
              <a:t>Und ein herzliches Dankeschön den Kollegen der Abteilung ME-FPH und des  Work Packages 2 des                 	        - Projekts, insbesondere dem Leibniz-Institut für Arbeitsforschung an der TU Dortmund und der Universität Budapest.</a:t>
            </a:r>
          </a:p>
          <a:p>
            <a:pPr algn="just"/>
            <a:endParaRPr lang="de-DE" dirty="0"/>
          </a:p>
        </p:txBody>
      </p:sp>
      <p:sp>
        <p:nvSpPr>
          <p:cNvPr id="2" name="Textplatzhalter 1"/>
          <p:cNvSpPr>
            <a:spLocks noGrp="1"/>
          </p:cNvSpPr>
          <p:nvPr>
            <p:ph type="body" sz="quarter" idx="12"/>
          </p:nvPr>
        </p:nvSpPr>
        <p:spPr/>
        <p:txBody>
          <a:bodyPr/>
          <a:lstStyle/>
          <a:p>
            <a:endParaRPr lang="de-DE"/>
          </a:p>
        </p:txBody>
      </p:sp>
      <p:sp>
        <p:nvSpPr>
          <p:cNvPr id="4" name="Foliennummernplatzhalter 3"/>
          <p:cNvSpPr>
            <a:spLocks noGrp="1"/>
          </p:cNvSpPr>
          <p:nvPr>
            <p:ph type="sldNum" sz="quarter" idx="14"/>
          </p:nvPr>
        </p:nvSpPr>
        <p:spPr/>
        <p:txBody>
          <a:bodyPr/>
          <a:lstStyle/>
          <a:p>
            <a:pPr>
              <a:defRPr/>
            </a:pPr>
            <a:r>
              <a:rPr lang="de-DE" smtClean="0"/>
              <a:t>DLR.de  •  Folie </a:t>
            </a:r>
            <a:fld id="{18C7CB6D-895A-4F21-B0E7-2185F6FE5534}" type="slidenum">
              <a:rPr lang="de-DE" smtClean="0"/>
              <a:pPr>
                <a:defRPr/>
              </a:pPr>
              <a:t>20</a:t>
            </a:fld>
            <a:endParaRPr lang="de-DE" dirty="0"/>
          </a:p>
        </p:txBody>
      </p:sp>
      <p:sp>
        <p:nvSpPr>
          <p:cNvPr id="5" name="Titel 4"/>
          <p:cNvSpPr>
            <a:spLocks noGrp="1"/>
          </p:cNvSpPr>
          <p:nvPr>
            <p:ph type="title"/>
          </p:nvPr>
        </p:nvSpPr>
        <p:spPr/>
        <p:txBody>
          <a:bodyPr/>
          <a:lstStyle/>
          <a:p>
            <a:endParaRPr lang="de-DE"/>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488" y="1563291"/>
            <a:ext cx="13095288"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0" descr="COSMA_logo.pd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3014" y="5045692"/>
            <a:ext cx="1648336"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61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500" fill="hold"/>
                                        <p:tgtEl>
                                          <p:spTgt spid="6"/>
                                        </p:tgtEl>
                                        <p:attrNameLst>
                                          <p:attrName>ppt_x</p:attrName>
                                        </p:attrNameLst>
                                      </p:cBhvr>
                                      <p:tavLst>
                                        <p:tav tm="0">
                                          <p:val>
                                            <p:strVal val="1+#ppt_w/2"/>
                                          </p:val>
                                        </p:tav>
                                        <p:tav tm="100000">
                                          <p:val>
                                            <p:strVal val="#ppt_x"/>
                                          </p:val>
                                        </p:tav>
                                      </p:tavLst>
                                    </p:anim>
                                    <p:anim calcmode="lin" valueType="num">
                                      <p:cBhvr additive="base">
                                        <p:cTn id="8" dur="3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38200"/>
            <a:ext cx="8229600" cy="762000"/>
          </a:xfrm>
        </p:spPr>
        <p:txBody>
          <a:bodyPr/>
          <a:lstStyle/>
          <a:p>
            <a:r>
              <a:rPr lang="de-DE" sz="2800" dirty="0" smtClean="0"/>
              <a:t>Ansatzpunkte</a:t>
            </a:r>
            <a:endParaRPr lang="de-DE" sz="2800" dirty="0"/>
          </a:p>
        </p:txBody>
      </p:sp>
      <p:sp>
        <p:nvSpPr>
          <p:cNvPr id="3" name="Inhaltsplatzhalter 2"/>
          <p:cNvSpPr>
            <a:spLocks noGrp="1"/>
          </p:cNvSpPr>
          <p:nvPr>
            <p:ph idx="4294967295"/>
          </p:nvPr>
        </p:nvSpPr>
        <p:spPr>
          <a:xfrm>
            <a:off x="457200" y="1905000"/>
            <a:ext cx="8229600" cy="4640958"/>
          </a:xfrm>
          <a:prstGeom prst="rect">
            <a:avLst/>
          </a:prstGeom>
        </p:spPr>
        <p:txBody>
          <a:bodyPr>
            <a:normAutofit/>
          </a:bodyPr>
          <a:lstStyle/>
          <a:p>
            <a:pPr marL="624078" indent="-514350">
              <a:buFont typeface="+mj-lt"/>
              <a:buAutoNum type="arabicPeriod"/>
            </a:pPr>
            <a:r>
              <a:rPr lang="de-DE" sz="2300" dirty="0" smtClean="0"/>
              <a:t>… zur Verbesserung der Beziehung zwischen Flughafen und Anwohner</a:t>
            </a:r>
          </a:p>
          <a:p>
            <a:pPr marL="624078" indent="-514350">
              <a:buFont typeface="+mj-lt"/>
              <a:buAutoNum type="arabicPeriod"/>
            </a:pPr>
            <a:endParaRPr lang="de-DE" sz="900" dirty="0" smtClean="0"/>
          </a:p>
          <a:p>
            <a:pPr marL="624078" indent="-514350">
              <a:buFont typeface="+mj-lt"/>
              <a:buAutoNum type="arabicPeriod"/>
            </a:pPr>
            <a:r>
              <a:rPr lang="de-DE" sz="2300" dirty="0" smtClean="0"/>
              <a:t>… zur Reduzierung der Belästigung in der Bevölkerung</a:t>
            </a:r>
            <a:endParaRPr lang="de-DE" sz="2300" dirty="0"/>
          </a:p>
          <a:p>
            <a:endParaRPr lang="de-DE" dirty="0" smtClean="0"/>
          </a:p>
          <a:p>
            <a:endParaRPr lang="de-DE" dirty="0"/>
          </a:p>
          <a:p>
            <a:endParaRPr lang="de-DE" dirty="0" smtClean="0"/>
          </a:p>
          <a:p>
            <a:endParaRPr lang="de-DE" dirty="0"/>
          </a:p>
          <a:p>
            <a:endParaRPr lang="de-DE" dirty="0" smtClean="0"/>
          </a:p>
          <a:p>
            <a:endParaRPr lang="de-DE" dirty="0" smtClean="0"/>
          </a:p>
          <a:p>
            <a:pPr lvl="1"/>
            <a:endParaRPr lang="de-DE"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3870325"/>
            <a:ext cx="71024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liennummernplatzhalter 3"/>
          <p:cNvSpPr>
            <a:spLocks noGrp="1"/>
          </p:cNvSpPr>
          <p:nvPr>
            <p:ph type="sldNum" sz="quarter" idx="4294967295"/>
          </p:nvPr>
        </p:nvSpPr>
        <p:spPr>
          <a:xfrm>
            <a:off x="486000" y="125999"/>
            <a:ext cx="1044000" cy="144000"/>
          </a:xfrm>
        </p:spPr>
        <p:txBody>
          <a:bodyPr/>
          <a:lstStyle/>
          <a:p>
            <a:pPr>
              <a:defRPr/>
            </a:pPr>
            <a:r>
              <a:rPr lang="de-DE" smtClean="0"/>
              <a:t>DLR.de  •  Folie </a:t>
            </a:r>
            <a:fld id="{18C7CB6D-895A-4F21-B0E7-2185F6FE5534}" type="slidenum">
              <a:rPr lang="de-DE" smtClean="0"/>
              <a:pPr>
                <a:defRPr/>
              </a:pPr>
              <a:t>21</a:t>
            </a:fld>
            <a:endParaRPr lang="de-DE" dirty="0"/>
          </a:p>
        </p:txBody>
      </p:sp>
    </p:spTree>
    <p:extLst>
      <p:ext uri="{BB962C8B-B14F-4D97-AF65-F5344CB8AC3E}">
        <p14:creationId xmlns:p14="http://schemas.microsoft.com/office/powerpoint/2010/main" val="52940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81000" y="2133600"/>
            <a:ext cx="8229600" cy="4745736"/>
          </a:xfrm>
          <a:prstGeom prst="rect">
            <a:avLst/>
          </a:prstGeom>
        </p:spPr>
        <p:txBody>
          <a:bodyPr>
            <a:normAutofit/>
          </a:bodyPr>
          <a:lstStyle/>
          <a:p>
            <a:pPr marL="344487" lvl="1" indent="-342900">
              <a:buFont typeface="Arial" panose="020B0604020202020204" pitchFamily="34" charset="0"/>
              <a:buChar char="•"/>
            </a:pPr>
            <a:endParaRPr lang="de-DE" sz="2200" dirty="0" smtClean="0">
              <a:solidFill>
                <a:schemeClr val="tx1"/>
              </a:solidFill>
            </a:endParaRPr>
          </a:p>
          <a:p>
            <a:pPr marL="344487" lvl="1" indent="-342900">
              <a:buFont typeface="Arial" panose="020B0604020202020204" pitchFamily="34" charset="0"/>
              <a:buChar char="•"/>
            </a:pPr>
            <a:endParaRPr lang="de-DE" sz="1200" dirty="0">
              <a:solidFill>
                <a:schemeClr val="tx1"/>
              </a:solidFill>
            </a:endParaRPr>
          </a:p>
          <a:p>
            <a:pPr marL="344487" lvl="1" indent="-342900">
              <a:buFont typeface="Arial" panose="020B0604020202020204" pitchFamily="34" charset="0"/>
              <a:buChar char="•"/>
            </a:pPr>
            <a:endParaRPr lang="de-DE" sz="2200" dirty="0" smtClean="0">
              <a:solidFill>
                <a:schemeClr val="tx1"/>
              </a:solidFill>
            </a:endParaRPr>
          </a:p>
          <a:p>
            <a:pPr marL="344487" lvl="1" indent="-342900">
              <a:buFont typeface="Arial" panose="020B0604020202020204" pitchFamily="34" charset="0"/>
              <a:buChar char="•"/>
            </a:pPr>
            <a:r>
              <a:rPr lang="de-DE" sz="2200" dirty="0" smtClean="0">
                <a:solidFill>
                  <a:schemeClr val="tx1"/>
                </a:solidFill>
              </a:rPr>
              <a:t>Offene </a:t>
            </a:r>
            <a:r>
              <a:rPr lang="de-DE" sz="2200" dirty="0">
                <a:solidFill>
                  <a:schemeClr val="tx1"/>
                </a:solidFill>
              </a:rPr>
              <a:t>und zeitnahe </a:t>
            </a:r>
            <a:r>
              <a:rPr lang="de-DE" sz="2200" dirty="0" smtClean="0">
                <a:solidFill>
                  <a:schemeClr val="tx1"/>
                </a:solidFill>
              </a:rPr>
              <a:t>Kommunikation</a:t>
            </a:r>
          </a:p>
          <a:p>
            <a:pPr marL="344487" lvl="1" indent="-342900">
              <a:buFont typeface="Arial" panose="020B0604020202020204" pitchFamily="34" charset="0"/>
              <a:buChar char="•"/>
            </a:pPr>
            <a:endParaRPr lang="de-DE" sz="2200" dirty="0" smtClean="0">
              <a:solidFill>
                <a:schemeClr val="tx1"/>
              </a:solidFill>
            </a:endParaRPr>
          </a:p>
          <a:p>
            <a:pPr marL="344487" lvl="1" indent="-342900">
              <a:buFont typeface="Arial" panose="020B0604020202020204" pitchFamily="34" charset="0"/>
              <a:buChar char="•"/>
            </a:pPr>
            <a:r>
              <a:rPr lang="de-DE" sz="2200" dirty="0" smtClean="0">
                <a:solidFill>
                  <a:schemeClr val="tx1"/>
                </a:solidFill>
              </a:rPr>
              <a:t>Transparente Darstellung von Handlungsspielräume</a:t>
            </a:r>
          </a:p>
          <a:p>
            <a:pPr marL="542925" lvl="2" indent="0">
              <a:buNone/>
            </a:pPr>
            <a:endParaRPr lang="de-DE" sz="2000" dirty="0" smtClean="0">
              <a:solidFill>
                <a:schemeClr val="tx1"/>
              </a:solidFill>
              <a:sym typeface="Wingdings" panose="05000000000000000000" pitchFamily="2" charset="2"/>
            </a:endParaRPr>
          </a:p>
          <a:p>
            <a:pPr marL="344487" indent="-342900">
              <a:buFont typeface="Arial" panose="020B0604020202020204" pitchFamily="34" charset="0"/>
              <a:buChar char="•"/>
            </a:pPr>
            <a:r>
              <a:rPr lang="de-DE" sz="2200" dirty="0"/>
              <a:t>Involvieren der Betroffenen bei Schalldämmung</a:t>
            </a:r>
          </a:p>
          <a:p>
            <a:pPr marL="344487" indent="-342900">
              <a:buFont typeface="Arial" panose="020B0604020202020204" pitchFamily="34" charset="0"/>
              <a:buChar char="•"/>
            </a:pPr>
            <a:endParaRPr lang="de-DE" sz="2200" dirty="0" smtClean="0"/>
          </a:p>
          <a:p>
            <a:pPr marL="344487" indent="-342900">
              <a:buFont typeface="Arial" panose="020B0604020202020204" pitchFamily="34" charset="0"/>
              <a:buChar char="•"/>
            </a:pPr>
            <a:r>
              <a:rPr lang="de-DE" sz="2200" dirty="0" smtClean="0"/>
              <a:t>Umfassende </a:t>
            </a:r>
            <a:r>
              <a:rPr lang="de-DE" sz="2200" dirty="0"/>
              <a:t>Darstellung derzeitiger und zukünftig denkbarer Lärmschutzmaßnahmen </a:t>
            </a:r>
          </a:p>
          <a:p>
            <a:pPr marL="885825" lvl="2" indent="-342900">
              <a:buFont typeface="Wingdings"/>
              <a:buChar char="à"/>
            </a:pPr>
            <a:endParaRPr lang="de-DE" sz="2100" dirty="0">
              <a:solidFill>
                <a:schemeClr val="tx1"/>
              </a:solidFill>
            </a:endParaRPr>
          </a:p>
          <a:p>
            <a:endParaRPr lang="de-DE"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70325"/>
            <a:ext cx="71024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p:cNvSpPr txBox="1">
            <a:spLocks/>
          </p:cNvSpPr>
          <p:nvPr/>
        </p:nvSpPr>
        <p:spPr>
          <a:xfrm>
            <a:off x="609600" y="1066800"/>
            <a:ext cx="8229600" cy="762000"/>
          </a:xfrm>
          <a:prstGeom prst="rect">
            <a:avLst/>
          </a:prstGeom>
        </p:spPr>
        <p:txBody>
          <a:bodyPr vert="horz" anchor="ctr">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endParaRPr lang="de-DE" sz="3000" dirty="0"/>
          </a:p>
        </p:txBody>
      </p:sp>
      <p:sp>
        <p:nvSpPr>
          <p:cNvPr id="10" name="Titel 1"/>
          <p:cNvSpPr txBox="1">
            <a:spLocks noGrp="1"/>
          </p:cNvSpPr>
          <p:nvPr>
            <p:ph type="title"/>
          </p:nvPr>
        </p:nvSpPr>
        <p:spPr>
          <a:prstGeom prst="rect">
            <a:avLst/>
          </a:prstGeom>
        </p:spPr>
        <p:txBody>
          <a:bodyPr vert="horz" anchor="ctr">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de-DE" sz="2800" dirty="0">
                <a:solidFill>
                  <a:srgbClr val="686868"/>
                </a:solidFill>
                <a:latin typeface="Arial" pitchFamily="34" charset="0"/>
                <a:cs typeface="Arial" pitchFamily="34" charset="0"/>
              </a:rPr>
              <a:t>Ansatzpunkte</a:t>
            </a:r>
            <a:endParaRPr lang="de-DE" sz="3000" dirty="0"/>
          </a:p>
        </p:txBody>
      </p:sp>
      <p:sp>
        <p:nvSpPr>
          <p:cNvPr id="6" name="Foliennummernplatzhalter 3"/>
          <p:cNvSpPr>
            <a:spLocks noGrp="1"/>
          </p:cNvSpPr>
          <p:nvPr>
            <p:ph type="sldNum" sz="quarter" idx="4294967295"/>
          </p:nvPr>
        </p:nvSpPr>
        <p:spPr>
          <a:xfrm>
            <a:off x="486000" y="125999"/>
            <a:ext cx="1044000" cy="144000"/>
          </a:xfrm>
        </p:spPr>
        <p:txBody>
          <a:bodyPr/>
          <a:lstStyle/>
          <a:p>
            <a:pPr>
              <a:defRPr/>
            </a:pPr>
            <a:r>
              <a:rPr lang="de-DE" smtClean="0"/>
              <a:t>DLR.de  •  Folie </a:t>
            </a:r>
            <a:fld id="{18C7CB6D-895A-4F21-B0E7-2185F6FE5534}" type="slidenum">
              <a:rPr lang="de-DE" smtClean="0"/>
              <a:pPr>
                <a:defRPr/>
              </a:pPr>
              <a:t>22</a:t>
            </a:fld>
            <a:endParaRPr lang="de-DE" dirty="0"/>
          </a:p>
        </p:txBody>
      </p:sp>
    </p:spTree>
    <p:extLst>
      <p:ext uri="{BB962C8B-B14F-4D97-AF65-F5344CB8AC3E}">
        <p14:creationId xmlns:p14="http://schemas.microsoft.com/office/powerpoint/2010/main" val="295011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750" fill="hold"/>
                                        <p:tgtEl>
                                          <p:spTgt spid="8"/>
                                        </p:tgtEl>
                                      </p:cBhvr>
                                      <p:by x="65000" y="65000"/>
                                    </p:animScale>
                                  </p:childTnLst>
                                </p:cTn>
                              </p:par>
                              <p:par>
                                <p:cTn id="7" presetID="64" presetClass="path" presetSubtype="0" accel="50000" decel="50000" fill="hold" nodeType="withEffect">
                                  <p:stCondLst>
                                    <p:cond delay="0"/>
                                  </p:stCondLst>
                                  <p:childTnLst>
                                    <p:animMotion origin="layout" path="M -1.38889E-6 -4.81481E-6 L -0.00191 -0.328 " pathEditMode="relative" rAng="0" ptsTypes="AA">
                                      <p:cBhvr>
                                        <p:cTn id="8" dur="750" fill="hold"/>
                                        <p:tgtEl>
                                          <p:spTgt spid="8"/>
                                        </p:tgtEl>
                                        <p:attrNameLst>
                                          <p:attrName>ppt_x</p:attrName>
                                          <p:attrName>ppt_y</p:attrName>
                                        </p:attrNameLst>
                                      </p:cBhvr>
                                      <p:rCtr x="-104" y="-1641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idx="1"/>
          </p:nvPr>
        </p:nvSpPr>
        <p:spPr>
          <a:xfrm>
            <a:off x="878400" y="2565032"/>
            <a:ext cx="7779600" cy="1152000"/>
          </a:xfrm>
        </p:spPr>
        <p:txBody>
          <a:bodyPr/>
          <a:lstStyle/>
          <a:p>
            <a:pPr algn="ctr"/>
            <a:r>
              <a:rPr lang="de-DE" sz="3600" b="1" dirty="0" smtClean="0"/>
              <a:t>Einführung</a:t>
            </a:r>
            <a:endParaRPr lang="de-DE" sz="3600" b="1" dirty="0"/>
          </a:p>
        </p:txBody>
      </p:sp>
      <p:sp>
        <p:nvSpPr>
          <p:cNvPr id="4" name="Foliennummernplatzhalter 3"/>
          <p:cNvSpPr>
            <a:spLocks noGrp="1"/>
          </p:cNvSpPr>
          <p:nvPr>
            <p:ph type="sldNum" sz="quarter" idx="4294967295"/>
          </p:nvPr>
        </p:nvSpPr>
        <p:spPr>
          <a:xfrm>
            <a:off x="486000" y="125999"/>
            <a:ext cx="1044000" cy="144000"/>
          </a:xfrm>
        </p:spPr>
        <p:txBody>
          <a:bodyPr/>
          <a:lstStyle/>
          <a:p>
            <a:pPr>
              <a:defRPr/>
            </a:pPr>
            <a:r>
              <a:rPr lang="de-DE" dirty="0" smtClean="0"/>
              <a:t>DLR.de  •  Folie </a:t>
            </a:r>
            <a:fld id="{18C7CB6D-895A-4F21-B0E7-2185F6FE5534}" type="slidenum">
              <a:rPr lang="de-DE" smtClean="0"/>
              <a:pPr>
                <a:defRPr/>
              </a:pPr>
              <a:t>3</a:t>
            </a:fld>
            <a:endParaRPr lang="de-DE" dirty="0"/>
          </a:p>
        </p:txBody>
      </p:sp>
    </p:spTree>
    <p:extLst>
      <p:ext uri="{BB962C8B-B14F-4D97-AF65-F5344CB8AC3E}">
        <p14:creationId xmlns:p14="http://schemas.microsoft.com/office/powerpoint/2010/main" val="1699388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596900" y="1484784"/>
            <a:ext cx="5029200" cy="4745736"/>
          </a:xfrm>
          <a:prstGeom prst="rect">
            <a:avLst/>
          </a:prstGeom>
        </p:spPr>
        <p:txBody>
          <a:bodyPr>
            <a:normAutofit/>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r>
              <a:rPr lang="de-DE" sz="2400" dirty="0" smtClean="0"/>
              <a:t>Problem der Fluglärm-belästigung seit frühen 1960ern </a:t>
            </a:r>
          </a:p>
          <a:p>
            <a:pPr marL="266700" indent="-266700">
              <a:buFont typeface="Arial" pitchFamily="34" charset="0"/>
              <a:buNone/>
            </a:pPr>
            <a:endParaRPr lang="de-DE" dirty="0" smtClean="0"/>
          </a:p>
          <a:p>
            <a:pPr marL="266700" indent="-266700"/>
            <a:r>
              <a:rPr lang="de-DE" sz="2400" dirty="0" smtClean="0"/>
              <a:t>E</a:t>
            </a:r>
            <a:r>
              <a:rPr lang="de-DE" sz="2400" dirty="0" smtClean="0">
                <a:sym typeface="Wingdings" panose="05000000000000000000" pitchFamily="2" charset="2"/>
              </a:rPr>
              <a:t>inzelpegel stark reduziert</a:t>
            </a:r>
          </a:p>
          <a:p>
            <a:pPr marL="266700" indent="-266700"/>
            <a:endParaRPr lang="de-DE" dirty="0" smtClean="0">
              <a:sym typeface="Wingdings" panose="05000000000000000000" pitchFamily="2" charset="2"/>
            </a:endParaRPr>
          </a:p>
          <a:p>
            <a:pPr marL="266700" indent="-266700"/>
            <a:r>
              <a:rPr lang="de-DE" sz="2400" dirty="0" smtClean="0">
                <a:sym typeface="Wingdings" panose="05000000000000000000" pitchFamily="2" charset="2"/>
              </a:rPr>
              <a:t>Stetiger Anstieg des Flugaufkommens</a:t>
            </a:r>
          </a:p>
          <a:p>
            <a:pPr marL="266700" indent="-266700"/>
            <a:endParaRPr lang="de-DE" sz="2400" dirty="0" smtClean="0">
              <a:sym typeface="Wingdings" panose="05000000000000000000" pitchFamily="2" charset="2"/>
            </a:endParaRPr>
          </a:p>
          <a:p>
            <a:pPr marL="266700" indent="-266700"/>
            <a:endParaRPr lang="de-DE" sz="2400" dirty="0" smtClean="0">
              <a:sym typeface="Wingdings" panose="05000000000000000000" pitchFamily="2" charset="2"/>
            </a:endParaRPr>
          </a:p>
          <a:p>
            <a:pPr marL="266700" indent="-266700"/>
            <a:endParaRPr lang="de-DE" sz="300" dirty="0" smtClean="0">
              <a:sym typeface="Wingdings" panose="05000000000000000000" pitchFamily="2" charset="2"/>
            </a:endParaRPr>
          </a:p>
          <a:p>
            <a:pPr marL="266700" indent="-266700"/>
            <a:r>
              <a:rPr lang="de-DE" sz="2400" dirty="0" smtClean="0">
                <a:sym typeface="Wingdings" panose="05000000000000000000" pitchFamily="2" charset="2"/>
              </a:rPr>
              <a:t>Annähernd stabile Dauerschallpegel</a:t>
            </a:r>
            <a:endParaRPr lang="de-DE" sz="2400" dirty="0" smtClean="0"/>
          </a:p>
          <a:p>
            <a:pPr marL="266700" indent="-266700"/>
            <a:endParaRPr lang="de-DE" sz="2400" dirty="0"/>
          </a:p>
        </p:txBody>
      </p:sp>
      <p:sp>
        <p:nvSpPr>
          <p:cNvPr id="4" name="Foliennummernplatzhalter 3"/>
          <p:cNvSpPr>
            <a:spLocks noGrp="1"/>
          </p:cNvSpPr>
          <p:nvPr>
            <p:ph type="sldNum" sz="quarter" idx="14"/>
          </p:nvPr>
        </p:nvSpPr>
        <p:spPr/>
        <p:txBody>
          <a:bodyPr/>
          <a:lstStyle/>
          <a:p>
            <a:pPr>
              <a:defRPr/>
            </a:pPr>
            <a:r>
              <a:rPr lang="de-DE" smtClean="0"/>
              <a:t>DLR.de  •  Folie </a:t>
            </a:r>
            <a:fld id="{18C7CB6D-895A-4F21-B0E7-2185F6FE5534}" type="slidenum">
              <a:rPr lang="de-DE" smtClean="0"/>
              <a:pPr>
                <a:defRPr/>
              </a:pPr>
              <a:t>4</a:t>
            </a:fld>
            <a:endParaRPr lang="de-DE" dirty="0"/>
          </a:p>
        </p:txBody>
      </p:sp>
      <p:sp>
        <p:nvSpPr>
          <p:cNvPr id="5" name="Titel 4"/>
          <p:cNvSpPr>
            <a:spLocks noGrp="1"/>
          </p:cNvSpPr>
          <p:nvPr>
            <p:ph type="title"/>
          </p:nvPr>
        </p:nvSpPr>
        <p:spPr/>
        <p:txBody>
          <a:bodyPr/>
          <a:lstStyle/>
          <a:p>
            <a:r>
              <a:rPr lang="de-DE" dirty="0"/>
              <a:t>Relevanz</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 y="1264489"/>
            <a:ext cx="7543800" cy="482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3400" y="1259052"/>
            <a:ext cx="5833240" cy="469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feil nach unten 7"/>
          <p:cNvSpPr/>
          <p:nvPr/>
        </p:nvSpPr>
        <p:spPr>
          <a:xfrm>
            <a:off x="1604360" y="4173096"/>
            <a:ext cx="1224136" cy="640080"/>
          </a:xfrm>
          <a:prstGeom prst="downArrow">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2717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750" fill="hold"/>
                                        <p:tgtEl>
                                          <p:spTgt spid="6"/>
                                        </p:tgtEl>
                                      </p:cBhvr>
                                      <p:by x="41000" y="41000"/>
                                    </p:animScale>
                                  </p:childTnLst>
                                </p:cTn>
                              </p:par>
                              <p:par>
                                <p:cTn id="15" presetID="42" presetClass="path" presetSubtype="0" accel="50000" decel="50000" fill="hold" nodeType="withEffect">
                                  <p:stCondLst>
                                    <p:cond delay="0"/>
                                  </p:stCondLst>
                                  <p:childTnLst>
                                    <p:animMotion origin="layout" path="M 3.33333E-6 -1.11111E-6 L 0.31666 -0.18611 " pathEditMode="relative" rAng="0" ptsTypes="AA">
                                      <p:cBhvr>
                                        <p:cTn id="16" dur="750" fill="hold"/>
                                        <p:tgtEl>
                                          <p:spTgt spid="6"/>
                                        </p:tgtEl>
                                        <p:attrNameLst>
                                          <p:attrName>ppt_x</p:attrName>
                                          <p:attrName>ppt_y</p:attrName>
                                        </p:attrNameLst>
                                      </p:cBhvr>
                                      <p:rCtr x="15833" y="-9306"/>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750" fill="hold"/>
                                        <p:tgtEl>
                                          <p:spTgt spid="7"/>
                                        </p:tgtEl>
                                      </p:cBhvr>
                                      <p:by x="50000" y="50000"/>
                                    </p:animScale>
                                  </p:childTnLst>
                                </p:cTn>
                              </p:par>
                              <p:par>
                                <p:cTn id="29" presetID="42" presetClass="path" presetSubtype="0" accel="50000" decel="50000" fill="hold" nodeType="withEffect">
                                  <p:stCondLst>
                                    <p:cond delay="0"/>
                                  </p:stCondLst>
                                  <p:childTnLst>
                                    <p:animMotion origin="layout" path="M 0.00816 4.07407E-6 L 0.40608 0.14629 " pathEditMode="relative" rAng="0" ptsTypes="AA">
                                      <p:cBhvr>
                                        <p:cTn id="30" dur="750" fill="hold"/>
                                        <p:tgtEl>
                                          <p:spTgt spid="7"/>
                                        </p:tgtEl>
                                        <p:attrNameLst>
                                          <p:attrName>ppt_x</p:attrName>
                                          <p:attrName>ppt_y</p:attrName>
                                        </p:attrNameLst>
                                      </p:cBhvr>
                                      <p:rCtr x="19896" y="7315"/>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4"/>
          </p:nvPr>
        </p:nvSpPr>
        <p:spPr>
          <a:xfrm>
            <a:off x="486000" y="125999"/>
            <a:ext cx="1044000" cy="144000"/>
          </a:xfrm>
        </p:spPr>
        <p:txBody>
          <a:bodyPr/>
          <a:lstStyle/>
          <a:p>
            <a:pPr>
              <a:defRPr/>
            </a:pPr>
            <a:r>
              <a:rPr lang="de-DE" dirty="0" smtClean="0"/>
              <a:t>DLR.de  •  Folie </a:t>
            </a:r>
            <a:fld id="{18C7CB6D-895A-4F21-B0E7-2185F6FE5534}" type="slidenum">
              <a:rPr lang="de-DE" smtClean="0"/>
              <a:pPr>
                <a:defRPr/>
              </a:pPr>
              <a:t>5</a:t>
            </a:fld>
            <a:endParaRPr lang="de-DE" dirty="0"/>
          </a:p>
        </p:txBody>
      </p:sp>
      <p:sp>
        <p:nvSpPr>
          <p:cNvPr id="6" name="Inhaltsplatzhalter 2"/>
          <p:cNvSpPr txBox="1">
            <a:spLocks/>
          </p:cNvSpPr>
          <p:nvPr/>
        </p:nvSpPr>
        <p:spPr bwMode="auto">
          <a:xfrm>
            <a:off x="467544" y="1484784"/>
            <a:ext cx="8397875"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200" b="1" dirty="0" smtClean="0">
                <a:solidFill>
                  <a:schemeClr val="tx1">
                    <a:lumMod val="50000"/>
                    <a:lumOff val="50000"/>
                  </a:schemeClr>
                </a:solidFill>
              </a:rPr>
              <a:t>Fluglärmbelästigung</a:t>
            </a:r>
          </a:p>
          <a:p>
            <a:pPr marL="0" indent="0">
              <a:buNone/>
            </a:pPr>
            <a:endParaRPr lang="de-DE" sz="1400" b="1" dirty="0" smtClean="0">
              <a:solidFill>
                <a:schemeClr val="tx1">
                  <a:lumMod val="50000"/>
                  <a:lumOff val="50000"/>
                </a:schemeClr>
              </a:solidFill>
            </a:endParaRPr>
          </a:p>
          <a:p>
            <a:r>
              <a:rPr lang="de-DE" sz="2000" dirty="0" smtClean="0"/>
              <a:t>Ca</a:t>
            </a:r>
            <a:r>
              <a:rPr lang="de-DE" sz="2000" dirty="0"/>
              <a:t>. 12 % der Deutschen sind „wesentlich“ von Fluglärm belästigt </a:t>
            </a:r>
            <a:r>
              <a:rPr lang="de-DE" sz="1600" dirty="0"/>
              <a:t>(</a:t>
            </a:r>
            <a:r>
              <a:rPr lang="de-DE" sz="1600" dirty="0" err="1"/>
              <a:t>Ortscheid</a:t>
            </a:r>
            <a:r>
              <a:rPr lang="de-DE" sz="1600" dirty="0"/>
              <a:t> &amp; Wende, 2006) </a:t>
            </a:r>
            <a:endParaRPr lang="de-DE" sz="2400" dirty="0"/>
          </a:p>
          <a:p>
            <a:endParaRPr lang="de-DE" sz="2000" dirty="0"/>
          </a:p>
          <a:p>
            <a:pPr marL="0" indent="0">
              <a:buNone/>
            </a:pPr>
            <a:r>
              <a:rPr lang="de-DE" sz="2000" dirty="0" smtClean="0">
                <a:solidFill>
                  <a:schemeClr val="accent1"/>
                </a:solidFill>
                <a:sym typeface="Wingdings" panose="05000000000000000000" pitchFamily="2" charset="2"/>
              </a:rPr>
              <a:t></a:t>
            </a:r>
            <a:r>
              <a:rPr lang="de-DE" sz="2000" i="1" dirty="0" smtClean="0">
                <a:solidFill>
                  <a:schemeClr val="accent1"/>
                </a:solidFill>
                <a:sym typeface="Wingdings" panose="05000000000000000000" pitchFamily="2" charset="2"/>
              </a:rPr>
              <a:t> Welche Faktoren sind auschlaggebend für das Belästigungsurteil?</a:t>
            </a:r>
          </a:p>
          <a:p>
            <a:pPr marL="0" indent="0">
              <a:buNone/>
            </a:pPr>
            <a:r>
              <a:rPr lang="de-DE" sz="2000" dirty="0" smtClean="0">
                <a:solidFill>
                  <a:schemeClr val="accent1"/>
                </a:solidFill>
                <a:sym typeface="Wingdings" panose="05000000000000000000" pitchFamily="2" charset="2"/>
              </a:rPr>
              <a:t></a:t>
            </a:r>
            <a:r>
              <a:rPr lang="de-DE" sz="2000" i="1" dirty="0" smtClean="0">
                <a:solidFill>
                  <a:schemeClr val="accent1"/>
                </a:solidFill>
                <a:sym typeface="Wingdings" panose="05000000000000000000" pitchFamily="2" charset="2"/>
              </a:rPr>
              <a:t> Wie kann die Belästigung effektiv reduziert werden?</a:t>
            </a:r>
            <a:endParaRPr lang="de-DE" sz="2000" i="1" dirty="0">
              <a:solidFill>
                <a:schemeClr val="accent1"/>
              </a:solidFill>
            </a:endParaRPr>
          </a:p>
          <a:p>
            <a:endParaRPr lang="de-DE" sz="2000" dirty="0"/>
          </a:p>
          <a:p>
            <a:pPr marL="0" indent="0">
              <a:spcAft>
                <a:spcPts val="1200"/>
              </a:spcAft>
              <a:buNone/>
            </a:pPr>
            <a:r>
              <a:rPr lang="de-DE" sz="2400" dirty="0" smtClean="0"/>
              <a:t>                            - Projekt </a:t>
            </a:r>
          </a:p>
          <a:p>
            <a:pPr marL="173038" indent="-173038">
              <a:spcAft>
                <a:spcPts val="1200"/>
              </a:spcAft>
            </a:pPr>
            <a:r>
              <a:rPr lang="de-DE" sz="2000" dirty="0" err="1" smtClean="0"/>
              <a:t>Multimethodaler</a:t>
            </a:r>
            <a:r>
              <a:rPr lang="de-DE" sz="2000" dirty="0" smtClean="0"/>
              <a:t> Ansatz an </a:t>
            </a:r>
            <a:br>
              <a:rPr lang="de-DE" sz="2000" dirty="0" smtClean="0"/>
            </a:br>
            <a:r>
              <a:rPr lang="de-DE" sz="2000" dirty="0" smtClean="0"/>
              <a:t>bedeutenden </a:t>
            </a:r>
            <a:r>
              <a:rPr lang="de-DE" sz="2000" dirty="0" err="1" smtClean="0"/>
              <a:t>europ</a:t>
            </a:r>
            <a:r>
              <a:rPr lang="de-DE" sz="2000" dirty="0" smtClean="0"/>
              <a:t>. Flughäfen</a:t>
            </a:r>
          </a:p>
          <a:p>
            <a:pPr marL="534988" lvl="1" indent="-261938">
              <a:spcAft>
                <a:spcPts val="600"/>
              </a:spcAft>
              <a:buFont typeface="Arial" pitchFamily="34" charset="0"/>
              <a:buNone/>
              <a:tabLst>
                <a:tab pos="809625" algn="l"/>
              </a:tabLst>
            </a:pPr>
            <a:r>
              <a:rPr lang="de-DE" sz="2000" dirty="0" smtClean="0"/>
              <a:t>		Flughafen Köln/Bonn (CGN)</a:t>
            </a:r>
            <a:br>
              <a:rPr lang="de-DE" sz="2000" dirty="0" smtClean="0"/>
            </a:br>
            <a:r>
              <a:rPr lang="de-DE" sz="2000" dirty="0" smtClean="0"/>
              <a:t>	mit starkem Nachtverkehr</a:t>
            </a:r>
          </a:p>
          <a:p>
            <a:pPr marL="534988" lvl="1" indent="-261938"/>
            <a:endParaRPr lang="de-DE" sz="2000" dirty="0"/>
          </a:p>
        </p:txBody>
      </p:sp>
      <p:pic>
        <p:nvPicPr>
          <p:cNvPr id="7" name="Picture 0" descr="COSMA_logo.pd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4088647"/>
            <a:ext cx="2354766"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3080" y="3993729"/>
            <a:ext cx="358715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feil nach rechts 8"/>
          <p:cNvSpPr/>
          <p:nvPr/>
        </p:nvSpPr>
        <p:spPr>
          <a:xfrm>
            <a:off x="683568" y="5535878"/>
            <a:ext cx="39782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 4"/>
          <p:cNvSpPr>
            <a:spLocks noGrp="1"/>
          </p:cNvSpPr>
          <p:nvPr>
            <p:ph type="title"/>
          </p:nvPr>
        </p:nvSpPr>
        <p:spPr>
          <a:xfrm>
            <a:off x="474425" y="648000"/>
            <a:ext cx="8172000" cy="738187"/>
          </a:xfrm>
        </p:spPr>
        <p:txBody>
          <a:bodyPr/>
          <a:lstStyle/>
          <a:p>
            <a:r>
              <a:rPr lang="de-DE" dirty="0" smtClean="0"/>
              <a:t>Forschung zu Lärmwirkungen</a:t>
            </a:r>
            <a:endParaRPr lang="de-DE" dirty="0"/>
          </a:p>
        </p:txBody>
      </p:sp>
    </p:spTree>
    <p:extLst>
      <p:ext uri="{BB962C8B-B14F-4D97-AF65-F5344CB8AC3E}">
        <p14:creationId xmlns:p14="http://schemas.microsoft.com/office/powerpoint/2010/main" val="410649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idx="1"/>
          </p:nvPr>
        </p:nvSpPr>
        <p:spPr>
          <a:xfrm>
            <a:off x="878400" y="2565032"/>
            <a:ext cx="7779600" cy="1152000"/>
          </a:xfrm>
        </p:spPr>
        <p:txBody>
          <a:bodyPr/>
          <a:lstStyle/>
          <a:p>
            <a:pPr algn="ctr"/>
            <a:r>
              <a:rPr lang="de-DE" sz="3600" b="1" dirty="0" smtClean="0"/>
              <a:t>Methodik</a:t>
            </a:r>
            <a:endParaRPr lang="de-DE" sz="3600" b="1" dirty="0"/>
          </a:p>
        </p:txBody>
      </p:sp>
      <p:sp>
        <p:nvSpPr>
          <p:cNvPr id="4" name="Foliennummernplatzhalter 3"/>
          <p:cNvSpPr>
            <a:spLocks noGrp="1"/>
          </p:cNvSpPr>
          <p:nvPr>
            <p:ph type="sldNum" sz="quarter" idx="4294967295"/>
          </p:nvPr>
        </p:nvSpPr>
        <p:spPr>
          <a:xfrm>
            <a:off x="486000" y="125999"/>
            <a:ext cx="1044000" cy="144000"/>
          </a:xfrm>
        </p:spPr>
        <p:txBody>
          <a:bodyPr/>
          <a:lstStyle/>
          <a:p>
            <a:pPr>
              <a:defRPr/>
            </a:pPr>
            <a:r>
              <a:rPr lang="de-DE" dirty="0" smtClean="0"/>
              <a:t>DLR.de  •  Folie </a:t>
            </a:r>
            <a:fld id="{18C7CB6D-895A-4F21-B0E7-2185F6FE5534}" type="slidenum">
              <a:rPr lang="de-DE" smtClean="0"/>
              <a:pPr>
                <a:defRPr/>
              </a:pPr>
              <a:t>6</a:t>
            </a:fld>
            <a:endParaRPr lang="de-DE" dirty="0"/>
          </a:p>
        </p:txBody>
      </p:sp>
    </p:spTree>
    <p:extLst>
      <p:ext uri="{BB962C8B-B14F-4D97-AF65-F5344CB8AC3E}">
        <p14:creationId xmlns:p14="http://schemas.microsoft.com/office/powerpoint/2010/main" val="1072816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aermgebiete\Auswahl_Testgebiete\AE_DLR_Uebersicht_A3_TK5_leq.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3344" r="14152"/>
          <a:stretch/>
        </p:blipFill>
        <p:spPr bwMode="auto">
          <a:xfrm>
            <a:off x="7022560" y="836712"/>
            <a:ext cx="1892840" cy="1944258"/>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4" name="Rechteck 3"/>
          <p:cNvSpPr/>
          <p:nvPr/>
        </p:nvSpPr>
        <p:spPr>
          <a:xfrm>
            <a:off x="2362200" y="1261162"/>
            <a:ext cx="4419600" cy="17357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1163638" algn="l"/>
              </a:tabLst>
            </a:pPr>
            <a:r>
              <a:rPr lang="de-DE" sz="2000" i="1" dirty="0" smtClean="0">
                <a:solidFill>
                  <a:sysClr val="windowText" lastClr="000000"/>
                </a:solidFill>
              </a:rPr>
              <a:t>	Breitenerhebung</a:t>
            </a:r>
          </a:p>
          <a:p>
            <a:pPr>
              <a:spcAft>
                <a:spcPts val="600"/>
              </a:spcAft>
              <a:tabLst>
                <a:tab pos="1163638" algn="l"/>
              </a:tabLst>
            </a:pPr>
            <a:r>
              <a:rPr lang="de-DE" dirty="0" smtClean="0">
                <a:solidFill>
                  <a:sysClr val="windowText" lastClr="000000"/>
                </a:solidFill>
              </a:rPr>
              <a:t>Fokus</a:t>
            </a:r>
            <a:r>
              <a:rPr lang="de-DE" dirty="0">
                <a:solidFill>
                  <a:sysClr val="windowText" lastClr="000000"/>
                </a:solidFill>
              </a:rPr>
              <a:t>:	</a:t>
            </a:r>
            <a:r>
              <a:rPr lang="de-DE" dirty="0" smtClean="0">
                <a:solidFill>
                  <a:sysClr val="windowText" lastClr="000000"/>
                </a:solidFill>
              </a:rPr>
              <a:t>Langzeitbelästigung</a:t>
            </a:r>
            <a:r>
              <a:rPr lang="de-DE" dirty="0">
                <a:solidFill>
                  <a:sysClr val="windowText" lastClr="000000"/>
                </a:solidFill>
              </a:rPr>
              <a:t>, nicht-	akustische Einflussfaktoren</a:t>
            </a:r>
          </a:p>
          <a:p>
            <a:pPr>
              <a:spcAft>
                <a:spcPts val="600"/>
              </a:spcAft>
              <a:tabLst>
                <a:tab pos="1163638" algn="l"/>
              </a:tabLst>
            </a:pPr>
            <a:r>
              <a:rPr lang="de-DE" dirty="0" smtClean="0">
                <a:solidFill>
                  <a:sysClr val="windowText" lastClr="000000"/>
                </a:solidFill>
              </a:rPr>
              <a:t>Methode:	</a:t>
            </a:r>
            <a:r>
              <a:rPr lang="de-DE" dirty="0">
                <a:solidFill>
                  <a:sysClr val="windowText" lastClr="000000"/>
                </a:solidFill>
              </a:rPr>
              <a:t>CATI</a:t>
            </a:r>
            <a:r>
              <a:rPr lang="de-DE" dirty="0" smtClean="0">
                <a:solidFill>
                  <a:sysClr val="windowText" lastClr="000000"/>
                </a:solidFill>
              </a:rPr>
              <a:t>, Lärmkonturkarte,</a:t>
            </a:r>
            <a:br>
              <a:rPr lang="de-DE" dirty="0" smtClean="0">
                <a:solidFill>
                  <a:sysClr val="windowText" lastClr="000000"/>
                </a:solidFill>
              </a:rPr>
            </a:br>
            <a:r>
              <a:rPr lang="de-DE" dirty="0">
                <a:solidFill>
                  <a:sysClr val="windowText" lastClr="000000"/>
                </a:solidFill>
              </a:rPr>
              <a:t>	</a:t>
            </a:r>
            <a:r>
              <a:rPr lang="de-DE" dirty="0" smtClean="0">
                <a:solidFill>
                  <a:sysClr val="windowText" lastClr="000000"/>
                </a:solidFill>
              </a:rPr>
              <a:t>1262 </a:t>
            </a:r>
            <a:r>
              <a:rPr lang="de-DE" dirty="0" err="1" smtClean="0">
                <a:solidFill>
                  <a:sysClr val="windowText" lastClr="000000"/>
                </a:solidFill>
              </a:rPr>
              <a:t>Vpn</a:t>
            </a:r>
            <a:r>
              <a:rPr lang="de-DE" dirty="0" smtClean="0">
                <a:solidFill>
                  <a:sysClr val="windowText" lastClr="000000"/>
                </a:solidFill>
              </a:rPr>
              <a:t>,  </a:t>
            </a:r>
            <a:r>
              <a:rPr lang="de-DE" i="1" dirty="0">
                <a:solidFill>
                  <a:sysClr val="windowText" lastClr="000000"/>
                </a:solidFill>
              </a:rPr>
              <a:t>M</a:t>
            </a:r>
            <a:r>
              <a:rPr lang="de-DE" dirty="0">
                <a:solidFill>
                  <a:sysClr val="windowText" lastClr="000000"/>
                </a:solidFill>
              </a:rPr>
              <a:t> = </a:t>
            </a:r>
            <a:r>
              <a:rPr lang="de-DE" dirty="0" smtClean="0">
                <a:solidFill>
                  <a:sysClr val="windowText" lastClr="000000"/>
                </a:solidFill>
              </a:rPr>
              <a:t>59 Jahre, 62 % </a:t>
            </a:r>
          </a:p>
        </p:txBody>
      </p:sp>
      <p:sp>
        <p:nvSpPr>
          <p:cNvPr id="10" name="Rechteck 9"/>
          <p:cNvSpPr/>
          <p:nvPr/>
        </p:nvSpPr>
        <p:spPr>
          <a:xfrm>
            <a:off x="2362200" y="3906101"/>
            <a:ext cx="4419600" cy="19800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1163638" algn="l"/>
              </a:tabLst>
            </a:pPr>
            <a:r>
              <a:rPr lang="de-DE" sz="2000" i="1" dirty="0" smtClean="0">
                <a:solidFill>
                  <a:sysClr val="windowText" lastClr="000000"/>
                </a:solidFill>
              </a:rPr>
              <a:t>	Vertiefungsstudie</a:t>
            </a:r>
            <a:endParaRPr lang="de-DE" sz="2000" i="1" dirty="0">
              <a:solidFill>
                <a:sysClr val="windowText" lastClr="000000"/>
              </a:solidFill>
            </a:endParaRPr>
          </a:p>
          <a:p>
            <a:pPr>
              <a:tabLst>
                <a:tab pos="1163638" algn="l"/>
              </a:tabLst>
            </a:pPr>
            <a:r>
              <a:rPr lang="de-DE" dirty="0" smtClean="0">
                <a:solidFill>
                  <a:sysClr val="windowText" lastClr="000000"/>
                </a:solidFill>
              </a:rPr>
              <a:t>Fokus</a:t>
            </a:r>
            <a:r>
              <a:rPr lang="de-DE" dirty="0">
                <a:solidFill>
                  <a:sysClr val="windowText" lastClr="000000"/>
                </a:solidFill>
              </a:rPr>
              <a:t>:	</a:t>
            </a:r>
            <a:r>
              <a:rPr lang="de-DE" dirty="0" smtClean="0">
                <a:solidFill>
                  <a:sysClr val="windowText" lastClr="000000"/>
                </a:solidFill>
              </a:rPr>
              <a:t>Lang- </a:t>
            </a:r>
            <a:r>
              <a:rPr lang="de-DE" dirty="0">
                <a:solidFill>
                  <a:sysClr val="windowText" lastClr="000000"/>
                </a:solidFill>
              </a:rPr>
              <a:t>&amp; Kurz</a:t>
            </a:r>
            <a:r>
              <a:rPr lang="de-DE" dirty="0" smtClean="0">
                <a:solidFill>
                  <a:sysClr val="windowText" lastClr="000000"/>
                </a:solidFill>
              </a:rPr>
              <a:t>zeitbelästigung</a:t>
            </a:r>
            <a:r>
              <a:rPr lang="de-DE" dirty="0">
                <a:solidFill>
                  <a:sysClr val="windowText" lastClr="000000"/>
                </a:solidFill>
              </a:rPr>
              <a:t>, </a:t>
            </a:r>
          </a:p>
          <a:p>
            <a:pPr>
              <a:tabLst>
                <a:tab pos="1163638" algn="l"/>
              </a:tabLst>
            </a:pPr>
            <a:r>
              <a:rPr lang="de-DE" dirty="0">
                <a:solidFill>
                  <a:sysClr val="windowText" lastClr="000000"/>
                </a:solidFill>
              </a:rPr>
              <a:t>	akustische und nicht-	akustische </a:t>
            </a:r>
            <a:r>
              <a:rPr lang="de-DE" dirty="0" smtClean="0">
                <a:solidFill>
                  <a:sysClr val="windowText" lastClr="000000"/>
                </a:solidFill>
              </a:rPr>
              <a:t>Einflussfaktoren</a:t>
            </a:r>
          </a:p>
          <a:p>
            <a:pPr>
              <a:tabLst>
                <a:tab pos="1163638" algn="l"/>
              </a:tabLst>
            </a:pPr>
            <a:r>
              <a:rPr lang="de-DE" dirty="0" smtClean="0">
                <a:solidFill>
                  <a:sysClr val="windowText" lastClr="000000"/>
                </a:solidFill>
              </a:rPr>
              <a:t>Methode:	CAPI, Lärmmessung </a:t>
            </a:r>
            <a:r>
              <a:rPr lang="de-DE" dirty="0">
                <a:solidFill>
                  <a:sysClr val="windowText" lastClr="000000"/>
                </a:solidFill>
              </a:rPr>
              <a:t>vor </a:t>
            </a:r>
            <a:r>
              <a:rPr lang="de-DE" dirty="0" smtClean="0">
                <a:solidFill>
                  <a:sysClr val="windowText" lastClr="000000"/>
                </a:solidFill>
              </a:rPr>
              <a:t>Ort,</a:t>
            </a:r>
          </a:p>
          <a:p>
            <a:pPr>
              <a:spcAft>
                <a:spcPts val="600"/>
              </a:spcAft>
              <a:tabLst>
                <a:tab pos="1163638" algn="l"/>
              </a:tabLst>
            </a:pPr>
            <a:r>
              <a:rPr lang="de-DE" dirty="0">
                <a:solidFill>
                  <a:sysClr val="windowText" lastClr="000000"/>
                </a:solidFill>
              </a:rPr>
              <a:t>	55 </a:t>
            </a:r>
            <a:r>
              <a:rPr lang="de-DE" dirty="0" err="1">
                <a:solidFill>
                  <a:sysClr val="windowText" lastClr="000000"/>
                </a:solidFill>
              </a:rPr>
              <a:t>Vpn</a:t>
            </a:r>
            <a:r>
              <a:rPr lang="de-DE" dirty="0">
                <a:solidFill>
                  <a:sysClr val="windowText" lastClr="000000"/>
                </a:solidFill>
              </a:rPr>
              <a:t>, </a:t>
            </a:r>
            <a:r>
              <a:rPr lang="de-DE" i="1" dirty="0">
                <a:solidFill>
                  <a:sysClr val="windowText" lastClr="000000"/>
                </a:solidFill>
              </a:rPr>
              <a:t>M</a:t>
            </a:r>
            <a:r>
              <a:rPr lang="de-DE" dirty="0">
                <a:solidFill>
                  <a:sysClr val="windowText" lastClr="000000"/>
                </a:solidFill>
              </a:rPr>
              <a:t> = </a:t>
            </a:r>
            <a:r>
              <a:rPr lang="de-DE" dirty="0" smtClean="0">
                <a:solidFill>
                  <a:sysClr val="windowText" lastClr="000000"/>
                </a:solidFill>
              </a:rPr>
              <a:t>46 </a:t>
            </a:r>
            <a:r>
              <a:rPr lang="de-DE" dirty="0">
                <a:solidFill>
                  <a:sysClr val="windowText" lastClr="000000"/>
                </a:solidFill>
              </a:rPr>
              <a:t>Jahre</a:t>
            </a:r>
            <a:r>
              <a:rPr lang="de-DE" dirty="0" smtClean="0">
                <a:solidFill>
                  <a:sysClr val="windowText" lastClr="000000"/>
                </a:solidFill>
              </a:rPr>
              <a:t>; 62 % </a:t>
            </a:r>
            <a:endParaRPr lang="de-DE" dirty="0">
              <a:solidFill>
                <a:sysClr val="windowText" lastClr="000000"/>
              </a:solidFill>
            </a:endParaRPr>
          </a:p>
        </p:txBody>
      </p:sp>
      <p:sp>
        <p:nvSpPr>
          <p:cNvPr id="14" name="Abgerundetes Rechteck 13"/>
          <p:cNvSpPr/>
          <p:nvPr/>
        </p:nvSpPr>
        <p:spPr>
          <a:xfrm>
            <a:off x="2362200" y="772303"/>
            <a:ext cx="4416700" cy="463799"/>
          </a:xfrm>
          <a:prstGeom prst="roundRect">
            <a:avLst/>
          </a:pr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solidFill>
              <a:schemeClr val="accent5">
                <a:lumMod val="75000"/>
              </a:schemeClr>
            </a:solidFill>
          </a:ln>
        </p:spPr>
        <p:style>
          <a:lnRef idx="0">
            <a:scrgbClr r="0" g="0" b="0"/>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anchor="ctr"/>
          <a:lstStyle/>
          <a:p>
            <a:pPr algn="ctr"/>
            <a:r>
              <a:rPr lang="de-DE" sz="2200" dirty="0" smtClean="0">
                <a:solidFill>
                  <a:schemeClr val="bg1"/>
                </a:solidFill>
              </a:rPr>
              <a:t>Telefonstudie</a:t>
            </a:r>
            <a:endParaRPr lang="de-DE" sz="2200" dirty="0">
              <a:solidFill>
                <a:schemeClr val="bg1"/>
              </a:solidFill>
            </a:endParaRPr>
          </a:p>
        </p:txBody>
      </p:sp>
      <p:sp>
        <p:nvSpPr>
          <p:cNvPr id="17" name="Abgerundetes Rechteck 16"/>
          <p:cNvSpPr/>
          <p:nvPr/>
        </p:nvSpPr>
        <p:spPr>
          <a:xfrm>
            <a:off x="2362200" y="3457770"/>
            <a:ext cx="4417200" cy="464400"/>
          </a:xfrm>
          <a:prstGeom prst="roundRect">
            <a:avLst/>
          </a:prstGeom>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algn="ctr"/>
            <a:r>
              <a:rPr lang="de-DE" sz="2200" dirty="0" smtClean="0"/>
              <a:t>Feldstudie</a:t>
            </a:r>
            <a:endParaRPr lang="de-DE" sz="2200" dirty="0"/>
          </a:p>
        </p:txBody>
      </p:sp>
      <p:pic>
        <p:nvPicPr>
          <p:cNvPr id="1030" name="Picture 6" descr="http://www.ebike-battery.de/images/telef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21" r="8235"/>
          <a:stretch/>
        </p:blipFill>
        <p:spPr bwMode="auto">
          <a:xfrm>
            <a:off x="141517" y="836712"/>
            <a:ext cx="2068283" cy="1954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3778"/>
          <a:stretch/>
        </p:blipFill>
        <p:spPr bwMode="auto">
          <a:xfrm>
            <a:off x="216723" y="3544778"/>
            <a:ext cx="1840677" cy="216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feld 18"/>
          <p:cNvSpPr txBox="1"/>
          <p:nvPr/>
        </p:nvSpPr>
        <p:spPr>
          <a:xfrm>
            <a:off x="6333084" y="5022450"/>
            <a:ext cx="356188" cy="707886"/>
          </a:xfrm>
          <a:prstGeom prst="rect">
            <a:avLst/>
          </a:prstGeom>
          <a:noFill/>
        </p:spPr>
        <p:txBody>
          <a:bodyPr wrap="none" rtlCol="0">
            <a:spAutoFit/>
          </a:bodyPr>
          <a:lstStyle/>
          <a:p>
            <a:r>
              <a:rPr lang="de-DE" sz="4000" b="1" dirty="0" smtClean="0">
                <a:ln>
                  <a:solidFill>
                    <a:srgbClr val="C00000"/>
                  </a:solidFill>
                </a:ln>
                <a:solidFill>
                  <a:srgbClr val="FF0000"/>
                </a:solidFill>
                <a:latin typeface="Arial Rounded MT Bold" panose="020F0704030504030204" pitchFamily="34" charset="0"/>
                <a:cs typeface="Arial" panose="020B0604020202020204" pitchFamily="34" charset="0"/>
              </a:rPr>
              <a:t>!</a:t>
            </a:r>
            <a:endParaRPr lang="de-DE" sz="4000" b="1" dirty="0">
              <a:ln>
                <a:solidFill>
                  <a:srgbClr val="C00000"/>
                </a:solidFill>
              </a:ln>
              <a:solidFill>
                <a:srgbClr val="FF0000"/>
              </a:solidFill>
              <a:latin typeface="Arial Rounded MT Bold" panose="020F0704030504030204" pitchFamily="34" charset="0"/>
              <a:cs typeface="Arial" panose="020B0604020202020204" pitchFamily="34" charset="0"/>
            </a:endParaRPr>
          </a:p>
        </p:txBody>
      </p:sp>
      <p:sp>
        <p:nvSpPr>
          <p:cNvPr id="15" name="Textfeld 14"/>
          <p:cNvSpPr txBox="1"/>
          <p:nvPr/>
        </p:nvSpPr>
        <p:spPr>
          <a:xfrm>
            <a:off x="6333084" y="4326575"/>
            <a:ext cx="356188" cy="707886"/>
          </a:xfrm>
          <a:prstGeom prst="rect">
            <a:avLst/>
          </a:prstGeom>
          <a:noFill/>
        </p:spPr>
        <p:txBody>
          <a:bodyPr wrap="none" rtlCol="0">
            <a:spAutoFit/>
          </a:bodyPr>
          <a:lstStyle/>
          <a:p>
            <a:r>
              <a:rPr lang="de-DE" sz="4000" b="1" dirty="0" smtClean="0">
                <a:ln>
                  <a:solidFill>
                    <a:srgbClr val="C00000"/>
                  </a:solidFill>
                </a:ln>
                <a:solidFill>
                  <a:srgbClr val="FF0000"/>
                </a:solidFill>
                <a:latin typeface="Arial Rounded MT Bold" panose="020F0704030504030204" pitchFamily="34" charset="0"/>
                <a:cs typeface="Arial" panose="020B0604020202020204" pitchFamily="34" charset="0"/>
              </a:rPr>
              <a:t>!</a:t>
            </a:r>
            <a:endParaRPr lang="de-DE" sz="4000" b="1" dirty="0">
              <a:ln>
                <a:solidFill>
                  <a:srgbClr val="C00000"/>
                </a:solidFill>
              </a:ln>
              <a:solidFill>
                <a:srgbClr val="FF0000"/>
              </a:solidFill>
              <a:latin typeface="Arial Rounded MT Bold" panose="020F0704030504030204" pitchFamily="34" charset="0"/>
              <a:cs typeface="Arial" panose="020B0604020202020204" pitchFamily="34" charset="0"/>
            </a:endParaRPr>
          </a:p>
        </p:txBody>
      </p:sp>
      <p:cxnSp>
        <p:nvCxnSpPr>
          <p:cNvPr id="6" name="Gerade Verbindung 5"/>
          <p:cNvCxnSpPr/>
          <p:nvPr/>
        </p:nvCxnSpPr>
        <p:spPr>
          <a:xfrm>
            <a:off x="4115767" y="5464628"/>
            <a:ext cx="21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4353209" y="4648200"/>
            <a:ext cx="19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3610100" y="4917375"/>
            <a:ext cx="108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3" descr="G:\FPH\LWK\COSMA\B_Feldstudie\F_Ergebnisse_Feldstudie\2_Haupttest COSMA\C_Fotos vom Studienort\Beispielbilder für Präsentationen\Beispielwohnung 2\Überflieger mit Mikro2.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14000" contrast="-20000"/>
                    </a14:imgEffect>
                  </a14:imgLayer>
                </a14:imgProps>
              </a:ext>
              <a:ext uri="{28A0092B-C50C-407E-A947-70E740481C1C}">
                <a14:useLocalDpi xmlns:a14="http://schemas.microsoft.com/office/drawing/2010/main" val="0"/>
              </a:ext>
            </a:extLst>
          </a:blip>
          <a:srcRect l="11247" t="18669"/>
          <a:stretch/>
        </p:blipFill>
        <p:spPr bwMode="auto">
          <a:xfrm>
            <a:off x="7016485" y="3584591"/>
            <a:ext cx="1919002"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thumb/6/66/Venus_symbol.svg/2000px-Venus_symbol.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47689" y="5524852"/>
            <a:ext cx="234000" cy="234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upload.wikimedia.org/wikipedia/commons/thumb/6/66/Venus_symbol.svg/2000px-Venus_symbol.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5340" y="2629292"/>
            <a:ext cx="234000" cy="234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1725729"/>
      </p:ext>
    </p:extLst>
  </p:cSld>
  <p:clrMapOvr>
    <a:masterClrMapping/>
  </p:clrMapOvr>
  <mc:AlternateContent xmlns:mc="http://schemas.openxmlformats.org/markup-compatibility/2006" xmlns:p14="http://schemas.microsoft.com/office/powerpoint/2010/main">
    <mc:Choice Requires="p14">
      <p:transition spd="slow" p14:dur="2000" advTm="107401"/>
    </mc:Choice>
    <mc:Fallback xmlns="">
      <p:transition spd="slow" advTm="1074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4"/>
          </p:nvPr>
        </p:nvSpPr>
        <p:spPr/>
        <p:txBody>
          <a:bodyPr/>
          <a:lstStyle/>
          <a:p>
            <a:pPr>
              <a:defRPr/>
            </a:pPr>
            <a:r>
              <a:rPr lang="de-DE" smtClean="0"/>
              <a:t>DLR.de  •  Folie </a:t>
            </a:r>
            <a:fld id="{18C7CB6D-895A-4F21-B0E7-2185F6FE5534}" type="slidenum">
              <a:rPr lang="de-DE" smtClean="0"/>
              <a:pPr>
                <a:defRPr/>
              </a:pPr>
              <a:t>8</a:t>
            </a:fld>
            <a:endParaRPr lang="de-DE" dirty="0"/>
          </a:p>
        </p:txBody>
      </p:sp>
      <p:sp>
        <p:nvSpPr>
          <p:cNvPr id="7" name="Inhaltsplatzhalter 2"/>
          <p:cNvSpPr txBox="1">
            <a:spLocks/>
          </p:cNvSpPr>
          <p:nvPr/>
        </p:nvSpPr>
        <p:spPr>
          <a:xfrm>
            <a:off x="457200" y="1560985"/>
            <a:ext cx="5105400" cy="4517136"/>
          </a:xfrm>
          <a:prstGeom prst="rect">
            <a:avLst/>
          </a:prstGeom>
        </p:spPr>
        <p:txBody>
          <a:bodyPr>
            <a:normAutofit/>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pPr>
            <a:r>
              <a:rPr lang="de-DE" sz="2200" dirty="0" err="1" smtClean="0"/>
              <a:t>Kont</a:t>
            </a:r>
            <a:r>
              <a:rPr lang="de-DE" sz="2200" dirty="0" smtClean="0"/>
              <a:t>. Aufzeichnung des Außenpegels (</a:t>
            </a:r>
            <a:r>
              <a:rPr lang="de-DE" sz="2200" i="1" dirty="0" smtClean="0"/>
              <a:t>L</a:t>
            </a:r>
            <a:r>
              <a:rPr lang="de-DE" sz="2200" i="1" baseline="-25000" dirty="0" smtClean="0"/>
              <a:t>As</a:t>
            </a:r>
            <a:r>
              <a:rPr lang="de-DE" sz="2200" dirty="0" smtClean="0"/>
              <a:t>)</a:t>
            </a:r>
            <a:r>
              <a:rPr lang="de-DE" sz="2200" i="1" dirty="0" smtClean="0"/>
              <a:t> </a:t>
            </a:r>
            <a:r>
              <a:rPr lang="de-DE" sz="2200" dirty="0" smtClean="0"/>
              <a:t>über 4 Tage &amp; Nächte</a:t>
            </a:r>
          </a:p>
          <a:p>
            <a:pPr>
              <a:spcBef>
                <a:spcPts val="1800"/>
              </a:spcBef>
              <a:spcAft>
                <a:spcPts val="300"/>
              </a:spcAft>
            </a:pPr>
            <a:r>
              <a:rPr lang="de-DE" sz="2200" dirty="0" smtClean="0"/>
              <a:t>30 </a:t>
            </a:r>
            <a:r>
              <a:rPr lang="de-DE" sz="2200" dirty="0" err="1" smtClean="0"/>
              <a:t>Lärmmaße</a:t>
            </a:r>
            <a:r>
              <a:rPr lang="de-DE" sz="2200" dirty="0" smtClean="0"/>
              <a:t> für </a:t>
            </a:r>
            <a:r>
              <a:rPr lang="de-DE" sz="2200" u="sng" dirty="0" smtClean="0"/>
              <a:t>jede</a:t>
            </a:r>
            <a:r>
              <a:rPr lang="de-DE" sz="2200" dirty="0" smtClean="0"/>
              <a:t> Stunde</a:t>
            </a:r>
          </a:p>
          <a:p>
            <a:pPr marL="409575" lvl="1" indent="0">
              <a:buFont typeface="Arial" pitchFamily="34" charset="0"/>
              <a:buNone/>
            </a:pPr>
            <a:r>
              <a:rPr lang="de-DE" sz="2000" dirty="0" smtClean="0">
                <a:solidFill>
                  <a:schemeClr val="accent1"/>
                </a:solidFill>
                <a:sym typeface="Wingdings" panose="05000000000000000000" pitchFamily="2" charset="2"/>
              </a:rPr>
              <a:t> </a:t>
            </a:r>
            <a:r>
              <a:rPr lang="de-DE" sz="2000" dirty="0" smtClean="0">
                <a:solidFill>
                  <a:schemeClr val="accent1"/>
                </a:solidFill>
              </a:rPr>
              <a:t>Außenmaße</a:t>
            </a:r>
          </a:p>
          <a:p>
            <a:pPr marL="682625" lvl="1" indent="-273050">
              <a:spcAft>
                <a:spcPts val="300"/>
              </a:spcAft>
              <a:buFont typeface="Arial" pitchFamily="34" charset="0"/>
              <a:buNone/>
            </a:pPr>
            <a:r>
              <a:rPr lang="de-DE" sz="2000" dirty="0" smtClean="0">
                <a:solidFill>
                  <a:srgbClr val="EA0000"/>
                </a:solidFill>
                <a:sym typeface="Wingdings" panose="05000000000000000000" pitchFamily="2" charset="2"/>
              </a:rPr>
              <a:t> </a:t>
            </a:r>
            <a:r>
              <a:rPr lang="de-DE" sz="2000" dirty="0" smtClean="0">
                <a:solidFill>
                  <a:srgbClr val="EA0000"/>
                </a:solidFill>
              </a:rPr>
              <a:t>Individualisierte Maße</a:t>
            </a:r>
          </a:p>
          <a:p>
            <a:pPr marL="459867" indent="-342900">
              <a:spcBef>
                <a:spcPts val="1800"/>
              </a:spcBef>
            </a:pPr>
            <a:r>
              <a:rPr lang="de-DE" sz="2200" dirty="0" smtClean="0">
                <a:sym typeface="Wingdings" panose="05000000000000000000" pitchFamily="2" charset="2"/>
              </a:rPr>
              <a:t>Dämmungsmessung</a:t>
            </a:r>
          </a:p>
          <a:p>
            <a:pPr marL="409575" lvl="1" indent="0">
              <a:spcBef>
                <a:spcPts val="600"/>
              </a:spcBef>
              <a:spcAft>
                <a:spcPts val="300"/>
              </a:spcAft>
              <a:buFont typeface="Arial" pitchFamily="34" charset="0"/>
              <a:buNone/>
            </a:pPr>
            <a:r>
              <a:rPr lang="de-DE" sz="2000" dirty="0" smtClean="0">
                <a:sym typeface="Wingdings" panose="05000000000000000000" pitchFamily="2" charset="2"/>
              </a:rPr>
              <a:t> Schlaf- und Aufenthaltsraum</a:t>
            </a:r>
            <a:br>
              <a:rPr lang="de-DE" sz="2000" dirty="0" smtClean="0">
                <a:sym typeface="Wingdings" panose="05000000000000000000" pitchFamily="2" charset="2"/>
              </a:rPr>
            </a:br>
            <a:r>
              <a:rPr lang="de-DE" sz="2000" dirty="0" smtClean="0">
                <a:sym typeface="Wingdings" panose="05000000000000000000" pitchFamily="2" charset="2"/>
              </a:rPr>
              <a:t> Versch. Fensterstellungen </a:t>
            </a:r>
          </a:p>
          <a:p>
            <a:pPr marL="409575" lvl="1" indent="0">
              <a:spcBef>
                <a:spcPts val="600"/>
              </a:spcBef>
              <a:spcAft>
                <a:spcPts val="300"/>
              </a:spcAft>
              <a:buFont typeface="Arial" pitchFamily="34" charset="0"/>
              <a:buNone/>
            </a:pPr>
            <a:r>
              <a:rPr lang="de-DE" dirty="0" smtClean="0"/>
              <a:t/>
            </a:r>
            <a:br>
              <a:rPr lang="de-DE" dirty="0" smtClean="0"/>
            </a:br>
            <a:endParaRPr lang="de-DE" dirty="0" smtClean="0"/>
          </a:p>
        </p:txBody>
      </p:sp>
      <p:pic>
        <p:nvPicPr>
          <p:cNvPr id="8" name="Grafik 7" descr="G:\FPH\LWK\COSMA\B_Feldstudie\F_Ergebnisse_Feldstudie\2_Haupttest COSMA\C_Fotos vom Studienort\49254\IMG_1884.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91199" y="1484784"/>
            <a:ext cx="3036759" cy="4050475"/>
          </a:xfrm>
          <a:prstGeom prst="rect">
            <a:avLst/>
          </a:prstGeom>
          <a:noFill/>
          <a:ln>
            <a:noFill/>
          </a:ln>
        </p:spPr>
      </p:pic>
      <p:sp>
        <p:nvSpPr>
          <p:cNvPr id="9" name="Rechteck 8"/>
          <p:cNvSpPr/>
          <p:nvPr/>
        </p:nvSpPr>
        <p:spPr>
          <a:xfrm>
            <a:off x="726744" y="3642359"/>
            <a:ext cx="4759656" cy="1603200"/>
          </a:xfrm>
          <a:prstGeom prst="rect">
            <a:avLst/>
          </a:prstGeom>
          <a:solidFill>
            <a:schemeClr val="bg1"/>
          </a:solidFill>
          <a:ln w="28575">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Berücksichtigung von Aufenthaltsort und </a:t>
            </a:r>
            <a:r>
              <a:rPr lang="de-DE" dirty="0" smtClean="0">
                <a:solidFill>
                  <a:schemeClr val="tx1"/>
                </a:solidFill>
              </a:rPr>
              <a:t>Schalldämmung</a:t>
            </a:r>
          </a:p>
          <a:p>
            <a:pPr marL="273050" indent="-273050">
              <a:buFont typeface="Arial" panose="020B0604020202020204" pitchFamily="34" charset="0"/>
              <a:buChar char="•"/>
            </a:pPr>
            <a:r>
              <a:rPr lang="de-DE" dirty="0" smtClean="0">
                <a:solidFill>
                  <a:schemeClr val="tx1"/>
                </a:solidFill>
              </a:rPr>
              <a:t>p </a:t>
            </a:r>
            <a:r>
              <a:rPr lang="de-DE" dirty="0" err="1" smtClean="0">
                <a:solidFill>
                  <a:schemeClr val="tx1"/>
                </a:solidFill>
              </a:rPr>
              <a:t>L</a:t>
            </a:r>
            <a:r>
              <a:rPr lang="de-DE" baseline="-25000" dirty="0" err="1" smtClean="0">
                <a:solidFill>
                  <a:schemeClr val="tx1"/>
                </a:solidFill>
              </a:rPr>
              <a:t>Aeq</a:t>
            </a:r>
            <a:endParaRPr lang="de-DE" baseline="-25000" dirty="0">
              <a:solidFill>
                <a:schemeClr val="tx1"/>
              </a:solidFill>
            </a:endParaRPr>
          </a:p>
          <a:p>
            <a:pPr marL="273050" indent="-273050">
              <a:buFont typeface="Arial" panose="020B0604020202020204" pitchFamily="34" charset="0"/>
              <a:buChar char="•"/>
            </a:pPr>
            <a:r>
              <a:rPr lang="de-DE" dirty="0" smtClean="0">
                <a:solidFill>
                  <a:schemeClr val="tx1"/>
                </a:solidFill>
              </a:rPr>
              <a:t>p </a:t>
            </a:r>
            <a:r>
              <a:rPr lang="de-DE" dirty="0" err="1" smtClean="0">
                <a:solidFill>
                  <a:schemeClr val="tx1"/>
                </a:solidFill>
              </a:rPr>
              <a:t>L</a:t>
            </a:r>
            <a:r>
              <a:rPr lang="de-DE" baseline="-25000" dirty="0" err="1" smtClean="0">
                <a:solidFill>
                  <a:schemeClr val="tx1"/>
                </a:solidFill>
              </a:rPr>
              <a:t>Amax</a:t>
            </a:r>
            <a:endParaRPr lang="de-DE" dirty="0">
              <a:solidFill>
                <a:schemeClr val="tx1"/>
              </a:solidFill>
            </a:endParaRPr>
          </a:p>
          <a:p>
            <a:pPr marL="273050" indent="-273050">
              <a:buFont typeface="Arial" panose="020B0604020202020204" pitchFamily="34" charset="0"/>
              <a:buChar char="•"/>
            </a:pPr>
            <a:r>
              <a:rPr lang="de-DE" dirty="0" smtClean="0">
                <a:solidFill>
                  <a:schemeClr val="tx1"/>
                </a:solidFill>
              </a:rPr>
              <a:t>p L</a:t>
            </a:r>
            <a:r>
              <a:rPr lang="de-DE" baseline="-25000" dirty="0" smtClean="0">
                <a:solidFill>
                  <a:schemeClr val="tx1"/>
                </a:solidFill>
              </a:rPr>
              <a:t>1</a:t>
            </a:r>
            <a:r>
              <a:rPr lang="de-DE" dirty="0" smtClean="0">
                <a:solidFill>
                  <a:schemeClr val="tx1"/>
                </a:solidFill>
              </a:rPr>
              <a:t>, p L</a:t>
            </a:r>
            <a:r>
              <a:rPr lang="de-DE" baseline="-25000" dirty="0" smtClean="0">
                <a:solidFill>
                  <a:schemeClr val="tx1"/>
                </a:solidFill>
              </a:rPr>
              <a:t>0.1</a:t>
            </a:r>
            <a:endParaRPr lang="de-DE" dirty="0">
              <a:solidFill>
                <a:schemeClr val="tx1"/>
              </a:solidFill>
            </a:endParaRPr>
          </a:p>
        </p:txBody>
      </p:sp>
      <p:sp>
        <p:nvSpPr>
          <p:cNvPr id="10" name="Rechteck 9"/>
          <p:cNvSpPr/>
          <p:nvPr/>
        </p:nvSpPr>
        <p:spPr>
          <a:xfrm>
            <a:off x="726744" y="3284984"/>
            <a:ext cx="4759656" cy="1960575"/>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73050">
              <a:buFont typeface="Arial" panose="020B0604020202020204" pitchFamily="34" charset="0"/>
              <a:buChar char="•"/>
            </a:pPr>
            <a:r>
              <a:rPr lang="de-DE" dirty="0" smtClean="0">
                <a:solidFill>
                  <a:schemeClr val="tx1"/>
                </a:solidFill>
              </a:rPr>
              <a:t>Dauerschallpegel (</a:t>
            </a:r>
            <a:r>
              <a:rPr lang="de-DE" dirty="0" err="1" smtClean="0">
                <a:solidFill>
                  <a:schemeClr val="tx1"/>
                </a:solidFill>
              </a:rPr>
              <a:t>L</a:t>
            </a:r>
            <a:r>
              <a:rPr lang="de-DE" baseline="-25000" dirty="0" err="1" smtClean="0">
                <a:solidFill>
                  <a:schemeClr val="tx1"/>
                </a:solidFill>
              </a:rPr>
              <a:t>Aeq</a:t>
            </a:r>
            <a:r>
              <a:rPr lang="de-DE" dirty="0" smtClean="0">
                <a:solidFill>
                  <a:schemeClr val="tx1"/>
                </a:solidFill>
              </a:rPr>
              <a:t>)</a:t>
            </a:r>
            <a:endParaRPr lang="de-DE" baseline="-25000" dirty="0" smtClean="0">
              <a:solidFill>
                <a:schemeClr val="tx1"/>
              </a:solidFill>
            </a:endParaRPr>
          </a:p>
          <a:p>
            <a:pPr marL="273050" indent="-273050">
              <a:buFont typeface="Arial" panose="020B0604020202020204" pitchFamily="34" charset="0"/>
              <a:buChar char="•"/>
            </a:pPr>
            <a:r>
              <a:rPr lang="de-DE" dirty="0" smtClean="0">
                <a:solidFill>
                  <a:schemeClr val="tx1"/>
                </a:solidFill>
              </a:rPr>
              <a:t>Maximalpegel (</a:t>
            </a:r>
            <a:r>
              <a:rPr lang="de-DE" dirty="0" err="1" smtClean="0">
                <a:solidFill>
                  <a:schemeClr val="tx1"/>
                </a:solidFill>
              </a:rPr>
              <a:t>L</a:t>
            </a:r>
            <a:r>
              <a:rPr lang="de-DE" baseline="-25000" dirty="0" err="1" smtClean="0">
                <a:solidFill>
                  <a:schemeClr val="tx1"/>
                </a:solidFill>
              </a:rPr>
              <a:t>Amax</a:t>
            </a:r>
            <a:r>
              <a:rPr lang="de-DE" dirty="0" smtClean="0">
                <a:solidFill>
                  <a:schemeClr val="tx1"/>
                </a:solidFill>
              </a:rPr>
              <a:t>)</a:t>
            </a:r>
          </a:p>
          <a:p>
            <a:pPr marL="273050" indent="-273050">
              <a:buFont typeface="Arial" panose="020B0604020202020204" pitchFamily="34" charset="0"/>
              <a:buChar char="•"/>
            </a:pPr>
            <a:r>
              <a:rPr lang="de-DE" dirty="0" smtClean="0">
                <a:solidFill>
                  <a:schemeClr val="tx1"/>
                </a:solidFill>
              </a:rPr>
              <a:t>Anzahl (N</a:t>
            </a:r>
            <a:r>
              <a:rPr lang="de-DE" baseline="-25000" dirty="0" smtClean="0">
                <a:solidFill>
                  <a:schemeClr val="tx1"/>
                </a:solidFill>
              </a:rPr>
              <a:t>AC</a:t>
            </a:r>
            <a:r>
              <a:rPr lang="de-DE" dirty="0" smtClean="0">
                <a:solidFill>
                  <a:schemeClr val="tx1"/>
                </a:solidFill>
              </a:rPr>
              <a:t>, NAT</a:t>
            </a:r>
            <a:r>
              <a:rPr lang="de-DE" baseline="-25000" dirty="0" smtClean="0">
                <a:solidFill>
                  <a:schemeClr val="tx1"/>
                </a:solidFill>
              </a:rPr>
              <a:t>XX</a:t>
            </a:r>
            <a:r>
              <a:rPr lang="de-DE" dirty="0" smtClean="0">
                <a:solidFill>
                  <a:schemeClr val="tx1"/>
                </a:solidFill>
              </a:rPr>
              <a:t>)</a:t>
            </a:r>
          </a:p>
          <a:p>
            <a:pPr marL="273050" indent="-273050">
              <a:buFont typeface="Arial" panose="020B0604020202020204" pitchFamily="34" charset="0"/>
              <a:buChar char="•"/>
            </a:pPr>
            <a:r>
              <a:rPr lang="de-DE" dirty="0" smtClean="0">
                <a:solidFill>
                  <a:schemeClr val="tx1"/>
                </a:solidFill>
              </a:rPr>
              <a:t>Verhältnis Flug- zu Hintergrundlärm (SNR)</a:t>
            </a:r>
          </a:p>
          <a:p>
            <a:pPr marL="273050" indent="-273050">
              <a:buFont typeface="Arial" panose="020B0604020202020204" pitchFamily="34" charset="0"/>
              <a:buChar char="•"/>
            </a:pPr>
            <a:r>
              <a:rPr lang="de-DE" dirty="0" smtClean="0">
                <a:solidFill>
                  <a:schemeClr val="tx1"/>
                </a:solidFill>
              </a:rPr>
              <a:t>Anstiegssteilheit </a:t>
            </a:r>
          </a:p>
          <a:p>
            <a:pPr marL="273050" indent="-273050">
              <a:buFont typeface="Arial" panose="020B0604020202020204" pitchFamily="34" charset="0"/>
              <a:buChar char="•"/>
            </a:pPr>
            <a:r>
              <a:rPr lang="de-DE" dirty="0" smtClean="0">
                <a:solidFill>
                  <a:schemeClr val="tx1"/>
                </a:solidFill>
              </a:rPr>
              <a:t>Von Fluglärm beeinflusste Zeit</a:t>
            </a:r>
            <a:endParaRPr lang="de-DE" dirty="0">
              <a:solidFill>
                <a:schemeClr val="tx1"/>
              </a:solidFill>
            </a:endParaRPr>
          </a:p>
        </p:txBody>
      </p:sp>
      <p:pic>
        <p:nvPicPr>
          <p:cNvPr id="11" name="Grafik 10"/>
          <p:cNvPicPr/>
          <p:nvPr/>
        </p:nvPicPr>
        <p:blipFill rotWithShape="1">
          <a:blip r:embed="rId4" cstate="print">
            <a:extLst>
              <a:ext uri="{28A0092B-C50C-407E-A947-70E740481C1C}">
                <a14:useLocalDpi xmlns:a14="http://schemas.microsoft.com/office/drawing/2010/main"/>
              </a:ext>
            </a:extLst>
          </a:blip>
          <a:srcRect r="6810"/>
          <a:stretch/>
        </p:blipFill>
        <p:spPr bwMode="auto">
          <a:xfrm>
            <a:off x="4757155" y="3493100"/>
            <a:ext cx="1895995" cy="2377440"/>
          </a:xfrm>
          <a:prstGeom prst="rect">
            <a:avLst/>
          </a:prstGeom>
          <a:ln>
            <a:noFill/>
          </a:ln>
          <a:extLst>
            <a:ext uri="{53640926-AAD7-44D8-BBD7-CCE9431645EC}">
              <a14:shadowObscured xmlns:a14="http://schemas.microsoft.com/office/drawing/2010/main"/>
            </a:ext>
          </a:extLst>
        </p:spPr>
      </p:pic>
      <p:pic>
        <p:nvPicPr>
          <p:cNvPr id="12" name="Grafik 11" descr="C:\Users\stei_su\Pictures\Dämmungsmessung_Wohnzimmer.jpg"/>
          <p:cNvPicPr/>
          <p:nvPr/>
        </p:nvPicPr>
        <p:blipFill rotWithShape="1">
          <a:blip r:embed="rId5" cstate="print">
            <a:extLst>
              <a:ext uri="{28A0092B-C50C-407E-A947-70E740481C1C}">
                <a14:useLocalDpi xmlns:a14="http://schemas.microsoft.com/office/drawing/2010/main"/>
              </a:ext>
            </a:extLst>
          </a:blip>
          <a:srcRect/>
          <a:stretch/>
        </p:blipFill>
        <p:spPr bwMode="auto">
          <a:xfrm>
            <a:off x="7010731" y="3477860"/>
            <a:ext cx="1898650" cy="2377440"/>
          </a:xfrm>
          <a:prstGeom prst="rect">
            <a:avLst/>
          </a:prstGeom>
          <a:noFill/>
          <a:ln>
            <a:noFill/>
          </a:ln>
          <a:extLst>
            <a:ext uri="{53640926-AAD7-44D8-BBD7-CCE9431645EC}">
              <a14:shadowObscured xmlns:a14="http://schemas.microsoft.com/office/drawing/2010/main"/>
            </a:ext>
          </a:extLst>
        </p:spPr>
      </p:pic>
      <p:sp>
        <p:nvSpPr>
          <p:cNvPr id="15" name="Titel 1"/>
          <p:cNvSpPr txBox="1">
            <a:spLocks/>
          </p:cNvSpPr>
          <p:nvPr/>
        </p:nvSpPr>
        <p:spPr bwMode="auto">
          <a:xfrm>
            <a:off x="457200" y="620688"/>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a:lstStyle>
          <a:p>
            <a:r>
              <a:rPr lang="de-DE" dirty="0" smtClean="0"/>
              <a:t>Lärmmessungen vor Ort</a:t>
            </a:r>
            <a:endParaRPr lang="de-DE" dirty="0"/>
          </a:p>
        </p:txBody>
      </p:sp>
      <p:grpSp>
        <p:nvGrpSpPr>
          <p:cNvPr id="17" name="Gruppieren 16"/>
          <p:cNvGrpSpPr/>
          <p:nvPr/>
        </p:nvGrpSpPr>
        <p:grpSpPr>
          <a:xfrm flipH="1">
            <a:off x="7422573" y="188640"/>
            <a:ext cx="1512000" cy="1079999"/>
            <a:chOff x="2373445" y="56"/>
            <a:chExt cx="1059235" cy="1079999"/>
          </a:xfrm>
        </p:grpSpPr>
        <p:sp>
          <p:nvSpPr>
            <p:cNvPr id="18" name="Abgerundetes Rechteck 17"/>
            <p:cNvSpPr/>
            <p:nvPr/>
          </p:nvSpPr>
          <p:spPr>
            <a:xfrm>
              <a:off x="2418906" y="56"/>
              <a:ext cx="1013774" cy="1079999"/>
            </a:xfrm>
            <a:prstGeom prst="roundRect">
              <a:avLst/>
            </a:prstGeom>
            <a:gradFill flip="none" rotWithShape="0">
              <a:gsLst>
                <a:gs pos="0">
                  <a:srgbClr val="FF6600">
                    <a:shade val="30000"/>
                    <a:satMod val="115000"/>
                  </a:srgbClr>
                </a:gs>
                <a:gs pos="50000">
                  <a:srgbClr val="FF6600">
                    <a:shade val="67500"/>
                    <a:satMod val="115000"/>
                  </a:srgbClr>
                </a:gs>
                <a:gs pos="100000">
                  <a:srgbClr val="FF6600">
                    <a:shade val="100000"/>
                    <a:satMod val="115000"/>
                  </a:srgbClr>
                </a:gs>
              </a:gsLst>
              <a:lin ang="13500000" scaled="1"/>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Abgerundetes Rechteck 6"/>
            <p:cNvSpPr/>
            <p:nvPr/>
          </p:nvSpPr>
          <p:spPr>
            <a:xfrm>
              <a:off x="2373445" y="81748"/>
              <a:ext cx="1027266" cy="974557"/>
            </a:xfrm>
            <a:prstGeom prst="rect">
              <a:avLst/>
            </a:prstGeom>
            <a:no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2800" dirty="0" smtClean="0">
                  <a:solidFill>
                    <a:schemeClr val="bg1"/>
                  </a:solidFill>
                </a:rPr>
                <a:t>Feld</a:t>
              </a:r>
              <a:r>
                <a:rPr lang="de-DE" sz="2800" kern="1200" dirty="0" smtClean="0">
                  <a:solidFill>
                    <a:schemeClr val="bg1"/>
                  </a:solidFill>
                </a:rPr>
                <a:t>-studie</a:t>
              </a:r>
              <a:endParaRPr lang="de-DE" sz="2800" kern="1200" dirty="0">
                <a:solidFill>
                  <a:schemeClr val="bg1"/>
                </a:solidFill>
              </a:endParaRPr>
            </a:p>
          </p:txBody>
        </p:sp>
      </p:grpSp>
    </p:spTree>
    <p:extLst>
      <p:ext uri="{BB962C8B-B14F-4D97-AF65-F5344CB8AC3E}">
        <p14:creationId xmlns:p14="http://schemas.microsoft.com/office/powerpoint/2010/main" val="404522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6" presetClass="emph" presetSubtype="0" fill="hold" nodeType="withEffect">
                                  <p:stCondLst>
                                    <p:cond delay="0"/>
                                  </p:stCondLst>
                                  <p:childTnLst>
                                    <p:animScale>
                                      <p:cBhvr>
                                        <p:cTn id="30" dur="500" fill="hold"/>
                                        <p:tgtEl>
                                          <p:spTgt spid="8"/>
                                        </p:tgtEl>
                                      </p:cBhvr>
                                      <p:by x="65000" y="65000"/>
                                    </p:animScale>
                                  </p:childTnLst>
                                </p:cTn>
                              </p:par>
                              <p:par>
                                <p:cTn id="31" presetID="64" presetClass="path" presetSubtype="0" accel="50000" decel="50000" fill="hold" nodeType="withEffect">
                                  <p:stCondLst>
                                    <p:cond delay="0"/>
                                  </p:stCondLst>
                                  <p:childTnLst>
                                    <p:animMotion origin="layout" path="M 4.44444E-6 2.19241E-6 L -0.04931 -0.22664 " pathEditMode="relative" rAng="0" ptsTypes="AA">
                                      <p:cBhvr>
                                        <p:cTn id="32" dur="500" fill="hold"/>
                                        <p:tgtEl>
                                          <p:spTgt spid="8"/>
                                        </p:tgtEl>
                                        <p:attrNameLst>
                                          <p:attrName>ppt_x</p:attrName>
                                          <p:attrName>ppt_y</p:attrName>
                                        </p:attrNameLst>
                                      </p:cBhvr>
                                      <p:rCtr x="-2465" y="-11332"/>
                                    </p:animMotion>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idx="1"/>
          </p:nvPr>
        </p:nvSpPr>
        <p:spPr>
          <a:xfrm>
            <a:off x="878400" y="2565032"/>
            <a:ext cx="7779600" cy="1152000"/>
          </a:xfrm>
        </p:spPr>
        <p:txBody>
          <a:bodyPr/>
          <a:lstStyle/>
          <a:p>
            <a:pPr algn="ctr"/>
            <a:r>
              <a:rPr lang="de-DE" sz="3600" b="1" dirty="0" smtClean="0"/>
              <a:t>Ergebnisse</a:t>
            </a:r>
            <a:endParaRPr lang="de-DE" sz="3600" b="1" dirty="0"/>
          </a:p>
        </p:txBody>
      </p:sp>
      <p:sp>
        <p:nvSpPr>
          <p:cNvPr id="4" name="Foliennummernplatzhalter 3"/>
          <p:cNvSpPr>
            <a:spLocks noGrp="1"/>
          </p:cNvSpPr>
          <p:nvPr>
            <p:ph type="sldNum" sz="quarter" idx="4294967295"/>
          </p:nvPr>
        </p:nvSpPr>
        <p:spPr>
          <a:xfrm>
            <a:off x="486000" y="125999"/>
            <a:ext cx="1044000" cy="144000"/>
          </a:xfrm>
        </p:spPr>
        <p:txBody>
          <a:bodyPr/>
          <a:lstStyle/>
          <a:p>
            <a:pPr>
              <a:defRPr/>
            </a:pPr>
            <a:r>
              <a:rPr lang="de-DE" dirty="0" smtClean="0"/>
              <a:t>DLR.de  •  Folie </a:t>
            </a:r>
            <a:fld id="{18C7CB6D-895A-4F21-B0E7-2185F6FE5534}" type="slidenum">
              <a:rPr lang="de-DE" smtClean="0"/>
              <a:pPr>
                <a:defRPr/>
              </a:pPr>
              <a:t>9</a:t>
            </a:fld>
            <a:endParaRPr lang="de-DE" dirty="0"/>
          </a:p>
        </p:txBody>
      </p:sp>
    </p:spTree>
    <p:extLst>
      <p:ext uri="{BB962C8B-B14F-4D97-AF65-F5344CB8AC3E}">
        <p14:creationId xmlns:p14="http://schemas.microsoft.com/office/powerpoint/2010/main" val="1805004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3"/>
</p:tagLst>
</file>

<file path=ppt/theme/theme1.xml><?xml version="1.0" encoding="utf-8"?>
<a:theme xmlns:a="http://schemas.openxmlformats.org/drawingml/2006/main" name="DLR_Präsentation_4zu3_DE_neu">
  <a:themeElements>
    <a:clrScheme name="Benutzerdefiniert 6">
      <a:dk1>
        <a:sysClr val="windowText" lastClr="000000"/>
      </a:dk1>
      <a:lt1>
        <a:sysClr val="window" lastClr="FFFFFF"/>
      </a:lt1>
      <a:dk2>
        <a:srgbClr val="05708D"/>
      </a:dk2>
      <a:lt2>
        <a:srgbClr val="DBF5F9"/>
      </a:lt2>
      <a:accent1>
        <a:srgbClr val="21B2C8"/>
      </a:accent1>
      <a:accent2>
        <a:srgbClr val="72DDFA"/>
      </a:accent2>
      <a:accent3>
        <a:srgbClr val="7CCA62"/>
      </a:accent3>
      <a:accent4>
        <a:srgbClr val="10CF9B"/>
      </a:accent4>
      <a:accent5>
        <a:srgbClr val="7CCA62"/>
      </a:accent5>
      <a:accent6>
        <a:srgbClr val="A5C249"/>
      </a:accent6>
      <a:hlink>
        <a:srgbClr val="F49100"/>
      </a:hlink>
      <a:folHlink>
        <a:srgbClr val="85DFD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spAutoFit/>
      </a:bodyPr>
      <a:lstStyle>
        <a:defPPr algn="ct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Standardeigenschaften</tns:defaultPropertyEditorNamespace>
</tns:customPropertyEditors>
</file>

<file path=customXml/itemProps1.xml><?xml version="1.0" encoding="utf-8"?>
<ds:datastoreItem xmlns:ds="http://schemas.openxmlformats.org/officeDocument/2006/customXml" ds:itemID="{AAE53C7D-4D9A-464B-B166-6AE4B21A465C}">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
  <TotalTime>0</TotalTime>
  <Words>2518</Words>
  <Application>Microsoft Office PowerPoint</Application>
  <PresentationFormat>Bildschirmpräsentation (4:3)</PresentationFormat>
  <Paragraphs>346</Paragraphs>
  <Slides>22</Slides>
  <Notes>18</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DLR_Präsentation_4zu3_DE_neu</vt:lpstr>
      <vt:lpstr>Belästigung durch Fluglärm im Raum Köln/Bonn: Neue Forschungsansätze und Ergebnisse des EU-Projekts COSMA</vt:lpstr>
      <vt:lpstr>PowerPoint-Präsentation</vt:lpstr>
      <vt:lpstr>PowerPoint-Präsentation</vt:lpstr>
      <vt:lpstr>Relevanz</vt:lpstr>
      <vt:lpstr>Forschung zu Lärmwirkungen</vt:lpstr>
      <vt:lpstr>PowerPoint-Präsentation</vt:lpstr>
      <vt:lpstr>PowerPoint-Präsentation</vt:lpstr>
      <vt:lpstr>PowerPoint-Präsentation</vt:lpstr>
      <vt:lpstr>PowerPoint-Präsentation</vt:lpstr>
      <vt:lpstr>Belästigung in Köln/Bonn höher als von  EU-Kurve prognostiziert</vt:lpstr>
      <vt:lpstr>Determinanten der Langzeitbelästigung  neben dem Dauerschallpegel</vt:lpstr>
      <vt:lpstr>PowerPoint-Präsentation</vt:lpstr>
      <vt:lpstr>Determinanten der Kurzzeitbelästigung   Die Belästigung ist höher …</vt:lpstr>
      <vt:lpstr>Einfluss der Tätigkeit </vt:lpstr>
      <vt:lpstr>Determinanten der Kurzzeitbelästigung   Die Belästigung ist höher …</vt:lpstr>
      <vt:lpstr>PowerPoint-Präsentation</vt:lpstr>
      <vt:lpstr>Determinanten der Kurzzeitbelästigung   Die Belästigung ist höher …</vt:lpstr>
      <vt:lpstr>PowerPoint-Präsentation</vt:lpstr>
      <vt:lpstr>PowerPoint-Präsentation</vt:lpstr>
      <vt:lpstr>PowerPoint-Präsentation</vt:lpstr>
      <vt:lpstr>Ansatzpunkte</vt:lpstr>
      <vt:lpstr>Ansatzpunkte</vt:lpstr>
    </vt:vector>
  </TitlesOfParts>
  <Company>DLR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Bartels, Susanne</dc:creator>
  <cp:lastModifiedBy>Bartels, Susanne</cp:lastModifiedBy>
  <cp:revision>168</cp:revision>
  <cp:lastPrinted>2014-09-29T08:57:54Z</cp:lastPrinted>
  <dcterms:created xsi:type="dcterms:W3CDTF">2013-07-08T10:21:59Z</dcterms:created>
  <dcterms:modified xsi:type="dcterms:W3CDTF">2014-10-27T20:02:27Z</dcterms:modified>
</cp:coreProperties>
</file>