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63" r:id="rId5"/>
    <p:sldId id="349" r:id="rId6"/>
    <p:sldId id="350" r:id="rId7"/>
    <p:sldId id="351" r:id="rId8"/>
    <p:sldId id="353" r:id="rId9"/>
    <p:sldId id="354" r:id="rId10"/>
    <p:sldId id="356" r:id="rId11"/>
    <p:sldId id="357" r:id="rId12"/>
    <p:sldId id="362" r:id="rId13"/>
    <p:sldId id="359" r:id="rId14"/>
    <p:sldId id="358" r:id="rId15"/>
    <p:sldId id="361" r:id="rId16"/>
  </p:sldIdLst>
  <p:sldSz cx="9144000" cy="6858000" type="screen4x3"/>
  <p:notesSz cx="6858000" cy="9144000"/>
  <p:defaultTextStyle>
    <a:defPPr>
      <a:defRPr lang="de-DE"/>
    </a:defPPr>
    <a:lvl1pPr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8"/>
    <a:srgbClr val="D2D2D2"/>
    <a:srgbClr val="FAFAFA"/>
    <a:srgbClr val="FF8D00"/>
    <a:srgbClr val="FFE700"/>
    <a:srgbClr val="E7E7E7"/>
    <a:srgbClr val="808080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3" autoAdjust="0"/>
    <p:restoredTop sz="94611" autoAdjust="0"/>
  </p:normalViewPr>
  <p:slideViewPr>
    <p:cSldViewPr showGuides="1">
      <p:cViewPr varScale="1">
        <p:scale>
          <a:sx n="66" d="100"/>
          <a:sy n="66" d="100"/>
        </p:scale>
        <p:origin x="-13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FA7B4CC4-C062-4371-B4EB-1DFE506309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3081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2150" y="611188"/>
            <a:ext cx="5473700" cy="4105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932363"/>
            <a:ext cx="5486400" cy="352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FAD91DA1-1B78-4017-827F-2F7E261FCCD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9200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psf\Host\Users\cd\Desktop\Startbild_4zu3-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0" descr="dlr_signe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5857875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1392238"/>
            <a:ext cx="7342188" cy="741362"/>
          </a:xfrm>
        </p:spPr>
        <p:txBody>
          <a:bodyPr/>
          <a:lstStyle>
            <a:lvl1pPr>
              <a:tabLst>
                <a:tab pos="2038350" algn="l"/>
              </a:tabLst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85029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159000"/>
            <a:ext cx="7342188" cy="37147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686868"/>
                </a:solidFill>
              </a:defRPr>
            </a:lvl1pPr>
          </a:lstStyle>
          <a:p>
            <a:pPr>
              <a:defRPr/>
            </a:pPr>
            <a:r>
              <a:rPr lang="de-DE"/>
              <a:t>&gt; Vortrag &gt; Autor  •  Dokumentname &gt; Datum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686868"/>
                </a:solidFill>
              </a:defRPr>
            </a:lvl1pPr>
          </a:lstStyle>
          <a:p>
            <a:pPr>
              <a:defRPr/>
            </a:pPr>
            <a:r>
              <a:t>www.DLR.de  •  Folie </a:t>
            </a:r>
            <a:fld id="{4629EF6F-528C-4428-9559-A66F5F8CC7E1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508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686868"/>
                </a:solidFill>
              </a:defRPr>
            </a:lvl1pPr>
          </a:lstStyle>
          <a:p>
            <a:pPr>
              <a:defRPr/>
            </a:pPr>
            <a:r>
              <a:rPr lang="de-DE"/>
              <a:t>&gt; Vortrag &gt; Autor  •  Dokumentname &gt; Datum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686868"/>
                </a:solidFill>
              </a:defRPr>
            </a:lvl1pPr>
          </a:lstStyle>
          <a:p>
            <a:pPr>
              <a:defRPr/>
            </a:pPr>
            <a:r>
              <a:t>www.DLR.de  •  Folie </a:t>
            </a:r>
            <a:fld id="{7DAA5B2F-A699-4C7A-9E80-D744E986A3BE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246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938213"/>
            <a:ext cx="7342188" cy="7381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143000" y="1884362"/>
            <a:ext cx="3770313" cy="41369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65713" y="1884362"/>
            <a:ext cx="3769200" cy="41369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686868"/>
                </a:solidFill>
              </a:defRPr>
            </a:lvl1pPr>
          </a:lstStyle>
          <a:p>
            <a:pPr>
              <a:defRPr/>
            </a:pPr>
            <a:r>
              <a:rPr lang="de-DE"/>
              <a:t>&gt; Vortrag &gt; Autor  •  Dokumentname &gt; Datum</a:t>
            </a: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686868"/>
                </a:solidFill>
              </a:defRPr>
            </a:lvl1pPr>
          </a:lstStyle>
          <a:p>
            <a:pPr>
              <a:defRPr/>
            </a:pPr>
            <a:r>
              <a:t>www.DLR.de  •  Folie </a:t>
            </a:r>
            <a:fld id="{1C5AA102-C087-437A-B0A2-8856CBE277C9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7145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44800" y="1871439"/>
            <a:ext cx="3769200" cy="333425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65200" y="1872000"/>
            <a:ext cx="3769200" cy="3348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143000" y="938213"/>
            <a:ext cx="7342188" cy="7381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1144800" y="2420888"/>
            <a:ext cx="3769200" cy="3600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3"/>
          </p:nvPr>
        </p:nvSpPr>
        <p:spPr>
          <a:xfrm>
            <a:off x="5065200" y="2420888"/>
            <a:ext cx="3769200" cy="3600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686868"/>
                </a:solidFill>
              </a:defRPr>
            </a:lvl1pPr>
          </a:lstStyle>
          <a:p>
            <a:pPr>
              <a:defRPr/>
            </a:pPr>
            <a:r>
              <a:rPr lang="de-DE"/>
              <a:t>&gt; Vortrag &gt; Autor  •  Dokumentname &gt; Datum</a:t>
            </a:r>
          </a:p>
        </p:txBody>
      </p:sp>
      <p:sp>
        <p:nvSpPr>
          <p:cNvPr id="8" name="Rectangle 47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686868"/>
                </a:solidFill>
              </a:defRPr>
            </a:lvl1pPr>
          </a:lstStyle>
          <a:p>
            <a:pPr>
              <a:defRPr/>
            </a:pPr>
            <a:r>
              <a:t>www.DLR.de  •  Folie </a:t>
            </a:r>
            <a:fld id="{32C69B6E-5AF5-4537-B7A4-931512ED2748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1423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686868"/>
                </a:solidFill>
              </a:defRPr>
            </a:lvl1pPr>
          </a:lstStyle>
          <a:p>
            <a:pPr>
              <a:defRPr/>
            </a:pPr>
            <a:r>
              <a:rPr lang="de-DE"/>
              <a:t>&gt; Vortrag &gt; Autor  •  Dokumentname &gt; Datum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686868"/>
                </a:solidFill>
              </a:defRPr>
            </a:lvl1pPr>
          </a:lstStyle>
          <a:p>
            <a:pPr>
              <a:defRPr/>
            </a:pPr>
            <a:r>
              <a:t>www.DLR.de  •  Folie </a:t>
            </a:r>
            <a:fld id="{AC1039BB-E8F8-41B8-ABA4-202B419758ED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516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686868"/>
                </a:solidFill>
              </a:defRPr>
            </a:lvl1pPr>
          </a:lstStyle>
          <a:p>
            <a:pPr>
              <a:defRPr/>
            </a:pPr>
            <a:r>
              <a:rPr lang="de-DE"/>
              <a:t>&gt; Vortrag &gt; Autor  •  Dokumentname &gt; Datum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686868"/>
                </a:solidFill>
              </a:defRPr>
            </a:lvl1pPr>
          </a:lstStyle>
          <a:p>
            <a:pPr>
              <a:defRPr/>
            </a:pPr>
            <a:r>
              <a:t>www.DLR.de  •  Folie </a:t>
            </a:r>
            <a:fld id="{9DC3001A-3A0D-4840-8DF4-E6A3F6E36E49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187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3"/>
            <a:ext cx="7342188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884363"/>
            <a:ext cx="7694613" cy="39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3000" y="122238"/>
            <a:ext cx="11953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t>wwwDLR.de  •  Folie </a:t>
            </a:r>
            <a:fld id="{18C7CB6D-895A-4F21-B0E7-2185F6FE5534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1075" name="Rectangle 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8388" y="122238"/>
            <a:ext cx="539908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&gt; Vortrag &gt; Autor  •  Dokumentname &gt; Datum</a:t>
            </a:r>
          </a:p>
        </p:txBody>
      </p:sp>
      <p:pic>
        <p:nvPicPr>
          <p:cNvPr id="1031" name="Grafik 10" descr="dlr_signet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</p:sldLayoutIdLst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2pPr>
      <a:lvl3pPr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3pPr>
      <a:lvl4pPr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4pPr>
      <a:lvl5pPr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5pPr>
      <a:lvl6pPr marL="457200"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6pPr>
      <a:lvl7pPr marL="914400"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7pPr>
      <a:lvl8pPr marL="1371600"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8pPr>
      <a:lvl9pPr marL="1828800"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9pPr>
    </p:titleStyle>
    <p:bodyStyle>
      <a:lvl1pPr marL="179388" indent="-17938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25475" indent="-17938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077913" indent="-17938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938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970088" indent="-17303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427288" indent="-173038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884488" indent="-173038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341688" indent="-173038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798888" indent="-173038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logik-expert.de/" TargetMode="External"/><Relationship Id="rId7" Type="http://schemas.openxmlformats.org/officeDocument/2006/relationships/hyperlink" Target="mailto:Uwe.pfenning@dlr.de" TargetMode="External"/><Relationship Id="rId2" Type="http://schemas.openxmlformats.org/officeDocument/2006/relationships/hyperlink" Target="http://www.enrw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irn-info.de/" TargetMode="External"/><Relationship Id="rId5" Type="http://schemas.openxmlformats.org/officeDocument/2006/relationships/hyperlink" Target="http://www.mitarbeit.de/" TargetMode="External"/><Relationship Id="rId4" Type="http://schemas.openxmlformats.org/officeDocument/2006/relationships/hyperlink" Target="http://www.fachdokumente.lubw.baden-wuerttemberg.de/servlet/is/40244/zo3k23003SBer.pdf?command=downloadContent&amp;filename=zo3k23003SBer.pdf&amp;FIS=20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25535"/>
            <a:ext cx="3384376" cy="377190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4572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3888432" cy="397215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dist="35921" dir="2700000" algn="ctr" rotWithShape="0">
              <a:schemeClr val="bg2"/>
            </a:outerShdw>
            <a:softEdge rad="698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7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576" y="548680"/>
            <a:ext cx="8136904" cy="1008112"/>
          </a:xfrm>
        </p:spPr>
        <p:txBody>
          <a:bodyPr/>
          <a:lstStyle/>
          <a:p>
            <a:pPr algn="ctr"/>
            <a:r>
              <a:rPr lang="de-DE" dirty="0" smtClean="0"/>
              <a:t>Ideen und Vorschläge für eine gute Praxis</a:t>
            </a:r>
            <a:br>
              <a:rPr lang="de-DE" dirty="0" smtClean="0"/>
            </a:br>
            <a:r>
              <a:rPr lang="de-DE" dirty="0" smtClean="0"/>
              <a:t> der prozessualen Bürgerbeteiligung</a:t>
            </a:r>
            <a:endParaRPr lang="de-DE" dirty="0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61223" y="1392218"/>
            <a:ext cx="7342188" cy="1224136"/>
          </a:xfrm>
        </p:spPr>
        <p:txBody>
          <a:bodyPr/>
          <a:lstStyle/>
          <a:p>
            <a:pPr algn="ctr"/>
            <a:endParaRPr lang="de-DE" sz="1200" i="1" dirty="0" smtClean="0"/>
          </a:p>
          <a:p>
            <a:pPr algn="ctr"/>
            <a:r>
              <a:rPr lang="de-DE" sz="1600" b="1" i="1" dirty="0" err="1" smtClean="0"/>
              <a:t>Roundtable</a:t>
            </a:r>
            <a:r>
              <a:rPr lang="de-DE" sz="1600" b="1" i="1" dirty="0" smtClean="0"/>
              <a:t>  „Beteiligung + Mobilisierung für den kommunalen Klimaschutz</a:t>
            </a:r>
          </a:p>
          <a:p>
            <a:pPr algn="ctr"/>
            <a:r>
              <a:rPr lang="de-DE" sz="1200" i="1" dirty="0" smtClean="0"/>
              <a:t>adelphi / DBU 21-22.Oktober 2013</a:t>
            </a:r>
          </a:p>
          <a:p>
            <a:pPr algn="ctr"/>
            <a:endParaRPr lang="de-DE" sz="1200" i="1" dirty="0" smtClean="0"/>
          </a:p>
          <a:p>
            <a:pPr algn="ctr"/>
            <a:r>
              <a:rPr lang="de-DE" sz="1200" i="1" dirty="0"/>
              <a:t>U</a:t>
            </a:r>
            <a:r>
              <a:rPr lang="de-DE" sz="1200" i="1" dirty="0" smtClean="0"/>
              <a:t>we Pfenning</a:t>
            </a:r>
          </a:p>
          <a:p>
            <a:pPr algn="ctr"/>
            <a:r>
              <a:rPr lang="de-DE" sz="1200" i="1" dirty="0" smtClean="0"/>
              <a:t> DLR Stuttgart, Abt. Systemanalyse und Technikbewertung </a:t>
            </a:r>
          </a:p>
          <a:p>
            <a:pPr algn="ctr"/>
            <a:r>
              <a:rPr lang="de-DE" sz="1200" i="1" dirty="0" smtClean="0"/>
              <a:t>Universität Stuttgart, Lehrstuhl für Umwelt- und Techniksoziologie II</a:t>
            </a:r>
            <a:endParaRPr lang="de-DE" sz="1200" i="1" dirty="0"/>
          </a:p>
        </p:txBody>
      </p:sp>
    </p:spTree>
    <p:extLst>
      <p:ext uri="{BB962C8B-B14F-4D97-AF65-F5344CB8AC3E}">
        <p14:creationId xmlns:p14="http://schemas.microsoft.com/office/powerpoint/2010/main" val="64984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ACHTUNG - Rahmenbedingungen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5616" y="1412776"/>
            <a:ext cx="7694613" cy="4536504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Projektlaufzeit 2004-2007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mtClean="0"/>
              <a:t>Bürgerbeteiligung 2005-2007 </a:t>
            </a:r>
            <a:r>
              <a:rPr lang="de-DE" dirty="0" smtClean="0"/>
              <a:t>mit insgesamt:</a:t>
            </a:r>
          </a:p>
          <a:p>
            <a:r>
              <a:rPr lang="de-DE" dirty="0" smtClean="0"/>
              <a:t>10 Teamtreffen</a:t>
            </a:r>
          </a:p>
          <a:p>
            <a:r>
              <a:rPr lang="de-DE" dirty="0" smtClean="0"/>
              <a:t>eine Klausursitzung (für Gutachten)</a:t>
            </a:r>
          </a:p>
          <a:p>
            <a:r>
              <a:rPr lang="de-DE" dirty="0" smtClean="0"/>
              <a:t>ein Nachtreffen 2009</a:t>
            </a:r>
          </a:p>
          <a:p>
            <a:r>
              <a:rPr lang="de-DE" dirty="0" smtClean="0"/>
              <a:t>zwei Ortsbesichtigungen (Biogasanlage, Holzheizkraftwerk, Geothermie)</a:t>
            </a:r>
          </a:p>
          <a:p>
            <a:r>
              <a:rPr lang="de-DE" dirty="0" smtClean="0"/>
              <a:t>zwei Bürgerinformationsabende (Beginn, Zwischenergebnisse)</a:t>
            </a:r>
          </a:p>
          <a:p>
            <a:r>
              <a:rPr lang="de-DE" dirty="0" smtClean="0"/>
              <a:t>Bürgerversammlung (Vorstellung Empfehlungen)</a:t>
            </a:r>
          </a:p>
          <a:p>
            <a:r>
              <a:rPr lang="de-DE" dirty="0" smtClean="0"/>
              <a:t>zwei Bürgerbefragungen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Projektvolumen: 380.000 Euro</a:t>
            </a:r>
          </a:p>
          <a:p>
            <a:pPr marL="0" indent="0">
              <a:buNone/>
            </a:pPr>
            <a:r>
              <a:rPr lang="de-DE" dirty="0" smtClean="0"/>
              <a:t>Kostenanteil Bürgerbeteiligung: ca. 30.000 Euro</a:t>
            </a:r>
          </a:p>
          <a:p>
            <a:pPr marL="0" indent="0">
              <a:buNone/>
            </a:pPr>
            <a:r>
              <a:rPr lang="de-DE" dirty="0" smtClean="0"/>
              <a:t>Auszeichnung als Leuchtturmprojekt  Umweltministerium Baden-Württemberg  2010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Folie </a:t>
            </a:r>
            <a:fld id="{7DAA5B2F-A699-4C7A-9E80-D744E986A3BE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370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4922" y="692696"/>
            <a:ext cx="7342188" cy="1554683"/>
          </a:xfrm>
        </p:spPr>
        <p:txBody>
          <a:bodyPr/>
          <a:lstStyle/>
          <a:p>
            <a:r>
              <a:rPr lang="de-DE" dirty="0" smtClean="0"/>
              <a:t>Was kam heraus? </a:t>
            </a:r>
            <a:br>
              <a:rPr lang="de-DE" dirty="0" smtClean="0"/>
            </a:br>
            <a:r>
              <a:rPr lang="de-DE" sz="1800" dirty="0" smtClean="0"/>
              <a:t>Biogasanlage, Baujahr 2008, 560 </a:t>
            </a:r>
            <a:r>
              <a:rPr lang="de-DE" sz="1800" dirty="0" err="1" smtClean="0"/>
              <a:t>KWelek</a:t>
            </a:r>
            <a:r>
              <a:rPr lang="de-DE" sz="1800" dirty="0" smtClean="0"/>
              <a:t> (ca. 4 </a:t>
            </a:r>
            <a:r>
              <a:rPr lang="de-DE" sz="1800" dirty="0" err="1" smtClean="0"/>
              <a:t>Mio</a:t>
            </a:r>
            <a:r>
              <a:rPr lang="de-DE" sz="1800" dirty="0" smtClean="0"/>
              <a:t> </a:t>
            </a:r>
            <a:r>
              <a:rPr lang="de-DE" sz="1800" dirty="0" err="1" smtClean="0"/>
              <a:t>Kw</a:t>
            </a:r>
            <a:r>
              <a:rPr lang="de-DE" sz="1800" dirty="0" smtClean="0"/>
              <a:t>/h), 520 KW thermisch, ca. 4,7 </a:t>
            </a:r>
            <a:r>
              <a:rPr lang="de-DE" sz="1800" dirty="0" err="1" smtClean="0"/>
              <a:t>Mio</a:t>
            </a:r>
            <a:r>
              <a:rPr lang="de-DE" sz="1800" dirty="0" smtClean="0"/>
              <a:t> Euro Investitionsvolumen, Energieauto-</a:t>
            </a:r>
            <a:r>
              <a:rPr lang="de-DE" sz="1800" dirty="0" err="1" smtClean="0"/>
              <a:t>nomie</a:t>
            </a:r>
            <a:r>
              <a:rPr lang="de-DE" sz="1800" dirty="0" smtClean="0"/>
              <a:t> für Ortsteil Hausen, Liefergemeinschaft ortsansässiger Landwirte mit </a:t>
            </a:r>
            <a:r>
              <a:rPr lang="de-DE" sz="1800" dirty="0" err="1" smtClean="0"/>
              <a:t>EnRW</a:t>
            </a:r>
            <a:r>
              <a:rPr lang="de-DE" sz="1800" dirty="0" smtClean="0"/>
              <a:t> für 15 Jahre, Erhöhung der Anschlussquote von 33% auf 50%, Abbau des Defizits in 2012</a:t>
            </a:r>
            <a:endParaRPr lang="de-DE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08919"/>
            <a:ext cx="6624736" cy="33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0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836712"/>
            <a:ext cx="8082037" cy="5040213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/>
              <a:t>Quellen: </a:t>
            </a:r>
            <a:endParaRPr lang="de-DE" sz="2400" b="1" dirty="0" smtClean="0"/>
          </a:p>
          <a:p>
            <a:r>
              <a:rPr lang="de-DE" dirty="0" smtClean="0">
                <a:hlinkClick r:id="rId2"/>
              </a:rPr>
              <a:t>www.enrw.de</a:t>
            </a:r>
            <a:r>
              <a:rPr lang="de-DE" dirty="0" smtClean="0"/>
              <a:t> (Homepage Stadtwerke Rottweil)</a:t>
            </a:r>
          </a:p>
          <a:p>
            <a:r>
              <a:rPr lang="de-DE" dirty="0" smtClean="0">
                <a:hlinkClick r:id="rId3"/>
              </a:rPr>
              <a:t>www.dialogik-expert.de</a:t>
            </a:r>
            <a:r>
              <a:rPr lang="de-DE" dirty="0" smtClean="0"/>
              <a:t> (Bericht Beteiligungskonferenz 2012)</a:t>
            </a:r>
          </a:p>
          <a:p>
            <a:r>
              <a:rPr lang="de-DE" dirty="0" smtClean="0">
                <a:hlinkClick r:id="rId4"/>
              </a:rPr>
              <a:t>http</a:t>
            </a:r>
            <a:r>
              <a:rPr lang="de-DE" dirty="0">
                <a:hlinkClick r:id="rId4"/>
              </a:rPr>
              <a:t>://</a:t>
            </a:r>
            <a:r>
              <a:rPr lang="de-DE" dirty="0" smtClean="0">
                <a:hlinkClick r:id="rId4"/>
              </a:rPr>
              <a:t>www.fachdokumente.lubw.baden-wuerttemberg.de/</a:t>
            </a:r>
            <a:r>
              <a:rPr lang="de-DE" dirty="0" smtClean="0"/>
              <a:t> (Dokumentation des Abschlussberichtes des Landesamtes für Umwelt Baden-Württemberg)</a:t>
            </a:r>
          </a:p>
          <a:p>
            <a:r>
              <a:rPr lang="de-DE" dirty="0" smtClean="0">
                <a:hlinkClick r:id="rId5"/>
              </a:rPr>
              <a:t>www.mitarbeit.de</a:t>
            </a:r>
            <a:r>
              <a:rPr lang="de-DE" dirty="0" smtClean="0"/>
              <a:t> (Stiftung Mitarbeit, Bonn) u.a. Publikation „Die Zukunft der Bürgerbeteiligung“</a:t>
            </a:r>
          </a:p>
          <a:p>
            <a:r>
              <a:rPr lang="de-DE" dirty="0" smtClean="0">
                <a:hlinkClick r:id="rId6"/>
              </a:rPr>
              <a:t>www.zirius-info.de</a:t>
            </a:r>
            <a:r>
              <a:rPr lang="de-DE" dirty="0" smtClean="0"/>
              <a:t> (Universität Stuttgart) u.a. Publikation Nutzen und Risiken öffentlicher Großprojekte: Bürgerbeteiligung als Voraussetzung für eine größere gesellschaftliche Akzeptanz (gemeinsam mit </a:t>
            </a:r>
            <a:r>
              <a:rPr lang="de-DE" dirty="0" err="1" smtClean="0"/>
              <a:t>Dialogik</a:t>
            </a:r>
            <a:r>
              <a:rPr lang="de-DE" dirty="0" smtClean="0"/>
              <a:t> </a:t>
            </a:r>
            <a:r>
              <a:rPr lang="de-DE" dirty="0" err="1" smtClean="0"/>
              <a:t>gGmbH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Kontaktdaten:</a:t>
            </a:r>
          </a:p>
          <a:p>
            <a:pPr marL="0" indent="0">
              <a:buNone/>
            </a:pPr>
            <a:r>
              <a:rPr lang="de-DE" sz="1400" dirty="0" smtClean="0"/>
              <a:t>Deutsches Zentrum für Luft- und Raumfahrt in der Helmholtz-Gemeinschaft (DLR)</a:t>
            </a:r>
          </a:p>
          <a:p>
            <a:pPr marL="0" indent="0">
              <a:buNone/>
            </a:pPr>
            <a:r>
              <a:rPr lang="de-DE" sz="1400" dirty="0" smtClean="0"/>
              <a:t>Dr. Uwe Pfenning Abt: Systemanalyse und Technikbewertung</a:t>
            </a:r>
          </a:p>
          <a:p>
            <a:pPr marL="0" indent="0">
              <a:buNone/>
            </a:pPr>
            <a:r>
              <a:rPr lang="de-DE" sz="1400" dirty="0" smtClean="0"/>
              <a:t>0711 6862 545</a:t>
            </a:r>
          </a:p>
          <a:p>
            <a:pPr marL="0" indent="0">
              <a:buNone/>
            </a:pPr>
            <a:r>
              <a:rPr lang="de-DE" sz="1400" dirty="0" smtClean="0">
                <a:hlinkClick r:id="rId7"/>
              </a:rPr>
              <a:t>Uwe.pfenning@dlr.de</a:t>
            </a:r>
            <a:r>
              <a:rPr lang="de-DE" sz="1400" dirty="0" smtClean="0"/>
              <a:t> </a:t>
            </a:r>
            <a:endParaRPr lang="de-DE" sz="1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Folie </a:t>
            </a:r>
            <a:fld id="{7DAA5B2F-A699-4C7A-9E80-D744E986A3BE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563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vier Kernfragen der Bürgerbeteiligung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3000" y="1556792"/>
            <a:ext cx="7694613" cy="4320133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:: Legitimation und Legitimität::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Wann sind Beteiligungsverfahren sinnvoll und wie demokratisch sind sie eigentlich angesichts i.d.R. kleiner Gruppen und Kreise?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2000" b="1" dirty="0" smtClean="0"/>
              <a:t>:: Auswahl von Verfahren und Bürger/Innen ::</a:t>
            </a:r>
          </a:p>
          <a:p>
            <a:pPr>
              <a:buFont typeface="Wingdings" pitchFamily="2" charset="2"/>
              <a:buChar char="Ø"/>
            </a:pPr>
            <a:r>
              <a:rPr lang="de-DE" dirty="0"/>
              <a:t> Wie können Bürger für eine Teilnahme gewonnen werden</a:t>
            </a:r>
            <a:r>
              <a:rPr lang="de-DE" dirty="0" smtClean="0"/>
              <a:t>?</a:t>
            </a:r>
            <a:br>
              <a:rPr lang="de-DE" dirty="0" smtClean="0"/>
            </a:br>
            <a:r>
              <a:rPr lang="de-DE" dirty="0" smtClean="0"/>
              <a:t> Wer bestimmt das Verfahren – Forscher, Verwaltung oder Bürger?</a:t>
            </a:r>
          </a:p>
          <a:p>
            <a:pPr marL="0" indent="0">
              <a:buNone/>
            </a:pPr>
            <a:endParaRPr lang="de-DE" sz="2000" b="1" dirty="0" smtClean="0"/>
          </a:p>
          <a:p>
            <a:pPr marL="0" indent="0">
              <a:buNone/>
            </a:pPr>
            <a:r>
              <a:rPr lang="de-DE" sz="2000" b="1" dirty="0" smtClean="0"/>
              <a:t>:: Verlauf, Organisation und Planung::</a:t>
            </a:r>
            <a:endParaRPr lang="de-DE" sz="2000" b="1" dirty="0"/>
          </a:p>
          <a:p>
            <a:pPr>
              <a:buFont typeface="Wingdings" pitchFamily="2" charset="2"/>
              <a:buChar char="Ø"/>
            </a:pPr>
            <a:r>
              <a:rPr lang="de-DE" dirty="0"/>
              <a:t> </a:t>
            </a:r>
            <a:r>
              <a:rPr lang="de-DE" dirty="0" smtClean="0"/>
              <a:t>Welchen Einfluss, Welche Rolle haben die Bürger im Verfahren?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 smtClean="0"/>
              <a:t>:: Umgang mit Ergebnissen und Nachhaltigkeit::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 Wie kann sichergestellt werden, dass Ergebnisse umgesetzt bzw. angenommen werden? Wie steht es mit der Ernsthaftigkeit + Seriosität?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Folie </a:t>
            </a:r>
            <a:fld id="{7DAA5B2F-A699-4C7A-9E80-D744E986A3BE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8" y="2801556"/>
            <a:ext cx="910449" cy="91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8" y="3789040"/>
            <a:ext cx="961218" cy="104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6" y="4941168"/>
            <a:ext cx="946821" cy="89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08640"/>
            <a:ext cx="977553" cy="102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05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342188" cy="738187"/>
          </a:xfrm>
        </p:spPr>
        <p:txBody>
          <a:bodyPr/>
          <a:lstStyle/>
          <a:p>
            <a:r>
              <a:rPr lang="de-DE" dirty="0" smtClean="0"/>
              <a:t>Drei Fragen – eine Lösung?</a:t>
            </a:r>
            <a:br>
              <a:rPr lang="de-DE" dirty="0" smtClean="0"/>
            </a:br>
            <a:r>
              <a:rPr lang="de-DE" dirty="0" smtClean="0"/>
              <a:t>Die „Wissenschaft der Beteiligung“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5616" y="1412776"/>
            <a:ext cx="7694613" cy="420893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Beteiligungsverfahren lassen sich als sozialwissenschaftliche Verfahren begreifen, die oftmals technische Fragestellungen zum Thema haben.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Basale Annahmen einer wissenschaftlichen Beteiligung sind: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de-DE" sz="1600" dirty="0" smtClean="0"/>
              <a:t>Interdisziplinäres wissenschaftlich-fachliches Moderationsteam (Technik, Naturwissenschaften, Sozialwissenschaften, Administration)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de-DE" sz="1600" dirty="0" smtClean="0"/>
              <a:t>Jeder Bürger hat die gleiche Chance mitmachen zu können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de-DE" sz="1600" dirty="0" smtClean="0"/>
              <a:t>Jedes Argument zählt! Unterschiede im Informationsniveau dürfen einer Teilnahme nicht entgegenstehen (kritische Rationalität – Habermas)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de-DE" sz="1600" dirty="0" smtClean="0"/>
              <a:t>Verfahren sind Prozesse, punktuelle Bürgerbeteiligungen sind Makulatur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de-DE" sz="1600" dirty="0" smtClean="0"/>
              <a:t>Eine unabhängige Moderation gewährleistet Objektivität der Diskussion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de-DE" sz="1600" dirty="0" smtClean="0"/>
              <a:t>Zur Motivation zählt die Seriosität und Anerkennung des Verfahrens durch demokratisch gewählte Gremien innerhalb des repräsentativen Systems</a:t>
            </a:r>
          </a:p>
          <a:p>
            <a:pPr>
              <a:buFont typeface="Arial" pitchFamily="34" charset="0"/>
              <a:buChar char="•"/>
            </a:pPr>
            <a:endParaRPr lang="de-DE" sz="1600" dirty="0"/>
          </a:p>
          <a:p>
            <a:pPr marL="0" indent="0">
              <a:buNone/>
            </a:pPr>
            <a:r>
              <a:rPr lang="de-DE" sz="1600" b="1" i="1" dirty="0"/>
              <a:t>VORSICHT! </a:t>
            </a:r>
            <a:r>
              <a:rPr lang="de-DE" sz="1600" b="1" i="1" dirty="0" smtClean="0"/>
              <a:t>VERWECHSELUNGSGEFAHR!!: </a:t>
            </a:r>
            <a:r>
              <a:rPr lang="de-DE" sz="1600" i="1" dirty="0"/>
              <a:t>Nicht jedes Verfahren wie </a:t>
            </a:r>
            <a:r>
              <a:rPr lang="de-DE" sz="1600" i="1" dirty="0" smtClean="0"/>
              <a:t>Media-</a:t>
            </a:r>
            <a:r>
              <a:rPr lang="de-DE" sz="1600" i="1" dirty="0" err="1" smtClean="0"/>
              <a:t>tionen</a:t>
            </a:r>
            <a:r>
              <a:rPr lang="de-DE" sz="1600" i="1" dirty="0" smtClean="0"/>
              <a:t>, selbstinitiierte </a:t>
            </a:r>
            <a:r>
              <a:rPr lang="de-DE" sz="1600" i="1" dirty="0"/>
              <a:t>Arbeitskreise oder Bürgerinitiativen sind per se </a:t>
            </a:r>
            <a:r>
              <a:rPr lang="de-DE" sz="1600" i="1" dirty="0" smtClean="0"/>
              <a:t>Beteiligungs-verfahren</a:t>
            </a:r>
            <a:r>
              <a:rPr lang="de-DE" sz="1600" i="1" dirty="0"/>
              <a:t>, können wohl aber Teil des wissenschaftlichen Vorgehens sein.</a:t>
            </a:r>
          </a:p>
          <a:p>
            <a:pPr marL="0" indent="0">
              <a:buNone/>
            </a:pPr>
            <a:endParaRPr lang="de-DE" sz="16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Folie </a:t>
            </a:r>
            <a:fld id="{7DAA5B2F-A699-4C7A-9E80-D744E986A3BE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188640"/>
            <a:ext cx="213221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82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positives Fallbeispiel:</a:t>
            </a:r>
            <a:br>
              <a:rPr lang="de-DE" dirty="0" smtClean="0"/>
            </a:br>
            <a:r>
              <a:rPr lang="de-DE" dirty="0" smtClean="0"/>
              <a:t>Lokale Energiezukunft Rottweil-Hausen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Hintergründe:</a:t>
            </a:r>
          </a:p>
          <a:p>
            <a:pPr marL="0" indent="0">
              <a:buNone/>
            </a:pPr>
            <a:r>
              <a:rPr lang="de-DE" dirty="0" smtClean="0"/>
              <a:t>Ausschreibung Förderprogramm Lebensgrundlagen, Umwelt  und Soziales Baden-Württemberg (BW-PLUS) zur Finanzierung (380.000 Euro)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Interdisziplinäres Forschungsteam: ZSW, DLR, UNI Stuttgart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 smtClean="0"/>
              <a:t>Lokaler Kontext:</a:t>
            </a:r>
          </a:p>
          <a:p>
            <a:pPr marL="0" indent="0">
              <a:buNone/>
            </a:pPr>
            <a:r>
              <a:rPr lang="de-DE" dirty="0" smtClean="0"/>
              <a:t>Ausgehend von einer erfolgreichen lokalen Etablierung der BHKW-Technologien schlugen frühe Versuche einer ökologischen Energie-versorgung  auf Basis erneuerbarer Energien in den 80er Jahren fehl (Holzvergasungsanlage).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RW-Hausen war deshalb prädestiniert als Härtefall für die Anwendung moderner Verfahren erneuerbarer Energien im Rahmen einer KWK-Lösung, ergänzt um sozialwissenschaftliche Methodik zur Bürgerbeteiligung.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Folie </a:t>
            </a:r>
            <a:fld id="{7DAA5B2F-A699-4C7A-9E80-D744E986A3BE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656184" cy="184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7" y="3861048"/>
            <a:ext cx="105133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6" y="1772816"/>
            <a:ext cx="1108924" cy="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8" y="5013176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1" y="2852936"/>
            <a:ext cx="99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70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342188" cy="738187"/>
          </a:xfrm>
        </p:spPr>
        <p:txBody>
          <a:bodyPr/>
          <a:lstStyle/>
          <a:p>
            <a:r>
              <a:rPr lang="de-DE" dirty="0" smtClean="0"/>
              <a:t>Die vier Kernfragen + Lösungsmöglichkeiten</a:t>
            </a:r>
            <a:br>
              <a:rPr lang="de-DE" dirty="0" smtClean="0"/>
            </a:br>
            <a:r>
              <a:rPr lang="de-DE" dirty="0" smtClean="0"/>
              <a:t>1 - Legitimation und Legitimität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3000" y="1196752"/>
            <a:ext cx="7694613" cy="453615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In einem </a:t>
            </a:r>
            <a:r>
              <a:rPr lang="de-DE" b="1" u="sng" dirty="0" smtClean="0"/>
              <a:t>Vorverfahren</a:t>
            </a:r>
            <a:r>
              <a:rPr lang="de-DE" dirty="0" smtClean="0"/>
              <a:t> wurden durch …..</a:t>
            </a:r>
            <a:br>
              <a:rPr lang="de-DE" dirty="0" smtClean="0"/>
            </a:br>
            <a:r>
              <a:rPr lang="de-DE" dirty="0" smtClean="0"/>
              <a:t>a) eine Bürgerumfrage </a:t>
            </a:r>
            <a:r>
              <a:rPr lang="de-DE" dirty="0"/>
              <a:t>(möglichst </a:t>
            </a:r>
            <a:r>
              <a:rPr lang="de-DE" dirty="0" smtClean="0"/>
              <a:t>als Vollerhebung)</a:t>
            </a:r>
          </a:p>
          <a:p>
            <a:pPr marL="182563" indent="-182563">
              <a:buNone/>
            </a:pPr>
            <a:r>
              <a:rPr lang="de-DE" sz="1600" dirty="0" smtClean="0"/>
              <a:t>   a1) mögliche Beteiligungsvarianten /-verfahren erklärt und ausgewählt werden</a:t>
            </a:r>
            <a:br>
              <a:rPr lang="de-DE" sz="1600" dirty="0" smtClean="0"/>
            </a:br>
            <a:r>
              <a:rPr lang="de-DE" sz="1600" dirty="0" smtClean="0"/>
              <a:t>a2) wichtige Themenbezüge aus Sicht der Bürger/Innen benannt werden</a:t>
            </a:r>
          </a:p>
          <a:p>
            <a:pPr marL="182563" indent="-182563">
              <a:buNone/>
            </a:pPr>
            <a:r>
              <a:rPr lang="de-DE" sz="1600" dirty="0"/>
              <a:t> </a:t>
            </a:r>
            <a:r>
              <a:rPr lang="de-DE" sz="1600" dirty="0" smtClean="0"/>
              <a:t>  a3) Informationsdefizite erfasst werden</a:t>
            </a:r>
          </a:p>
          <a:p>
            <a:pPr marL="182563" indent="0">
              <a:buNone/>
            </a:pPr>
            <a:r>
              <a:rPr lang="de-DE" sz="1600" dirty="0" smtClean="0"/>
              <a:t>a4) interessierte Bürger zur Teilnahmebereitschaft motiviert werden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Die Bürgerumfrage fungiert gewissermaßen wie eine Abstimmung und stellt die demokratische Legitimation des Verfahrens </a:t>
            </a:r>
            <a:r>
              <a:rPr lang="de-DE" u="sng" dirty="0" smtClean="0"/>
              <a:t>und</a:t>
            </a:r>
            <a:r>
              <a:rPr lang="de-DE" dirty="0" smtClean="0"/>
              <a:t> der Auswahl her.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b) und Bürgerinformationsabend(e) zu Beginn des Vorverfahrens</a:t>
            </a:r>
            <a:endParaRPr lang="de-DE" dirty="0"/>
          </a:p>
          <a:p>
            <a:pPr marL="0" indent="0">
              <a:buNone/>
            </a:pPr>
            <a:r>
              <a:rPr lang="de-DE" sz="1600" dirty="0" smtClean="0"/>
              <a:t>   b1) Bekanntmachung verschiedener Beteiligungsverfahren</a:t>
            </a:r>
          </a:p>
          <a:p>
            <a:pPr marL="0" indent="0">
              <a:buNone/>
            </a:pPr>
            <a:r>
              <a:rPr lang="de-DE" sz="1600" dirty="0"/>
              <a:t> </a:t>
            </a:r>
            <a:r>
              <a:rPr lang="de-DE" sz="1600" dirty="0" smtClean="0"/>
              <a:t>  b2) Eruierung relevanter Themen und Erwartungen</a:t>
            </a:r>
          </a:p>
          <a:p>
            <a:pPr marL="0" indent="0">
              <a:buNone/>
            </a:pPr>
            <a:r>
              <a:rPr lang="de-DE" sz="1600" dirty="0"/>
              <a:t> </a:t>
            </a:r>
            <a:r>
              <a:rPr lang="de-DE" sz="1600" dirty="0" smtClean="0"/>
              <a:t>  b3) Einbindung der Bevölkerung in die Zwischenergebnisse der Detailverfahren 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Die Legitimität (Überzeugung, dass die Bürgerbeteiligung sinnvoll ist) ergibt sich im Verlauf des Verfahrens (oder mitunter leider auch nicht).</a:t>
            </a:r>
          </a:p>
          <a:p>
            <a:pPr marL="0" indent="0">
              <a:buNone/>
            </a:pPr>
            <a:r>
              <a:rPr lang="de-DE" dirty="0" smtClean="0"/>
              <a:t>Die Bürger sprachen sich für ein </a:t>
            </a:r>
            <a:r>
              <a:rPr lang="de-DE" b="1" dirty="0" smtClean="0"/>
              <a:t>Bürgergutachten und </a:t>
            </a:r>
            <a:r>
              <a:rPr lang="de-DE" b="1" dirty="0" err="1" smtClean="0"/>
              <a:t>Bürgerinforma-tionsabende</a:t>
            </a:r>
            <a:r>
              <a:rPr lang="de-DE" b="1" dirty="0" smtClean="0"/>
              <a:t> </a:t>
            </a:r>
            <a:r>
              <a:rPr lang="de-DE" dirty="0" smtClean="0"/>
              <a:t>aus.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Folie </a:t>
            </a:r>
            <a:fld id="{7DAA5B2F-A699-4C7A-9E80-D744E986A3BE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005064"/>
            <a:ext cx="1008111" cy="103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628800"/>
            <a:ext cx="1008111" cy="95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3" y="2708920"/>
            <a:ext cx="994493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5" y="5182519"/>
            <a:ext cx="1094551" cy="105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65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3000" y="980728"/>
            <a:ext cx="7694613" cy="4896197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smtClean="0">
                <a:solidFill>
                  <a:schemeClr val="bg1">
                    <a:lumMod val="65000"/>
                  </a:schemeClr>
                </a:solidFill>
              </a:rPr>
              <a:t>2 - Auswahl </a:t>
            </a:r>
            <a:r>
              <a:rPr lang="de-DE" sz="2000" b="1" dirty="0">
                <a:solidFill>
                  <a:schemeClr val="bg1">
                    <a:lumMod val="65000"/>
                  </a:schemeClr>
                </a:solidFill>
              </a:rPr>
              <a:t>von Verfahren und </a:t>
            </a:r>
            <a:r>
              <a:rPr lang="de-DE" sz="2000" b="1" dirty="0" smtClean="0">
                <a:solidFill>
                  <a:schemeClr val="bg1">
                    <a:lumMod val="65000"/>
                  </a:schemeClr>
                </a:solidFill>
              </a:rPr>
              <a:t>Bürger/Innen – Zufall regiert</a:t>
            </a:r>
            <a:endParaRPr lang="de-DE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Neben der Rückmeldung interessierter Bürger für eine Teilnahme an den auszuwählenden Verfahren kann auch ergänzend (oder anstatt) eine Zufallsauswahl aus der Einwohnermeldedatei gezogen werden.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Wichtige Motivationsfaktoren für eine Teilnahme sind:</a:t>
            </a:r>
          </a:p>
          <a:p>
            <a:pPr marL="0" indent="0">
              <a:buNone/>
            </a:pPr>
            <a:endParaRPr lang="de-DE" dirty="0" smtClean="0"/>
          </a:p>
          <a:p>
            <a:pPr marL="342900" indent="-342900">
              <a:spcAft>
                <a:spcPts val="600"/>
              </a:spcAft>
              <a:buAutoNum type="alphaLcParenR"/>
            </a:pPr>
            <a:r>
              <a:rPr lang="de-DE" sz="1600" dirty="0" smtClean="0"/>
              <a:t>Formale Berufung durch die Gemeinde / Magistrat (z.B. als Ehrenbeamte für die Dauer des Verfahrens (= Ernstcharakter)</a:t>
            </a:r>
          </a:p>
          <a:p>
            <a:pPr marL="342900" indent="-342900">
              <a:spcAft>
                <a:spcPts val="600"/>
              </a:spcAft>
              <a:buAutoNum type="alphaLcParenR"/>
            </a:pPr>
            <a:r>
              <a:rPr lang="de-DE" sz="1600" dirty="0" smtClean="0"/>
              <a:t>Anwendung von Entschädigungssatzungen  bzw. Aufwandsentschädigung für Teilnahme am Verfahren (=Seriosität)</a:t>
            </a:r>
          </a:p>
          <a:p>
            <a:pPr marL="342900" indent="-342900">
              <a:spcAft>
                <a:spcPts val="600"/>
              </a:spcAft>
              <a:buAutoNum type="alphaLcParenR"/>
            </a:pPr>
            <a:r>
              <a:rPr lang="de-DE" sz="1600" dirty="0" smtClean="0"/>
              <a:t>Subjektive Hindernisgründe relativieren: fehlendes Wissen, fehlende Sachkenntnis, Berufstätigkeit, </a:t>
            </a:r>
            <a:r>
              <a:rPr lang="de-DE" sz="1600" dirty="0" err="1" smtClean="0"/>
              <a:t>Betroffenheiten</a:t>
            </a:r>
            <a:r>
              <a:rPr lang="de-DE" sz="1600" dirty="0" smtClean="0"/>
              <a:t> erwünscht u.a.</a:t>
            </a:r>
          </a:p>
          <a:p>
            <a:pPr marL="342900" indent="-342900">
              <a:spcAft>
                <a:spcPts val="600"/>
              </a:spcAft>
              <a:buAutoNum type="alphaLcParenR"/>
            </a:pPr>
            <a:r>
              <a:rPr lang="de-DE" sz="1600" dirty="0" smtClean="0"/>
              <a:t>Aufzeigen der Aufgaben und Rolle der involvierten Bürger im Detailverfahren</a:t>
            </a:r>
          </a:p>
          <a:p>
            <a:pPr marL="342900" indent="-342900">
              <a:spcAft>
                <a:spcPts val="600"/>
              </a:spcAft>
              <a:buAutoNum type="alphaLcParenR"/>
            </a:pPr>
            <a:r>
              <a:rPr lang="de-DE" sz="1600" dirty="0" smtClean="0"/>
              <a:t>Aufzeigen der Legitimation durch Bürgerumfrage</a:t>
            </a:r>
          </a:p>
          <a:p>
            <a:pPr marL="342900" indent="-342900">
              <a:spcAft>
                <a:spcPts val="600"/>
              </a:spcAft>
              <a:buAutoNum type="alphaLcParenR"/>
            </a:pPr>
            <a:r>
              <a:rPr lang="de-DE" sz="1600" dirty="0" smtClean="0"/>
              <a:t>Einfluss auf das Verfahren herausstellen</a:t>
            </a:r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Folie </a:t>
            </a:r>
            <a:fld id="{7DAA5B2F-A699-4C7A-9E80-D744E986A3BE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920"/>
            <a:ext cx="946795" cy="104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9"/>
            <a:ext cx="946795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9160"/>
            <a:ext cx="936526" cy="95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84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342188" cy="474563"/>
          </a:xfrm>
        </p:spPr>
        <p:txBody>
          <a:bodyPr/>
          <a:lstStyle/>
          <a:p>
            <a:r>
              <a:rPr lang="de-DE" dirty="0" smtClean="0"/>
              <a:t>3 – </a:t>
            </a:r>
            <a:r>
              <a:rPr lang="de-DE" dirty="0" err="1" smtClean="0"/>
              <a:t>Ver</a:t>
            </a:r>
            <a:r>
              <a:rPr lang="de-DE" dirty="0" smtClean="0"/>
              <a:t>- und Ablauf, Organisation und Planung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3000" y="980728"/>
            <a:ext cx="7694613" cy="5184576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AutoNum type="alphaLcParenR"/>
            </a:pPr>
            <a:r>
              <a:rPr lang="de-DE" dirty="0" smtClean="0"/>
              <a:t>Festlegen der gemeinsamen „Spielregeln“ im Umgang miteinander</a:t>
            </a:r>
          </a:p>
          <a:p>
            <a:pPr marL="342900" indent="-342900">
              <a:spcAft>
                <a:spcPts val="600"/>
              </a:spcAft>
              <a:buAutoNum type="alphaLcParenR"/>
            </a:pPr>
            <a:r>
              <a:rPr lang="de-DE" dirty="0" smtClean="0"/>
              <a:t>Festlegen der Organisation und Termine</a:t>
            </a:r>
          </a:p>
          <a:p>
            <a:pPr marL="342900" indent="-342900">
              <a:spcAft>
                <a:spcPts val="600"/>
              </a:spcAft>
              <a:buAutoNum type="alphaLcParenR"/>
            </a:pPr>
            <a:r>
              <a:rPr lang="de-DE" dirty="0" smtClean="0"/>
              <a:t>Absprache inhaltlicher Ablauf </a:t>
            </a:r>
          </a:p>
          <a:p>
            <a:pPr marL="0" indent="0">
              <a:buNone/>
            </a:pPr>
            <a:r>
              <a:rPr lang="de-DE" dirty="0" smtClean="0"/>
              <a:t>      </a:t>
            </a:r>
            <a:r>
              <a:rPr lang="de-DE" sz="1600" dirty="0" smtClean="0"/>
              <a:t>c1) Themen der einzelnen Treffen</a:t>
            </a:r>
          </a:p>
          <a:p>
            <a:pPr marL="0" indent="0">
              <a:buNone/>
            </a:pPr>
            <a:r>
              <a:rPr lang="de-DE" sz="1600" dirty="0"/>
              <a:t> </a:t>
            </a:r>
            <a:r>
              <a:rPr lang="de-DE" sz="1600" dirty="0" smtClean="0"/>
              <a:t>     c2) Hinzuziehen gewünschter Fachleute</a:t>
            </a:r>
          </a:p>
          <a:p>
            <a:pPr marL="0" indent="0">
              <a:buNone/>
            </a:pPr>
            <a:r>
              <a:rPr lang="de-DE" sz="1600" dirty="0"/>
              <a:t> </a:t>
            </a:r>
            <a:r>
              <a:rPr lang="de-DE" sz="1600" dirty="0" smtClean="0"/>
              <a:t>     c3) Hinzuziehen betroffener Akteure (z.B. Stadtwerke, Parlament)</a:t>
            </a:r>
          </a:p>
          <a:p>
            <a:pPr marL="0" indent="0">
              <a:buNone/>
            </a:pPr>
            <a:r>
              <a:rPr lang="de-DE" sz="1600" dirty="0"/>
              <a:t> </a:t>
            </a:r>
            <a:r>
              <a:rPr lang="de-DE" sz="1600" dirty="0" smtClean="0"/>
              <a:t>     c4) </a:t>
            </a:r>
            <a:r>
              <a:rPr lang="de-DE" sz="1600" dirty="0" err="1" smtClean="0"/>
              <a:t>evt</a:t>
            </a:r>
            <a:r>
              <a:rPr lang="de-DE" sz="1600" dirty="0" smtClean="0"/>
              <a:t>. Ortstermine oder Besichtigungen (z.B. bei Anlagen)</a:t>
            </a:r>
          </a:p>
          <a:p>
            <a:pPr marL="0" indent="0">
              <a:buNone/>
            </a:pPr>
            <a:r>
              <a:rPr lang="de-DE" sz="1600" dirty="0"/>
              <a:t> </a:t>
            </a:r>
            <a:r>
              <a:rPr lang="de-DE" sz="1600" dirty="0" smtClean="0"/>
              <a:t>     c5) Rückspiegelung von Zwischenergebnissen an Bevölkerung</a:t>
            </a:r>
          </a:p>
          <a:p>
            <a:pPr marL="0" indent="0">
              <a:buNone/>
            </a:pPr>
            <a:r>
              <a:rPr lang="de-DE" sz="1600" dirty="0"/>
              <a:t> </a:t>
            </a:r>
            <a:r>
              <a:rPr lang="de-DE" sz="1600" dirty="0" smtClean="0"/>
              <a:t>     c6) Zusammenfassen der Ergebnisse (z.B. Klausur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Aus empirischen Analysen lassen sich folgende Empfehlungen zum inhaltlichen Themenablauf geben:</a:t>
            </a:r>
          </a:p>
          <a:p>
            <a:pPr marL="355600" indent="0">
              <a:buNone/>
            </a:pPr>
            <a:r>
              <a:rPr lang="de-DE" dirty="0" smtClean="0"/>
              <a:t>a</a:t>
            </a:r>
            <a:r>
              <a:rPr lang="de-DE" sz="1600" dirty="0" smtClean="0"/>
              <a:t>) Herstellung eines hohen generellen Informationsniveaus zum Thema</a:t>
            </a:r>
          </a:p>
          <a:p>
            <a:pPr marL="355600" indent="0">
              <a:buNone/>
            </a:pPr>
            <a:r>
              <a:rPr lang="de-DE" sz="1600" dirty="0" smtClean="0"/>
              <a:t>b) Diskussion möglicher technischer Alternativen für Lösungen</a:t>
            </a:r>
          </a:p>
          <a:p>
            <a:pPr marL="355600" indent="0">
              <a:buNone/>
            </a:pPr>
            <a:r>
              <a:rPr lang="de-DE" sz="1600" dirty="0" smtClean="0"/>
              <a:t>c) Auswahl von zwei technischen Alternativen</a:t>
            </a:r>
          </a:p>
          <a:p>
            <a:pPr marL="355600" indent="0">
              <a:buNone/>
            </a:pPr>
            <a:r>
              <a:rPr lang="de-DE" sz="1600" dirty="0" smtClean="0"/>
              <a:t>d) Bewertung der Alternativen anhand eines definierten Kriterienkatalogs</a:t>
            </a:r>
          </a:p>
          <a:p>
            <a:pPr marL="355600" indent="0">
              <a:buNone/>
            </a:pPr>
            <a:r>
              <a:rPr lang="de-DE" sz="1600" dirty="0" smtClean="0"/>
              <a:t>e) Dokumentation und Veröffentlichung der Empfehlungen an Adressaten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Folie </a:t>
            </a:r>
            <a:fld id="{7DAA5B2F-A699-4C7A-9E80-D744E986A3BE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1368152" cy="175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38" y="4437112"/>
            <a:ext cx="130081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37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6771" y="332656"/>
            <a:ext cx="8637229" cy="402555"/>
          </a:xfrm>
        </p:spPr>
        <p:txBody>
          <a:bodyPr/>
          <a:lstStyle/>
          <a:p>
            <a:r>
              <a:rPr lang="de-DE" sz="2300" dirty="0" smtClean="0"/>
              <a:t>4 Das Eieruhr-Modell – Reduktion thematischer Komplexität</a:t>
            </a:r>
            <a:endParaRPr lang="de-DE" sz="23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&gt; Vortrag &gt; Autor  •  Dokumentname &gt; Datum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www.DLR.de  •  Folie </a:t>
            </a:r>
            <a:fld id="{7DAA5B2F-A699-4C7A-9E80-D744E986A3BE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083" y="1124744"/>
            <a:ext cx="311060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83938" y="980728"/>
            <a:ext cx="8064896" cy="165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de-DE" sz="1600" b="1" dirty="0"/>
              <a:t>Vorverfahren: </a:t>
            </a:r>
            <a:r>
              <a:rPr lang="de-DE" sz="1600" dirty="0"/>
              <a:t>Bürgerumfrage </a:t>
            </a:r>
            <a:r>
              <a:rPr lang="de-DE" sz="1600" dirty="0" smtClean="0"/>
              <a:t>und Bürgerinformationsabend, organisatorischer Rahmen bestimmen und Spielregeln im Beteiligungsverfahren definieren</a:t>
            </a:r>
            <a:endParaRPr lang="de-DE" sz="1600" dirty="0"/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de-DE" sz="1600" u="sng" dirty="0"/>
              <a:t>Ziele: </a:t>
            </a:r>
            <a:r>
              <a:rPr lang="de-DE" sz="1600" dirty="0"/>
              <a:t>Auswahl </a:t>
            </a:r>
            <a:r>
              <a:rPr lang="de-DE" sz="1600" dirty="0" smtClean="0"/>
              <a:t>von Verfahren </a:t>
            </a:r>
            <a:r>
              <a:rPr lang="de-DE" sz="1600" dirty="0"/>
              <a:t>und </a:t>
            </a:r>
            <a:r>
              <a:rPr lang="de-DE" sz="1600" dirty="0" smtClean="0"/>
              <a:t>Themenwünschen, Wissensniveau feststellen, Informationsbedürfnisse </a:t>
            </a:r>
            <a:r>
              <a:rPr lang="de-DE" sz="1600" dirty="0"/>
              <a:t>bestimmen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de-DE" sz="1600" u="sng" dirty="0"/>
              <a:t>Zweck: </a:t>
            </a:r>
            <a:r>
              <a:rPr lang="de-DE" sz="1600" dirty="0" smtClean="0"/>
              <a:t>Legitimationsbasis schaffen</a:t>
            </a:r>
            <a:endParaRPr lang="de-DE" sz="1600" dirty="0"/>
          </a:p>
          <a:p>
            <a:pPr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06771" y="2636912"/>
            <a:ext cx="8064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de-DE" sz="1600" b="1" dirty="0"/>
              <a:t>Ausgewähltes Detailverfahren</a:t>
            </a:r>
            <a:r>
              <a:rPr lang="de-DE" sz="1600" b="1" dirty="0" smtClean="0"/>
              <a:t>: Kleingruppen / Gutachten</a:t>
            </a:r>
            <a:endParaRPr lang="de-DE" sz="1600" b="1" dirty="0"/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de-DE" sz="1600" u="sng" dirty="0"/>
              <a:t>Ziele: </a:t>
            </a:r>
            <a:r>
              <a:rPr lang="de-DE" sz="1600" dirty="0"/>
              <a:t>Generelle und allgemeine Information zum Sachthema durch unabhängige Experten, Möglichkeiten zur </a:t>
            </a:r>
            <a:r>
              <a:rPr lang="de-DE" sz="1600" dirty="0" smtClean="0"/>
              <a:t>Urteilsbildung </a:t>
            </a:r>
            <a:r>
              <a:rPr lang="de-DE" sz="1600" dirty="0"/>
              <a:t>durch Ortstermine, Hearings, </a:t>
            </a:r>
            <a:r>
              <a:rPr lang="de-DE" sz="1600" dirty="0" smtClean="0"/>
              <a:t>usw. 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de-DE" sz="1600" u="sng" dirty="0" smtClean="0"/>
              <a:t>Zweck</a:t>
            </a:r>
            <a:r>
              <a:rPr lang="de-DE" sz="1600" dirty="0"/>
              <a:t>: Wissensniveau angleichen, </a:t>
            </a:r>
            <a:r>
              <a:rPr lang="de-DE" sz="1600" dirty="0" smtClean="0"/>
              <a:t>gemeinsame Sachdiskussion</a:t>
            </a:r>
            <a:endParaRPr lang="de-DE" sz="1600" dirty="0"/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de-DE" sz="1600" u="sng" dirty="0"/>
              <a:t>Methodik:</a:t>
            </a:r>
            <a:r>
              <a:rPr lang="de-DE" sz="1600" dirty="0"/>
              <a:t> Auswahl von zwei Alternativen für sachliche Detaildiskussion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de-DE" sz="1600" dirty="0"/>
              <a:t>Erarbeiten eines spezifischen Kriterienkatalogs für die ausgewählten Alternativen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de-DE" sz="1600" dirty="0"/>
              <a:t>Anwendung des Kriterienkatalogs zur </a:t>
            </a:r>
            <a:r>
              <a:rPr lang="de-DE" sz="1600" dirty="0" smtClean="0"/>
              <a:t>Bewertung der </a:t>
            </a:r>
            <a:r>
              <a:rPr lang="de-DE" sz="1600" dirty="0"/>
              <a:t>ausgewählten </a:t>
            </a:r>
            <a:r>
              <a:rPr lang="de-DE" sz="1600" dirty="0" smtClean="0"/>
              <a:t>Alternativen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de-DE" sz="1600" dirty="0" smtClean="0"/>
              <a:t>Rückkoppelung von Ergebnissen an Bevölkerung (Infoabende)</a:t>
            </a:r>
            <a:endParaRPr lang="de-DE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755576" y="5050244"/>
            <a:ext cx="7816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1600" b="1" dirty="0" smtClean="0"/>
              <a:t>Umsetzung und Ergebnisse: Reflexion und Evaluation, Bürgerumfrage Nr. 2</a:t>
            </a:r>
          </a:p>
          <a:p>
            <a:pPr algn="ctr">
              <a:lnSpc>
                <a:spcPct val="100000"/>
              </a:lnSpc>
              <a:buNone/>
            </a:pPr>
            <a:r>
              <a:rPr lang="de-DE" sz="1600" u="sng" dirty="0" smtClean="0"/>
              <a:t>Ziele:</a:t>
            </a:r>
            <a:r>
              <a:rPr lang="de-DE" sz="1600" dirty="0" smtClean="0"/>
              <a:t> Öffentliche Darstellung und Diskussion der Ergebnisse (Bürgerversammlung),</a:t>
            </a:r>
          </a:p>
          <a:p>
            <a:pPr algn="ctr">
              <a:lnSpc>
                <a:spcPct val="100000"/>
              </a:lnSpc>
              <a:buNone/>
            </a:pPr>
            <a:r>
              <a:rPr lang="de-DE" sz="1600" dirty="0" smtClean="0"/>
              <a:t>Zweite Bürgerumfrage zur Akzeptanz der erarbeiteten Empfehlungen, formale bis feierliche Übergabe der Ergebnisse, Nachsitzungen zum Stand der Umsetzung und Evaluation des Beteiligungsverfahrens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60783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79711" y="285751"/>
            <a:ext cx="5184579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11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R_Präsentation_4zu3_DE">
  <a:themeElements>
    <a:clrScheme name="Standard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Standarddesign">
      <a:majorFont>
        <a:latin typeface="Arial"/>
        <a:ea typeface="ヒラギノ角ゴ Pro W3"/>
        <a:cs typeface="Arial"/>
      </a:majorFont>
      <a:minorFont>
        <a:latin typeface="Arial"/>
        <a:ea typeface="ヒラギノ角ゴ Pro W3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D3BF77F0DEA9A4B8748258238955038" ma:contentTypeVersion="0" ma:contentTypeDescription="Ein neues Dokument erstellen." ma:contentTypeScope="" ma:versionID="538a5220a3ddfc7e20939252f667381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c4a6dd5ef775a5269b08f7de37f93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2F9989-100A-4BB1-BE98-F3C8BB6C9B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1A134B5-215A-475D-93E3-E906BCFA23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6C20CF-D610-424C-BBA1-55B233FAB256}">
  <ds:schemaRefs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DLR_Präsentation_4zu3_DE</Template>
  <TotalTime>0</TotalTime>
  <Words>989</Words>
  <Application>Microsoft Office PowerPoint</Application>
  <PresentationFormat>Bildschirmpräsentation (4:3)</PresentationFormat>
  <Paragraphs>148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DLR_Präsentation_4zu3_DE</vt:lpstr>
      <vt:lpstr>Ideen und Vorschläge für eine gute Praxis  der prozessualen Bürgerbeteiligung</vt:lpstr>
      <vt:lpstr>Die vier Kernfragen der Bürgerbeteiligung</vt:lpstr>
      <vt:lpstr>Drei Fragen – eine Lösung? Die „Wissenschaft der Beteiligung“</vt:lpstr>
      <vt:lpstr>Ein positives Fallbeispiel: Lokale Energiezukunft Rottweil-Hausen</vt:lpstr>
      <vt:lpstr>Die vier Kernfragen + Lösungsmöglichkeiten 1 - Legitimation und Legitimität</vt:lpstr>
      <vt:lpstr>PowerPoint-Präsentation</vt:lpstr>
      <vt:lpstr>3 – Ver- und Ablauf, Organisation und Planung </vt:lpstr>
      <vt:lpstr>4 Das Eieruhr-Modell – Reduktion thematischer Komplexität</vt:lpstr>
      <vt:lpstr>PowerPoint-Präsentation</vt:lpstr>
      <vt:lpstr>ACHTUNG - Rahmenbedingungen</vt:lpstr>
      <vt:lpstr>Was kam heraus?  Biogasanlage, Baujahr 2008, 560 KWelek (ca. 4 Mio Kw/h), 520 KW thermisch, ca. 4,7 Mio Euro Investitionsvolumen, Energieauto-nomie für Ortsteil Hausen, Liefergemeinschaft ortsansässiger Landwirte mit EnRW für 15 Jahre, Erhöhung der Anschlussquote von 33% auf 50%, Abbau des Defizits in 2012</vt:lpstr>
      <vt:lpstr>PowerPoint-Präsentation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Deutsches Zentrum für Luft- und Raumfahrt Abteilung Systemanalyse und Technikbewertung  Universität Stuttgart Lehrstuhl für Umwelt- und Techniksoziologie</dc:title>
  <dc:subject>DLR CD-Vorlagen</dc:subject>
  <dc:creator>Pfenning, Uwe</dc:creator>
  <dc:description>Diese Version nutzt die Fußzeile zur Eingabe von_x000d_
Vortrag &gt; Autor &gt; Dokumentname &gt; Datum_x000d_
Variante mit Untertitel auf Titelfolienmaster und_x000d_
geändertem Standard Farbschema (für Hyperlink)_x000d_
Arial als Schriftart bei neuen Textfeldern</dc:description>
  <cp:lastModifiedBy>Pfenning, Uwe</cp:lastModifiedBy>
  <cp:revision>53</cp:revision>
  <cp:lastPrinted>2004-02-03T08:35:42Z</cp:lastPrinted>
  <dcterms:created xsi:type="dcterms:W3CDTF">2012-08-13T11:29:07Z</dcterms:created>
  <dcterms:modified xsi:type="dcterms:W3CDTF">2013-10-22T07:02:11Z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jekt">
    <vt:lpwstr>DLR allgemein</vt:lpwstr>
  </property>
  <property fmtid="{D5CDD505-2E9C-101B-9397-08002B2CF9AE}" pid="3" name="ContentTypeId">
    <vt:lpwstr>0x010100ED3BF77F0DEA9A4B8748258238955038</vt:lpwstr>
  </property>
</Properties>
</file>