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333" r:id="rId5"/>
    <p:sldId id="341" r:id="rId6"/>
    <p:sldId id="337" r:id="rId7"/>
    <p:sldId id="351" r:id="rId8"/>
    <p:sldId id="342" r:id="rId9"/>
    <p:sldId id="335" r:id="rId10"/>
    <p:sldId id="343" r:id="rId11"/>
    <p:sldId id="344" r:id="rId12"/>
    <p:sldId id="345" r:id="rId13"/>
    <p:sldId id="346" r:id="rId14"/>
    <p:sldId id="347" r:id="rId15"/>
    <p:sldId id="339" r:id="rId16"/>
    <p:sldId id="348" r:id="rId17"/>
    <p:sldId id="349" r:id="rId18"/>
    <p:sldId id="350" r:id="rId19"/>
    <p:sldId id="340" r:id="rId20"/>
  </p:sldIdLst>
  <p:sldSz cx="9144000" cy="6858000" type="screen4x3"/>
  <p:notesSz cx="6858000" cy="9144000"/>
  <p:defaultTextStyle>
    <a:defPPr>
      <a:defRPr lang="de-DE"/>
    </a:defPPr>
    <a:lvl1pPr algn="l" rtl="0" fontAlgn="base">
      <a:lnSpc>
        <a:spcPts val="2600"/>
      </a:lnSpc>
      <a:spcBef>
        <a:spcPct val="0"/>
      </a:spcBef>
      <a:spcAft>
        <a:spcPct val="0"/>
      </a:spcAft>
      <a:buChar char="-"/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1pPr>
    <a:lvl2pPr marL="457200" algn="l" rtl="0" fontAlgn="base">
      <a:lnSpc>
        <a:spcPts val="2600"/>
      </a:lnSpc>
      <a:spcBef>
        <a:spcPct val="0"/>
      </a:spcBef>
      <a:spcAft>
        <a:spcPct val="0"/>
      </a:spcAft>
      <a:buChar char="-"/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2pPr>
    <a:lvl3pPr marL="914400" algn="l" rtl="0" fontAlgn="base">
      <a:lnSpc>
        <a:spcPts val="2600"/>
      </a:lnSpc>
      <a:spcBef>
        <a:spcPct val="0"/>
      </a:spcBef>
      <a:spcAft>
        <a:spcPct val="0"/>
      </a:spcAft>
      <a:buChar char="-"/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3pPr>
    <a:lvl4pPr marL="1371600" algn="l" rtl="0" fontAlgn="base">
      <a:lnSpc>
        <a:spcPts val="2600"/>
      </a:lnSpc>
      <a:spcBef>
        <a:spcPct val="0"/>
      </a:spcBef>
      <a:spcAft>
        <a:spcPct val="0"/>
      </a:spcAft>
      <a:buChar char="-"/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4pPr>
    <a:lvl5pPr marL="1828800" algn="l" rtl="0" fontAlgn="base">
      <a:lnSpc>
        <a:spcPts val="2600"/>
      </a:lnSpc>
      <a:spcBef>
        <a:spcPct val="0"/>
      </a:spcBef>
      <a:spcAft>
        <a:spcPct val="0"/>
      </a:spcAft>
      <a:buChar char="-"/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00FF"/>
    <a:srgbClr val="D2D2D2"/>
    <a:srgbClr val="FAFAFA"/>
    <a:srgbClr val="FF8D00"/>
    <a:srgbClr val="FFE700"/>
    <a:srgbClr val="E7E7E7"/>
    <a:srgbClr val="808080"/>
    <a:srgbClr val="B3B3B3"/>
    <a:srgbClr val="4545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Mittlere Formatvorlage 3 - 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53" autoAdjust="0"/>
    <p:restoredTop sz="94675" autoAdjust="0"/>
  </p:normalViewPr>
  <p:slideViewPr>
    <p:cSldViewPr showGuides="1">
      <p:cViewPr>
        <p:scale>
          <a:sx n="100" d="100"/>
          <a:sy n="100" d="100"/>
        </p:scale>
        <p:origin x="-576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-240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KPFS03.intra.dlr.de\TT-SF-KP\TT-SF-SS\Projekt%20SoHTEk\TECHNIK\Auslegung%20Reaktor\Raytracing\Daten\Zylinder\Zusammenfassung%20Fokus_Variation.xlsm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KPFS03.intra.dlr.de\TT-SF-KP\TT-SF-SS\Projekt%20SoHTEk\TECHNIK\Auslegung%20Reaktor\Raytracing\Daten\Zylinder\Zusammenfassung%20Fokus_Variation.xlsm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KPFS03.intra.dlr.de\TT-SF-KP\TT-SF-SS\Projekt%20SoHTEk\TECHNIK\Auslegung%20Reaktor\W&#228;rmebilanz\Zylinder\Gegenstrom\Auswertung%20der%20Simulationsergebnisse%20Gegenstromf&#252;hrung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KPFS03.intra.dlr.de\TT-SF-KP\TT-SF-SS\Projekt%20SoHTEk\TECHNIK\Auslegung%20Reaktor\W&#228;rmebilanz\Zylinder\Gegenstrom\Auswertung%20der%20Simulationsergebnisse%20Gegenstromf&#252;hrung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KPFS03.intra.dlr.de\TT-SF-KP\TT-SF-SS\Projekt%20SoHTEk\TECHNIK\Auslegung%20Reaktor\W&#228;rmebilanz\Zylinder\Gegenstrom\Auswertung%20der%20Simulationsergebnisse%20Gegenstromf&#252;hrung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Tabelle1!$I$5</c:f>
              <c:strCache>
                <c:ptCount val="1"/>
                <c:pt idx="0">
                  <c:v> -20 mm</c:v>
                </c:pt>
              </c:strCache>
            </c:strRef>
          </c:tx>
          <c:spPr>
            <a:solidFill>
              <a:srgbClr val="DDDDDD"/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Tabelle1!$J$4:$S$4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Tabelle1!$J$5:$S$5</c:f>
              <c:numCache>
                <c:formatCode>0</c:formatCode>
                <c:ptCount val="10"/>
                <c:pt idx="0">
                  <c:v>867.33351354930005</c:v>
                </c:pt>
                <c:pt idx="1">
                  <c:v>985.13372569010016</c:v>
                </c:pt>
                <c:pt idx="2">
                  <c:v>1189.2715070390004</c:v>
                </c:pt>
                <c:pt idx="3">
                  <c:v>1574.2168549030002</c:v>
                </c:pt>
                <c:pt idx="4">
                  <c:v>2120.7448354330008</c:v>
                </c:pt>
                <c:pt idx="5">
                  <c:v>2624.3260142679992</c:v>
                </c:pt>
                <c:pt idx="6">
                  <c:v>2557.7651225209997</c:v>
                </c:pt>
                <c:pt idx="7">
                  <c:v>2067.910913404</c:v>
                </c:pt>
                <c:pt idx="8">
                  <c:v>1794.9035688709998</c:v>
                </c:pt>
                <c:pt idx="9">
                  <c:v>1898.3686861020005</c:v>
                </c:pt>
              </c:numCache>
            </c:numRef>
          </c:val>
        </c:ser>
        <c:ser>
          <c:idx val="1"/>
          <c:order val="1"/>
          <c:tx>
            <c:strRef>
              <c:f>Tabelle1!$I$6</c:f>
              <c:strCache>
                <c:ptCount val="1"/>
                <c:pt idx="0">
                  <c:v> -10 mm</c:v>
                </c:pt>
              </c:strCache>
            </c:strRef>
          </c:tx>
          <c:spPr>
            <a:solidFill>
              <a:srgbClr val="C0C0C0"/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Tabelle1!$J$4:$S$4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Tabelle1!$J$6:$S$6</c:f>
              <c:numCache>
                <c:formatCode>0</c:formatCode>
                <c:ptCount val="10"/>
                <c:pt idx="0">
                  <c:v>874.95504226549997</c:v>
                </c:pt>
                <c:pt idx="1">
                  <c:v>942.7905780069002</c:v>
                </c:pt>
                <c:pt idx="2">
                  <c:v>1123.2621577009002</c:v>
                </c:pt>
                <c:pt idx="3">
                  <c:v>1447.590801713</c:v>
                </c:pt>
                <c:pt idx="4">
                  <c:v>1971.7774135780003</c:v>
                </c:pt>
                <c:pt idx="5">
                  <c:v>2490.6120229829999</c:v>
                </c:pt>
                <c:pt idx="6">
                  <c:v>2713.148687676</c:v>
                </c:pt>
                <c:pt idx="7">
                  <c:v>2199.6716697060001</c:v>
                </c:pt>
                <c:pt idx="8">
                  <c:v>1923.4435106600004</c:v>
                </c:pt>
                <c:pt idx="9">
                  <c:v>1859.8593069980002</c:v>
                </c:pt>
              </c:numCache>
            </c:numRef>
          </c:val>
        </c:ser>
        <c:ser>
          <c:idx val="2"/>
          <c:order val="2"/>
          <c:tx>
            <c:strRef>
              <c:f>Tabelle1!$I$7</c:f>
              <c:strCache>
                <c:ptCount val="1"/>
                <c:pt idx="0">
                  <c:v> 0 mm</c:v>
                </c:pt>
              </c:strCache>
            </c:strRef>
          </c:tx>
          <c:spPr>
            <a:solidFill>
              <a:srgbClr val="B2B2B2"/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Tabelle1!$J$4:$S$4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Tabelle1!$J$7:$S$7</c:f>
              <c:numCache>
                <c:formatCode>0</c:formatCode>
                <c:ptCount val="10"/>
                <c:pt idx="0">
                  <c:v>881.09082022360008</c:v>
                </c:pt>
                <c:pt idx="1">
                  <c:v>948.22364296030003</c:v>
                </c:pt>
                <c:pt idx="2">
                  <c:v>1066.2270702321002</c:v>
                </c:pt>
                <c:pt idx="3">
                  <c:v>1349.1941917741003</c:v>
                </c:pt>
                <c:pt idx="4">
                  <c:v>1829.9475599160003</c:v>
                </c:pt>
                <c:pt idx="5">
                  <c:v>2324.5401020379995</c:v>
                </c:pt>
                <c:pt idx="6">
                  <c:v>2720.5205457010006</c:v>
                </c:pt>
                <c:pt idx="7">
                  <c:v>2417.7619694479999</c:v>
                </c:pt>
                <c:pt idx="8">
                  <c:v>1960.7365052450004</c:v>
                </c:pt>
                <c:pt idx="9">
                  <c:v>1798.6996006910006</c:v>
                </c:pt>
              </c:numCache>
            </c:numRef>
          </c:val>
        </c:ser>
        <c:ser>
          <c:idx val="3"/>
          <c:order val="3"/>
          <c:tx>
            <c:strRef>
              <c:f>Tabelle1!$I$8</c:f>
              <c:strCache>
                <c:ptCount val="1"/>
                <c:pt idx="0">
                  <c:v> 10 mm</c:v>
                </c:pt>
              </c:strCache>
            </c:strRef>
          </c:tx>
          <c:spPr>
            <a:solidFill>
              <a:srgbClr val="969696"/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Tabelle1!$J$4:$S$4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Tabelle1!$J$8:$S$8</c:f>
              <c:numCache>
                <c:formatCode>0</c:formatCode>
                <c:ptCount val="10"/>
                <c:pt idx="0">
                  <c:v>1062.2760673133</c:v>
                </c:pt>
                <c:pt idx="1">
                  <c:v>1126.649948431</c:v>
                </c:pt>
                <c:pt idx="2">
                  <c:v>1206.4488863630004</c:v>
                </c:pt>
                <c:pt idx="3">
                  <c:v>1420.9769969990004</c:v>
                </c:pt>
                <c:pt idx="4">
                  <c:v>1835.4549358810004</c:v>
                </c:pt>
                <c:pt idx="5">
                  <c:v>2196.237132789</c:v>
                </c:pt>
                <c:pt idx="6">
                  <c:v>2703.8546693690005</c:v>
                </c:pt>
                <c:pt idx="7">
                  <c:v>2820.7199130600011</c:v>
                </c:pt>
                <c:pt idx="8">
                  <c:v>2243.1201377970001</c:v>
                </c:pt>
                <c:pt idx="9">
                  <c:v>1898.3427532580006</c:v>
                </c:pt>
              </c:numCache>
            </c:numRef>
          </c:val>
        </c:ser>
        <c:ser>
          <c:idx val="4"/>
          <c:order val="4"/>
          <c:tx>
            <c:strRef>
              <c:f>Tabelle1!$I$9</c:f>
              <c:strCache>
                <c:ptCount val="1"/>
                <c:pt idx="0">
                  <c:v> 20 mm</c:v>
                </c:pt>
              </c:strCache>
            </c:strRef>
          </c:tx>
          <c:spPr>
            <a:solidFill>
              <a:srgbClr val="808080"/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Tabelle1!$J$4:$S$4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Tabelle1!$J$9:$S$9</c:f>
              <c:numCache>
                <c:formatCode>0</c:formatCode>
                <c:ptCount val="10"/>
                <c:pt idx="0">
                  <c:v>1029.6574455034001</c:v>
                </c:pt>
                <c:pt idx="1">
                  <c:v>1076.1194442026003</c:v>
                </c:pt>
                <c:pt idx="2">
                  <c:v>1223.9041495240001</c:v>
                </c:pt>
                <c:pt idx="3">
                  <c:v>1337.2241945930002</c:v>
                </c:pt>
                <c:pt idx="4">
                  <c:v>1573.0257325510001</c:v>
                </c:pt>
                <c:pt idx="5">
                  <c:v>2065.1517482260001</c:v>
                </c:pt>
                <c:pt idx="6">
                  <c:v>2654.7168482870002</c:v>
                </c:pt>
                <c:pt idx="7">
                  <c:v>2832.0556957140011</c:v>
                </c:pt>
                <c:pt idx="8">
                  <c:v>2309.5920530620006</c:v>
                </c:pt>
                <c:pt idx="9">
                  <c:v>2035.5688564329998</c:v>
                </c:pt>
              </c:numCache>
            </c:numRef>
          </c:val>
        </c:ser>
        <c:ser>
          <c:idx val="5"/>
          <c:order val="5"/>
          <c:tx>
            <c:strRef>
              <c:f>Tabelle1!$I$10</c:f>
              <c:strCache>
                <c:ptCount val="1"/>
                <c:pt idx="0">
                  <c:v> 40 mm</c:v>
                </c:pt>
              </c:strCache>
            </c:strRef>
          </c:tx>
          <c:spPr>
            <a:solidFill>
              <a:srgbClr val="777777"/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Tabelle1!$J$4:$S$4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Tabelle1!$J$10:$S$10</c:f>
              <c:numCache>
                <c:formatCode>0</c:formatCode>
                <c:ptCount val="10"/>
                <c:pt idx="0">
                  <c:v>923.36287614479977</c:v>
                </c:pt>
                <c:pt idx="1">
                  <c:v>1043.6082648481004</c:v>
                </c:pt>
                <c:pt idx="2">
                  <c:v>1111.5909694792001</c:v>
                </c:pt>
                <c:pt idx="3">
                  <c:v>1165.6799293783001</c:v>
                </c:pt>
                <c:pt idx="4">
                  <c:v>1245.9421486260001</c:v>
                </c:pt>
                <c:pt idx="5">
                  <c:v>1698.3812999439999</c:v>
                </c:pt>
                <c:pt idx="6">
                  <c:v>2161.691901873</c:v>
                </c:pt>
                <c:pt idx="7">
                  <c:v>2753.185421868</c:v>
                </c:pt>
                <c:pt idx="8">
                  <c:v>2695.8002857170009</c:v>
                </c:pt>
                <c:pt idx="9">
                  <c:v>2252.0895484360003</c:v>
                </c:pt>
              </c:numCache>
            </c:numRef>
          </c:val>
        </c:ser>
        <c:ser>
          <c:idx val="6"/>
          <c:order val="6"/>
          <c:tx>
            <c:strRef>
              <c:f>Tabelle1!$I$11</c:f>
              <c:strCache>
                <c:ptCount val="1"/>
                <c:pt idx="0">
                  <c:v> 60 mm</c:v>
                </c:pt>
              </c:strCache>
            </c:strRef>
          </c:tx>
          <c:spPr>
            <a:solidFill>
              <a:srgbClr val="5F5F5F"/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Tabelle1!$J$4:$S$4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Tabelle1!$J$11:$S$11</c:f>
              <c:numCache>
                <c:formatCode>0</c:formatCode>
                <c:ptCount val="10"/>
                <c:pt idx="0">
                  <c:v>832.71064059259993</c:v>
                </c:pt>
                <c:pt idx="1">
                  <c:v>901.52869578310003</c:v>
                </c:pt>
                <c:pt idx="2">
                  <c:v>987.54295396540022</c:v>
                </c:pt>
                <c:pt idx="3">
                  <c:v>1041.7438051440001</c:v>
                </c:pt>
                <c:pt idx="4">
                  <c:v>1082.2765049775003</c:v>
                </c:pt>
                <c:pt idx="5">
                  <c:v>1322.1274788820001</c:v>
                </c:pt>
                <c:pt idx="6">
                  <c:v>1777.8140482340002</c:v>
                </c:pt>
                <c:pt idx="7">
                  <c:v>2375.3197404160001</c:v>
                </c:pt>
                <c:pt idx="8">
                  <c:v>2835.0797783070007</c:v>
                </c:pt>
                <c:pt idx="9">
                  <c:v>2589.5118418750008</c:v>
                </c:pt>
              </c:numCache>
            </c:numRef>
          </c:val>
        </c:ser>
        <c:ser>
          <c:idx val="7"/>
          <c:order val="7"/>
          <c:tx>
            <c:strRef>
              <c:f>Tabelle1!$I$12</c:f>
              <c:strCache>
                <c:ptCount val="1"/>
                <c:pt idx="0">
                  <c:v> 80 mm</c:v>
                </c:pt>
              </c:strCache>
            </c:strRef>
          </c:tx>
          <c:spPr>
            <a:solidFill>
              <a:srgbClr val="4D4D4D"/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Tabelle1!$J$4:$S$4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Tabelle1!$J$12:$S$12</c:f>
              <c:numCache>
                <c:formatCode>0</c:formatCode>
                <c:ptCount val="10"/>
                <c:pt idx="0">
                  <c:v>682.74567612370004</c:v>
                </c:pt>
                <c:pt idx="1">
                  <c:v>729.63353236200021</c:v>
                </c:pt>
                <c:pt idx="2">
                  <c:v>846.45375127040018</c:v>
                </c:pt>
                <c:pt idx="3">
                  <c:v>844.94392320800011</c:v>
                </c:pt>
                <c:pt idx="4">
                  <c:v>853.94780664480004</c:v>
                </c:pt>
                <c:pt idx="5">
                  <c:v>1078.8421245518002</c:v>
                </c:pt>
                <c:pt idx="6">
                  <c:v>1402.8494919250002</c:v>
                </c:pt>
                <c:pt idx="7">
                  <c:v>1905.9515838230004</c:v>
                </c:pt>
                <c:pt idx="8">
                  <c:v>2430.5473086580005</c:v>
                </c:pt>
                <c:pt idx="9">
                  <c:v>2794.2818257200001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705344"/>
        <c:axId val="117707520"/>
      </c:barChart>
      <c:catAx>
        <c:axId val="1177053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e-DE"/>
                  <a:t>Ringelement [-]</a:t>
                </a:r>
              </a:p>
            </c:rich>
          </c:tx>
          <c:layout/>
          <c:overlay val="0"/>
          <c:spPr>
            <a:solidFill>
              <a:schemeClr val="bg1"/>
            </a:solidFill>
          </c:spPr>
        </c:title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</c:spPr>
        <c:crossAx val="117707520"/>
        <c:crosses val="autoZero"/>
        <c:auto val="1"/>
        <c:lblAlgn val="ctr"/>
        <c:lblOffset val="100"/>
        <c:noMultiLvlLbl val="0"/>
      </c:catAx>
      <c:valAx>
        <c:axId val="11770752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de-DE"/>
                  <a:t>incoming</a:t>
                </a:r>
                <a:r>
                  <a:rPr lang="de-DE" baseline="0"/>
                  <a:t> power  [W]</a:t>
                </a:r>
                <a:endParaRPr lang="de-DE"/>
              </a:p>
            </c:rich>
          </c:tx>
          <c:layout/>
          <c:overlay val="0"/>
          <c:spPr>
            <a:solidFill>
              <a:schemeClr val="bg1"/>
            </a:solidFill>
          </c:spPr>
        </c:title>
        <c:numFmt formatCode="0" sourceLinked="1"/>
        <c:majorTickMark val="out"/>
        <c:minorTickMark val="none"/>
        <c:tickLblPos val="nextTo"/>
        <c:spPr>
          <a:solidFill>
            <a:schemeClr val="bg1"/>
          </a:solidFill>
        </c:spPr>
        <c:crossAx val="117705344"/>
        <c:crosses val="autoZero"/>
        <c:crossBetween val="between"/>
      </c:valAx>
      <c:spPr>
        <a:solidFill>
          <a:schemeClr val="bg1"/>
        </a:solidFill>
      </c:spPr>
    </c:plotArea>
    <c:legend>
      <c:legendPos val="r"/>
      <c:layout/>
      <c:overlay val="0"/>
      <c:spPr>
        <a:solidFill>
          <a:schemeClr val="bg1"/>
        </a:solidFill>
      </c:sp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Tabelle1!$I$5</c:f>
              <c:strCache>
                <c:ptCount val="1"/>
                <c:pt idx="0">
                  <c:v> -20 mm</c:v>
                </c:pt>
              </c:strCache>
            </c:strRef>
          </c:tx>
          <c:spPr>
            <a:solidFill>
              <a:srgbClr val="DDDDDD"/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Tabelle1!$J$4:$S$4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Tabelle1!$J$5:$S$5</c:f>
              <c:numCache>
                <c:formatCode>0</c:formatCode>
                <c:ptCount val="10"/>
                <c:pt idx="0">
                  <c:v>867.33351354930005</c:v>
                </c:pt>
                <c:pt idx="1">
                  <c:v>985.13372569010016</c:v>
                </c:pt>
                <c:pt idx="2">
                  <c:v>1189.2715070390004</c:v>
                </c:pt>
                <c:pt idx="3">
                  <c:v>1574.2168549030002</c:v>
                </c:pt>
                <c:pt idx="4">
                  <c:v>2120.7448354330008</c:v>
                </c:pt>
                <c:pt idx="5">
                  <c:v>2624.3260142679992</c:v>
                </c:pt>
                <c:pt idx="6">
                  <c:v>2557.7651225209997</c:v>
                </c:pt>
                <c:pt idx="7">
                  <c:v>2067.910913404</c:v>
                </c:pt>
                <c:pt idx="8">
                  <c:v>1794.9035688709998</c:v>
                </c:pt>
                <c:pt idx="9">
                  <c:v>1898.3686861020005</c:v>
                </c:pt>
              </c:numCache>
            </c:numRef>
          </c:val>
        </c:ser>
        <c:ser>
          <c:idx val="1"/>
          <c:order val="1"/>
          <c:tx>
            <c:strRef>
              <c:f>Tabelle1!$I$6</c:f>
              <c:strCache>
                <c:ptCount val="1"/>
                <c:pt idx="0">
                  <c:v> -10 mm</c:v>
                </c:pt>
              </c:strCache>
            </c:strRef>
          </c:tx>
          <c:spPr>
            <a:solidFill>
              <a:srgbClr val="C0C0C0"/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Tabelle1!$J$4:$S$4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Tabelle1!$J$6:$S$6</c:f>
              <c:numCache>
                <c:formatCode>0</c:formatCode>
                <c:ptCount val="10"/>
                <c:pt idx="0">
                  <c:v>874.95504226549997</c:v>
                </c:pt>
                <c:pt idx="1">
                  <c:v>942.7905780069002</c:v>
                </c:pt>
                <c:pt idx="2">
                  <c:v>1123.2621577009002</c:v>
                </c:pt>
                <c:pt idx="3">
                  <c:v>1447.590801713</c:v>
                </c:pt>
                <c:pt idx="4">
                  <c:v>1971.7774135780003</c:v>
                </c:pt>
                <c:pt idx="5">
                  <c:v>2490.6120229829999</c:v>
                </c:pt>
                <c:pt idx="6">
                  <c:v>2713.148687676</c:v>
                </c:pt>
                <c:pt idx="7">
                  <c:v>2199.6716697060001</c:v>
                </c:pt>
                <c:pt idx="8">
                  <c:v>1923.4435106600004</c:v>
                </c:pt>
                <c:pt idx="9">
                  <c:v>1859.8593069980002</c:v>
                </c:pt>
              </c:numCache>
            </c:numRef>
          </c:val>
        </c:ser>
        <c:ser>
          <c:idx val="2"/>
          <c:order val="2"/>
          <c:tx>
            <c:strRef>
              <c:f>Tabelle1!$I$7</c:f>
              <c:strCache>
                <c:ptCount val="1"/>
                <c:pt idx="0">
                  <c:v> 0 mm</c:v>
                </c:pt>
              </c:strCache>
            </c:strRef>
          </c:tx>
          <c:spPr>
            <a:solidFill>
              <a:srgbClr val="B2B2B2"/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Tabelle1!$J$4:$S$4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Tabelle1!$J$7:$S$7</c:f>
              <c:numCache>
                <c:formatCode>0</c:formatCode>
                <c:ptCount val="10"/>
                <c:pt idx="0">
                  <c:v>881.09082022360008</c:v>
                </c:pt>
                <c:pt idx="1">
                  <c:v>948.22364296030003</c:v>
                </c:pt>
                <c:pt idx="2">
                  <c:v>1066.2270702321002</c:v>
                </c:pt>
                <c:pt idx="3">
                  <c:v>1349.1941917741003</c:v>
                </c:pt>
                <c:pt idx="4">
                  <c:v>1829.9475599160003</c:v>
                </c:pt>
                <c:pt idx="5">
                  <c:v>2324.5401020379995</c:v>
                </c:pt>
                <c:pt idx="6">
                  <c:v>2720.5205457010006</c:v>
                </c:pt>
                <c:pt idx="7">
                  <c:v>2417.7619694479999</c:v>
                </c:pt>
                <c:pt idx="8">
                  <c:v>1960.7365052450004</c:v>
                </c:pt>
                <c:pt idx="9">
                  <c:v>1798.6996006910006</c:v>
                </c:pt>
              </c:numCache>
            </c:numRef>
          </c:val>
        </c:ser>
        <c:ser>
          <c:idx val="3"/>
          <c:order val="3"/>
          <c:tx>
            <c:strRef>
              <c:f>Tabelle1!$I$8</c:f>
              <c:strCache>
                <c:ptCount val="1"/>
                <c:pt idx="0">
                  <c:v> 10 mm</c:v>
                </c:pt>
              </c:strCache>
            </c:strRef>
          </c:tx>
          <c:spPr>
            <a:solidFill>
              <a:srgbClr val="969696"/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Tabelle1!$J$4:$S$4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Tabelle1!$J$8:$S$8</c:f>
              <c:numCache>
                <c:formatCode>0</c:formatCode>
                <c:ptCount val="10"/>
                <c:pt idx="0">
                  <c:v>1062.2760673133</c:v>
                </c:pt>
                <c:pt idx="1">
                  <c:v>1126.649948431</c:v>
                </c:pt>
                <c:pt idx="2">
                  <c:v>1206.4488863630004</c:v>
                </c:pt>
                <c:pt idx="3">
                  <c:v>1420.9769969990004</c:v>
                </c:pt>
                <c:pt idx="4">
                  <c:v>1835.4549358810004</c:v>
                </c:pt>
                <c:pt idx="5">
                  <c:v>2196.237132789</c:v>
                </c:pt>
                <c:pt idx="6">
                  <c:v>2703.8546693690005</c:v>
                </c:pt>
                <c:pt idx="7">
                  <c:v>2820.7199130600011</c:v>
                </c:pt>
                <c:pt idx="8">
                  <c:v>2243.1201377970001</c:v>
                </c:pt>
                <c:pt idx="9">
                  <c:v>1898.3427532580006</c:v>
                </c:pt>
              </c:numCache>
            </c:numRef>
          </c:val>
        </c:ser>
        <c:ser>
          <c:idx val="4"/>
          <c:order val="4"/>
          <c:tx>
            <c:strRef>
              <c:f>Tabelle1!$I$9</c:f>
              <c:strCache>
                <c:ptCount val="1"/>
                <c:pt idx="0">
                  <c:v> 20 mm</c:v>
                </c:pt>
              </c:strCache>
            </c:strRef>
          </c:tx>
          <c:spPr>
            <a:solidFill>
              <a:srgbClr val="808080"/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Tabelle1!$J$4:$S$4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Tabelle1!$J$9:$S$9</c:f>
              <c:numCache>
                <c:formatCode>0</c:formatCode>
                <c:ptCount val="10"/>
                <c:pt idx="0">
                  <c:v>1029.6574455034001</c:v>
                </c:pt>
                <c:pt idx="1">
                  <c:v>1076.1194442026003</c:v>
                </c:pt>
                <c:pt idx="2">
                  <c:v>1223.9041495240001</c:v>
                </c:pt>
                <c:pt idx="3">
                  <c:v>1337.2241945930002</c:v>
                </c:pt>
                <c:pt idx="4">
                  <c:v>1573.0257325510001</c:v>
                </c:pt>
                <c:pt idx="5">
                  <c:v>2065.1517482260001</c:v>
                </c:pt>
                <c:pt idx="6">
                  <c:v>2654.7168482870002</c:v>
                </c:pt>
                <c:pt idx="7">
                  <c:v>2832.0556957140011</c:v>
                </c:pt>
                <c:pt idx="8">
                  <c:v>2309.5920530620006</c:v>
                </c:pt>
                <c:pt idx="9">
                  <c:v>2035.5688564329998</c:v>
                </c:pt>
              </c:numCache>
            </c:numRef>
          </c:val>
        </c:ser>
        <c:ser>
          <c:idx val="5"/>
          <c:order val="5"/>
          <c:tx>
            <c:strRef>
              <c:f>Tabelle1!$I$10</c:f>
              <c:strCache>
                <c:ptCount val="1"/>
                <c:pt idx="0">
                  <c:v> 40 mm</c:v>
                </c:pt>
              </c:strCache>
            </c:strRef>
          </c:tx>
          <c:spPr>
            <a:solidFill>
              <a:srgbClr val="777777"/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Tabelle1!$J$4:$S$4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Tabelle1!$J$10:$S$10</c:f>
              <c:numCache>
                <c:formatCode>0</c:formatCode>
                <c:ptCount val="10"/>
                <c:pt idx="0">
                  <c:v>923.36287614479977</c:v>
                </c:pt>
                <c:pt idx="1">
                  <c:v>1043.6082648481004</c:v>
                </c:pt>
                <c:pt idx="2">
                  <c:v>1111.5909694792001</c:v>
                </c:pt>
                <c:pt idx="3">
                  <c:v>1165.6799293783001</c:v>
                </c:pt>
                <c:pt idx="4">
                  <c:v>1245.9421486260001</c:v>
                </c:pt>
                <c:pt idx="5">
                  <c:v>1698.3812999439999</c:v>
                </c:pt>
                <c:pt idx="6">
                  <c:v>2161.691901873</c:v>
                </c:pt>
                <c:pt idx="7">
                  <c:v>2753.185421868</c:v>
                </c:pt>
                <c:pt idx="8">
                  <c:v>2695.8002857170009</c:v>
                </c:pt>
                <c:pt idx="9">
                  <c:v>2252.0895484360003</c:v>
                </c:pt>
              </c:numCache>
            </c:numRef>
          </c:val>
        </c:ser>
        <c:ser>
          <c:idx val="6"/>
          <c:order val="6"/>
          <c:tx>
            <c:strRef>
              <c:f>Tabelle1!$I$11</c:f>
              <c:strCache>
                <c:ptCount val="1"/>
                <c:pt idx="0">
                  <c:v> 60 mm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Tabelle1!$J$4:$S$4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Tabelle1!$J$11:$S$11</c:f>
              <c:numCache>
                <c:formatCode>0</c:formatCode>
                <c:ptCount val="10"/>
                <c:pt idx="0">
                  <c:v>832.71064059259993</c:v>
                </c:pt>
                <c:pt idx="1">
                  <c:v>901.52869578310003</c:v>
                </c:pt>
                <c:pt idx="2">
                  <c:v>987.54295396540022</c:v>
                </c:pt>
                <c:pt idx="3">
                  <c:v>1041.7438051440001</c:v>
                </c:pt>
                <c:pt idx="4">
                  <c:v>1082.2765049775003</c:v>
                </c:pt>
                <c:pt idx="5">
                  <c:v>1322.1274788820001</c:v>
                </c:pt>
                <c:pt idx="6">
                  <c:v>1777.8140482340002</c:v>
                </c:pt>
                <c:pt idx="7">
                  <c:v>2375.3197404160001</c:v>
                </c:pt>
                <c:pt idx="8">
                  <c:v>2835.0797783070007</c:v>
                </c:pt>
                <c:pt idx="9">
                  <c:v>2589.5118418750008</c:v>
                </c:pt>
              </c:numCache>
            </c:numRef>
          </c:val>
        </c:ser>
        <c:ser>
          <c:idx val="7"/>
          <c:order val="7"/>
          <c:tx>
            <c:strRef>
              <c:f>Tabelle1!$I$12</c:f>
              <c:strCache>
                <c:ptCount val="1"/>
                <c:pt idx="0">
                  <c:v> 80 mm</c:v>
                </c:pt>
              </c:strCache>
            </c:strRef>
          </c:tx>
          <c:spPr>
            <a:solidFill>
              <a:srgbClr val="4D4D4D"/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Tabelle1!$J$4:$S$4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Tabelle1!$J$12:$S$12</c:f>
              <c:numCache>
                <c:formatCode>0</c:formatCode>
                <c:ptCount val="10"/>
                <c:pt idx="0">
                  <c:v>682.74567612370004</c:v>
                </c:pt>
                <c:pt idx="1">
                  <c:v>729.63353236200021</c:v>
                </c:pt>
                <c:pt idx="2">
                  <c:v>846.45375127040018</c:v>
                </c:pt>
                <c:pt idx="3">
                  <c:v>844.94392320800011</c:v>
                </c:pt>
                <c:pt idx="4">
                  <c:v>853.94780664480004</c:v>
                </c:pt>
                <c:pt idx="5">
                  <c:v>1078.8421245518002</c:v>
                </c:pt>
                <c:pt idx="6">
                  <c:v>1402.8494919250002</c:v>
                </c:pt>
                <c:pt idx="7">
                  <c:v>1905.9515838230004</c:v>
                </c:pt>
                <c:pt idx="8">
                  <c:v>2430.5473086580005</c:v>
                </c:pt>
                <c:pt idx="9">
                  <c:v>2794.2818257200001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766400"/>
        <c:axId val="117772672"/>
      </c:barChart>
      <c:catAx>
        <c:axId val="1177664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e-DE"/>
                  <a:t>Ringelement [-]</a:t>
                </a:r>
              </a:p>
            </c:rich>
          </c:tx>
          <c:layout/>
          <c:overlay val="0"/>
          <c:spPr>
            <a:solidFill>
              <a:schemeClr val="bg1"/>
            </a:solidFill>
          </c:spPr>
        </c:title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</c:spPr>
        <c:crossAx val="117772672"/>
        <c:crosses val="autoZero"/>
        <c:auto val="1"/>
        <c:lblAlgn val="ctr"/>
        <c:lblOffset val="100"/>
        <c:noMultiLvlLbl val="0"/>
      </c:catAx>
      <c:valAx>
        <c:axId val="11777267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de-DE"/>
                  <a:t>incoming</a:t>
                </a:r>
                <a:r>
                  <a:rPr lang="de-DE" baseline="0"/>
                  <a:t> power  [W]</a:t>
                </a:r>
                <a:endParaRPr lang="de-DE"/>
              </a:p>
            </c:rich>
          </c:tx>
          <c:layout/>
          <c:overlay val="0"/>
          <c:spPr>
            <a:solidFill>
              <a:schemeClr val="bg1"/>
            </a:solidFill>
          </c:spPr>
        </c:title>
        <c:numFmt formatCode="0" sourceLinked="1"/>
        <c:majorTickMark val="out"/>
        <c:minorTickMark val="none"/>
        <c:tickLblPos val="nextTo"/>
        <c:spPr>
          <a:solidFill>
            <a:schemeClr val="bg1"/>
          </a:solidFill>
        </c:spPr>
        <c:crossAx val="117766400"/>
        <c:crosses val="autoZero"/>
        <c:crossBetween val="between"/>
      </c:valAx>
      <c:spPr>
        <a:solidFill>
          <a:schemeClr val="bg1"/>
        </a:solidFill>
      </c:spPr>
    </c:plotArea>
    <c:legend>
      <c:legendPos val="r"/>
      <c:layout/>
      <c:overlay val="0"/>
      <c:spPr>
        <a:solidFill>
          <a:schemeClr val="bg1"/>
        </a:solidFill>
      </c:sp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DE"/>
              <a:t>Fluid outlet temperature</a:t>
            </a:r>
          </a:p>
        </c:rich>
      </c:tx>
      <c:layout/>
      <c:overlay val="0"/>
      <c:spPr>
        <a:solidFill>
          <a:schemeClr val="bg1"/>
        </a:solidFill>
      </c:sp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Tabelle1!$B$21</c:f>
              <c:strCache>
                <c:ptCount val="1"/>
                <c:pt idx="0">
                  <c:v>1 kg/h</c:v>
                </c:pt>
              </c:strCache>
            </c:strRef>
          </c:tx>
          <c:xVal>
            <c:numRef>
              <c:f>Tabelle1!$A$22:$A$32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xVal>
          <c:yVal>
            <c:numRef>
              <c:f>Tabelle1!$B$22:$B$32</c:f>
              <c:numCache>
                <c:formatCode>General</c:formatCode>
                <c:ptCount val="11"/>
                <c:pt idx="0">
                  <c:v>374</c:v>
                </c:pt>
                <c:pt idx="1">
                  <c:v>508.6</c:v>
                </c:pt>
                <c:pt idx="2">
                  <c:v>625.79999999999995</c:v>
                </c:pt>
                <c:pt idx="3">
                  <c:v>718.9</c:v>
                </c:pt>
                <c:pt idx="4">
                  <c:v>789.5</c:v>
                </c:pt>
                <c:pt idx="5">
                  <c:v>843.4</c:v>
                </c:pt>
                <c:pt idx="6">
                  <c:v>887.6</c:v>
                </c:pt>
                <c:pt idx="7">
                  <c:v>925.2</c:v>
                </c:pt>
                <c:pt idx="8">
                  <c:v>952.6</c:v>
                </c:pt>
                <c:pt idx="9">
                  <c:v>965</c:v>
                </c:pt>
                <c:pt idx="10">
                  <c:v>974.5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Tabelle1!$C$21</c:f>
              <c:strCache>
                <c:ptCount val="1"/>
                <c:pt idx="0">
                  <c:v>2 kg/h</c:v>
                </c:pt>
              </c:strCache>
            </c:strRef>
          </c:tx>
          <c:xVal>
            <c:numRef>
              <c:f>Tabelle1!$A$22:$A$32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xVal>
          <c:yVal>
            <c:numRef>
              <c:f>Tabelle1!$C$22:$C$32</c:f>
              <c:numCache>
                <c:formatCode>General</c:formatCode>
                <c:ptCount val="11"/>
                <c:pt idx="0">
                  <c:v>374</c:v>
                </c:pt>
                <c:pt idx="1">
                  <c:v>466.8</c:v>
                </c:pt>
                <c:pt idx="2">
                  <c:v>555.5</c:v>
                </c:pt>
                <c:pt idx="3">
                  <c:v>636.4</c:v>
                </c:pt>
                <c:pt idx="4">
                  <c:v>708</c:v>
                </c:pt>
                <c:pt idx="5">
                  <c:v>771.4</c:v>
                </c:pt>
                <c:pt idx="6">
                  <c:v>829.4</c:v>
                </c:pt>
                <c:pt idx="7">
                  <c:v>882.6</c:v>
                </c:pt>
                <c:pt idx="8">
                  <c:v>926.2</c:v>
                </c:pt>
                <c:pt idx="9">
                  <c:v>954.5</c:v>
                </c:pt>
                <c:pt idx="10">
                  <c:v>973.6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Tabelle1!$D$21</c:f>
              <c:strCache>
                <c:ptCount val="1"/>
                <c:pt idx="0">
                  <c:v>3 kg/h</c:v>
                </c:pt>
              </c:strCache>
            </c:strRef>
          </c:tx>
          <c:xVal>
            <c:numRef>
              <c:f>Tabelle1!$A$22:$A$32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xVal>
          <c:yVal>
            <c:numRef>
              <c:f>Tabelle1!$D$22:$D$32</c:f>
              <c:numCache>
                <c:formatCode>General</c:formatCode>
                <c:ptCount val="11"/>
                <c:pt idx="0">
                  <c:v>374</c:v>
                </c:pt>
                <c:pt idx="1">
                  <c:v>452.1</c:v>
                </c:pt>
                <c:pt idx="2">
                  <c:v>529.29999999999995</c:v>
                </c:pt>
                <c:pt idx="3">
                  <c:v>603</c:v>
                </c:pt>
                <c:pt idx="4">
                  <c:v>671.8</c:v>
                </c:pt>
                <c:pt idx="5">
                  <c:v>736.1</c:v>
                </c:pt>
                <c:pt idx="6">
                  <c:v>798</c:v>
                </c:pt>
                <c:pt idx="7">
                  <c:v>857.3</c:v>
                </c:pt>
                <c:pt idx="8">
                  <c:v>908.8</c:v>
                </c:pt>
                <c:pt idx="9">
                  <c:v>946</c:v>
                </c:pt>
                <c:pt idx="10">
                  <c:v>973.8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Tabelle1!$E$21</c:f>
              <c:strCache>
                <c:ptCount val="1"/>
                <c:pt idx="0">
                  <c:v>4 kg/h</c:v>
                </c:pt>
              </c:strCache>
            </c:strRef>
          </c:tx>
          <c:xVal>
            <c:numRef>
              <c:f>Tabelle1!$A$22:$A$32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xVal>
          <c:yVal>
            <c:numRef>
              <c:f>Tabelle1!$E$22:$E$32</c:f>
              <c:numCache>
                <c:formatCode>General</c:formatCode>
                <c:ptCount val="11"/>
                <c:pt idx="0">
                  <c:v>374</c:v>
                </c:pt>
                <c:pt idx="1">
                  <c:v>444.7</c:v>
                </c:pt>
                <c:pt idx="2">
                  <c:v>515.6</c:v>
                </c:pt>
                <c:pt idx="3">
                  <c:v>585</c:v>
                </c:pt>
                <c:pt idx="4">
                  <c:v>651.4</c:v>
                </c:pt>
                <c:pt idx="5">
                  <c:v>715.4</c:v>
                </c:pt>
                <c:pt idx="6">
                  <c:v>778.7</c:v>
                </c:pt>
                <c:pt idx="7">
                  <c:v>841</c:v>
                </c:pt>
                <c:pt idx="8">
                  <c:v>896.9</c:v>
                </c:pt>
                <c:pt idx="9">
                  <c:v>939.6</c:v>
                </c:pt>
                <c:pt idx="10">
                  <c:v>973.2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Tabelle1!$F$21</c:f>
              <c:strCache>
                <c:ptCount val="1"/>
                <c:pt idx="0">
                  <c:v>5 kg/h</c:v>
                </c:pt>
              </c:strCache>
            </c:strRef>
          </c:tx>
          <c:xVal>
            <c:numRef>
              <c:f>Tabelle1!$A$22:$A$32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xVal>
          <c:yVal>
            <c:numRef>
              <c:f>Tabelle1!$F$22:$F$32</c:f>
              <c:numCache>
                <c:formatCode>General</c:formatCode>
                <c:ptCount val="11"/>
                <c:pt idx="0">
                  <c:v>374</c:v>
                </c:pt>
                <c:pt idx="1">
                  <c:v>440.1</c:v>
                </c:pt>
                <c:pt idx="2">
                  <c:v>507.3</c:v>
                </c:pt>
                <c:pt idx="3">
                  <c:v>574</c:v>
                </c:pt>
                <c:pt idx="4">
                  <c:v>638.79999999999995</c:v>
                </c:pt>
                <c:pt idx="5">
                  <c:v>702.3</c:v>
                </c:pt>
                <c:pt idx="6">
                  <c:v>766.3</c:v>
                </c:pt>
                <c:pt idx="7">
                  <c:v>830.3</c:v>
                </c:pt>
                <c:pt idx="8">
                  <c:v>889</c:v>
                </c:pt>
                <c:pt idx="9">
                  <c:v>935.3</c:v>
                </c:pt>
                <c:pt idx="10">
                  <c:v>972.9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Tabelle1!$G$21</c:f>
              <c:strCache>
                <c:ptCount val="1"/>
                <c:pt idx="0">
                  <c:v>6 kg/h</c:v>
                </c:pt>
              </c:strCache>
            </c:strRef>
          </c:tx>
          <c:xVal>
            <c:numRef>
              <c:f>Tabelle1!$A$22:$A$32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xVal>
          <c:yVal>
            <c:numRef>
              <c:f>Tabelle1!$G$22:$G$32</c:f>
              <c:numCache>
                <c:formatCode>General</c:formatCode>
                <c:ptCount val="11"/>
                <c:pt idx="0">
                  <c:v>374</c:v>
                </c:pt>
                <c:pt idx="1">
                  <c:v>437.2</c:v>
                </c:pt>
                <c:pt idx="2">
                  <c:v>501.8</c:v>
                </c:pt>
                <c:pt idx="3">
                  <c:v>566.6</c:v>
                </c:pt>
                <c:pt idx="4">
                  <c:v>630.29999999999995</c:v>
                </c:pt>
                <c:pt idx="5">
                  <c:v>693.4</c:v>
                </c:pt>
                <c:pt idx="6">
                  <c:v>757.9</c:v>
                </c:pt>
                <c:pt idx="7">
                  <c:v>823.1</c:v>
                </c:pt>
                <c:pt idx="8">
                  <c:v>883.7</c:v>
                </c:pt>
                <c:pt idx="9">
                  <c:v>932.7</c:v>
                </c:pt>
                <c:pt idx="10">
                  <c:v>973.4</c:v>
                </c:pt>
              </c:numCache>
            </c:numRef>
          </c:yVal>
          <c:smooth val="1"/>
        </c:ser>
        <c:ser>
          <c:idx val="6"/>
          <c:order val="6"/>
          <c:tx>
            <c:strRef>
              <c:f>Tabelle1!$H$21</c:f>
              <c:strCache>
                <c:ptCount val="1"/>
                <c:pt idx="0">
                  <c:v>7 kg/h</c:v>
                </c:pt>
              </c:strCache>
            </c:strRef>
          </c:tx>
          <c:xVal>
            <c:numRef>
              <c:f>Tabelle1!$A$22:$A$32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xVal>
          <c:yVal>
            <c:numRef>
              <c:f>Tabelle1!$H$22:$H$32</c:f>
              <c:numCache>
                <c:formatCode>General</c:formatCode>
                <c:ptCount val="11"/>
                <c:pt idx="0">
                  <c:v>374</c:v>
                </c:pt>
                <c:pt idx="1">
                  <c:v>434.7</c:v>
                </c:pt>
                <c:pt idx="2">
                  <c:v>497.2</c:v>
                </c:pt>
                <c:pt idx="3">
                  <c:v>560.29999999999995</c:v>
                </c:pt>
                <c:pt idx="4">
                  <c:v>622.9</c:v>
                </c:pt>
                <c:pt idx="5">
                  <c:v>685.6</c:v>
                </c:pt>
                <c:pt idx="6">
                  <c:v>750.1</c:v>
                </c:pt>
                <c:pt idx="7">
                  <c:v>816.1</c:v>
                </c:pt>
                <c:pt idx="8">
                  <c:v>878.2</c:v>
                </c:pt>
                <c:pt idx="9">
                  <c:v>929.3</c:v>
                </c:pt>
                <c:pt idx="10">
                  <c:v>972.4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8730624"/>
        <c:axId val="128732544"/>
      </c:scatterChart>
      <c:valAx>
        <c:axId val="128730624"/>
        <c:scaling>
          <c:orientation val="minMax"/>
          <c:max val="12"/>
          <c:min val="-1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e-DE"/>
                  <a:t>Ringelements [-]</a:t>
                </a:r>
              </a:p>
            </c:rich>
          </c:tx>
          <c:layout/>
          <c:overlay val="0"/>
          <c:spPr>
            <a:solidFill>
              <a:schemeClr val="bg1"/>
            </a:solidFill>
          </c:spPr>
        </c:title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</c:spPr>
        <c:crossAx val="128732544"/>
        <c:crosses val="autoZero"/>
        <c:crossBetween val="midCat"/>
      </c:valAx>
      <c:valAx>
        <c:axId val="128732544"/>
        <c:scaling>
          <c:orientation val="minMax"/>
          <c:max val="1050"/>
          <c:min val="35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de-DE"/>
                  <a:t>Temperature [K]</a:t>
                </a:r>
              </a:p>
            </c:rich>
          </c:tx>
          <c:layout/>
          <c:overlay val="0"/>
          <c:spPr>
            <a:solidFill>
              <a:schemeClr val="bg1"/>
            </a:solidFill>
          </c:spPr>
        </c:title>
        <c:numFmt formatCode="0.0E+00" sourceLinked="0"/>
        <c:majorTickMark val="none"/>
        <c:minorTickMark val="none"/>
        <c:tickLblPos val="nextTo"/>
        <c:spPr>
          <a:solidFill>
            <a:schemeClr val="bg1"/>
          </a:solidFill>
        </c:spPr>
        <c:crossAx val="128730624"/>
        <c:crossesAt val="-1"/>
        <c:crossBetween val="midCat"/>
      </c:valAx>
      <c:spPr>
        <a:solidFill>
          <a:schemeClr val="bg1"/>
        </a:solidFill>
      </c:spPr>
    </c:plotArea>
    <c:legend>
      <c:legendPos val="r"/>
      <c:layout/>
      <c:overlay val="0"/>
      <c:spPr>
        <a:solidFill>
          <a:schemeClr val="bg1"/>
        </a:solidFill>
      </c:spPr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DE"/>
              <a:t>Heat transfer coefficient</a:t>
            </a:r>
          </a:p>
        </c:rich>
      </c:tx>
      <c:layout/>
      <c:overlay val="0"/>
      <c:spPr>
        <a:solidFill>
          <a:schemeClr val="bg1"/>
        </a:solidFill>
      </c:sp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Tabelle1!$B$67</c:f>
              <c:strCache>
                <c:ptCount val="1"/>
                <c:pt idx="0">
                  <c:v>1 kg/h</c:v>
                </c:pt>
              </c:strCache>
            </c:strRef>
          </c:tx>
          <c:xVal>
            <c:numRef>
              <c:f>Tabelle1!$A$68:$A$77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xVal>
          <c:yVal>
            <c:numRef>
              <c:f>Tabelle1!$B$68:$B$77</c:f>
              <c:numCache>
                <c:formatCode>General</c:formatCode>
                <c:ptCount val="10"/>
                <c:pt idx="0">
                  <c:v>34.5</c:v>
                </c:pt>
                <c:pt idx="1">
                  <c:v>43.27</c:v>
                </c:pt>
                <c:pt idx="2">
                  <c:v>50.97</c:v>
                </c:pt>
                <c:pt idx="3">
                  <c:v>57.17</c:v>
                </c:pt>
                <c:pt idx="4">
                  <c:v>61.98</c:v>
                </c:pt>
                <c:pt idx="5">
                  <c:v>65.819999999999993</c:v>
                </c:pt>
                <c:pt idx="6">
                  <c:v>69.040000000000006</c:v>
                </c:pt>
                <c:pt idx="7">
                  <c:v>71.63</c:v>
                </c:pt>
                <c:pt idx="8">
                  <c:v>73.209999999999994</c:v>
                </c:pt>
                <c:pt idx="9">
                  <c:v>74.09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Tabelle1!$C$67</c:f>
              <c:strCache>
                <c:ptCount val="1"/>
                <c:pt idx="0">
                  <c:v>2 kg/h</c:v>
                </c:pt>
              </c:strCache>
            </c:strRef>
          </c:tx>
          <c:xVal>
            <c:numRef>
              <c:f>Tabelle1!$A$68:$A$77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xVal>
          <c:yVal>
            <c:numRef>
              <c:f>Tabelle1!$C$68:$C$77</c:f>
              <c:numCache>
                <c:formatCode>General</c:formatCode>
                <c:ptCount val="10"/>
                <c:pt idx="0">
                  <c:v>44.28</c:v>
                </c:pt>
                <c:pt idx="1">
                  <c:v>52.26</c:v>
                </c:pt>
                <c:pt idx="2">
                  <c:v>60</c:v>
                </c:pt>
                <c:pt idx="3">
                  <c:v>67.14</c:v>
                </c:pt>
                <c:pt idx="4">
                  <c:v>73.58</c:v>
                </c:pt>
                <c:pt idx="5">
                  <c:v>79.45</c:v>
                </c:pt>
                <c:pt idx="6">
                  <c:v>84.86</c:v>
                </c:pt>
                <c:pt idx="7">
                  <c:v>89.61</c:v>
                </c:pt>
                <c:pt idx="8">
                  <c:v>93.14</c:v>
                </c:pt>
                <c:pt idx="9">
                  <c:v>95.48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Tabelle1!$D$67</c:f>
              <c:strCache>
                <c:ptCount val="1"/>
                <c:pt idx="0">
                  <c:v>3 kg/h</c:v>
                </c:pt>
              </c:strCache>
            </c:strRef>
          </c:tx>
          <c:xVal>
            <c:numRef>
              <c:f>Tabelle1!$A$68:$A$77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xVal>
          <c:yVal>
            <c:numRef>
              <c:f>Tabelle1!$D$68:$D$77</c:f>
              <c:numCache>
                <c:formatCode>General</c:formatCode>
                <c:ptCount val="10"/>
                <c:pt idx="0">
                  <c:v>52.05</c:v>
                </c:pt>
                <c:pt idx="1">
                  <c:v>60.04</c:v>
                </c:pt>
                <c:pt idx="2">
                  <c:v>68.02</c:v>
                </c:pt>
                <c:pt idx="3">
                  <c:v>75.75</c:v>
                </c:pt>
                <c:pt idx="4">
                  <c:v>83.1</c:v>
                </c:pt>
                <c:pt idx="5">
                  <c:v>90.16</c:v>
                </c:pt>
                <c:pt idx="6">
                  <c:v>96.99</c:v>
                </c:pt>
                <c:pt idx="7">
                  <c:v>103.3</c:v>
                </c:pt>
                <c:pt idx="8">
                  <c:v>108.3</c:v>
                </c:pt>
                <c:pt idx="9">
                  <c:v>112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Tabelle1!$E$67</c:f>
              <c:strCache>
                <c:ptCount val="1"/>
                <c:pt idx="0">
                  <c:v>4 kg/h</c:v>
                </c:pt>
              </c:strCache>
            </c:strRef>
          </c:tx>
          <c:xVal>
            <c:numRef>
              <c:f>Tabelle1!$A$68:$A$77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xVal>
          <c:yVal>
            <c:numRef>
              <c:f>Tabelle1!$E$68:$E$77</c:f>
              <c:numCache>
                <c:formatCode>General</c:formatCode>
                <c:ptCount val="10"/>
                <c:pt idx="0">
                  <c:v>58.68</c:v>
                </c:pt>
                <c:pt idx="1">
                  <c:v>66.849999999999994</c:v>
                </c:pt>
                <c:pt idx="2">
                  <c:v>75.16</c:v>
                </c:pt>
                <c:pt idx="3">
                  <c:v>83.4</c:v>
                </c:pt>
                <c:pt idx="4">
                  <c:v>91.44</c:v>
                </c:pt>
                <c:pt idx="5">
                  <c:v>99.38</c:v>
                </c:pt>
                <c:pt idx="6">
                  <c:v>107.3</c:v>
                </c:pt>
                <c:pt idx="7">
                  <c:v>114.8</c:v>
                </c:pt>
                <c:pt idx="8">
                  <c:v>121</c:v>
                </c:pt>
                <c:pt idx="9">
                  <c:v>125.9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Tabelle1!$F$67</c:f>
              <c:strCache>
                <c:ptCount val="1"/>
                <c:pt idx="0">
                  <c:v>5 kg/h</c:v>
                </c:pt>
              </c:strCache>
            </c:strRef>
          </c:tx>
          <c:xVal>
            <c:numRef>
              <c:f>Tabelle1!$A$68:$A$77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xVal>
          <c:yVal>
            <c:numRef>
              <c:f>Tabelle1!$F$68:$F$77</c:f>
              <c:numCache>
                <c:formatCode>General</c:formatCode>
                <c:ptCount val="10"/>
                <c:pt idx="0">
                  <c:v>64.540000000000006</c:v>
                </c:pt>
                <c:pt idx="1">
                  <c:v>72.97</c:v>
                </c:pt>
                <c:pt idx="2">
                  <c:v>81.64</c:v>
                </c:pt>
                <c:pt idx="3">
                  <c:v>90.35</c:v>
                </c:pt>
                <c:pt idx="4">
                  <c:v>99</c:v>
                </c:pt>
                <c:pt idx="5">
                  <c:v>107.7</c:v>
                </c:pt>
                <c:pt idx="6">
                  <c:v>116.5</c:v>
                </c:pt>
                <c:pt idx="7">
                  <c:v>125</c:v>
                </c:pt>
                <c:pt idx="8">
                  <c:v>132.30000000000001</c:v>
                </c:pt>
                <c:pt idx="9">
                  <c:v>138.1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Tabelle1!$G$67</c:f>
              <c:strCache>
                <c:ptCount val="1"/>
                <c:pt idx="0">
                  <c:v>6 kg/h</c:v>
                </c:pt>
              </c:strCache>
            </c:strRef>
          </c:tx>
          <c:xVal>
            <c:numRef>
              <c:f>Tabelle1!$A$68:$A$77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xVal>
          <c:yVal>
            <c:numRef>
              <c:f>Tabelle1!$G$68:$G$77</c:f>
              <c:numCache>
                <c:formatCode>General</c:formatCode>
                <c:ptCount val="10"/>
                <c:pt idx="0">
                  <c:v>69.86</c:v>
                </c:pt>
                <c:pt idx="1">
                  <c:v>78.58</c:v>
                </c:pt>
                <c:pt idx="2">
                  <c:v>87.62</c:v>
                </c:pt>
                <c:pt idx="3">
                  <c:v>96.79</c:v>
                </c:pt>
                <c:pt idx="4">
                  <c:v>106</c:v>
                </c:pt>
                <c:pt idx="5">
                  <c:v>115.4</c:v>
                </c:pt>
                <c:pt idx="6">
                  <c:v>125</c:v>
                </c:pt>
                <c:pt idx="7">
                  <c:v>134.4</c:v>
                </c:pt>
                <c:pt idx="8">
                  <c:v>142.5</c:v>
                </c:pt>
                <c:pt idx="9">
                  <c:v>149.30000000000001</c:v>
                </c:pt>
              </c:numCache>
            </c:numRef>
          </c:yVal>
          <c:smooth val="1"/>
        </c:ser>
        <c:ser>
          <c:idx val="6"/>
          <c:order val="6"/>
          <c:tx>
            <c:strRef>
              <c:f>Tabelle1!$H$67</c:f>
              <c:strCache>
                <c:ptCount val="1"/>
                <c:pt idx="0">
                  <c:v>7 kg/h</c:v>
                </c:pt>
              </c:strCache>
            </c:strRef>
          </c:tx>
          <c:xVal>
            <c:numRef>
              <c:f>Tabelle1!$A$68:$A$77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xVal>
          <c:yVal>
            <c:numRef>
              <c:f>Tabelle1!$H$68:$H$77</c:f>
              <c:numCache>
                <c:formatCode>General</c:formatCode>
                <c:ptCount val="10"/>
                <c:pt idx="0">
                  <c:v>74.73</c:v>
                </c:pt>
                <c:pt idx="1">
                  <c:v>83.7</c:v>
                </c:pt>
                <c:pt idx="2">
                  <c:v>93.05</c:v>
                </c:pt>
                <c:pt idx="3">
                  <c:v>102.6</c:v>
                </c:pt>
                <c:pt idx="4">
                  <c:v>112.3</c:v>
                </c:pt>
                <c:pt idx="5">
                  <c:v>122.3</c:v>
                </c:pt>
                <c:pt idx="6">
                  <c:v>132.6</c:v>
                </c:pt>
                <c:pt idx="7">
                  <c:v>142.69999999999999</c:v>
                </c:pt>
                <c:pt idx="8">
                  <c:v>151.69999999999999</c:v>
                </c:pt>
                <c:pt idx="9">
                  <c:v>159.19999999999999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7322368"/>
        <c:axId val="128647552"/>
      </c:scatterChart>
      <c:valAx>
        <c:axId val="127322368"/>
        <c:scaling>
          <c:orientation val="minMax"/>
          <c:max val="11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e-DE"/>
                  <a:t>Ringelements</a:t>
                </a:r>
                <a:r>
                  <a:rPr lang="de-DE" baseline="0"/>
                  <a:t> [-]</a:t>
                </a:r>
                <a:endParaRPr lang="de-DE"/>
              </a:p>
            </c:rich>
          </c:tx>
          <c:layout/>
          <c:overlay val="0"/>
          <c:spPr>
            <a:solidFill>
              <a:schemeClr val="bg1"/>
            </a:solidFill>
          </c:spPr>
        </c:title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</c:spPr>
        <c:crossAx val="128647552"/>
        <c:crosses val="autoZero"/>
        <c:crossBetween val="midCat"/>
      </c:valAx>
      <c:valAx>
        <c:axId val="12864755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de-DE" dirty="0" err="1"/>
                  <a:t>heat</a:t>
                </a:r>
                <a:r>
                  <a:rPr lang="de-DE" dirty="0"/>
                  <a:t> </a:t>
                </a:r>
                <a:r>
                  <a:rPr lang="de-DE" dirty="0" err="1"/>
                  <a:t>transfer</a:t>
                </a:r>
                <a:r>
                  <a:rPr lang="de-DE" dirty="0"/>
                  <a:t> </a:t>
                </a:r>
                <a:r>
                  <a:rPr lang="de-DE" dirty="0" err="1" smtClean="0"/>
                  <a:t>coefficient</a:t>
                </a:r>
                <a:r>
                  <a:rPr lang="de-DE" dirty="0" smtClean="0"/>
                  <a:t> </a:t>
                </a:r>
                <a:r>
                  <a:rPr lang="de-DE" baseline="0" dirty="0"/>
                  <a:t>[W/m²K]</a:t>
                </a:r>
                <a:endParaRPr lang="de-DE" dirty="0"/>
              </a:p>
            </c:rich>
          </c:tx>
          <c:layout/>
          <c:overlay val="0"/>
          <c:spPr>
            <a:solidFill>
              <a:schemeClr val="bg1"/>
            </a:solidFill>
          </c:spPr>
        </c:title>
        <c:numFmt formatCode="0.0E+00" sourceLinked="0"/>
        <c:majorTickMark val="none"/>
        <c:minorTickMark val="none"/>
        <c:tickLblPos val="nextTo"/>
        <c:spPr>
          <a:solidFill>
            <a:schemeClr val="bg1"/>
          </a:solidFill>
        </c:spPr>
        <c:crossAx val="127322368"/>
        <c:crosses val="autoZero"/>
        <c:crossBetween val="midCat"/>
      </c:valAx>
      <c:spPr>
        <a:solidFill>
          <a:schemeClr val="bg1"/>
        </a:solidFill>
      </c:spPr>
    </c:plotArea>
    <c:legend>
      <c:legendPos val="r"/>
      <c:layout/>
      <c:overlay val="0"/>
      <c:spPr>
        <a:solidFill>
          <a:schemeClr val="bg1"/>
        </a:solidFill>
      </c:spPr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DE"/>
              <a:t>Lateral wall temperature</a:t>
            </a:r>
          </a:p>
        </c:rich>
      </c:tx>
      <c:layout/>
      <c:overlay val="0"/>
      <c:spPr>
        <a:solidFill>
          <a:schemeClr val="bg1"/>
        </a:solidFill>
      </c:sp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Tabelle1!$B$6</c:f>
              <c:strCache>
                <c:ptCount val="1"/>
                <c:pt idx="0">
                  <c:v>1 kg/h</c:v>
                </c:pt>
              </c:strCache>
            </c:strRef>
          </c:tx>
          <c:xVal>
            <c:numRef>
              <c:f>Tabelle1!$A$7:$A$16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xVal>
          <c:yVal>
            <c:numRef>
              <c:f>Tabelle1!$B$7:$B$16</c:f>
              <c:numCache>
                <c:formatCode>General</c:formatCode>
                <c:ptCount val="10"/>
                <c:pt idx="0">
                  <c:v>780</c:v>
                </c:pt>
                <c:pt idx="1">
                  <c:v>811.2</c:v>
                </c:pt>
                <c:pt idx="2">
                  <c:v>843.4</c:v>
                </c:pt>
                <c:pt idx="3">
                  <c:v>873.6</c:v>
                </c:pt>
                <c:pt idx="4">
                  <c:v>902.4</c:v>
                </c:pt>
                <c:pt idx="5">
                  <c:v>933.1</c:v>
                </c:pt>
                <c:pt idx="6">
                  <c:v>962.1</c:v>
                </c:pt>
                <c:pt idx="7">
                  <c:v>978.6</c:v>
                </c:pt>
                <c:pt idx="8">
                  <c:v>976.5</c:v>
                </c:pt>
                <c:pt idx="9">
                  <c:v>983.1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Tabelle1!$C$6</c:f>
              <c:strCache>
                <c:ptCount val="1"/>
                <c:pt idx="0">
                  <c:v>2 kg/h</c:v>
                </c:pt>
              </c:strCache>
            </c:strRef>
          </c:tx>
          <c:xVal>
            <c:numRef>
              <c:f>Tabelle1!$A$7:$A$16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xVal>
          <c:yVal>
            <c:numRef>
              <c:f>Tabelle1!$C$7:$C$16</c:f>
              <c:numCache>
                <c:formatCode>General</c:formatCode>
                <c:ptCount val="10"/>
                <c:pt idx="0">
                  <c:v>780.6</c:v>
                </c:pt>
                <c:pt idx="1">
                  <c:v>807.9</c:v>
                </c:pt>
                <c:pt idx="2">
                  <c:v>838.5</c:v>
                </c:pt>
                <c:pt idx="3">
                  <c:v>869.1</c:v>
                </c:pt>
                <c:pt idx="4">
                  <c:v>902.4</c:v>
                </c:pt>
                <c:pt idx="5">
                  <c:v>941.3</c:v>
                </c:pt>
                <c:pt idx="6">
                  <c:v>979.3</c:v>
                </c:pt>
                <c:pt idx="7">
                  <c:v>1002</c:v>
                </c:pt>
                <c:pt idx="8">
                  <c:v>1002</c:v>
                </c:pt>
                <c:pt idx="9">
                  <c:v>1005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Tabelle1!$D$6</c:f>
              <c:strCache>
                <c:ptCount val="1"/>
                <c:pt idx="0">
                  <c:v>3 kg/h</c:v>
                </c:pt>
              </c:strCache>
            </c:strRef>
          </c:tx>
          <c:xVal>
            <c:numRef>
              <c:f>Tabelle1!$A$7:$A$16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xVal>
          <c:yVal>
            <c:numRef>
              <c:f>Tabelle1!$D$7:$D$16</c:f>
              <c:numCache>
                <c:formatCode>General</c:formatCode>
                <c:ptCount val="10"/>
                <c:pt idx="0">
                  <c:v>799.2</c:v>
                </c:pt>
                <c:pt idx="1">
                  <c:v>824.8</c:v>
                </c:pt>
                <c:pt idx="2">
                  <c:v>854.7</c:v>
                </c:pt>
                <c:pt idx="3">
                  <c:v>884.8</c:v>
                </c:pt>
                <c:pt idx="4">
                  <c:v>919.5</c:v>
                </c:pt>
                <c:pt idx="5">
                  <c:v>962.5</c:v>
                </c:pt>
                <c:pt idx="6">
                  <c:v>1005</c:v>
                </c:pt>
                <c:pt idx="7">
                  <c:v>1031</c:v>
                </c:pt>
                <c:pt idx="8">
                  <c:v>1031</c:v>
                </c:pt>
                <c:pt idx="9">
                  <c:v>1035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Tabelle1!$E$6</c:f>
              <c:strCache>
                <c:ptCount val="1"/>
                <c:pt idx="0">
                  <c:v>4 kg/h</c:v>
                </c:pt>
              </c:strCache>
            </c:strRef>
          </c:tx>
          <c:xVal>
            <c:numRef>
              <c:f>Tabelle1!$A$7:$A$16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xVal>
          <c:yVal>
            <c:numRef>
              <c:f>Tabelle1!$E$7:$E$16</c:f>
              <c:numCache>
                <c:formatCode>General</c:formatCode>
                <c:ptCount val="10"/>
                <c:pt idx="0">
                  <c:v>822.1</c:v>
                </c:pt>
                <c:pt idx="1">
                  <c:v>846.6</c:v>
                </c:pt>
                <c:pt idx="2">
                  <c:v>875.9</c:v>
                </c:pt>
                <c:pt idx="3">
                  <c:v>905.4</c:v>
                </c:pt>
                <c:pt idx="4">
                  <c:v>941</c:v>
                </c:pt>
                <c:pt idx="5">
                  <c:v>986.8</c:v>
                </c:pt>
                <c:pt idx="6">
                  <c:v>1033</c:v>
                </c:pt>
                <c:pt idx="7">
                  <c:v>1060</c:v>
                </c:pt>
                <c:pt idx="8">
                  <c:v>1059</c:v>
                </c:pt>
                <c:pt idx="9">
                  <c:v>1064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Tabelle1!$F$6</c:f>
              <c:strCache>
                <c:ptCount val="1"/>
                <c:pt idx="0">
                  <c:v>5 kg/h</c:v>
                </c:pt>
              </c:strCache>
            </c:strRef>
          </c:tx>
          <c:xVal>
            <c:numRef>
              <c:f>Tabelle1!$A$7:$A$16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xVal>
          <c:yVal>
            <c:numRef>
              <c:f>Tabelle1!$F$7:$F$16</c:f>
              <c:numCache>
                <c:formatCode>General</c:formatCode>
                <c:ptCount val="10"/>
                <c:pt idx="0">
                  <c:v>846.2</c:v>
                </c:pt>
                <c:pt idx="1">
                  <c:v>869.9</c:v>
                </c:pt>
                <c:pt idx="2">
                  <c:v>899</c:v>
                </c:pt>
                <c:pt idx="3">
                  <c:v>928.1</c:v>
                </c:pt>
                <c:pt idx="4">
                  <c:v>964.3</c:v>
                </c:pt>
                <c:pt idx="5">
                  <c:v>1012</c:v>
                </c:pt>
                <c:pt idx="6">
                  <c:v>1061</c:v>
                </c:pt>
                <c:pt idx="7">
                  <c:v>1088</c:v>
                </c:pt>
                <c:pt idx="8">
                  <c:v>1086</c:v>
                </c:pt>
                <c:pt idx="9">
                  <c:v>1091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Tabelle1!$G$6</c:f>
              <c:strCache>
                <c:ptCount val="1"/>
                <c:pt idx="0">
                  <c:v>6 kg/h</c:v>
                </c:pt>
              </c:strCache>
            </c:strRef>
          </c:tx>
          <c:xVal>
            <c:numRef>
              <c:f>Tabelle1!$A$7:$A$16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xVal>
          <c:yVal>
            <c:numRef>
              <c:f>Tabelle1!$G$7:$G$16</c:f>
              <c:numCache>
                <c:formatCode>General</c:formatCode>
                <c:ptCount val="10"/>
                <c:pt idx="0">
                  <c:v>870.6</c:v>
                </c:pt>
                <c:pt idx="1">
                  <c:v>893.7</c:v>
                </c:pt>
                <c:pt idx="2">
                  <c:v>922.7</c:v>
                </c:pt>
                <c:pt idx="3">
                  <c:v>951.5</c:v>
                </c:pt>
                <c:pt idx="4">
                  <c:v>988.2</c:v>
                </c:pt>
                <c:pt idx="5">
                  <c:v>1038</c:v>
                </c:pt>
                <c:pt idx="6">
                  <c:v>1089</c:v>
                </c:pt>
                <c:pt idx="7">
                  <c:v>1117</c:v>
                </c:pt>
                <c:pt idx="8">
                  <c:v>1112</c:v>
                </c:pt>
                <c:pt idx="9">
                  <c:v>1117</c:v>
                </c:pt>
              </c:numCache>
            </c:numRef>
          </c:yVal>
          <c:smooth val="1"/>
        </c:ser>
        <c:ser>
          <c:idx val="6"/>
          <c:order val="6"/>
          <c:tx>
            <c:strRef>
              <c:f>Tabelle1!$H$6</c:f>
              <c:strCache>
                <c:ptCount val="1"/>
                <c:pt idx="0">
                  <c:v>7 kg/h</c:v>
                </c:pt>
              </c:strCache>
            </c:strRef>
          </c:tx>
          <c:xVal>
            <c:numRef>
              <c:f>Tabelle1!$A$7:$A$16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xVal>
          <c:yVal>
            <c:numRef>
              <c:f>Tabelle1!$H$7:$H$16</c:f>
              <c:numCache>
                <c:formatCode>General</c:formatCode>
                <c:ptCount val="10"/>
                <c:pt idx="0">
                  <c:v>891.7</c:v>
                </c:pt>
                <c:pt idx="1">
                  <c:v>914.4</c:v>
                </c:pt>
                <c:pt idx="2">
                  <c:v>943.7</c:v>
                </c:pt>
                <c:pt idx="3">
                  <c:v>972.5</c:v>
                </c:pt>
                <c:pt idx="4">
                  <c:v>1010</c:v>
                </c:pt>
                <c:pt idx="5">
                  <c:v>1061</c:v>
                </c:pt>
                <c:pt idx="6">
                  <c:v>1114</c:v>
                </c:pt>
                <c:pt idx="7">
                  <c:v>1142</c:v>
                </c:pt>
                <c:pt idx="8">
                  <c:v>1136</c:v>
                </c:pt>
                <c:pt idx="9">
                  <c:v>1141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7832320"/>
        <c:axId val="127279872"/>
      </c:scatterChart>
      <c:valAx>
        <c:axId val="117832320"/>
        <c:scaling>
          <c:orientation val="minMax"/>
          <c:max val="11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e-DE"/>
                  <a:t>Ringelements</a:t>
                </a:r>
                <a:r>
                  <a:rPr lang="de-DE" baseline="0"/>
                  <a:t> [-]</a:t>
                </a:r>
                <a:endParaRPr lang="de-DE"/>
              </a:p>
            </c:rich>
          </c:tx>
          <c:layout/>
          <c:overlay val="0"/>
          <c:spPr>
            <a:solidFill>
              <a:schemeClr val="bg1"/>
            </a:solidFill>
          </c:spPr>
        </c:title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</c:spPr>
        <c:crossAx val="127279872"/>
        <c:crosses val="autoZero"/>
        <c:crossBetween val="midCat"/>
      </c:valAx>
      <c:valAx>
        <c:axId val="127279872"/>
        <c:scaling>
          <c:orientation val="minMax"/>
          <c:max val="1300"/>
          <c:min val="7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de-DE"/>
                  <a:t>Temperature [K]</a:t>
                </a:r>
              </a:p>
            </c:rich>
          </c:tx>
          <c:layout/>
          <c:overlay val="0"/>
          <c:spPr>
            <a:solidFill>
              <a:schemeClr val="bg1"/>
            </a:solidFill>
          </c:spPr>
        </c:title>
        <c:numFmt formatCode="0.0E+00" sourceLinked="0"/>
        <c:majorTickMark val="none"/>
        <c:minorTickMark val="none"/>
        <c:tickLblPos val="nextTo"/>
        <c:spPr>
          <a:solidFill>
            <a:schemeClr val="bg1"/>
          </a:solidFill>
        </c:spPr>
        <c:crossAx val="117832320"/>
        <c:crosses val="autoZero"/>
        <c:crossBetween val="midCat"/>
      </c:valAx>
      <c:spPr>
        <a:solidFill>
          <a:schemeClr val="bg1"/>
        </a:solidFill>
      </c:spPr>
    </c:plotArea>
    <c:legend>
      <c:legendPos val="r"/>
      <c:layout/>
      <c:overlay val="0"/>
      <c:spPr>
        <a:solidFill>
          <a:schemeClr val="bg1"/>
        </a:solidFill>
      </c:spPr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fld id="{AD9F61A4-98A8-4AE8-8908-E5B696DFDAC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95998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92150" y="611188"/>
            <a:ext cx="5473700" cy="4105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932363"/>
            <a:ext cx="5486400" cy="352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fld id="{91AF6EF4-6777-4C0C-906E-30C9259B404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00801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AF6EF4-6777-4C0C-906E-30C9259B4042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9296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\\psf\Host\Users\cd\Desktop\Startbild_4zu3-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10" descr="dlr_signe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5857875"/>
            <a:ext cx="85725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43000" y="1392238"/>
            <a:ext cx="7342188" cy="741362"/>
          </a:xfrm>
        </p:spPr>
        <p:txBody>
          <a:bodyPr/>
          <a:lstStyle>
            <a:lvl1pPr>
              <a:tabLst>
                <a:tab pos="2038350" algn="l"/>
              </a:tabLst>
              <a:defRPr/>
            </a:lvl1pPr>
          </a:lstStyle>
          <a:p>
            <a:pPr lvl="0"/>
            <a:r>
              <a:rPr lang="de-DE" noProof="0" dirty="0" smtClean="0"/>
              <a:t>Mastertitelformat bearbeiten</a:t>
            </a:r>
          </a:p>
        </p:txBody>
      </p:sp>
      <p:sp>
        <p:nvSpPr>
          <p:cNvPr id="85029" name="Rectangle 37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2159000"/>
            <a:ext cx="7342188" cy="371475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rgbClr val="686868"/>
                </a:solidFill>
              </a:defRPr>
            </a:lvl1pPr>
          </a:lstStyle>
          <a:p>
            <a:pPr lvl="0"/>
            <a:r>
              <a:rPr lang="de-DE" noProof="0" dirty="0" smtClean="0"/>
              <a:t>Formatvorlage des Untertitelmasters durch Klicken bearbeiten</a:t>
            </a:r>
          </a:p>
        </p:txBody>
      </p:sp>
      <p:sp>
        <p:nvSpPr>
          <p:cNvPr id="6" name="Rectangle 4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www.DLR.de  </a:t>
            </a:r>
            <a:r>
              <a:rPr lang="de-DE">
                <a:solidFill>
                  <a:srgbClr val="949494"/>
                </a:solidFill>
              </a:rPr>
              <a:t>•</a:t>
            </a:r>
            <a:r>
              <a:rPr lang="de-DE"/>
              <a:t>  Chart </a:t>
            </a:r>
            <a:fld id="{93C28407-204C-4424-9373-47E501E03B1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7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&gt; Vortrag &gt; Autor  •  Dokumetname &gt; Datum</a:t>
            </a:r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910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www.DLR.de  </a:t>
            </a:r>
            <a:r>
              <a:rPr lang="de-DE">
                <a:solidFill>
                  <a:srgbClr val="949494"/>
                </a:solidFill>
              </a:rPr>
              <a:t>•</a:t>
            </a:r>
            <a:r>
              <a:rPr lang="de-DE"/>
              <a:t>  Chart </a:t>
            </a:r>
            <a:fld id="{7EF649E6-2A9E-4040-BA0A-7FB9A7E056C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&gt; Vortrag &gt; Autor  •  Dokumetname &gt; Datum</a:t>
            </a:r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82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3000" y="938213"/>
            <a:ext cx="7342188" cy="73818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143000" y="1884363"/>
            <a:ext cx="3770313" cy="399256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65713" y="1884363"/>
            <a:ext cx="3771900" cy="399256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www.DLR.de  </a:t>
            </a:r>
            <a:r>
              <a:rPr lang="de-DE">
                <a:solidFill>
                  <a:srgbClr val="949494"/>
                </a:solidFill>
              </a:rPr>
              <a:t>•</a:t>
            </a:r>
            <a:r>
              <a:rPr lang="de-DE"/>
              <a:t>  Chart </a:t>
            </a:r>
            <a:fld id="{C7FB6058-0563-4ED0-A6CB-7AEAA0A6690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&gt; Vortrag &gt; Autor  •  Dokumetname &gt; Datum</a:t>
            </a:r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104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2"/>
          <p:cNvSpPr>
            <a:spLocks noGrp="1"/>
          </p:cNvSpPr>
          <p:nvPr>
            <p:ph type="body" idx="1"/>
          </p:nvPr>
        </p:nvSpPr>
        <p:spPr>
          <a:xfrm>
            <a:off x="1144800" y="1871439"/>
            <a:ext cx="3769200" cy="333425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65200" y="1872000"/>
            <a:ext cx="3769200" cy="33480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143000" y="938213"/>
            <a:ext cx="7342188" cy="738187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idx="12"/>
          </p:nvPr>
        </p:nvSpPr>
        <p:spPr>
          <a:xfrm>
            <a:off x="1144800" y="2420888"/>
            <a:ext cx="3769200" cy="360040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3" name="Inhaltsplatzhalter 2"/>
          <p:cNvSpPr>
            <a:spLocks noGrp="1"/>
          </p:cNvSpPr>
          <p:nvPr>
            <p:ph idx="13"/>
          </p:nvPr>
        </p:nvSpPr>
        <p:spPr>
          <a:xfrm>
            <a:off x="5065200" y="2420888"/>
            <a:ext cx="3769200" cy="360040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Rectangle 51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www.DLR.de  </a:t>
            </a:r>
            <a:r>
              <a:rPr lang="de-DE">
                <a:solidFill>
                  <a:srgbClr val="949494"/>
                </a:solidFill>
              </a:rPr>
              <a:t>•</a:t>
            </a:r>
            <a:r>
              <a:rPr lang="de-DE"/>
              <a:t>  Chart </a:t>
            </a:r>
            <a:fld id="{EF8380C8-6095-41FE-8A88-9B68DA852CE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8" name="Rectangle 52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&gt; Vortrag &gt; Autor  •  Dokumetname &gt; Datum</a:t>
            </a:r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0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5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www.DLR.de  </a:t>
            </a:r>
            <a:r>
              <a:rPr lang="de-DE">
                <a:solidFill>
                  <a:srgbClr val="949494"/>
                </a:solidFill>
              </a:rPr>
              <a:t>•</a:t>
            </a:r>
            <a:r>
              <a:rPr lang="de-DE"/>
              <a:t>  Chart </a:t>
            </a:r>
            <a:fld id="{42EDDEF1-D228-4A9A-8BCF-F870CA3EA15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&gt; Vortrag &gt; Autor  •  Dokumetname &gt; Datum</a:t>
            </a:r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644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www.DLR.de  </a:t>
            </a:r>
            <a:r>
              <a:rPr lang="de-DE">
                <a:solidFill>
                  <a:srgbClr val="949494"/>
                </a:solidFill>
              </a:rPr>
              <a:t>•</a:t>
            </a:r>
            <a:r>
              <a:rPr lang="de-DE"/>
              <a:t>  Chart </a:t>
            </a:r>
            <a:fld id="{0D2A6803-FA5A-455C-9101-938C39B710A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3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&gt; Vortrag &gt; Autor  •  Dokumetname &gt; Datum</a:t>
            </a:r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708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\\psf\Host\Users\cd\Desktop\Startbild_4zu3-Fus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7138"/>
            <a:ext cx="9144000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938213"/>
            <a:ext cx="7342188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Mastertitelformat bearbeiten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884363"/>
            <a:ext cx="7694613" cy="399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pic>
        <p:nvPicPr>
          <p:cNvPr id="1029" name="Grafik 10" descr="dlr_signet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6143625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" name="Rectangle 5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3000" y="122238"/>
            <a:ext cx="12303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de-DE"/>
              <a:t>www.DLR.de  </a:t>
            </a:r>
            <a:r>
              <a:rPr lang="de-DE">
                <a:solidFill>
                  <a:srgbClr val="949494"/>
                </a:solidFill>
              </a:rPr>
              <a:t>•</a:t>
            </a:r>
            <a:r>
              <a:rPr lang="de-DE"/>
              <a:t>  Chart </a:t>
            </a:r>
            <a:fld id="{D8C6A3CE-5C7D-4DA9-887B-C2A90E11AC6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076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74900" y="122238"/>
            <a:ext cx="5399088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de-DE" smtClean="0"/>
              <a:t>&gt; Vortrag &gt; Autor  •  Dokumetname &gt; Datum</a:t>
            </a:r>
            <a:endParaRPr lang="de-DE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0" r:id="rId2"/>
    <p:sldLayoutId id="2147483711" r:id="rId3"/>
    <p:sldLayoutId id="2147483712" r:id="rId4"/>
    <p:sldLayoutId id="2147483713" r:id="rId5"/>
    <p:sldLayoutId id="2147483714" r:id="rId6"/>
  </p:sldLayoutIdLst>
  <p:hf hdr="0" dt="0"/>
  <p:txStyles>
    <p:title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2pPr>
      <a:lvl3pPr algn="l" rtl="0" eaLnBrk="0" fontAlgn="base" hangingPunct="0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3pPr>
      <a:lvl4pPr algn="l" rtl="0" eaLnBrk="0" fontAlgn="base" hangingPunct="0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4pPr>
      <a:lvl5pPr algn="l" rtl="0" eaLnBrk="0" fontAlgn="base" hangingPunct="0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5pPr>
      <a:lvl6pPr marL="457200" algn="l" rtl="0" fontAlgn="base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6pPr>
      <a:lvl7pPr marL="914400" algn="l" rtl="0" fontAlgn="base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7pPr>
      <a:lvl8pPr marL="1371600" algn="l" rtl="0" fontAlgn="base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8pPr>
      <a:lvl9pPr marL="1828800" algn="l" rtl="0" fontAlgn="base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9pPr>
    </p:titleStyle>
    <p:bodyStyle>
      <a:lvl1pPr marL="179388" indent="-179388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25475" indent="-179388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1077913" indent="-179388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524000" indent="-179388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970088" indent="-173038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427288" indent="-173038" algn="l" rtl="0" fontAlgn="base">
        <a:lnSpc>
          <a:spcPts val="26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884488" indent="-173038" algn="l" rtl="0" fontAlgn="base">
        <a:lnSpc>
          <a:spcPts val="26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341688" indent="-173038" algn="l" rtl="0" fontAlgn="base">
        <a:lnSpc>
          <a:spcPts val="26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798888" indent="-173038" algn="l" rtl="0" fontAlgn="base">
        <a:lnSpc>
          <a:spcPts val="26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7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de-DE" dirty="0" smtClean="0">
                <a:solidFill>
                  <a:srgbClr val="686868"/>
                </a:solidFill>
              </a:rPr>
              <a:t>www.DLR.de  </a:t>
            </a:r>
            <a:r>
              <a:rPr lang="de-DE" dirty="0" smtClean="0">
                <a:solidFill>
                  <a:srgbClr val="949494"/>
                </a:solidFill>
              </a:rPr>
              <a:t>•</a:t>
            </a:r>
            <a:r>
              <a:rPr lang="de-DE" dirty="0" smtClean="0">
                <a:solidFill>
                  <a:srgbClr val="686868"/>
                </a:solidFill>
              </a:rPr>
              <a:t>  Chart </a:t>
            </a:r>
            <a:fld id="{F72F1CCE-1412-4F8B-982F-2301B091B68B}" type="slidenum">
              <a:rPr lang="de-DE" smtClean="0">
                <a:solidFill>
                  <a:srgbClr val="686868"/>
                </a:solidFill>
              </a:rPr>
              <a:pPr eaLnBrk="1" hangingPunct="1"/>
              <a:t>1</a:t>
            </a:fld>
            <a:endParaRPr lang="de-DE" dirty="0" smtClean="0">
              <a:solidFill>
                <a:srgbClr val="686868"/>
              </a:solidFill>
            </a:endParaRPr>
          </a:p>
        </p:txBody>
      </p:sp>
      <p:sp>
        <p:nvSpPr>
          <p:cNvPr id="3075" name="Rectangle 48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de-DE" dirty="0" smtClean="0">
                <a:solidFill>
                  <a:srgbClr val="686868"/>
                </a:solidFill>
              </a:rPr>
              <a:t>&gt; IRES 2012&gt; Breuer &gt; 14.11.2012</a:t>
            </a:r>
            <a:endParaRPr lang="de-DE" dirty="0" smtClean="0"/>
          </a:p>
        </p:txBody>
      </p:sp>
      <p:sp>
        <p:nvSpPr>
          <p:cNvPr id="7" name="Titel 1"/>
          <p:cNvSpPr txBox="1">
            <a:spLocks/>
          </p:cNvSpPr>
          <p:nvPr/>
        </p:nvSpPr>
        <p:spPr bwMode="auto">
          <a:xfrm>
            <a:off x="899592" y="1397002"/>
            <a:ext cx="7342188" cy="741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>
                <a:tab pos="2038350" algn="l"/>
              </a:tabLst>
              <a:defRPr sz="2400" b="1">
                <a:solidFill>
                  <a:srgbClr val="6868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86868"/>
                </a:solidFill>
                <a:latin typeface="Arial" charset="0"/>
                <a:ea typeface="ヒラギノ角ゴ Pro W3" charset="-128"/>
                <a:cs typeface="Arial" charset="0"/>
              </a:defRPr>
            </a:lvl2pPr>
            <a:lvl3pPr algn="l" rtl="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86868"/>
                </a:solidFill>
                <a:latin typeface="Arial" charset="0"/>
                <a:ea typeface="ヒラギノ角ゴ Pro W3" charset="-128"/>
                <a:cs typeface="Arial" charset="0"/>
              </a:defRPr>
            </a:lvl3pPr>
            <a:lvl4pPr algn="l" rtl="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86868"/>
                </a:solidFill>
                <a:latin typeface="Arial" charset="0"/>
                <a:ea typeface="ヒラギノ角ゴ Pro W3" charset="-128"/>
                <a:cs typeface="Arial" charset="0"/>
              </a:defRPr>
            </a:lvl4pPr>
            <a:lvl5pPr algn="l" rtl="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86868"/>
                </a:solidFill>
                <a:latin typeface="Arial" charset="0"/>
                <a:ea typeface="ヒラギノ角ゴ Pro W3" charset="-128"/>
                <a:cs typeface="Arial" charset="0"/>
              </a:defRPr>
            </a:lvl5pPr>
            <a:lvl6pPr marL="457200" algn="l" rtl="0" fontAlgn="base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86868"/>
                </a:solidFill>
                <a:latin typeface="Arial" charset="0"/>
                <a:ea typeface="ヒラギノ角ゴ Pro W3" charset="-128"/>
                <a:cs typeface="Arial" charset="0"/>
              </a:defRPr>
            </a:lvl6pPr>
            <a:lvl7pPr marL="914400" algn="l" rtl="0" fontAlgn="base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86868"/>
                </a:solidFill>
                <a:latin typeface="Arial" charset="0"/>
                <a:ea typeface="ヒラギノ角ゴ Pro W3" charset="-128"/>
                <a:cs typeface="Arial" charset="0"/>
              </a:defRPr>
            </a:lvl7pPr>
            <a:lvl8pPr marL="1371600" algn="l" rtl="0" fontAlgn="base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86868"/>
                </a:solidFill>
                <a:latin typeface="Arial" charset="0"/>
                <a:ea typeface="ヒラギノ角ゴ Pro W3" charset="-128"/>
                <a:cs typeface="Arial" charset="0"/>
              </a:defRPr>
            </a:lvl8pPr>
            <a:lvl9pPr marL="1828800" algn="l" rtl="0" fontAlgn="base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86868"/>
                </a:solidFill>
                <a:latin typeface="Arial" charset="0"/>
                <a:ea typeface="ヒラギノ角ゴ Pro W3" charset="-128"/>
                <a:cs typeface="Arial" charset="0"/>
              </a:defRPr>
            </a:lvl9pPr>
          </a:lstStyle>
          <a:p>
            <a:pPr algn="ctr">
              <a:buNone/>
            </a:pPr>
            <a:r>
              <a:rPr lang="de-DE" dirty="0" smtClean="0"/>
              <a:t>Development </a:t>
            </a:r>
            <a:r>
              <a:rPr lang="de-DE" dirty="0" err="1" smtClean="0"/>
              <a:t>of</a:t>
            </a:r>
            <a:r>
              <a:rPr lang="de-DE" dirty="0" smtClean="0"/>
              <a:t> a solar </a:t>
            </a:r>
            <a:r>
              <a:rPr lang="de-DE" dirty="0" err="1" smtClean="0"/>
              <a:t>driven</a:t>
            </a:r>
            <a:r>
              <a:rPr lang="de-DE" dirty="0" smtClean="0"/>
              <a:t> </a:t>
            </a:r>
            <a:r>
              <a:rPr lang="de-DE" dirty="0" err="1" smtClean="0"/>
              <a:t>tube</a:t>
            </a:r>
            <a:r>
              <a:rPr lang="de-DE" dirty="0" smtClean="0"/>
              <a:t> </a:t>
            </a:r>
            <a:r>
              <a:rPr lang="de-DE" dirty="0" err="1" smtClean="0"/>
              <a:t>receiver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superheat</a:t>
            </a:r>
            <a:r>
              <a:rPr lang="de-DE" dirty="0" smtClean="0"/>
              <a:t> </a:t>
            </a:r>
            <a:r>
              <a:rPr lang="de-DE" dirty="0" err="1" smtClean="0"/>
              <a:t>steam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high </a:t>
            </a:r>
            <a:r>
              <a:rPr lang="de-DE" dirty="0" err="1" smtClean="0"/>
              <a:t>temperature</a:t>
            </a:r>
            <a:r>
              <a:rPr lang="de-DE" dirty="0" smtClean="0"/>
              <a:t> </a:t>
            </a:r>
            <a:r>
              <a:rPr lang="de-DE" dirty="0" err="1" smtClean="0"/>
              <a:t>electrolysis</a:t>
            </a:r>
            <a:endParaRPr lang="de-DE" b="0" dirty="0" smtClean="0"/>
          </a:p>
        </p:txBody>
      </p:sp>
      <p:sp>
        <p:nvSpPr>
          <p:cNvPr id="5" name="Titel 1"/>
          <p:cNvSpPr txBox="1">
            <a:spLocks/>
          </p:cNvSpPr>
          <p:nvPr/>
        </p:nvSpPr>
        <p:spPr bwMode="auto">
          <a:xfrm>
            <a:off x="1085528" y="2708920"/>
            <a:ext cx="7342188" cy="741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>
                <a:tab pos="2038350" algn="l"/>
              </a:tabLst>
              <a:defRPr sz="2400" b="1">
                <a:solidFill>
                  <a:srgbClr val="6868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86868"/>
                </a:solidFill>
                <a:latin typeface="Arial" charset="0"/>
                <a:ea typeface="ヒラギノ角ゴ Pro W3" charset="-128"/>
                <a:cs typeface="Arial" charset="0"/>
              </a:defRPr>
            </a:lvl2pPr>
            <a:lvl3pPr algn="l" rtl="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86868"/>
                </a:solidFill>
                <a:latin typeface="Arial" charset="0"/>
                <a:ea typeface="ヒラギノ角ゴ Pro W3" charset="-128"/>
                <a:cs typeface="Arial" charset="0"/>
              </a:defRPr>
            </a:lvl3pPr>
            <a:lvl4pPr algn="l" rtl="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86868"/>
                </a:solidFill>
                <a:latin typeface="Arial" charset="0"/>
                <a:ea typeface="ヒラギノ角ゴ Pro W3" charset="-128"/>
                <a:cs typeface="Arial" charset="0"/>
              </a:defRPr>
            </a:lvl4pPr>
            <a:lvl5pPr algn="l" rtl="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86868"/>
                </a:solidFill>
                <a:latin typeface="Arial" charset="0"/>
                <a:ea typeface="ヒラギノ角ゴ Pro W3" charset="-128"/>
                <a:cs typeface="Arial" charset="0"/>
              </a:defRPr>
            </a:lvl5pPr>
            <a:lvl6pPr marL="457200" algn="l" rtl="0" fontAlgn="base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86868"/>
                </a:solidFill>
                <a:latin typeface="Arial" charset="0"/>
                <a:ea typeface="ヒラギノ角ゴ Pro W3" charset="-128"/>
                <a:cs typeface="Arial" charset="0"/>
              </a:defRPr>
            </a:lvl6pPr>
            <a:lvl7pPr marL="914400" algn="l" rtl="0" fontAlgn="base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86868"/>
                </a:solidFill>
                <a:latin typeface="Arial" charset="0"/>
                <a:ea typeface="ヒラギノ角ゴ Pro W3" charset="-128"/>
                <a:cs typeface="Arial" charset="0"/>
              </a:defRPr>
            </a:lvl7pPr>
            <a:lvl8pPr marL="1371600" algn="l" rtl="0" fontAlgn="base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86868"/>
                </a:solidFill>
                <a:latin typeface="Arial" charset="0"/>
                <a:ea typeface="ヒラギノ角ゴ Pro W3" charset="-128"/>
                <a:cs typeface="Arial" charset="0"/>
              </a:defRPr>
            </a:lvl8pPr>
            <a:lvl9pPr marL="1828800" algn="l" rtl="0" fontAlgn="base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86868"/>
                </a:solidFill>
                <a:latin typeface="Arial" charset="0"/>
                <a:ea typeface="ヒラギノ角ゴ Pro W3" charset="-128"/>
                <a:cs typeface="Arial" charset="0"/>
              </a:defRPr>
            </a:lvl9pPr>
          </a:lstStyle>
          <a:p>
            <a:pPr algn="ctr">
              <a:buNone/>
            </a:pPr>
            <a:r>
              <a:rPr lang="de-DE" sz="1600" b="0" u="sng" dirty="0" smtClean="0"/>
              <a:t>Stefan Breuer</a:t>
            </a:r>
            <a:r>
              <a:rPr lang="de-DE" sz="1600" b="0" dirty="0" smtClean="0"/>
              <a:t>, Dennis Thomey DLR Institute </a:t>
            </a:r>
            <a:r>
              <a:rPr lang="de-DE" sz="1600" b="0" dirty="0" err="1" smtClean="0"/>
              <a:t>for</a:t>
            </a:r>
            <a:r>
              <a:rPr lang="de-DE" sz="1600" b="0" dirty="0" smtClean="0"/>
              <a:t> Solar </a:t>
            </a:r>
            <a:r>
              <a:rPr lang="de-DE" sz="1600" b="0" dirty="0" err="1" smtClean="0"/>
              <a:t>research</a:t>
            </a:r>
            <a:endParaRPr lang="de-DE" sz="1600" b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de-DE" dirty="0" smtClean="0">
                <a:solidFill>
                  <a:srgbClr val="686868"/>
                </a:solidFill>
              </a:rPr>
              <a:t>www.DLR.de  </a:t>
            </a:r>
            <a:r>
              <a:rPr lang="de-DE" dirty="0" smtClean="0">
                <a:solidFill>
                  <a:srgbClr val="949494"/>
                </a:solidFill>
              </a:rPr>
              <a:t>•</a:t>
            </a:r>
            <a:r>
              <a:rPr lang="de-DE" dirty="0" smtClean="0">
                <a:solidFill>
                  <a:srgbClr val="686868"/>
                </a:solidFill>
              </a:rPr>
              <a:t>  Chart </a:t>
            </a:r>
            <a:fld id="{A46625B3-ED3B-4181-9583-7344BD552896}" type="slidenum">
              <a:rPr lang="de-DE" smtClean="0">
                <a:solidFill>
                  <a:srgbClr val="686868"/>
                </a:solidFill>
              </a:rPr>
              <a:pPr eaLnBrk="1" hangingPunct="1"/>
              <a:t>10</a:t>
            </a:fld>
            <a:endParaRPr lang="de-DE" dirty="0" smtClean="0">
              <a:solidFill>
                <a:srgbClr val="686868"/>
              </a:solidFill>
            </a:endParaRPr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 bwMode="auto">
          <a:xfrm>
            <a:off x="1143000" y="476672"/>
            <a:ext cx="7342188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868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86868"/>
                </a:solidFill>
                <a:latin typeface="Arial" charset="0"/>
                <a:ea typeface="ヒラギノ角ゴ Pro W3" charset="-128"/>
                <a:cs typeface="Arial" charset="0"/>
              </a:defRPr>
            </a:lvl2pPr>
            <a:lvl3pPr algn="l" rtl="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86868"/>
                </a:solidFill>
                <a:latin typeface="Arial" charset="0"/>
                <a:ea typeface="ヒラギノ角ゴ Pro W3" charset="-128"/>
                <a:cs typeface="Arial" charset="0"/>
              </a:defRPr>
            </a:lvl3pPr>
            <a:lvl4pPr algn="l" rtl="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86868"/>
                </a:solidFill>
                <a:latin typeface="Arial" charset="0"/>
                <a:ea typeface="ヒラギノ角ゴ Pro W3" charset="-128"/>
                <a:cs typeface="Arial" charset="0"/>
              </a:defRPr>
            </a:lvl4pPr>
            <a:lvl5pPr algn="l" rtl="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86868"/>
                </a:solidFill>
                <a:latin typeface="Arial" charset="0"/>
                <a:ea typeface="ヒラギノ角ゴ Pro W3" charset="-128"/>
                <a:cs typeface="Arial" charset="0"/>
              </a:defRPr>
            </a:lvl5pPr>
            <a:lvl6pPr marL="457200" algn="l" rtl="0" fontAlgn="base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86868"/>
                </a:solidFill>
                <a:latin typeface="Arial" charset="0"/>
                <a:ea typeface="ヒラギノ角ゴ Pro W3" charset="-128"/>
                <a:cs typeface="Arial" charset="0"/>
              </a:defRPr>
            </a:lvl6pPr>
            <a:lvl7pPr marL="914400" algn="l" rtl="0" fontAlgn="base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86868"/>
                </a:solidFill>
                <a:latin typeface="Arial" charset="0"/>
                <a:ea typeface="ヒラギノ角ゴ Pro W3" charset="-128"/>
                <a:cs typeface="Arial" charset="0"/>
              </a:defRPr>
            </a:lvl7pPr>
            <a:lvl8pPr marL="1371600" algn="l" rtl="0" fontAlgn="base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86868"/>
                </a:solidFill>
                <a:latin typeface="Arial" charset="0"/>
                <a:ea typeface="ヒラギノ角ゴ Pro W3" charset="-128"/>
                <a:cs typeface="Arial" charset="0"/>
              </a:defRPr>
            </a:lvl8pPr>
            <a:lvl9pPr marL="1828800" algn="l" rtl="0" fontAlgn="base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86868"/>
                </a:solidFill>
                <a:latin typeface="Arial" charset="0"/>
                <a:ea typeface="ヒラギノ角ゴ Pro W3" charset="-128"/>
                <a:cs typeface="Arial" charset="0"/>
              </a:defRPr>
            </a:lvl9pPr>
          </a:lstStyle>
          <a:p>
            <a:pPr eaLnBrk="1" hangingPunct="1">
              <a:buNone/>
            </a:pPr>
            <a:r>
              <a:rPr lang="de-DE" dirty="0" smtClean="0"/>
              <a:t>Thermal </a:t>
            </a:r>
            <a:r>
              <a:rPr lang="de-DE" dirty="0" err="1" smtClean="0"/>
              <a:t>balancing</a:t>
            </a:r>
            <a:endParaRPr lang="de-DE" dirty="0" smtClean="0"/>
          </a:p>
          <a:p>
            <a:pPr eaLnBrk="1" hangingPunct="1">
              <a:buNone/>
            </a:pPr>
            <a:r>
              <a:rPr lang="de-DE" sz="1800" dirty="0" smtClean="0"/>
              <a:t>Thermal </a:t>
            </a:r>
            <a:r>
              <a:rPr lang="de-DE" sz="1800" dirty="0" err="1" smtClean="0"/>
              <a:t>balancing</a:t>
            </a:r>
            <a:r>
              <a:rPr lang="de-DE" sz="1800" dirty="0" smtClean="0"/>
              <a:t> - </a:t>
            </a:r>
            <a:r>
              <a:rPr lang="de-DE" sz="1800" dirty="0" err="1" smtClean="0"/>
              <a:t>focus</a:t>
            </a:r>
            <a:r>
              <a:rPr lang="de-DE" sz="1800" dirty="0" smtClean="0"/>
              <a:t> </a:t>
            </a:r>
            <a:r>
              <a:rPr lang="de-DE" sz="1800" dirty="0" err="1"/>
              <a:t>variation</a:t>
            </a:r>
            <a:r>
              <a:rPr lang="de-DE" sz="1800" dirty="0"/>
              <a:t> </a:t>
            </a:r>
            <a:r>
              <a:rPr lang="de-DE" sz="1800" dirty="0" err="1"/>
              <a:t>for</a:t>
            </a:r>
            <a:r>
              <a:rPr lang="de-DE" sz="1800" dirty="0"/>
              <a:t> </a:t>
            </a:r>
            <a:r>
              <a:rPr lang="de-DE" sz="1800" dirty="0" err="1"/>
              <a:t>incoming</a:t>
            </a:r>
            <a:r>
              <a:rPr lang="de-DE" sz="1800" dirty="0"/>
              <a:t> power</a:t>
            </a:r>
          </a:p>
          <a:p>
            <a:pPr eaLnBrk="1" hangingPunct="1">
              <a:buNone/>
            </a:pPr>
            <a:endParaRPr lang="de-DE" sz="1800" dirty="0" smtClean="0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xfrm>
            <a:off x="2374900" y="122238"/>
            <a:ext cx="5399088" cy="122237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de-DE" dirty="0" smtClean="0">
                <a:solidFill>
                  <a:srgbClr val="686868"/>
                </a:solidFill>
              </a:rPr>
              <a:t>&gt; IRES 2012&gt; Breuer &gt; 14.11.2012</a:t>
            </a:r>
            <a:endParaRPr lang="de-DE" dirty="0" smtClean="0"/>
          </a:p>
        </p:txBody>
      </p:sp>
      <p:graphicFrame>
        <p:nvGraphicFramePr>
          <p:cNvPr id="19" name="Diagramm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092950"/>
              </p:ext>
            </p:extLst>
          </p:nvPr>
        </p:nvGraphicFramePr>
        <p:xfrm>
          <a:off x="0" y="1008000"/>
          <a:ext cx="9054000" cy="584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Diagramm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449226"/>
              </p:ext>
            </p:extLst>
          </p:nvPr>
        </p:nvGraphicFramePr>
        <p:xfrm>
          <a:off x="0" y="1008000"/>
          <a:ext cx="9054000" cy="584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8726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de-DE" smtClean="0">
                <a:solidFill>
                  <a:srgbClr val="686868"/>
                </a:solidFill>
              </a:rPr>
              <a:t>www.DLR.de  </a:t>
            </a:r>
            <a:r>
              <a:rPr lang="de-DE" smtClean="0">
                <a:solidFill>
                  <a:srgbClr val="949494"/>
                </a:solidFill>
              </a:rPr>
              <a:t>•</a:t>
            </a:r>
            <a:r>
              <a:rPr lang="de-DE" smtClean="0">
                <a:solidFill>
                  <a:srgbClr val="686868"/>
                </a:solidFill>
              </a:rPr>
              <a:t>  Chart </a:t>
            </a:r>
            <a:fld id="{A46625B3-ED3B-4181-9583-7344BD552896}" type="slidenum">
              <a:rPr lang="de-DE" smtClean="0">
                <a:solidFill>
                  <a:srgbClr val="686868"/>
                </a:solidFill>
              </a:rPr>
              <a:pPr eaLnBrk="1" hangingPunct="1"/>
              <a:t>11</a:t>
            </a:fld>
            <a:endParaRPr lang="de-DE" smtClean="0">
              <a:solidFill>
                <a:srgbClr val="686868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Inhaltsplatzhalter 2"/>
              <p:cNvSpPr txBox="1">
                <a:spLocks/>
              </p:cNvSpPr>
              <p:nvPr/>
            </p:nvSpPr>
            <p:spPr bwMode="auto">
              <a:xfrm>
                <a:off x="1187624" y="1988840"/>
                <a:ext cx="7128792" cy="38164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lvl1pPr marL="179388" indent="-179388" algn="l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har char="-"/>
                  <a:defRPr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5475" indent="-179388" algn="l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har char="-"/>
                  <a:defRPr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77913" indent="-179388" algn="l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har char="-"/>
                  <a:defRPr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24000" indent="-179388" algn="l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har char="-"/>
                  <a:defRPr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970088" indent="-173038" algn="l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har char="-"/>
                  <a:defRPr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427288" indent="-173038" algn="l" rtl="0" eaLnBrk="1" fontAlgn="base" hangingPunct="1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har char="-"/>
                  <a:defRPr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884488" indent="-173038" algn="l" rtl="0" eaLnBrk="1" fontAlgn="base" hangingPunct="1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har char="-"/>
                  <a:defRPr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341688" indent="-173038" algn="l" rtl="0" eaLnBrk="1" fontAlgn="base" hangingPunct="1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har char="-"/>
                  <a:defRPr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798888" indent="-173038" algn="l" rtl="0" eaLnBrk="1" fontAlgn="base" hangingPunct="1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har char="-"/>
                  <a:defRPr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DE" dirty="0" smtClean="0"/>
                  <a:t>Convectional </a:t>
                </a:r>
                <a:r>
                  <a:rPr lang="de-DE" dirty="0" err="1" smtClean="0"/>
                  <a:t>heat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transfer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calculation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by</a:t>
                </a:r>
                <a:r>
                  <a:rPr lang="de-DE" dirty="0" smtClean="0"/>
                  <a:t> Nusselt-</a:t>
                </a:r>
                <a:r>
                  <a:rPr lang="de-DE" dirty="0" err="1" smtClean="0"/>
                  <a:t>correlation</a:t>
                </a:r>
                <a:r>
                  <a:rPr lang="de-DE" dirty="0" smtClean="0"/>
                  <a:t> VDI-HA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400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de-DE" sz="14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de-DE" sz="1400" i="1">
                                  <a:latin typeface="Cambria Math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de-DE" sz="1400" i="1">
                              <a:latin typeface="Cambria Math"/>
                            </a:rPr>
                            <m:t>2</m:t>
                          </m:r>
                          <m:r>
                            <a:rPr lang="de-DE" sz="1400" i="1">
                              <a:latin typeface="Cambria Math"/>
                            </a:rPr>
                            <m:t>𝑗</m:t>
                          </m:r>
                          <m:r>
                            <a:rPr lang="de-DE" sz="1400" i="1">
                              <a:latin typeface="Cambria Math"/>
                            </a:rPr>
                            <m:t>;</m:t>
                          </m:r>
                          <m:r>
                            <a:rPr lang="de-DE" sz="1400" i="1">
                              <a:latin typeface="Cambria Math"/>
                            </a:rPr>
                            <m:t>𝑐𝑜𝑛𝑣</m:t>
                          </m:r>
                        </m:sub>
                      </m:sSub>
                      <m:r>
                        <a:rPr lang="de-DE" sz="1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400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de-DE" sz="1400" i="1">
                              <a:latin typeface="Cambria Math"/>
                            </a:rPr>
                            <m:t>2</m:t>
                          </m:r>
                          <m:r>
                            <a:rPr lang="de-DE" sz="1400" i="1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de-DE" sz="1400" i="1">
                          <a:latin typeface="Cambria Math"/>
                        </a:rPr>
                        <m:t>∙</m:t>
                      </m:r>
                      <m:r>
                        <a:rPr lang="de-DE" sz="1400" i="1">
                          <a:latin typeface="Cambria Math"/>
                        </a:rPr>
                        <m:t>𝛼</m:t>
                      </m:r>
                      <m:d>
                        <m:dPr>
                          <m:ctrlPr>
                            <a:rPr lang="de-DE" sz="1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1400" i="1">
                              <a:latin typeface="Cambria Math"/>
                            </a:rPr>
                            <m:t>𝑁𝑢</m:t>
                          </m:r>
                        </m:e>
                      </m:d>
                      <m:r>
                        <a:rPr lang="de-DE" sz="1400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400" i="1">
                          <a:latin typeface="Cambria Math"/>
                        </a:rPr>
                        <m:t>∆</m:t>
                      </m:r>
                      <m:sSub>
                        <m:sSubPr>
                          <m:ctrlPr>
                            <a:rPr lang="de-DE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400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de-DE" sz="1400" i="1">
                              <a:latin typeface="Cambria Math"/>
                            </a:rPr>
                            <m:t>𝑙𝑛</m:t>
                          </m:r>
                          <m:r>
                            <a:rPr lang="de-DE" sz="1400" i="1">
                              <a:latin typeface="Cambria Math"/>
                            </a:rPr>
                            <m:t>;2</m:t>
                          </m:r>
                          <m:r>
                            <a:rPr lang="de-DE" sz="1400" i="1">
                              <a:latin typeface="Cambria Math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de-DE" sz="1400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400" i="1">
                              <a:latin typeface="Cambria Math"/>
                            </a:rPr>
                            <m:t>𝑁𝑢</m:t>
                          </m:r>
                        </m:e>
                        <m:sub>
                          <m:r>
                            <a:rPr lang="de-DE" sz="1400" i="1">
                              <a:latin typeface="Cambria Math"/>
                            </a:rPr>
                            <m:t>𝑚</m:t>
                          </m:r>
                          <m:r>
                            <a:rPr lang="de-DE" sz="1400" i="1">
                              <a:latin typeface="Cambria Math"/>
                            </a:rPr>
                            <m:t>;</m:t>
                          </m:r>
                          <m:r>
                            <a:rPr lang="de-DE" sz="14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de-DE" sz="14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e-DE" sz="14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1400" i="1">
                                  <a:latin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de-DE" sz="14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1400" i="1">
                                      <a:latin typeface="Cambria Math"/>
                                    </a:rPr>
                                    <m:t>𝑁𝑢</m:t>
                                  </m:r>
                                </m:e>
                                <m:sub>
                                  <m:r>
                                    <a:rPr lang="de-DE" sz="1400" i="1">
                                      <a:latin typeface="Cambria Math"/>
                                    </a:rPr>
                                    <m:t>1;</m:t>
                                  </m:r>
                                  <m:r>
                                    <a:rPr lang="de-DE" sz="14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de-DE" sz="1400" i="1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bSup>
                              <m:r>
                                <a:rPr lang="de-DE" sz="1400" i="1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de-DE" sz="1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sz="1400" i="1">
                                      <a:latin typeface="Cambria Math"/>
                                    </a:rPr>
                                    <m:t>0,7</m:t>
                                  </m:r>
                                </m:e>
                                <m:sup>
                                  <m:r>
                                    <a:rPr lang="de-DE" sz="1400" i="1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de-DE" sz="1400" i="1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de-DE" sz="1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sz="14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de-DE" sz="14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1400" i="1">
                                              <a:latin typeface="Cambria Math"/>
                                            </a:rPr>
                                            <m:t>𝑁𝑢</m:t>
                                          </m:r>
                                        </m:e>
                                        <m:sub>
                                          <m:r>
                                            <a:rPr lang="de-DE" sz="1400" i="1">
                                              <a:latin typeface="Cambria Math"/>
                                            </a:rPr>
                                            <m:t>2;</m:t>
                                          </m:r>
                                          <m:r>
                                            <a:rPr lang="de-DE" sz="1400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de-DE" sz="1400" i="1">
                                          <a:latin typeface="Cambria Math"/>
                                        </a:rPr>
                                        <m:t>−0,7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sz="1400" i="1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de-DE" sz="1400" i="1">
                                  <a:latin typeface="Cambria Math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de-DE" sz="14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1400" i="1">
                                      <a:latin typeface="Cambria Math"/>
                                    </a:rPr>
                                    <m:t>𝑁𝑢</m:t>
                                  </m:r>
                                </m:e>
                                <m:sub>
                                  <m:r>
                                    <a:rPr lang="de-DE" sz="1400" i="1">
                                      <a:latin typeface="Cambria Math"/>
                                    </a:rPr>
                                    <m:t>3;</m:t>
                                  </m:r>
                                  <m:r>
                                    <a:rPr lang="de-DE" sz="14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de-DE" sz="1400" i="1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f>
                            <m:fPr>
                              <m:type m:val="skw"/>
                              <m:ctrlPr>
                                <a:rPr lang="de-DE" sz="1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de-DE" sz="14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1400" i="1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de-DE" sz="1400" dirty="0"/>
              </a:p>
              <a:p>
                <a:r>
                  <a:rPr lang="de-DE" dirty="0" err="1" smtClean="0"/>
                  <a:t>Logarithmic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average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temperature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depends</a:t>
                </a:r>
                <a:r>
                  <a:rPr lang="de-DE" dirty="0" smtClean="0"/>
                  <a:t> on </a:t>
                </a:r>
                <a:r>
                  <a:rPr lang="de-DE" dirty="0" err="1" smtClean="0"/>
                  <a:t>walltemperature</a:t>
                </a:r>
                <a:endParaRPr lang="de-DE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>
                          <a:latin typeface="Cambria Math"/>
                        </a:rPr>
                        <m:t>∆</m:t>
                      </m:r>
                      <m:sSub>
                        <m:sSubPr>
                          <m:ctrlPr>
                            <a:rPr lang="de-DE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400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de-DE" sz="1400" i="1">
                              <a:latin typeface="Cambria Math"/>
                            </a:rPr>
                            <m:t>𝑙𝑛</m:t>
                          </m:r>
                          <m:r>
                            <a:rPr lang="de-DE" sz="1400" i="1">
                              <a:latin typeface="Cambria Math"/>
                            </a:rPr>
                            <m:t>;2</m:t>
                          </m:r>
                          <m:r>
                            <a:rPr lang="de-DE" sz="1400" i="1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de-DE" sz="1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de-DE" sz="1400" i="1">
                                  <a:latin typeface="Cambria Math"/>
                                </a:rPr>
                                <m:t>𝑊</m:t>
                              </m:r>
                              <m:r>
                                <a:rPr lang="de-DE" sz="1400" i="1">
                                  <a:latin typeface="Cambria Math"/>
                                </a:rPr>
                                <m:t>;2</m:t>
                              </m:r>
                              <m:r>
                                <a:rPr lang="de-DE" sz="1400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de-DE" sz="14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de-DE" sz="1400" i="1">
                                  <a:latin typeface="Cambria Math"/>
                                </a:rPr>
                                <m:t>𝐹</m:t>
                              </m:r>
                              <m:r>
                                <a:rPr lang="de-DE" sz="1400" i="1">
                                  <a:latin typeface="Cambria Math"/>
                                </a:rPr>
                                <m:t>;2</m:t>
                              </m:r>
                              <m:r>
                                <a:rPr lang="de-DE" sz="1400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de-DE" sz="1400" i="1">
                                  <a:latin typeface="Cambria Math"/>
                                </a:rPr>
                                <m:t>;</m:t>
                              </m:r>
                              <m:r>
                                <a:rPr lang="de-DE" sz="1400" i="1">
                                  <a:latin typeface="Cambria Math"/>
                                </a:rPr>
                                <m:t>𝑖𝑛</m:t>
                              </m:r>
                            </m:sub>
                          </m:sSub>
                          <m:r>
                            <a:rPr lang="de-DE" sz="1400" i="1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de-DE" sz="14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1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i="1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de-DE" sz="1400" i="1">
                                      <a:latin typeface="Cambria Math"/>
                                    </a:rPr>
                                    <m:t>𝑊</m:t>
                                  </m:r>
                                  <m:r>
                                    <a:rPr lang="de-DE" sz="1400" i="1">
                                      <a:latin typeface="Cambria Math"/>
                                    </a:rPr>
                                    <m:t>;2</m:t>
                                  </m:r>
                                  <m:r>
                                    <a:rPr lang="de-DE" sz="1400" i="1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de-DE" sz="1400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sz="1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i="1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de-DE" sz="1400" i="1">
                                      <a:latin typeface="Cambria Math"/>
                                    </a:rPr>
                                    <m:t>𝐹</m:t>
                                  </m:r>
                                  <m:r>
                                    <a:rPr lang="de-DE" sz="1400" i="1">
                                      <a:latin typeface="Cambria Math"/>
                                    </a:rPr>
                                    <m:t>;2</m:t>
                                  </m:r>
                                  <m:r>
                                    <a:rPr lang="de-DE" sz="1400" i="1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de-DE" sz="1400" i="1">
                                      <a:latin typeface="Cambria Math"/>
                                    </a:rPr>
                                    <m:t>;</m:t>
                                  </m:r>
                                  <m:r>
                                    <a:rPr lang="de-DE" sz="1400" i="1">
                                      <a:latin typeface="Cambria Math"/>
                                    </a:rPr>
                                    <m:t>𝑜𝑢𝑡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de-DE" sz="1400" i="1">
                              <a:latin typeface="Cambria Math"/>
                            </a:rPr>
                            <m:t>𝑙𝑛</m:t>
                          </m:r>
                          <m:d>
                            <m:dPr>
                              <m:ctrlPr>
                                <a:rPr lang="de-DE" sz="14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sz="1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de-DE" sz="1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400" i="1">
                                          <a:latin typeface="Cambria Math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de-DE" sz="1400" i="1">
                                          <a:latin typeface="Cambria Math"/>
                                        </a:rPr>
                                        <m:t>𝑊</m:t>
                                      </m:r>
                                      <m:r>
                                        <a:rPr lang="de-DE" sz="1400" i="1">
                                          <a:latin typeface="Cambria Math"/>
                                        </a:rPr>
                                        <m:t>;2</m:t>
                                      </m:r>
                                      <m:r>
                                        <a:rPr lang="de-DE" sz="1400" i="1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de-DE" sz="1400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de-DE" sz="1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400" i="1">
                                          <a:latin typeface="Cambria Math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de-DE" sz="1400" i="1">
                                          <a:latin typeface="Cambria Math"/>
                                        </a:rPr>
                                        <m:t>𝐹</m:t>
                                      </m:r>
                                      <m:r>
                                        <a:rPr lang="de-DE" sz="1400" i="1">
                                          <a:latin typeface="Cambria Math"/>
                                        </a:rPr>
                                        <m:t>;2</m:t>
                                      </m:r>
                                      <m:r>
                                        <a:rPr lang="de-DE" sz="1400" i="1">
                                          <a:latin typeface="Cambria Math"/>
                                        </a:rPr>
                                        <m:t>𝑗</m:t>
                                      </m:r>
                                      <m:r>
                                        <a:rPr lang="de-DE" sz="1400" i="1">
                                          <a:latin typeface="Cambria Math"/>
                                        </a:rPr>
                                        <m:t>;</m:t>
                                      </m:r>
                                      <m:r>
                                        <a:rPr lang="de-DE" sz="1400" i="1">
                                          <a:latin typeface="Cambria Math"/>
                                        </a:rPr>
                                        <m:t>𝑖𝑛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de-DE" sz="1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400" i="1">
                                          <a:latin typeface="Cambria Math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de-DE" sz="1400" i="1">
                                          <a:latin typeface="Cambria Math"/>
                                        </a:rPr>
                                        <m:t>𝑊</m:t>
                                      </m:r>
                                      <m:r>
                                        <a:rPr lang="de-DE" sz="1400" i="1">
                                          <a:latin typeface="Cambria Math"/>
                                        </a:rPr>
                                        <m:t>;2</m:t>
                                      </m:r>
                                      <m:r>
                                        <a:rPr lang="de-DE" sz="1400" i="1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de-DE" sz="1400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de-DE" sz="1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400" i="1">
                                          <a:latin typeface="Cambria Math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de-DE" sz="1400" i="1">
                                          <a:latin typeface="Cambria Math"/>
                                        </a:rPr>
                                        <m:t>𝐹</m:t>
                                      </m:r>
                                      <m:r>
                                        <a:rPr lang="de-DE" sz="1400" i="1">
                                          <a:latin typeface="Cambria Math"/>
                                        </a:rPr>
                                        <m:t>;2</m:t>
                                      </m:r>
                                      <m:r>
                                        <a:rPr lang="de-DE" sz="1400" i="1">
                                          <a:latin typeface="Cambria Math"/>
                                        </a:rPr>
                                        <m:t>𝑗</m:t>
                                      </m:r>
                                      <m:r>
                                        <a:rPr lang="de-DE" sz="1400" i="1">
                                          <a:latin typeface="Cambria Math"/>
                                        </a:rPr>
                                        <m:t>;</m:t>
                                      </m:r>
                                      <m:r>
                                        <a:rPr lang="de-DE" sz="1400" i="1">
                                          <a:latin typeface="Cambria Math"/>
                                        </a:rPr>
                                        <m:t>𝑜𝑢𝑡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de-DE" sz="1400" dirty="0"/>
              </a:p>
              <a:p>
                <a:r>
                  <a:rPr lang="de-DE" dirty="0" smtClean="0"/>
                  <a:t>Wall </a:t>
                </a:r>
                <a:r>
                  <a:rPr lang="de-DE" dirty="0" err="1" smtClean="0"/>
                  <a:t>temperature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depends</a:t>
                </a:r>
                <a:r>
                  <a:rPr lang="de-DE" dirty="0" smtClean="0"/>
                  <a:t> on </a:t>
                </a:r>
                <a:r>
                  <a:rPr lang="de-DE" dirty="0" err="1" smtClean="0"/>
                  <a:t>incoming</a:t>
                </a:r>
                <a:r>
                  <a:rPr lang="de-DE" dirty="0" smtClean="0"/>
                  <a:t> power and radiation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400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de-DE" sz="14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de-DE" sz="1400" i="1">
                                  <a:latin typeface="Cambria Math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de-DE" sz="1400" i="1">
                              <a:latin typeface="Cambria Math"/>
                            </a:rPr>
                            <m:t>𝑟𝑎𝑑</m:t>
                          </m:r>
                          <m:r>
                            <a:rPr lang="de-DE" sz="1400" i="1">
                              <a:latin typeface="Cambria Math"/>
                            </a:rPr>
                            <m:t>,</m:t>
                          </m:r>
                          <m:r>
                            <a:rPr lang="de-DE" sz="1400" i="1">
                              <a:latin typeface="Cambria Math"/>
                            </a:rPr>
                            <m:t>𝑖𝑛</m:t>
                          </m:r>
                          <m:r>
                            <a:rPr lang="de-DE" sz="1400" i="1">
                              <a:latin typeface="Cambria Math"/>
                            </a:rPr>
                            <m:t>,2</m:t>
                          </m:r>
                          <m:r>
                            <a:rPr lang="de-DE" sz="1400" i="1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de-DE" sz="14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de-DE" sz="1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de-DE" sz="1400" i="1">
                              <a:latin typeface="Cambria Math"/>
                            </a:rPr>
                            <m:t>𝑖</m:t>
                          </m:r>
                          <m:r>
                            <a:rPr lang="de-DE" sz="14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de-DE" sz="1400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de-DE" sz="1400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de-DE" sz="14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de-DE" sz="1400" i="1">
                                      <a:latin typeface="Cambria Math"/>
                                    </a:rPr>
                                    <m:t>𝑄</m:t>
                                  </m:r>
                                </m:e>
                              </m:acc>
                            </m:e>
                            <m:sub>
                              <m:r>
                                <a:rPr lang="de-DE" sz="14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de-DE" sz="1400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de-DE" sz="1400" i="1">
                                  <a:latin typeface="Cambria Math"/>
                                </a:rPr>
                                <m:t>;2</m:t>
                              </m:r>
                              <m:r>
                                <a:rPr lang="de-DE" sz="1400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de-DE" sz="1400" i="1">
                          <a:latin typeface="Cambria Math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de-DE" sz="1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de-DE" sz="1400" i="1">
                              <a:latin typeface="Cambria Math"/>
                            </a:rPr>
                            <m:t>𝑖</m:t>
                          </m:r>
                          <m:r>
                            <a:rPr lang="de-DE" sz="14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de-DE" sz="1400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de-DE" sz="1400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de-DE" sz="14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de-DE" sz="1400" i="1">
                                      <a:latin typeface="Cambria Math"/>
                                    </a:rPr>
                                    <m:t>𝑄</m:t>
                                  </m:r>
                                </m:e>
                              </m:acc>
                            </m:e>
                            <m:sub>
                              <m:r>
                                <a:rPr lang="de-DE" sz="14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de-DE" sz="1400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de-DE" sz="1400" i="1">
                                  <a:latin typeface="Cambria Math"/>
                                </a:rPr>
                                <m:t>;2</m:t>
                              </m:r>
                              <m:r>
                                <a:rPr lang="de-DE" sz="14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de-DE" sz="14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de-DE" sz="1400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de-DE" sz="14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de-DE" sz="1400" i="1">
                                  <a:latin typeface="Cambria Math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de-DE" sz="1400" i="1">
                              <a:latin typeface="Cambria Math"/>
                            </a:rPr>
                            <m:t>2</m:t>
                          </m:r>
                          <m:r>
                            <a:rPr lang="de-DE" sz="1400" i="1">
                              <a:latin typeface="Cambria Math"/>
                            </a:rPr>
                            <m:t>𝑗</m:t>
                          </m:r>
                          <m:r>
                            <a:rPr lang="de-DE" sz="1400" i="1">
                              <a:latin typeface="Cambria Math"/>
                            </a:rPr>
                            <m:t>;</m:t>
                          </m:r>
                          <m:r>
                            <a:rPr lang="de-DE" sz="1400" i="1">
                              <a:latin typeface="Cambria Math"/>
                            </a:rPr>
                            <m:t>𝑐𝑜𝑛𝑣</m:t>
                          </m:r>
                        </m:sub>
                      </m:sSub>
                    </m:oMath>
                  </m:oMathPara>
                </a14:m>
                <a:endParaRPr lang="de-DE" sz="1400" dirty="0"/>
              </a:p>
              <a:p>
                <a:r>
                  <a:rPr lang="de-DE" dirty="0" smtClean="0"/>
                  <a:t>Radiation </a:t>
                </a:r>
                <a:r>
                  <a:rPr lang="de-DE" dirty="0" err="1" smtClean="0"/>
                  <a:t>heat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transfer</a:t>
                </a:r>
                <a:endParaRPr lang="de-DE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400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de-DE" sz="14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de-DE" sz="1400" i="1">
                                  <a:latin typeface="Cambria Math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de-DE" sz="1400" i="1">
                              <a:latin typeface="Cambria Math"/>
                            </a:rPr>
                            <m:t>2</m:t>
                          </m:r>
                          <m:r>
                            <a:rPr lang="de-DE" sz="1400" i="1">
                              <a:latin typeface="Cambria Math"/>
                            </a:rPr>
                            <m:t>𝑖</m:t>
                          </m:r>
                          <m:r>
                            <a:rPr lang="de-DE" sz="1400" i="1">
                              <a:latin typeface="Cambria Math"/>
                            </a:rPr>
                            <m:t>;2</m:t>
                          </m:r>
                          <m:r>
                            <a:rPr lang="de-DE" sz="1400" i="1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de-DE" sz="1400" i="1">
                          <a:latin typeface="Cambria Math"/>
                        </a:rPr>
                        <m:t>=</m:t>
                      </m:r>
                      <m:r>
                        <a:rPr lang="de-DE" sz="1400" i="1">
                          <a:latin typeface="Cambria Math"/>
                        </a:rPr>
                        <m:t>𝜎</m:t>
                      </m:r>
                      <m:r>
                        <a:rPr lang="de-DE" sz="1400" i="1">
                          <a:latin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sz="1400" i="1">
                              <a:latin typeface="Cambria Math"/>
                            </a:rPr>
                            <m:t>𝜀</m:t>
                          </m:r>
                        </m:e>
                        <m:sup>
                          <m:r>
                            <a:rPr lang="de-DE" sz="14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de-DE" sz="1400" i="1">
                          <a:latin typeface="Cambria Math"/>
                        </a:rPr>
                        <m:t>∙</m:t>
                      </m:r>
                      <m:sSub>
                        <m:sSubPr>
                          <m:ctrlPr>
                            <a:rPr lang="de-DE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400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de-DE" sz="14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de-DE" sz="1400" i="1">
                          <a:latin typeface="Cambria Math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4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DE" sz="1400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sz="1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i="1">
                                      <a:latin typeface="Cambria Math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de-DE" sz="14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de-DE" sz="1400" i="1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de-DE" sz="1400" i="1">
                                      <a:latin typeface="Cambria Math"/>
                                    </a:rPr>
                                    <m:t>;2</m:t>
                                  </m:r>
                                  <m:r>
                                    <a:rPr lang="de-DE" sz="1400" i="1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de-DE" sz="1400" i="1">
                                  <a:latin typeface="Cambria Math"/>
                                </a:rPr>
                                <m:t>1−</m:t>
                              </m:r>
                              <m:d>
                                <m:dPr>
                                  <m:ctrlPr>
                                    <a:rPr lang="de-DE" sz="1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1400" i="1">
                                      <a:latin typeface="Cambria Math"/>
                                    </a:rPr>
                                    <m:t>1−</m:t>
                                  </m:r>
                                  <m:r>
                                    <a:rPr lang="de-DE" sz="1400" i="1">
                                      <a:latin typeface="Cambria Math"/>
                                    </a:rPr>
                                    <m:t>𝜀</m:t>
                                  </m:r>
                                </m:e>
                              </m:d>
                              <m:r>
                                <a:rPr lang="de-DE" sz="1400" i="1">
                                  <a:latin typeface="Cambria Math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de-DE" sz="1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de-DE" sz="1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400" i="1">
                                          <a:latin typeface="Cambria Math"/>
                                        </a:rPr>
                                        <m:t>𝜑</m:t>
                                      </m:r>
                                    </m:e>
                                    <m:sub>
                                      <m:r>
                                        <a:rPr lang="de-DE" sz="1400" i="1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de-DE" sz="1400" i="1"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de-DE" sz="1400" i="1">
                                          <a:latin typeface="Cambria Math"/>
                                        </a:rPr>
                                        <m:t>;2</m:t>
                                      </m:r>
                                      <m:r>
                                        <a:rPr lang="de-DE" sz="1400" i="1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de-DE" sz="1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de-DE" sz="1400" i="1">
                          <a:latin typeface="Cambria Math"/>
                        </a:rPr>
                        <m:t>∙</m:t>
                      </m:r>
                      <m:d>
                        <m:dPr>
                          <m:ctrlPr>
                            <a:rPr lang="de-DE" sz="1400" i="1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de-DE" sz="14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de-DE" sz="1400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de-DE" sz="1400" i="1">
                                  <a:latin typeface="Cambria Math"/>
                                </a:rPr>
                                <m:t>𝑊</m:t>
                              </m:r>
                              <m:r>
                                <a:rPr lang="de-DE" sz="1400" i="1">
                                  <a:latin typeface="Cambria Math"/>
                                </a:rPr>
                                <m:t>;2</m:t>
                              </m:r>
                              <m:r>
                                <a:rPr lang="de-DE" sz="1400" i="1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de-DE" sz="1400" i="1">
                                  <a:latin typeface="Cambria Math"/>
                                </a:rPr>
                                <m:t>4</m:t>
                              </m:r>
                            </m:sup>
                          </m:sSubSup>
                          <m:r>
                            <a:rPr lang="de-DE" sz="1400" i="1">
                              <a:latin typeface="Cambria Math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de-DE" sz="14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de-DE" sz="1400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de-DE" sz="1400" i="1">
                                  <a:latin typeface="Cambria Math"/>
                                </a:rPr>
                                <m:t>𝑊</m:t>
                              </m:r>
                              <m:r>
                                <a:rPr lang="de-DE" sz="1400" i="1">
                                  <a:latin typeface="Cambria Math"/>
                                </a:rPr>
                                <m:t>;2</m:t>
                              </m:r>
                              <m:r>
                                <a:rPr lang="de-DE" sz="1400" i="1">
                                  <a:latin typeface="Cambria Math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de-DE" sz="1400" i="1">
                                  <a:latin typeface="Cambria Math"/>
                                </a:rPr>
                                <m:t>4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de-DE" sz="1400" dirty="0" smtClean="0"/>
              </a:p>
            </p:txBody>
          </p:sp>
        </mc:Choice>
        <mc:Fallback xmlns="">
          <p:sp>
            <p:nvSpPr>
              <p:cNvPr id="7" name="Inhaltsplatzhalt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7624" y="1988840"/>
                <a:ext cx="7128792" cy="3816424"/>
              </a:xfrm>
              <a:prstGeom prst="rect">
                <a:avLst/>
              </a:prstGeom>
              <a:blipFill rotWithShape="1">
                <a:blip r:embed="rId2"/>
                <a:stretch>
                  <a:fillRect l="-1882" t="-1917" r="-162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 txBox="1">
            <a:spLocks noChangeArrowheads="1"/>
          </p:cNvSpPr>
          <p:nvPr/>
        </p:nvSpPr>
        <p:spPr bwMode="auto">
          <a:xfrm>
            <a:off x="1143000" y="476672"/>
            <a:ext cx="7342188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868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86868"/>
                </a:solidFill>
                <a:latin typeface="Arial" charset="0"/>
                <a:ea typeface="ヒラギノ角ゴ Pro W3" charset="-128"/>
                <a:cs typeface="Arial" charset="0"/>
              </a:defRPr>
            </a:lvl2pPr>
            <a:lvl3pPr algn="l" rtl="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86868"/>
                </a:solidFill>
                <a:latin typeface="Arial" charset="0"/>
                <a:ea typeface="ヒラギノ角ゴ Pro W3" charset="-128"/>
                <a:cs typeface="Arial" charset="0"/>
              </a:defRPr>
            </a:lvl3pPr>
            <a:lvl4pPr algn="l" rtl="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86868"/>
                </a:solidFill>
                <a:latin typeface="Arial" charset="0"/>
                <a:ea typeface="ヒラギノ角ゴ Pro W3" charset="-128"/>
                <a:cs typeface="Arial" charset="0"/>
              </a:defRPr>
            </a:lvl4pPr>
            <a:lvl5pPr algn="l" rtl="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86868"/>
                </a:solidFill>
                <a:latin typeface="Arial" charset="0"/>
                <a:ea typeface="ヒラギノ角ゴ Pro W3" charset="-128"/>
                <a:cs typeface="Arial" charset="0"/>
              </a:defRPr>
            </a:lvl5pPr>
            <a:lvl6pPr marL="457200" algn="l" rtl="0" fontAlgn="base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86868"/>
                </a:solidFill>
                <a:latin typeface="Arial" charset="0"/>
                <a:ea typeface="ヒラギノ角ゴ Pro W3" charset="-128"/>
                <a:cs typeface="Arial" charset="0"/>
              </a:defRPr>
            </a:lvl6pPr>
            <a:lvl7pPr marL="914400" algn="l" rtl="0" fontAlgn="base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86868"/>
                </a:solidFill>
                <a:latin typeface="Arial" charset="0"/>
                <a:ea typeface="ヒラギノ角ゴ Pro W3" charset="-128"/>
                <a:cs typeface="Arial" charset="0"/>
              </a:defRPr>
            </a:lvl7pPr>
            <a:lvl8pPr marL="1371600" algn="l" rtl="0" fontAlgn="base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86868"/>
                </a:solidFill>
                <a:latin typeface="Arial" charset="0"/>
                <a:ea typeface="ヒラギノ角ゴ Pro W3" charset="-128"/>
                <a:cs typeface="Arial" charset="0"/>
              </a:defRPr>
            </a:lvl8pPr>
            <a:lvl9pPr marL="1828800" algn="l" rtl="0" fontAlgn="base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86868"/>
                </a:solidFill>
                <a:latin typeface="Arial" charset="0"/>
                <a:ea typeface="ヒラギノ角ゴ Pro W3" charset="-128"/>
                <a:cs typeface="Arial" charset="0"/>
              </a:defRPr>
            </a:lvl9pPr>
          </a:lstStyle>
          <a:p>
            <a:pPr eaLnBrk="1" hangingPunct="1">
              <a:buNone/>
            </a:pPr>
            <a:r>
              <a:rPr lang="de-DE" dirty="0" smtClean="0"/>
              <a:t>Thermal </a:t>
            </a:r>
            <a:r>
              <a:rPr lang="de-DE" dirty="0" err="1" smtClean="0"/>
              <a:t>balancing</a:t>
            </a:r>
            <a:r>
              <a:rPr lang="de-DE" dirty="0"/>
              <a:t/>
            </a:r>
            <a:br>
              <a:rPr lang="de-DE" dirty="0"/>
            </a:br>
            <a:r>
              <a:rPr lang="de-DE" sz="1800" dirty="0" err="1" smtClean="0"/>
              <a:t>calculation</a:t>
            </a:r>
            <a:r>
              <a:rPr lang="de-DE" sz="1800" dirty="0" smtClean="0"/>
              <a:t> </a:t>
            </a:r>
            <a:r>
              <a:rPr lang="de-DE" sz="1800" dirty="0" err="1" smtClean="0"/>
              <a:t>methods</a:t>
            </a:r>
            <a:r>
              <a:rPr lang="de-DE" sz="1800" dirty="0" smtClean="0"/>
              <a:t> - </a:t>
            </a:r>
            <a:r>
              <a:rPr lang="de-DE" sz="1800" dirty="0" err="1" smtClean="0"/>
              <a:t>heat</a:t>
            </a:r>
            <a:r>
              <a:rPr lang="de-DE" sz="1800" dirty="0" smtClean="0"/>
              <a:t> </a:t>
            </a:r>
            <a:r>
              <a:rPr lang="de-DE" sz="1800" dirty="0" err="1" smtClean="0"/>
              <a:t>transfer</a:t>
            </a:r>
            <a:endParaRPr lang="de-DE" sz="1800" dirty="0" smtClean="0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xfrm>
            <a:off x="2374900" y="122238"/>
            <a:ext cx="5399088" cy="122237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de-DE" dirty="0" smtClean="0">
                <a:solidFill>
                  <a:srgbClr val="686868"/>
                </a:solidFill>
              </a:rPr>
              <a:t>&gt; IRES 2012&gt; Breuer &gt; 14.11.2012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44181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Diagramm 17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261680126"/>
              </p:ext>
            </p:extLst>
          </p:nvPr>
        </p:nvGraphicFramePr>
        <p:xfrm>
          <a:off x="396000" y="1188000"/>
          <a:ext cx="8351005" cy="54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Diagramm 1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871751195"/>
              </p:ext>
            </p:extLst>
          </p:nvPr>
        </p:nvGraphicFramePr>
        <p:xfrm>
          <a:off x="396000" y="1188000"/>
          <a:ext cx="8351005" cy="54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122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de-DE" smtClean="0">
                <a:solidFill>
                  <a:srgbClr val="686868"/>
                </a:solidFill>
              </a:rPr>
              <a:t>www.DLR.de  </a:t>
            </a:r>
            <a:r>
              <a:rPr lang="de-DE" smtClean="0">
                <a:solidFill>
                  <a:srgbClr val="949494"/>
                </a:solidFill>
              </a:rPr>
              <a:t>•</a:t>
            </a:r>
            <a:r>
              <a:rPr lang="de-DE" smtClean="0">
                <a:solidFill>
                  <a:srgbClr val="686868"/>
                </a:solidFill>
              </a:rPr>
              <a:t>  Chart </a:t>
            </a:r>
            <a:fld id="{A46625B3-ED3B-4181-9583-7344BD552896}" type="slidenum">
              <a:rPr lang="de-DE" smtClean="0">
                <a:solidFill>
                  <a:srgbClr val="686868"/>
                </a:solidFill>
              </a:rPr>
              <a:pPr eaLnBrk="1" hangingPunct="1"/>
              <a:t>12</a:t>
            </a:fld>
            <a:endParaRPr lang="de-DE" smtClean="0">
              <a:solidFill>
                <a:srgbClr val="686868"/>
              </a:solidFill>
            </a:endParaRPr>
          </a:p>
        </p:txBody>
      </p:sp>
      <p:sp>
        <p:nvSpPr>
          <p:cNvPr id="13" name="Rectangle 7"/>
          <p:cNvSpPr>
            <a:spLocks noGrp="1" noChangeArrowheads="1"/>
          </p:cNvSpPr>
          <p:nvPr>
            <p:ph type="title"/>
          </p:nvPr>
        </p:nvSpPr>
        <p:spPr>
          <a:xfrm>
            <a:off x="1143000" y="476672"/>
            <a:ext cx="7342188" cy="738187"/>
          </a:xfrm>
        </p:spPr>
        <p:txBody>
          <a:bodyPr/>
          <a:lstStyle/>
          <a:p>
            <a:pPr eaLnBrk="1" hangingPunct="1"/>
            <a:r>
              <a:rPr lang="de-DE" dirty="0" err="1" smtClean="0"/>
              <a:t>Designing</a:t>
            </a:r>
            <a:r>
              <a:rPr lang="de-DE" dirty="0" smtClean="0"/>
              <a:t> a </a:t>
            </a:r>
            <a:r>
              <a:rPr lang="de-DE" dirty="0" err="1" smtClean="0"/>
              <a:t>test</a:t>
            </a:r>
            <a:r>
              <a:rPr lang="de-DE" dirty="0" smtClean="0"/>
              <a:t> </a:t>
            </a:r>
            <a:r>
              <a:rPr lang="de-DE" dirty="0" err="1" smtClean="0"/>
              <a:t>receiver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use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sz="1800" dirty="0" smtClean="0"/>
              <a:t>Thermal </a:t>
            </a:r>
            <a:r>
              <a:rPr lang="de-DE" sz="1800" dirty="0" err="1" smtClean="0"/>
              <a:t>balancing</a:t>
            </a:r>
            <a:r>
              <a:rPr lang="de-DE" sz="1800" dirty="0" smtClean="0"/>
              <a:t> - </a:t>
            </a:r>
            <a:r>
              <a:rPr lang="de-DE" sz="1800" dirty="0" err="1" smtClean="0"/>
              <a:t>variation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mass</a:t>
            </a:r>
            <a:r>
              <a:rPr lang="de-DE" sz="1800" dirty="0" smtClean="0"/>
              <a:t> </a:t>
            </a:r>
            <a:r>
              <a:rPr lang="de-DE" sz="1800" dirty="0" err="1" smtClean="0"/>
              <a:t>flow</a:t>
            </a:r>
            <a:r>
              <a:rPr lang="de-DE" sz="1800" dirty="0" smtClean="0"/>
              <a:t> (</a:t>
            </a:r>
            <a:r>
              <a:rPr lang="de-DE" sz="1800" dirty="0" err="1" smtClean="0"/>
              <a:t>example</a:t>
            </a:r>
            <a:r>
              <a:rPr lang="de-DE" sz="1800" dirty="0" smtClean="0"/>
              <a:t> </a:t>
            </a:r>
            <a:r>
              <a:rPr lang="de-DE" sz="1800" dirty="0" err="1" smtClean="0"/>
              <a:t>calculation</a:t>
            </a:r>
            <a:r>
              <a:rPr lang="de-DE" sz="1800" dirty="0" smtClean="0"/>
              <a:t>)</a:t>
            </a:r>
          </a:p>
        </p:txBody>
      </p:sp>
      <p:sp>
        <p:nvSpPr>
          <p:cNvPr id="9" name="Rectangle 48"/>
          <p:cNvSpPr>
            <a:spLocks noGrp="1" noChangeArrowheads="1"/>
          </p:cNvSpPr>
          <p:nvPr>
            <p:ph type="ftr" sz="quarter" idx="11"/>
          </p:nvPr>
        </p:nvSpPr>
        <p:spPr>
          <a:xfrm>
            <a:off x="2374900" y="122238"/>
            <a:ext cx="5399088" cy="122237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de-DE" dirty="0" smtClean="0">
                <a:solidFill>
                  <a:srgbClr val="686868"/>
                </a:solidFill>
              </a:rPr>
              <a:t>&gt; IRES 2012&gt; Breuer &gt; 14.11.2012</a:t>
            </a:r>
            <a:endParaRPr lang="de-DE" dirty="0" smtClean="0"/>
          </a:p>
        </p:txBody>
      </p:sp>
      <p:graphicFrame>
        <p:nvGraphicFramePr>
          <p:cNvPr id="15" name="Diagramm 1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539699469"/>
              </p:ext>
            </p:extLst>
          </p:nvPr>
        </p:nvGraphicFramePr>
        <p:xfrm>
          <a:off x="396000" y="1188000"/>
          <a:ext cx="8351005" cy="54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030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  <p:bldGraphic spid="16" grpId="0">
        <p:bldAsOne/>
      </p:bldGraphic>
      <p:bldGraphic spid="15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de-DE" smtClean="0">
                <a:solidFill>
                  <a:srgbClr val="686868"/>
                </a:solidFill>
              </a:rPr>
              <a:t>www.DLR.de  </a:t>
            </a:r>
            <a:r>
              <a:rPr lang="de-DE" smtClean="0">
                <a:solidFill>
                  <a:srgbClr val="949494"/>
                </a:solidFill>
              </a:rPr>
              <a:t>•</a:t>
            </a:r>
            <a:r>
              <a:rPr lang="de-DE" smtClean="0">
                <a:solidFill>
                  <a:srgbClr val="686868"/>
                </a:solidFill>
              </a:rPr>
              <a:t>  Chart </a:t>
            </a:r>
            <a:fld id="{A46625B3-ED3B-4181-9583-7344BD552896}" type="slidenum">
              <a:rPr lang="de-DE" smtClean="0">
                <a:solidFill>
                  <a:srgbClr val="686868"/>
                </a:solidFill>
              </a:rPr>
              <a:pPr eaLnBrk="1" hangingPunct="1"/>
              <a:t>13</a:t>
            </a:fld>
            <a:endParaRPr lang="de-DE" smtClean="0">
              <a:solidFill>
                <a:srgbClr val="686868"/>
              </a:solidFill>
            </a:endParaRPr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1187624" y="1988840"/>
            <a:ext cx="7128792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9388" indent="-17938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17938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7913" indent="-17938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4000" indent="-17938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0088" indent="-17303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27288" indent="-173038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84488" indent="-173038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1688" indent="-173038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8888" indent="-173038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 smtClean="0"/>
              <a:t>Construction</a:t>
            </a:r>
            <a:r>
              <a:rPr lang="de-DE" dirty="0" smtClean="0"/>
              <a:t> was </a:t>
            </a:r>
            <a:r>
              <a:rPr lang="de-DE" dirty="0" err="1" smtClean="0"/>
              <a:t>carried</a:t>
            </a:r>
            <a:r>
              <a:rPr lang="de-DE" dirty="0" smtClean="0"/>
              <a:t> out in a 3D CAD </a:t>
            </a:r>
            <a:r>
              <a:rPr lang="de-DE" dirty="0" err="1" smtClean="0"/>
              <a:t>system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Material </a:t>
            </a:r>
            <a:r>
              <a:rPr lang="de-DE" dirty="0" err="1" smtClean="0"/>
              <a:t>research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high </a:t>
            </a:r>
            <a:r>
              <a:rPr lang="de-DE" dirty="0" err="1" smtClean="0"/>
              <a:t>temperature</a:t>
            </a:r>
            <a:r>
              <a:rPr lang="de-DE" dirty="0" smtClean="0"/>
              <a:t> </a:t>
            </a:r>
            <a:r>
              <a:rPr lang="de-DE" dirty="0" err="1" smtClean="0"/>
              <a:t>steel</a:t>
            </a:r>
            <a:r>
              <a:rPr lang="de-DE" dirty="0" smtClean="0"/>
              <a:t> (1.4841)</a:t>
            </a:r>
          </a:p>
          <a:p>
            <a:endParaRPr lang="de-DE" dirty="0"/>
          </a:p>
          <a:p>
            <a:r>
              <a:rPr lang="de-DE" dirty="0" err="1" smtClean="0"/>
              <a:t>Insulation</a:t>
            </a:r>
            <a:r>
              <a:rPr lang="de-DE" dirty="0" smtClean="0"/>
              <a:t> material </a:t>
            </a:r>
            <a:r>
              <a:rPr lang="de-DE" dirty="0" err="1" smtClean="0"/>
              <a:t>used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building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cavity</a:t>
            </a:r>
            <a:r>
              <a:rPr lang="de-DE" dirty="0" smtClean="0"/>
              <a:t> (Al</a:t>
            </a:r>
            <a:r>
              <a:rPr lang="de-DE" baseline="-25000" dirty="0" smtClean="0"/>
              <a:t>2</a:t>
            </a:r>
            <a:r>
              <a:rPr lang="de-DE" dirty="0" smtClean="0"/>
              <a:t>O</a:t>
            </a:r>
            <a:r>
              <a:rPr lang="de-DE" baseline="-25000" dirty="0" smtClean="0"/>
              <a:t>3</a:t>
            </a:r>
            <a:r>
              <a:rPr lang="de-DE" dirty="0" smtClean="0"/>
              <a:t>)</a:t>
            </a:r>
          </a:p>
          <a:p>
            <a:endParaRPr lang="de-DE" dirty="0"/>
          </a:p>
          <a:p>
            <a:r>
              <a:rPr lang="de-DE" dirty="0" err="1" smtClean="0"/>
              <a:t>Implementing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measurement</a:t>
            </a:r>
            <a:r>
              <a:rPr lang="de-DE" dirty="0" smtClean="0"/>
              <a:t> </a:t>
            </a:r>
            <a:r>
              <a:rPr lang="de-DE" dirty="0" err="1" smtClean="0"/>
              <a:t>sensors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temperature</a:t>
            </a:r>
            <a:r>
              <a:rPr lang="de-DE" dirty="0" smtClean="0"/>
              <a:t> &amp; </a:t>
            </a:r>
            <a:r>
              <a:rPr lang="de-DE" dirty="0" err="1" smtClean="0"/>
              <a:t>pressure</a:t>
            </a:r>
            <a:endParaRPr lang="de-DE" dirty="0" smtClean="0"/>
          </a:p>
          <a:p>
            <a:endParaRPr lang="de-DE" dirty="0"/>
          </a:p>
          <a:p>
            <a:r>
              <a:rPr lang="de-DE" dirty="0" err="1" smtClean="0"/>
              <a:t>Programming</a:t>
            </a:r>
            <a:r>
              <a:rPr lang="de-DE" dirty="0" smtClean="0"/>
              <a:t> a </a:t>
            </a:r>
            <a:r>
              <a:rPr lang="de-DE" dirty="0" err="1" smtClean="0"/>
              <a:t>controlling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LabView</a:t>
            </a:r>
            <a:r>
              <a:rPr lang="de-DE" baseline="30000" dirty="0" smtClean="0"/>
              <a:t>®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 bwMode="auto">
          <a:xfrm>
            <a:off x="1143000" y="476672"/>
            <a:ext cx="7342188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868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86868"/>
                </a:solidFill>
                <a:latin typeface="Arial" charset="0"/>
                <a:ea typeface="ヒラギノ角ゴ Pro W3" charset="-128"/>
                <a:cs typeface="Arial" charset="0"/>
              </a:defRPr>
            </a:lvl2pPr>
            <a:lvl3pPr algn="l" rtl="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86868"/>
                </a:solidFill>
                <a:latin typeface="Arial" charset="0"/>
                <a:ea typeface="ヒラギノ角ゴ Pro W3" charset="-128"/>
                <a:cs typeface="Arial" charset="0"/>
              </a:defRPr>
            </a:lvl3pPr>
            <a:lvl4pPr algn="l" rtl="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86868"/>
                </a:solidFill>
                <a:latin typeface="Arial" charset="0"/>
                <a:ea typeface="ヒラギノ角ゴ Pro W3" charset="-128"/>
                <a:cs typeface="Arial" charset="0"/>
              </a:defRPr>
            </a:lvl4pPr>
            <a:lvl5pPr algn="l" rtl="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86868"/>
                </a:solidFill>
                <a:latin typeface="Arial" charset="0"/>
                <a:ea typeface="ヒラギノ角ゴ Pro W3" charset="-128"/>
                <a:cs typeface="Arial" charset="0"/>
              </a:defRPr>
            </a:lvl5pPr>
            <a:lvl6pPr marL="457200" algn="l" rtl="0" fontAlgn="base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86868"/>
                </a:solidFill>
                <a:latin typeface="Arial" charset="0"/>
                <a:ea typeface="ヒラギノ角ゴ Pro W3" charset="-128"/>
                <a:cs typeface="Arial" charset="0"/>
              </a:defRPr>
            </a:lvl6pPr>
            <a:lvl7pPr marL="914400" algn="l" rtl="0" fontAlgn="base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86868"/>
                </a:solidFill>
                <a:latin typeface="Arial" charset="0"/>
                <a:ea typeface="ヒラギノ角ゴ Pro W3" charset="-128"/>
                <a:cs typeface="Arial" charset="0"/>
              </a:defRPr>
            </a:lvl7pPr>
            <a:lvl8pPr marL="1371600" algn="l" rtl="0" fontAlgn="base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86868"/>
                </a:solidFill>
                <a:latin typeface="Arial" charset="0"/>
                <a:ea typeface="ヒラギノ角ゴ Pro W3" charset="-128"/>
                <a:cs typeface="Arial" charset="0"/>
              </a:defRPr>
            </a:lvl8pPr>
            <a:lvl9pPr marL="1828800" algn="l" rtl="0" fontAlgn="base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86868"/>
                </a:solidFill>
                <a:latin typeface="Arial" charset="0"/>
                <a:ea typeface="ヒラギノ角ゴ Pro W3" charset="-128"/>
                <a:cs typeface="Arial" charset="0"/>
              </a:defRPr>
            </a:lvl9pPr>
          </a:lstStyle>
          <a:p>
            <a:pPr eaLnBrk="1" hangingPunct="1">
              <a:buNone/>
            </a:pPr>
            <a:r>
              <a:rPr lang="de-DE" dirty="0" err="1" smtClean="0"/>
              <a:t>Constructing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assembling</a:t>
            </a:r>
            <a:r>
              <a:rPr lang="de-DE" dirty="0"/>
              <a:t/>
            </a:r>
            <a:br>
              <a:rPr lang="de-DE" dirty="0"/>
            </a:br>
            <a:r>
              <a:rPr lang="de-DE" sz="1800" dirty="0" err="1" smtClean="0"/>
              <a:t>Engingeering</a:t>
            </a:r>
            <a:r>
              <a:rPr lang="de-DE" sz="1800" dirty="0" smtClean="0"/>
              <a:t> - </a:t>
            </a:r>
            <a:r>
              <a:rPr lang="de-DE" sz="1800" dirty="0" err="1" smtClean="0"/>
              <a:t>construction</a:t>
            </a:r>
            <a:r>
              <a:rPr lang="de-DE" sz="1800" dirty="0" smtClean="0"/>
              <a:t> &amp; </a:t>
            </a:r>
            <a:r>
              <a:rPr lang="de-DE" sz="1800" dirty="0" err="1" smtClean="0"/>
              <a:t>development</a:t>
            </a:r>
            <a:endParaRPr lang="de-DE" sz="1800" dirty="0" smtClean="0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xfrm>
            <a:off x="2374900" y="122238"/>
            <a:ext cx="5399088" cy="122237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de-DE" dirty="0" smtClean="0">
                <a:solidFill>
                  <a:srgbClr val="686868"/>
                </a:solidFill>
              </a:rPr>
              <a:t>&gt; IRES 2012&gt; Breuer &gt; 14.11.2012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4351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de-DE" smtClean="0">
                <a:solidFill>
                  <a:srgbClr val="686868"/>
                </a:solidFill>
              </a:rPr>
              <a:t>www.DLR.de  </a:t>
            </a:r>
            <a:r>
              <a:rPr lang="de-DE" smtClean="0">
                <a:solidFill>
                  <a:srgbClr val="949494"/>
                </a:solidFill>
              </a:rPr>
              <a:t>•</a:t>
            </a:r>
            <a:r>
              <a:rPr lang="de-DE" smtClean="0">
                <a:solidFill>
                  <a:srgbClr val="686868"/>
                </a:solidFill>
              </a:rPr>
              <a:t>  Chart </a:t>
            </a:r>
            <a:fld id="{A46625B3-ED3B-4181-9583-7344BD552896}" type="slidenum">
              <a:rPr lang="de-DE" smtClean="0">
                <a:solidFill>
                  <a:srgbClr val="686868"/>
                </a:solidFill>
              </a:rPr>
              <a:pPr eaLnBrk="1" hangingPunct="1"/>
              <a:t>14</a:t>
            </a:fld>
            <a:endParaRPr lang="de-DE" smtClean="0">
              <a:solidFill>
                <a:srgbClr val="686868"/>
              </a:solidFill>
            </a:endParaRPr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 bwMode="auto">
          <a:xfrm>
            <a:off x="1143000" y="476672"/>
            <a:ext cx="7342188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868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86868"/>
                </a:solidFill>
                <a:latin typeface="Arial" charset="0"/>
                <a:ea typeface="ヒラギノ角ゴ Pro W3" charset="-128"/>
                <a:cs typeface="Arial" charset="0"/>
              </a:defRPr>
            </a:lvl2pPr>
            <a:lvl3pPr algn="l" rtl="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86868"/>
                </a:solidFill>
                <a:latin typeface="Arial" charset="0"/>
                <a:ea typeface="ヒラギノ角ゴ Pro W3" charset="-128"/>
                <a:cs typeface="Arial" charset="0"/>
              </a:defRPr>
            </a:lvl3pPr>
            <a:lvl4pPr algn="l" rtl="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86868"/>
                </a:solidFill>
                <a:latin typeface="Arial" charset="0"/>
                <a:ea typeface="ヒラギノ角ゴ Pro W3" charset="-128"/>
                <a:cs typeface="Arial" charset="0"/>
              </a:defRPr>
            </a:lvl4pPr>
            <a:lvl5pPr algn="l" rtl="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86868"/>
                </a:solidFill>
                <a:latin typeface="Arial" charset="0"/>
                <a:ea typeface="ヒラギノ角ゴ Pro W3" charset="-128"/>
                <a:cs typeface="Arial" charset="0"/>
              </a:defRPr>
            </a:lvl5pPr>
            <a:lvl6pPr marL="457200" algn="l" rtl="0" fontAlgn="base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86868"/>
                </a:solidFill>
                <a:latin typeface="Arial" charset="0"/>
                <a:ea typeface="ヒラギノ角ゴ Pro W3" charset="-128"/>
                <a:cs typeface="Arial" charset="0"/>
              </a:defRPr>
            </a:lvl6pPr>
            <a:lvl7pPr marL="914400" algn="l" rtl="0" fontAlgn="base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86868"/>
                </a:solidFill>
                <a:latin typeface="Arial" charset="0"/>
                <a:ea typeface="ヒラギノ角ゴ Pro W3" charset="-128"/>
                <a:cs typeface="Arial" charset="0"/>
              </a:defRPr>
            </a:lvl7pPr>
            <a:lvl8pPr marL="1371600" algn="l" rtl="0" fontAlgn="base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86868"/>
                </a:solidFill>
                <a:latin typeface="Arial" charset="0"/>
                <a:ea typeface="ヒラギノ角ゴ Pro W3" charset="-128"/>
                <a:cs typeface="Arial" charset="0"/>
              </a:defRPr>
            </a:lvl8pPr>
            <a:lvl9pPr marL="1828800" algn="l" rtl="0" fontAlgn="base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86868"/>
                </a:solidFill>
                <a:latin typeface="Arial" charset="0"/>
                <a:ea typeface="ヒラギノ角ゴ Pro W3" charset="-128"/>
                <a:cs typeface="Arial" charset="0"/>
              </a:defRPr>
            </a:lvl9pPr>
          </a:lstStyle>
          <a:p>
            <a:pPr eaLnBrk="1" hangingPunct="1">
              <a:buNone/>
            </a:pPr>
            <a:r>
              <a:rPr lang="de-DE" dirty="0" err="1"/>
              <a:t>Constructing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assembling</a:t>
            </a:r>
            <a:r>
              <a:rPr lang="de-DE" dirty="0"/>
              <a:t/>
            </a:r>
            <a:br>
              <a:rPr lang="de-DE" dirty="0"/>
            </a:br>
            <a:r>
              <a:rPr lang="de-DE" sz="1800" dirty="0" err="1" smtClean="0"/>
              <a:t>Engingeering</a:t>
            </a:r>
            <a:r>
              <a:rPr lang="de-DE" sz="1800" dirty="0" smtClean="0"/>
              <a:t> - </a:t>
            </a:r>
            <a:r>
              <a:rPr lang="de-DE" sz="1800" dirty="0" err="1" smtClean="0"/>
              <a:t>assembling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receiver</a:t>
            </a:r>
            <a:r>
              <a:rPr lang="de-DE" sz="1800" dirty="0" smtClean="0"/>
              <a:t> </a:t>
            </a:r>
            <a:r>
              <a:rPr lang="de-DE" sz="1800" dirty="0" err="1" smtClean="0"/>
              <a:t>for</a:t>
            </a:r>
            <a:r>
              <a:rPr lang="de-DE" sz="1800" dirty="0" smtClean="0"/>
              <a:t> solar </a:t>
            </a:r>
            <a:r>
              <a:rPr lang="de-DE" sz="1800" dirty="0" err="1" smtClean="0"/>
              <a:t>simulator</a:t>
            </a:r>
            <a:endParaRPr lang="de-DE" sz="1800" dirty="0" smtClean="0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xfrm>
            <a:off x="2374900" y="122238"/>
            <a:ext cx="5399088" cy="122237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de-DE" dirty="0" smtClean="0">
                <a:solidFill>
                  <a:srgbClr val="686868"/>
                </a:solidFill>
              </a:rPr>
              <a:t>&gt; IRES 2012&gt; Breuer &gt; 14.11.2012</a:t>
            </a:r>
            <a:endParaRPr lang="de-DE" dirty="0" smtClean="0"/>
          </a:p>
        </p:txBody>
      </p:sp>
      <p:pic>
        <p:nvPicPr>
          <p:cNvPr id="1026" name="Picture 2" descr="G:\TT-SF-SS\Projekt SoHTEk\Veröffentlichungen\IRES 2012\Bilder\Zusammenbau\Fro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976" y="1214859"/>
            <a:ext cx="6684235" cy="50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TT-SF-SS\Projekt SoHTEk\Veröffentlichungen\IRES 2012\Bilder\Zusammenbau\Kavitä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1" r="13340" b="13057"/>
          <a:stretch/>
        </p:blipFill>
        <p:spPr bwMode="auto">
          <a:xfrm>
            <a:off x="3021954" y="2077131"/>
            <a:ext cx="3584280" cy="32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TT-SF-SS\Projekt SoHTEk\Veröffentlichungen\IRES 2012\Bilder\Zusammenbau\seit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965" y="1221855"/>
            <a:ext cx="6686400" cy="50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uppieren 3"/>
          <p:cNvGrpSpPr/>
          <p:nvPr/>
        </p:nvGrpSpPr>
        <p:grpSpPr>
          <a:xfrm>
            <a:off x="611560" y="3284984"/>
            <a:ext cx="2626418" cy="792088"/>
            <a:chOff x="611560" y="3284984"/>
            <a:chExt cx="2626418" cy="792088"/>
          </a:xfrm>
        </p:grpSpPr>
        <p:sp>
          <p:nvSpPr>
            <p:cNvPr id="2" name="Pfeil nach rechts 1"/>
            <p:cNvSpPr/>
            <p:nvPr/>
          </p:nvSpPr>
          <p:spPr bwMode="auto">
            <a:xfrm>
              <a:off x="611560" y="3284984"/>
              <a:ext cx="2626418" cy="792088"/>
            </a:xfrm>
            <a:prstGeom prst="rightArrow">
              <a:avLst/>
            </a:prstGeom>
            <a:solidFill>
              <a:srgbClr val="FFFF00"/>
            </a:solidFill>
            <a:ln/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-"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Arial" charset="0"/>
              </a:endParaRPr>
            </a:p>
          </p:txBody>
        </p:sp>
        <p:sp>
          <p:nvSpPr>
            <p:cNvPr id="3" name="Textfeld 2"/>
            <p:cNvSpPr txBox="1"/>
            <p:nvPr/>
          </p:nvSpPr>
          <p:spPr>
            <a:xfrm>
              <a:off x="899592" y="3466068"/>
              <a:ext cx="2160240" cy="394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de-DE" dirty="0" smtClean="0"/>
                <a:t>Solar </a:t>
              </a:r>
              <a:r>
                <a:rPr lang="de-DE" dirty="0" err="1" smtClean="0"/>
                <a:t>radiation</a:t>
              </a:r>
              <a:endParaRPr lang="de-DE" dirty="0"/>
            </a:p>
          </p:txBody>
        </p:sp>
      </p:grpSp>
      <p:grpSp>
        <p:nvGrpSpPr>
          <p:cNvPr id="14" name="Gruppieren 13"/>
          <p:cNvGrpSpPr/>
          <p:nvPr/>
        </p:nvGrpSpPr>
        <p:grpSpPr>
          <a:xfrm rot="10800000">
            <a:off x="6410078" y="3221360"/>
            <a:ext cx="2626418" cy="792088"/>
            <a:chOff x="611560" y="3284984"/>
            <a:chExt cx="2626418" cy="792088"/>
          </a:xfrm>
          <a:solidFill>
            <a:schemeClr val="bg1">
              <a:lumMod val="65000"/>
            </a:schemeClr>
          </a:solidFill>
        </p:grpSpPr>
        <p:sp>
          <p:nvSpPr>
            <p:cNvPr id="15" name="Pfeil nach rechts 14"/>
            <p:cNvSpPr/>
            <p:nvPr/>
          </p:nvSpPr>
          <p:spPr bwMode="auto">
            <a:xfrm>
              <a:off x="611560" y="3284984"/>
              <a:ext cx="2626418" cy="792088"/>
            </a:xfrm>
            <a:prstGeom prst="rightArrow">
              <a:avLst/>
            </a:prstGeom>
            <a:grpFill/>
            <a:ln/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-"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Arial" charset="0"/>
              </a:endParaRPr>
            </a:p>
          </p:txBody>
        </p:sp>
        <p:sp>
          <p:nvSpPr>
            <p:cNvPr id="16" name="Textfeld 15"/>
            <p:cNvSpPr txBox="1"/>
            <p:nvPr/>
          </p:nvSpPr>
          <p:spPr>
            <a:xfrm rot="10800000">
              <a:off x="655356" y="3474452"/>
              <a:ext cx="1944215" cy="394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de-DE" dirty="0" err="1" smtClean="0"/>
                <a:t>Steam</a:t>
              </a:r>
              <a:r>
                <a:rPr lang="de-DE" dirty="0" smtClean="0"/>
                <a:t> </a:t>
              </a:r>
              <a:r>
                <a:rPr lang="de-DE" dirty="0" err="1" smtClean="0"/>
                <a:t>inlet</a:t>
              </a:r>
              <a:endParaRPr lang="de-DE" dirty="0"/>
            </a:p>
          </p:txBody>
        </p:sp>
      </p:grpSp>
      <p:grpSp>
        <p:nvGrpSpPr>
          <p:cNvPr id="17" name="Gruppieren 16"/>
          <p:cNvGrpSpPr/>
          <p:nvPr/>
        </p:nvGrpSpPr>
        <p:grpSpPr>
          <a:xfrm rot="16200000">
            <a:off x="4704122" y="1446363"/>
            <a:ext cx="1993286" cy="792090"/>
            <a:chOff x="583347" y="3284984"/>
            <a:chExt cx="2654631" cy="792088"/>
          </a:xfrm>
          <a:solidFill>
            <a:schemeClr val="bg1">
              <a:lumMod val="65000"/>
            </a:schemeClr>
          </a:solidFill>
        </p:grpSpPr>
        <p:sp>
          <p:nvSpPr>
            <p:cNvPr id="18" name="Pfeil nach rechts 17"/>
            <p:cNvSpPr/>
            <p:nvPr/>
          </p:nvSpPr>
          <p:spPr bwMode="auto">
            <a:xfrm>
              <a:off x="611560" y="3284984"/>
              <a:ext cx="2626418" cy="792088"/>
            </a:xfrm>
            <a:prstGeom prst="rightArrow">
              <a:avLst/>
            </a:prstGeom>
            <a:grpFill/>
            <a:ln/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-"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Arial" charset="0"/>
              </a:endParaRPr>
            </a:p>
          </p:txBody>
        </p:sp>
        <p:sp>
          <p:nvSpPr>
            <p:cNvPr id="19" name="Textfeld 18"/>
            <p:cNvSpPr txBox="1"/>
            <p:nvPr/>
          </p:nvSpPr>
          <p:spPr>
            <a:xfrm rot="10800000">
              <a:off x="583347" y="3483538"/>
              <a:ext cx="2160240" cy="394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de-DE" dirty="0" err="1" smtClean="0"/>
                <a:t>Steam</a:t>
              </a:r>
              <a:r>
                <a:rPr lang="de-DE" dirty="0" smtClean="0"/>
                <a:t> </a:t>
              </a:r>
              <a:r>
                <a:rPr lang="de-DE" dirty="0" err="1" smtClean="0"/>
                <a:t>outlet</a:t>
              </a:r>
              <a:endParaRPr lang="de-DE" dirty="0"/>
            </a:p>
          </p:txBody>
        </p:sp>
      </p:grpSp>
      <p:pic>
        <p:nvPicPr>
          <p:cNvPr id="1030" name="Picture 6" descr="G:\TT-SF-SS\Projekt SoHTEk\Veröffentlichungen\IRES 2012\Bilder\Zusammenbau\Messeinbauten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98" b="7819"/>
          <a:stretch/>
        </p:blipFill>
        <p:spPr bwMode="auto">
          <a:xfrm>
            <a:off x="2517872" y="1214858"/>
            <a:ext cx="4625616" cy="501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Gerade Verbindung mit Pfeil 10"/>
          <p:cNvCxnSpPr/>
          <p:nvPr/>
        </p:nvCxnSpPr>
        <p:spPr bwMode="auto">
          <a:xfrm flipH="1">
            <a:off x="4283968" y="1700808"/>
            <a:ext cx="1512168" cy="936104"/>
          </a:xfrm>
          <a:prstGeom prst="straightConnector1">
            <a:avLst/>
          </a:prstGeom>
          <a:ln w="28575"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/>
          <p:nvPr/>
        </p:nvCxnSpPr>
        <p:spPr bwMode="auto">
          <a:xfrm flipH="1">
            <a:off x="4504580" y="1700808"/>
            <a:ext cx="1291556" cy="612696"/>
          </a:xfrm>
          <a:prstGeom prst="straightConnector1">
            <a:avLst/>
          </a:prstGeom>
          <a:ln w="28575"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/>
          <p:nvPr/>
        </p:nvCxnSpPr>
        <p:spPr bwMode="auto">
          <a:xfrm flipH="1">
            <a:off x="4211960" y="1700808"/>
            <a:ext cx="1584176" cy="3664955"/>
          </a:xfrm>
          <a:prstGeom prst="straightConnector1">
            <a:avLst/>
          </a:prstGeom>
          <a:ln w="28575"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5796136" y="1340768"/>
            <a:ext cx="2520280" cy="3949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dirty="0" err="1" smtClean="0"/>
              <a:t>Thermocouples</a:t>
            </a:r>
            <a:endParaRPr lang="de-DE" dirty="0"/>
          </a:p>
        </p:txBody>
      </p:sp>
      <p:cxnSp>
        <p:nvCxnSpPr>
          <p:cNvPr id="31" name="Gerade Verbindung mit Pfeil 30"/>
          <p:cNvCxnSpPr/>
          <p:nvPr/>
        </p:nvCxnSpPr>
        <p:spPr bwMode="auto">
          <a:xfrm flipH="1">
            <a:off x="4747190" y="4401108"/>
            <a:ext cx="1512168" cy="468052"/>
          </a:xfrm>
          <a:prstGeom prst="straightConnector1">
            <a:avLst/>
          </a:prstGeom>
          <a:ln w="28575"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feld 32"/>
          <p:cNvSpPr txBox="1"/>
          <p:nvPr/>
        </p:nvSpPr>
        <p:spPr>
          <a:xfrm>
            <a:off x="6259358" y="4240154"/>
            <a:ext cx="2633122" cy="4257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dirty="0" err="1" smtClean="0"/>
              <a:t>Pressure</a:t>
            </a:r>
            <a:r>
              <a:rPr lang="de-DE" dirty="0" smtClean="0"/>
              <a:t> </a:t>
            </a:r>
            <a:r>
              <a:rPr lang="de-DE" dirty="0" err="1" smtClean="0"/>
              <a:t>measurement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776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de-DE" smtClean="0">
                <a:solidFill>
                  <a:srgbClr val="686868"/>
                </a:solidFill>
              </a:rPr>
              <a:t>www.DLR.de  </a:t>
            </a:r>
            <a:r>
              <a:rPr lang="de-DE" smtClean="0">
                <a:solidFill>
                  <a:srgbClr val="949494"/>
                </a:solidFill>
              </a:rPr>
              <a:t>•</a:t>
            </a:r>
            <a:r>
              <a:rPr lang="de-DE" smtClean="0">
                <a:solidFill>
                  <a:srgbClr val="686868"/>
                </a:solidFill>
              </a:rPr>
              <a:t>  Chart </a:t>
            </a:r>
            <a:fld id="{A46625B3-ED3B-4181-9583-7344BD552896}" type="slidenum">
              <a:rPr lang="de-DE" smtClean="0">
                <a:solidFill>
                  <a:srgbClr val="686868"/>
                </a:solidFill>
              </a:rPr>
              <a:pPr eaLnBrk="1" hangingPunct="1"/>
              <a:t>15</a:t>
            </a:fld>
            <a:endParaRPr lang="de-DE" smtClean="0">
              <a:solidFill>
                <a:srgbClr val="686868"/>
              </a:solidFill>
            </a:endParaRPr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1187624" y="1988840"/>
            <a:ext cx="7128792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9388" indent="-17938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17938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7913" indent="-17938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4000" indent="-17938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0088" indent="-17303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27288" indent="-173038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84488" indent="-173038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1688" indent="-173038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8888" indent="-173038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Thermal </a:t>
            </a:r>
            <a:r>
              <a:rPr lang="de-DE" dirty="0" err="1" smtClean="0"/>
              <a:t>test</a:t>
            </a:r>
            <a:r>
              <a:rPr lang="de-DE" dirty="0" smtClean="0"/>
              <a:t> </a:t>
            </a:r>
            <a:r>
              <a:rPr lang="de-DE" dirty="0" err="1" smtClean="0"/>
              <a:t>campains</a:t>
            </a:r>
            <a:r>
              <a:rPr lang="de-DE" dirty="0" smtClean="0"/>
              <a:t> will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executed</a:t>
            </a:r>
            <a:r>
              <a:rPr lang="de-DE" dirty="0" smtClean="0"/>
              <a:t> in </a:t>
            </a:r>
            <a:r>
              <a:rPr lang="de-DE" dirty="0" err="1" smtClean="0"/>
              <a:t>november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december</a:t>
            </a:r>
            <a:endParaRPr lang="de-DE" dirty="0" smtClean="0"/>
          </a:p>
          <a:p>
            <a:endParaRPr lang="de-DE" dirty="0"/>
          </a:p>
          <a:p>
            <a:r>
              <a:rPr lang="de-DE" dirty="0" err="1" smtClean="0"/>
              <a:t>Bilancing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existing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experimental </a:t>
            </a:r>
            <a:r>
              <a:rPr lang="de-DE" dirty="0" err="1" smtClean="0"/>
              <a:t>data</a:t>
            </a:r>
            <a:endParaRPr lang="de-DE" dirty="0" smtClean="0"/>
          </a:p>
          <a:p>
            <a:endParaRPr lang="de-DE" dirty="0"/>
          </a:p>
          <a:p>
            <a:r>
              <a:rPr lang="de-DE" dirty="0" err="1" smtClean="0"/>
              <a:t>Optimizing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experimental </a:t>
            </a:r>
            <a:r>
              <a:rPr lang="de-DE" dirty="0" err="1" smtClean="0"/>
              <a:t>results</a:t>
            </a:r>
            <a:endParaRPr lang="de-DE" dirty="0" smtClean="0"/>
          </a:p>
          <a:p>
            <a:endParaRPr lang="de-DE" dirty="0"/>
          </a:p>
          <a:p>
            <a:r>
              <a:rPr lang="de-DE" dirty="0" err="1" smtClean="0"/>
              <a:t>Build</a:t>
            </a:r>
            <a:r>
              <a:rPr lang="de-DE" dirty="0" smtClean="0"/>
              <a:t> a </a:t>
            </a:r>
            <a:r>
              <a:rPr lang="de-DE" dirty="0" err="1" smtClean="0"/>
              <a:t>full</a:t>
            </a:r>
            <a:r>
              <a:rPr lang="de-DE" dirty="0" smtClean="0"/>
              <a:t> high </a:t>
            </a:r>
            <a:r>
              <a:rPr lang="de-DE" dirty="0" err="1" smtClean="0"/>
              <a:t>temperature</a:t>
            </a:r>
            <a:r>
              <a:rPr lang="de-DE" dirty="0" smtClean="0"/>
              <a:t> </a:t>
            </a:r>
            <a:r>
              <a:rPr lang="de-DE" dirty="0" err="1" smtClean="0"/>
              <a:t>electrolysis</a:t>
            </a:r>
            <a:r>
              <a:rPr lang="de-DE" dirty="0" smtClean="0"/>
              <a:t> </a:t>
            </a:r>
            <a:r>
              <a:rPr lang="de-DE" dirty="0" err="1" smtClean="0"/>
              <a:t>cycle</a:t>
            </a:r>
            <a:endParaRPr lang="de-DE" dirty="0" smtClean="0"/>
          </a:p>
          <a:p>
            <a:endParaRPr lang="de-DE" dirty="0"/>
          </a:p>
          <a:p>
            <a:r>
              <a:rPr lang="de-DE" dirty="0" err="1" smtClean="0"/>
              <a:t>Improve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receiver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rebuild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newly</a:t>
            </a:r>
            <a:r>
              <a:rPr lang="de-DE" dirty="0" smtClean="0"/>
              <a:t> </a:t>
            </a:r>
            <a:r>
              <a:rPr lang="de-DE" dirty="0" err="1" smtClean="0"/>
              <a:t>adapted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endParaRPr lang="de-DE" dirty="0" smtClean="0"/>
          </a:p>
          <a:p>
            <a:endParaRPr lang="de-DE" dirty="0"/>
          </a:p>
          <a:p>
            <a:endParaRPr lang="de-DE" dirty="0" smtClean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 bwMode="auto">
          <a:xfrm>
            <a:off x="1143000" y="476672"/>
            <a:ext cx="7342188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868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86868"/>
                </a:solidFill>
                <a:latin typeface="Arial" charset="0"/>
                <a:ea typeface="ヒラギノ角ゴ Pro W3" charset="-128"/>
                <a:cs typeface="Arial" charset="0"/>
              </a:defRPr>
            </a:lvl2pPr>
            <a:lvl3pPr algn="l" rtl="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86868"/>
                </a:solidFill>
                <a:latin typeface="Arial" charset="0"/>
                <a:ea typeface="ヒラギノ角ゴ Pro W3" charset="-128"/>
                <a:cs typeface="Arial" charset="0"/>
              </a:defRPr>
            </a:lvl3pPr>
            <a:lvl4pPr algn="l" rtl="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86868"/>
                </a:solidFill>
                <a:latin typeface="Arial" charset="0"/>
                <a:ea typeface="ヒラギノ角ゴ Pro W3" charset="-128"/>
                <a:cs typeface="Arial" charset="0"/>
              </a:defRPr>
            </a:lvl4pPr>
            <a:lvl5pPr algn="l" rtl="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86868"/>
                </a:solidFill>
                <a:latin typeface="Arial" charset="0"/>
                <a:ea typeface="ヒラギノ角ゴ Pro W3" charset="-128"/>
                <a:cs typeface="Arial" charset="0"/>
              </a:defRPr>
            </a:lvl5pPr>
            <a:lvl6pPr marL="457200" algn="l" rtl="0" fontAlgn="base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86868"/>
                </a:solidFill>
                <a:latin typeface="Arial" charset="0"/>
                <a:ea typeface="ヒラギノ角ゴ Pro W3" charset="-128"/>
                <a:cs typeface="Arial" charset="0"/>
              </a:defRPr>
            </a:lvl6pPr>
            <a:lvl7pPr marL="914400" algn="l" rtl="0" fontAlgn="base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86868"/>
                </a:solidFill>
                <a:latin typeface="Arial" charset="0"/>
                <a:ea typeface="ヒラギノ角ゴ Pro W3" charset="-128"/>
                <a:cs typeface="Arial" charset="0"/>
              </a:defRPr>
            </a:lvl7pPr>
            <a:lvl8pPr marL="1371600" algn="l" rtl="0" fontAlgn="base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86868"/>
                </a:solidFill>
                <a:latin typeface="Arial" charset="0"/>
                <a:ea typeface="ヒラギノ角ゴ Pro W3" charset="-128"/>
                <a:cs typeface="Arial" charset="0"/>
              </a:defRPr>
            </a:lvl8pPr>
            <a:lvl9pPr marL="1828800" algn="l" rtl="0" fontAlgn="base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86868"/>
                </a:solidFill>
                <a:latin typeface="Arial" charset="0"/>
                <a:ea typeface="ヒラギノ角ゴ Pro W3" charset="-128"/>
                <a:cs typeface="Arial" charset="0"/>
              </a:defRPr>
            </a:lvl9pPr>
          </a:lstStyle>
          <a:p>
            <a:pPr eaLnBrk="1" hangingPunct="1">
              <a:buNone/>
            </a:pPr>
            <a:r>
              <a:rPr lang="de-DE" dirty="0" smtClean="0"/>
              <a:t>Outlook</a:t>
            </a:r>
            <a:r>
              <a:rPr lang="de-DE" dirty="0"/>
              <a:t/>
            </a:r>
            <a:br>
              <a:rPr lang="de-DE" dirty="0"/>
            </a:br>
            <a:endParaRPr lang="de-DE" sz="1800" dirty="0" smtClean="0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xfrm>
            <a:off x="2374900" y="122238"/>
            <a:ext cx="5399088" cy="122237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de-DE" dirty="0" smtClean="0">
                <a:solidFill>
                  <a:srgbClr val="686868"/>
                </a:solidFill>
              </a:rPr>
              <a:t>&gt; IRES 2012&gt; Breuer &gt; 14.11.2012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50204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de-DE" smtClean="0">
                <a:solidFill>
                  <a:srgbClr val="686868"/>
                </a:solidFill>
              </a:rPr>
              <a:t>www.DLR.de  </a:t>
            </a:r>
            <a:r>
              <a:rPr lang="de-DE" smtClean="0">
                <a:solidFill>
                  <a:srgbClr val="949494"/>
                </a:solidFill>
              </a:rPr>
              <a:t>•</a:t>
            </a:r>
            <a:r>
              <a:rPr lang="de-DE" smtClean="0">
                <a:solidFill>
                  <a:srgbClr val="686868"/>
                </a:solidFill>
              </a:rPr>
              <a:t>  Chart </a:t>
            </a:r>
            <a:fld id="{A46625B3-ED3B-4181-9583-7344BD552896}" type="slidenum">
              <a:rPr lang="de-DE" smtClean="0">
                <a:solidFill>
                  <a:srgbClr val="686868"/>
                </a:solidFill>
              </a:rPr>
              <a:pPr eaLnBrk="1" hangingPunct="1"/>
              <a:t>16</a:t>
            </a:fld>
            <a:endParaRPr lang="de-DE" smtClean="0">
              <a:solidFill>
                <a:srgbClr val="686868"/>
              </a:solidFill>
            </a:endParaRPr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1187624" y="1988840"/>
            <a:ext cx="7128792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9388" indent="-17938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17938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7913" indent="-17938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4000" indent="-17938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0088" indent="-17303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27288" indent="-173038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84488" indent="-173038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1688" indent="-173038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8888" indent="-173038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dirty="0" err="1" smtClean="0"/>
              <a:t>Thank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attention</a:t>
            </a:r>
            <a:r>
              <a:rPr lang="de-DE" dirty="0" smtClean="0"/>
              <a:t>!</a:t>
            </a:r>
            <a:endParaRPr lang="de-DE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 bwMode="auto">
          <a:xfrm>
            <a:off x="1143000" y="476672"/>
            <a:ext cx="7342188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868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86868"/>
                </a:solidFill>
                <a:latin typeface="Arial" charset="0"/>
                <a:ea typeface="ヒラギノ角ゴ Pro W3" charset="-128"/>
                <a:cs typeface="Arial" charset="0"/>
              </a:defRPr>
            </a:lvl2pPr>
            <a:lvl3pPr algn="l" rtl="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86868"/>
                </a:solidFill>
                <a:latin typeface="Arial" charset="0"/>
                <a:ea typeface="ヒラギノ角ゴ Pro W3" charset="-128"/>
                <a:cs typeface="Arial" charset="0"/>
              </a:defRPr>
            </a:lvl3pPr>
            <a:lvl4pPr algn="l" rtl="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86868"/>
                </a:solidFill>
                <a:latin typeface="Arial" charset="0"/>
                <a:ea typeface="ヒラギノ角ゴ Pro W3" charset="-128"/>
                <a:cs typeface="Arial" charset="0"/>
              </a:defRPr>
            </a:lvl4pPr>
            <a:lvl5pPr algn="l" rtl="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86868"/>
                </a:solidFill>
                <a:latin typeface="Arial" charset="0"/>
                <a:ea typeface="ヒラギノ角ゴ Pro W3" charset="-128"/>
                <a:cs typeface="Arial" charset="0"/>
              </a:defRPr>
            </a:lvl5pPr>
            <a:lvl6pPr marL="457200" algn="l" rtl="0" fontAlgn="base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86868"/>
                </a:solidFill>
                <a:latin typeface="Arial" charset="0"/>
                <a:ea typeface="ヒラギノ角ゴ Pro W3" charset="-128"/>
                <a:cs typeface="Arial" charset="0"/>
              </a:defRPr>
            </a:lvl6pPr>
            <a:lvl7pPr marL="914400" algn="l" rtl="0" fontAlgn="base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86868"/>
                </a:solidFill>
                <a:latin typeface="Arial" charset="0"/>
                <a:ea typeface="ヒラギノ角ゴ Pro W3" charset="-128"/>
                <a:cs typeface="Arial" charset="0"/>
              </a:defRPr>
            </a:lvl7pPr>
            <a:lvl8pPr marL="1371600" algn="l" rtl="0" fontAlgn="base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86868"/>
                </a:solidFill>
                <a:latin typeface="Arial" charset="0"/>
                <a:ea typeface="ヒラギノ角ゴ Pro W3" charset="-128"/>
                <a:cs typeface="Arial" charset="0"/>
              </a:defRPr>
            </a:lvl8pPr>
            <a:lvl9pPr marL="1828800" algn="l" rtl="0" fontAlgn="base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86868"/>
                </a:solidFill>
                <a:latin typeface="Arial" charset="0"/>
                <a:ea typeface="ヒラギノ角ゴ Pro W3" charset="-128"/>
                <a:cs typeface="Arial" charset="0"/>
              </a:defRPr>
            </a:lvl9pPr>
          </a:lstStyle>
          <a:p>
            <a:pPr eaLnBrk="1" hangingPunct="1">
              <a:buNone/>
            </a:pPr>
            <a:r>
              <a:rPr lang="de-DE" dirty="0" smtClean="0"/>
              <a:t>Solar </a:t>
            </a:r>
            <a:r>
              <a:rPr lang="de-DE" dirty="0" err="1" smtClean="0"/>
              <a:t>driven</a:t>
            </a:r>
            <a:r>
              <a:rPr lang="de-DE" dirty="0"/>
              <a:t> </a:t>
            </a:r>
            <a:r>
              <a:rPr lang="de-DE" dirty="0" err="1" smtClean="0"/>
              <a:t>tubular</a:t>
            </a:r>
            <a:r>
              <a:rPr lang="de-DE" dirty="0" smtClean="0"/>
              <a:t> </a:t>
            </a:r>
            <a:r>
              <a:rPr lang="de-DE" dirty="0" err="1"/>
              <a:t>heat</a:t>
            </a:r>
            <a:r>
              <a:rPr lang="de-DE" dirty="0"/>
              <a:t> </a:t>
            </a:r>
            <a:r>
              <a:rPr lang="de-DE" dirty="0" err="1" smtClean="0"/>
              <a:t>exchanger</a:t>
            </a:r>
            <a:endParaRPr lang="de-DE" dirty="0" smtClean="0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xfrm>
            <a:off x="2374900" y="122238"/>
            <a:ext cx="5399088" cy="122237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de-DE" dirty="0" smtClean="0">
                <a:solidFill>
                  <a:srgbClr val="686868"/>
                </a:solidFill>
              </a:rPr>
              <a:t>&gt; IRES 2012&gt; Breuer &gt; 14.11.2012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03412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>
          <a:xfrm>
            <a:off x="1143000" y="476672"/>
            <a:ext cx="7342188" cy="738187"/>
          </a:xfrm>
        </p:spPr>
        <p:txBody>
          <a:bodyPr/>
          <a:lstStyle/>
          <a:p>
            <a:r>
              <a:rPr lang="de-DE" dirty="0" smtClean="0"/>
              <a:t>Content</a:t>
            </a:r>
          </a:p>
        </p:txBody>
      </p:sp>
      <p:sp>
        <p:nvSpPr>
          <p:cNvPr id="16" name="Rectangle 4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43000" y="122238"/>
            <a:ext cx="1230313" cy="122237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de-DE" dirty="0" smtClean="0">
                <a:solidFill>
                  <a:srgbClr val="686868"/>
                </a:solidFill>
              </a:rPr>
              <a:t>www.DLR.de  </a:t>
            </a:r>
            <a:r>
              <a:rPr lang="de-DE" dirty="0" smtClean="0">
                <a:solidFill>
                  <a:srgbClr val="949494"/>
                </a:solidFill>
              </a:rPr>
              <a:t>•</a:t>
            </a:r>
            <a:r>
              <a:rPr lang="de-DE" dirty="0" smtClean="0">
                <a:solidFill>
                  <a:srgbClr val="686868"/>
                </a:solidFill>
              </a:rPr>
              <a:t>  Chart </a:t>
            </a:r>
            <a:fld id="{F72F1CCE-1412-4F8B-982F-2301B091B68B}" type="slidenum">
              <a:rPr lang="de-DE" smtClean="0">
                <a:solidFill>
                  <a:srgbClr val="686868"/>
                </a:solidFill>
              </a:rPr>
              <a:pPr eaLnBrk="1" hangingPunct="1"/>
              <a:t>2</a:t>
            </a:fld>
            <a:endParaRPr lang="de-DE" dirty="0" smtClean="0">
              <a:solidFill>
                <a:srgbClr val="686868"/>
              </a:solidFill>
            </a:endParaRPr>
          </a:p>
        </p:txBody>
      </p:sp>
      <p:sp>
        <p:nvSpPr>
          <p:cNvPr id="18" name="Rectangle 48"/>
          <p:cNvSpPr>
            <a:spLocks noGrp="1" noChangeArrowheads="1"/>
          </p:cNvSpPr>
          <p:nvPr>
            <p:ph type="ftr" sz="quarter" idx="11"/>
          </p:nvPr>
        </p:nvSpPr>
        <p:spPr>
          <a:xfrm>
            <a:off x="2374900" y="122238"/>
            <a:ext cx="5399088" cy="122237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de-DE" dirty="0" smtClean="0">
                <a:solidFill>
                  <a:srgbClr val="686868"/>
                </a:solidFill>
              </a:rPr>
              <a:t>&gt; IRES 2012&gt; Breuer &gt; 14.11.2012</a:t>
            </a:r>
            <a:endParaRPr lang="de-DE" dirty="0" smtClean="0"/>
          </a:p>
        </p:txBody>
      </p:sp>
      <p:sp>
        <p:nvSpPr>
          <p:cNvPr id="17" name="Inhaltsplatzhalter 2"/>
          <p:cNvSpPr txBox="1">
            <a:spLocks/>
          </p:cNvSpPr>
          <p:nvPr/>
        </p:nvSpPr>
        <p:spPr bwMode="auto">
          <a:xfrm>
            <a:off x="1187624" y="1628800"/>
            <a:ext cx="7128792" cy="295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9388" indent="-17938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17938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7913" indent="-17938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4000" indent="-17938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0088" indent="-17303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27288" indent="-173038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84488" indent="-173038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1688" indent="-173038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8888" indent="-173038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de-DE" dirty="0" err="1" smtClean="0"/>
              <a:t>Overview</a:t>
            </a:r>
            <a:endParaRPr lang="de-DE" dirty="0" smtClean="0"/>
          </a:p>
          <a:p>
            <a:pPr marL="342900" indent="-342900">
              <a:buFont typeface="+mj-lt"/>
              <a:buAutoNum type="arabicPeriod"/>
            </a:pPr>
            <a:endParaRPr lang="de-DE" dirty="0" smtClean="0"/>
          </a:p>
          <a:p>
            <a:pPr marL="342900" indent="-342900">
              <a:buFont typeface="+mj-lt"/>
              <a:buAutoNum type="arabicPeriod"/>
            </a:pPr>
            <a:r>
              <a:rPr lang="de-DE" dirty="0" err="1" smtClean="0"/>
              <a:t>Designstudy</a:t>
            </a:r>
            <a:endParaRPr lang="de-DE" dirty="0" smtClean="0"/>
          </a:p>
          <a:p>
            <a:pPr marL="342900" indent="-342900">
              <a:buFont typeface="+mj-lt"/>
              <a:buAutoNum type="arabicPeriod"/>
            </a:pPr>
            <a:endParaRPr lang="de-DE" dirty="0" smtClean="0"/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Thermal </a:t>
            </a:r>
            <a:r>
              <a:rPr lang="de-DE" dirty="0" err="1" smtClean="0"/>
              <a:t>balancing</a:t>
            </a:r>
            <a:endParaRPr lang="de-DE" dirty="0" smtClean="0"/>
          </a:p>
          <a:p>
            <a:pPr marL="342900" indent="-342900">
              <a:buFont typeface="+mj-lt"/>
              <a:buAutoNum type="arabicPeriod"/>
            </a:pPr>
            <a:endParaRPr lang="de-DE" dirty="0" smtClean="0"/>
          </a:p>
          <a:p>
            <a:pPr marL="342900" indent="-342900">
              <a:buFont typeface="+mj-lt"/>
              <a:buAutoNum type="arabicPeriod"/>
            </a:pPr>
            <a:r>
              <a:rPr lang="de-DE" dirty="0" err="1" smtClean="0"/>
              <a:t>Constructing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assembling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receiver</a:t>
            </a:r>
            <a:endParaRPr lang="de-DE" dirty="0" smtClean="0"/>
          </a:p>
          <a:p>
            <a:pPr marL="342900" indent="-342900">
              <a:buFont typeface="+mj-lt"/>
              <a:buAutoNum type="arabicPeriod"/>
            </a:pPr>
            <a:endParaRPr lang="de-DE" dirty="0" smtClean="0"/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Outlook </a:t>
            </a:r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4056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>
          <a:xfrm>
            <a:off x="1143000" y="476672"/>
            <a:ext cx="7342188" cy="738187"/>
          </a:xfrm>
        </p:spPr>
        <p:txBody>
          <a:bodyPr/>
          <a:lstStyle/>
          <a:p>
            <a:r>
              <a:rPr lang="de-DE" dirty="0" err="1" smtClean="0"/>
              <a:t>Overview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1800" dirty="0" smtClean="0"/>
              <a:t>Overall </a:t>
            </a:r>
            <a:r>
              <a:rPr lang="de-DE" sz="1800" dirty="0" err="1" smtClean="0"/>
              <a:t>Process</a:t>
            </a:r>
            <a:endParaRPr lang="de-DE" sz="1800" dirty="0" smtClean="0"/>
          </a:p>
        </p:txBody>
      </p:sp>
      <p:sp>
        <p:nvSpPr>
          <p:cNvPr id="5" name="Geschweifte Klammer links 4"/>
          <p:cNvSpPr/>
          <p:nvPr/>
        </p:nvSpPr>
        <p:spPr bwMode="auto">
          <a:xfrm rot="5400000">
            <a:off x="3491880" y="1811918"/>
            <a:ext cx="432048" cy="1296144"/>
          </a:xfrm>
          <a:prstGeom prst="leftBrace">
            <a:avLst>
              <a:gd name="adj1" fmla="val 59039"/>
              <a:gd name="adj2" fmla="val 50000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Arial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187624" y="1484784"/>
            <a:ext cx="6192688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de-DE" dirty="0" smtClean="0"/>
              <a:t>Development </a:t>
            </a:r>
            <a:r>
              <a:rPr lang="de-DE" dirty="0" err="1" smtClean="0"/>
              <a:t>and</a:t>
            </a:r>
            <a:r>
              <a:rPr lang="de-DE" dirty="0" smtClean="0"/>
              <a:t> experimental </a:t>
            </a:r>
            <a:r>
              <a:rPr lang="de-DE" dirty="0" err="1" smtClean="0"/>
              <a:t>analysis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of</a:t>
            </a:r>
            <a:r>
              <a:rPr lang="de-DE" dirty="0" smtClean="0"/>
              <a:t> a solar </a:t>
            </a:r>
            <a:r>
              <a:rPr lang="de-DE" dirty="0" err="1" smtClean="0"/>
              <a:t>receiver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DLR high </a:t>
            </a:r>
            <a:r>
              <a:rPr lang="de-DE" dirty="0" err="1" smtClean="0"/>
              <a:t>flux</a:t>
            </a:r>
            <a:r>
              <a:rPr lang="de-DE" dirty="0" smtClean="0"/>
              <a:t> solar </a:t>
            </a:r>
            <a:r>
              <a:rPr lang="de-DE" dirty="0" err="1" smtClean="0"/>
              <a:t>simulator</a:t>
            </a:r>
            <a:endParaRPr lang="de-DE" dirty="0"/>
          </a:p>
        </p:txBody>
      </p:sp>
      <p:sp>
        <p:nvSpPr>
          <p:cNvPr id="11" name="Geschweifte Klammer links 10"/>
          <p:cNvSpPr/>
          <p:nvPr/>
        </p:nvSpPr>
        <p:spPr bwMode="auto">
          <a:xfrm rot="16200000">
            <a:off x="4572000" y="2459990"/>
            <a:ext cx="432048" cy="5760640"/>
          </a:xfrm>
          <a:prstGeom prst="leftBrace">
            <a:avLst>
              <a:gd name="adj1" fmla="val 59039"/>
              <a:gd name="adj2" fmla="val 50000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Arial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403648" y="5548009"/>
            <a:ext cx="7344816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de-DE" dirty="0" smtClean="0"/>
              <a:t>Techno-</a:t>
            </a:r>
            <a:r>
              <a:rPr lang="de-DE" dirty="0" err="1" smtClean="0"/>
              <a:t>economic</a:t>
            </a:r>
            <a:r>
              <a:rPr lang="de-DE" dirty="0" smtClean="0"/>
              <a:t> </a:t>
            </a:r>
            <a:r>
              <a:rPr lang="de-DE" dirty="0" err="1" smtClean="0"/>
              <a:t>analysis</a:t>
            </a:r>
            <a:r>
              <a:rPr lang="de-DE" dirty="0" smtClean="0"/>
              <a:t>:</a:t>
            </a:r>
            <a:br>
              <a:rPr lang="de-DE" dirty="0" smtClean="0"/>
            </a:br>
            <a:r>
              <a:rPr lang="de-DE" dirty="0" err="1" smtClean="0"/>
              <a:t>Flowsheeting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simulation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 MW-</a:t>
            </a:r>
            <a:r>
              <a:rPr lang="de-DE" dirty="0" err="1" smtClean="0"/>
              <a:t>scale</a:t>
            </a:r>
            <a:r>
              <a:rPr lang="de-DE" dirty="0" smtClean="0"/>
              <a:t> </a:t>
            </a:r>
            <a:r>
              <a:rPr lang="de-DE" dirty="0" err="1" smtClean="0"/>
              <a:t>facility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3923928" y="4908262"/>
            <a:ext cx="1620180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de-DE" dirty="0" smtClean="0"/>
              <a:t>2012-14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3059832" y="2466280"/>
            <a:ext cx="1296144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de-DE" dirty="0" smtClean="0"/>
              <a:t>2011-14</a:t>
            </a:r>
            <a:endParaRPr lang="de-DE" dirty="0"/>
          </a:p>
        </p:txBody>
      </p:sp>
      <p:sp>
        <p:nvSpPr>
          <p:cNvPr id="16" name="Rectangle 4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43000" y="122238"/>
            <a:ext cx="1230313" cy="122237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de-DE" dirty="0" smtClean="0">
                <a:solidFill>
                  <a:srgbClr val="686868"/>
                </a:solidFill>
              </a:rPr>
              <a:t>www.DLR.de  </a:t>
            </a:r>
            <a:r>
              <a:rPr lang="de-DE" dirty="0" smtClean="0">
                <a:solidFill>
                  <a:srgbClr val="949494"/>
                </a:solidFill>
              </a:rPr>
              <a:t>•</a:t>
            </a:r>
            <a:r>
              <a:rPr lang="de-DE" dirty="0" smtClean="0">
                <a:solidFill>
                  <a:srgbClr val="686868"/>
                </a:solidFill>
              </a:rPr>
              <a:t>  Chart </a:t>
            </a:r>
            <a:fld id="{F72F1CCE-1412-4F8B-982F-2301B091B68B}" type="slidenum">
              <a:rPr lang="de-DE" smtClean="0">
                <a:solidFill>
                  <a:srgbClr val="686868"/>
                </a:solidFill>
              </a:rPr>
              <a:pPr eaLnBrk="1" hangingPunct="1"/>
              <a:t>3</a:t>
            </a:fld>
            <a:endParaRPr lang="de-DE" dirty="0" smtClean="0">
              <a:solidFill>
                <a:srgbClr val="686868"/>
              </a:solidFill>
            </a:endParaRPr>
          </a:p>
        </p:txBody>
      </p:sp>
      <p:sp>
        <p:nvSpPr>
          <p:cNvPr id="18" name="Rectangle 48"/>
          <p:cNvSpPr>
            <a:spLocks noGrp="1" noChangeArrowheads="1"/>
          </p:cNvSpPr>
          <p:nvPr>
            <p:ph type="ftr" sz="quarter" idx="11"/>
          </p:nvPr>
        </p:nvSpPr>
        <p:spPr>
          <a:xfrm>
            <a:off x="2374900" y="122238"/>
            <a:ext cx="5399088" cy="122237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de-DE" dirty="0" smtClean="0">
                <a:solidFill>
                  <a:srgbClr val="686868"/>
                </a:solidFill>
              </a:rPr>
              <a:t>&gt; IRES 2012&gt; Breuer &gt; 14.11.2012</a:t>
            </a:r>
            <a:endParaRPr lang="de-DE" dirty="0" smtClean="0"/>
          </a:p>
        </p:txBody>
      </p:sp>
      <p:pic>
        <p:nvPicPr>
          <p:cNvPr id="1026" name="Picture 2" descr="G:\TT-SF-SS\Projekt SoHTEk\Meetings\PD-E_Klausur_2012\Prozessschema_SoHTEk EN.e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564" y="2633541"/>
            <a:ext cx="5437748" cy="24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34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 animBg="1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>
          <a:xfrm>
            <a:off x="1143000" y="476672"/>
            <a:ext cx="7342188" cy="738187"/>
          </a:xfrm>
        </p:spPr>
        <p:txBody>
          <a:bodyPr/>
          <a:lstStyle/>
          <a:p>
            <a:r>
              <a:rPr lang="de-DE" dirty="0" err="1" smtClean="0"/>
              <a:t>Overview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1800" dirty="0" smtClean="0"/>
              <a:t>Motivation (HTE)</a:t>
            </a:r>
          </a:p>
        </p:txBody>
      </p:sp>
      <p:sp>
        <p:nvSpPr>
          <p:cNvPr id="16" name="Rectangle 4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43000" y="122238"/>
            <a:ext cx="1230313" cy="122237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de-DE" dirty="0" smtClean="0">
                <a:solidFill>
                  <a:srgbClr val="686868"/>
                </a:solidFill>
              </a:rPr>
              <a:t>www.DLR.de  </a:t>
            </a:r>
            <a:r>
              <a:rPr lang="de-DE" dirty="0" smtClean="0">
                <a:solidFill>
                  <a:srgbClr val="949494"/>
                </a:solidFill>
              </a:rPr>
              <a:t>•</a:t>
            </a:r>
            <a:r>
              <a:rPr lang="de-DE" dirty="0" smtClean="0">
                <a:solidFill>
                  <a:srgbClr val="686868"/>
                </a:solidFill>
              </a:rPr>
              <a:t>  Chart </a:t>
            </a:r>
            <a:fld id="{F72F1CCE-1412-4F8B-982F-2301B091B68B}" type="slidenum">
              <a:rPr lang="de-DE" smtClean="0">
                <a:solidFill>
                  <a:srgbClr val="686868"/>
                </a:solidFill>
              </a:rPr>
              <a:pPr eaLnBrk="1" hangingPunct="1"/>
              <a:t>4</a:t>
            </a:fld>
            <a:endParaRPr lang="de-DE" dirty="0" smtClean="0">
              <a:solidFill>
                <a:srgbClr val="686868"/>
              </a:solidFill>
            </a:endParaRPr>
          </a:p>
        </p:txBody>
      </p:sp>
      <p:sp>
        <p:nvSpPr>
          <p:cNvPr id="18" name="Rectangle 48"/>
          <p:cNvSpPr>
            <a:spLocks noGrp="1" noChangeArrowheads="1"/>
          </p:cNvSpPr>
          <p:nvPr>
            <p:ph type="ftr" sz="quarter" idx="11"/>
          </p:nvPr>
        </p:nvSpPr>
        <p:spPr>
          <a:xfrm>
            <a:off x="2374900" y="122238"/>
            <a:ext cx="5399088" cy="122237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de-DE" dirty="0" smtClean="0">
                <a:solidFill>
                  <a:srgbClr val="686868"/>
                </a:solidFill>
              </a:rPr>
              <a:t>&gt; IRES 2012&gt; Breuer &gt; 14.11.2012</a:t>
            </a:r>
            <a:endParaRPr lang="de-DE" dirty="0" smtClean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38325"/>
            <a:ext cx="4221405" cy="3302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Inhaltsplatzhalter 2"/>
          <p:cNvSpPr txBox="1">
            <a:spLocks/>
          </p:cNvSpPr>
          <p:nvPr/>
        </p:nvSpPr>
        <p:spPr bwMode="auto">
          <a:xfrm>
            <a:off x="1187624" y="1984161"/>
            <a:ext cx="7128792" cy="295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9388" indent="-17938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17938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7913" indent="-17938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4000" indent="-17938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0088" indent="-17303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27288" indent="-173038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84488" indent="-173038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1688" indent="-173038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8888" indent="-173038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 smtClean="0"/>
              <a:t>Electrical</a:t>
            </a:r>
            <a:r>
              <a:rPr lang="de-DE" dirty="0" smtClean="0"/>
              <a:t> </a:t>
            </a:r>
            <a:r>
              <a:rPr lang="de-DE" dirty="0" err="1" smtClean="0"/>
              <a:t>energy</a:t>
            </a:r>
            <a:r>
              <a:rPr lang="de-DE" dirty="0" smtClean="0"/>
              <a:t> </a:t>
            </a:r>
            <a:r>
              <a:rPr lang="de-DE" dirty="0" err="1" smtClean="0"/>
              <a:t>demand</a:t>
            </a:r>
            <a:r>
              <a:rPr lang="de-DE" dirty="0" smtClean="0"/>
              <a:t> </a:t>
            </a:r>
            <a:r>
              <a:rPr lang="de-DE" dirty="0" err="1" smtClean="0"/>
              <a:t>drops</a:t>
            </a:r>
            <a:endParaRPr lang="de-DE" dirty="0" smtClean="0"/>
          </a:p>
          <a:p>
            <a:pPr lvl="1"/>
            <a:endParaRPr lang="de-DE" dirty="0" smtClean="0"/>
          </a:p>
          <a:p>
            <a:r>
              <a:rPr lang="de-DE" dirty="0" err="1" smtClean="0"/>
              <a:t>Heat</a:t>
            </a:r>
            <a:r>
              <a:rPr lang="de-DE" dirty="0" smtClean="0"/>
              <a:t> </a:t>
            </a:r>
            <a:r>
              <a:rPr lang="de-DE" dirty="0" err="1" smtClean="0"/>
              <a:t>demand</a:t>
            </a:r>
            <a:r>
              <a:rPr lang="de-DE" dirty="0" smtClean="0"/>
              <a:t> </a:t>
            </a:r>
            <a:r>
              <a:rPr lang="de-DE" dirty="0" err="1" smtClean="0"/>
              <a:t>rises</a:t>
            </a:r>
            <a:endParaRPr lang="de-DE" dirty="0" smtClean="0"/>
          </a:p>
          <a:p>
            <a:pPr marL="446087" lvl="1" indent="0">
              <a:buNone/>
            </a:pPr>
            <a:endParaRPr lang="de-DE" dirty="0" smtClean="0"/>
          </a:p>
          <a:p>
            <a:r>
              <a:rPr lang="de-DE" dirty="0" smtClean="0"/>
              <a:t>Total </a:t>
            </a:r>
            <a:r>
              <a:rPr lang="de-DE" dirty="0" err="1" smtClean="0"/>
              <a:t>demand</a:t>
            </a:r>
            <a:r>
              <a:rPr lang="de-DE" dirty="0" smtClean="0"/>
              <a:t> </a:t>
            </a:r>
            <a:r>
              <a:rPr lang="de-DE" dirty="0" err="1" smtClean="0"/>
              <a:t>rises</a:t>
            </a:r>
            <a:r>
              <a:rPr lang="de-DE" dirty="0" smtClean="0"/>
              <a:t> </a:t>
            </a:r>
            <a:r>
              <a:rPr lang="de-DE" dirty="0" err="1" smtClean="0"/>
              <a:t>very</a:t>
            </a:r>
            <a:r>
              <a:rPr lang="de-DE" dirty="0" smtClean="0"/>
              <a:t> </a:t>
            </a:r>
            <a:r>
              <a:rPr lang="de-DE" dirty="0" err="1" smtClean="0"/>
              <a:t>few</a:t>
            </a:r>
            <a:endParaRPr lang="de-DE" dirty="0"/>
          </a:p>
          <a:p>
            <a:endParaRPr lang="de-DE" dirty="0" smtClean="0"/>
          </a:p>
          <a:p>
            <a:r>
              <a:rPr lang="de-DE" dirty="0" smtClean="0"/>
              <a:t>Overall </a:t>
            </a:r>
            <a:r>
              <a:rPr lang="de-DE" dirty="0" err="1" smtClean="0"/>
              <a:t>efficiency</a:t>
            </a:r>
            <a:r>
              <a:rPr lang="de-DE" dirty="0" smtClean="0"/>
              <a:t> </a:t>
            </a:r>
            <a:r>
              <a:rPr lang="de-DE" dirty="0" err="1" smtClean="0"/>
              <a:t>improves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</a:p>
          <a:p>
            <a:pPr marL="0" indent="0">
              <a:buNone/>
            </a:pPr>
            <a:r>
              <a:rPr lang="de-DE" dirty="0" smtClean="0"/>
              <a:t>   </a:t>
            </a:r>
            <a:r>
              <a:rPr lang="de-DE" dirty="0" err="1" smtClean="0"/>
              <a:t>higher</a:t>
            </a:r>
            <a:r>
              <a:rPr lang="de-DE" dirty="0" smtClean="0"/>
              <a:t> </a:t>
            </a:r>
            <a:r>
              <a:rPr lang="de-DE" dirty="0" err="1" smtClean="0"/>
              <a:t>temperature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55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de-DE" smtClean="0">
                <a:solidFill>
                  <a:srgbClr val="686868"/>
                </a:solidFill>
              </a:rPr>
              <a:t>www.DLR.de  </a:t>
            </a:r>
            <a:r>
              <a:rPr lang="de-DE" smtClean="0">
                <a:solidFill>
                  <a:srgbClr val="949494"/>
                </a:solidFill>
              </a:rPr>
              <a:t>•</a:t>
            </a:r>
            <a:r>
              <a:rPr lang="de-DE" smtClean="0">
                <a:solidFill>
                  <a:srgbClr val="686868"/>
                </a:solidFill>
              </a:rPr>
              <a:t>  Chart </a:t>
            </a:r>
            <a:fld id="{A46625B3-ED3B-4181-9583-7344BD552896}" type="slidenum">
              <a:rPr lang="de-DE" smtClean="0">
                <a:solidFill>
                  <a:srgbClr val="686868"/>
                </a:solidFill>
              </a:rPr>
              <a:pPr eaLnBrk="1" hangingPunct="1"/>
              <a:t>5</a:t>
            </a:fld>
            <a:endParaRPr lang="de-DE" smtClean="0">
              <a:solidFill>
                <a:srgbClr val="686868"/>
              </a:solidFill>
            </a:endParaRPr>
          </a:p>
        </p:txBody>
      </p:sp>
      <p:sp>
        <p:nvSpPr>
          <p:cNvPr id="5124" name="Rectangle 7"/>
          <p:cNvSpPr>
            <a:spLocks noGrp="1" noChangeArrowheads="1"/>
          </p:cNvSpPr>
          <p:nvPr>
            <p:ph type="title"/>
          </p:nvPr>
        </p:nvSpPr>
        <p:spPr>
          <a:xfrm>
            <a:off x="1143000" y="476672"/>
            <a:ext cx="7342188" cy="738187"/>
          </a:xfrm>
        </p:spPr>
        <p:txBody>
          <a:bodyPr/>
          <a:lstStyle/>
          <a:p>
            <a:pPr eaLnBrk="1" hangingPunct="1"/>
            <a:r>
              <a:rPr lang="de-DE" dirty="0" err="1" smtClean="0"/>
              <a:t>Overview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1800" dirty="0" smtClean="0"/>
              <a:t>Solarsimulator</a:t>
            </a:r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1187624" y="1984161"/>
            <a:ext cx="7128792" cy="295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9388" indent="-17938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17938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7913" indent="-17938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4000" indent="-17938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0088" indent="-17303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27288" indent="-173038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84488" indent="-173038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1688" indent="-173038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8888" indent="-173038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Solar Simulator in Cologne</a:t>
            </a:r>
          </a:p>
          <a:p>
            <a:pPr lvl="1"/>
            <a:endParaRPr lang="de-DE" dirty="0" smtClean="0"/>
          </a:p>
          <a:p>
            <a:r>
              <a:rPr lang="de-DE" dirty="0"/>
              <a:t>10 Xenon </a:t>
            </a:r>
            <a:r>
              <a:rPr lang="de-DE" dirty="0" err="1" smtClean="0"/>
              <a:t>Lamps</a:t>
            </a:r>
            <a:endParaRPr lang="de-DE" dirty="0" smtClean="0"/>
          </a:p>
          <a:p>
            <a:pPr lvl="1"/>
            <a:endParaRPr lang="de-DE" dirty="0" smtClean="0"/>
          </a:p>
          <a:p>
            <a:r>
              <a:rPr lang="de-DE" dirty="0" smtClean="0"/>
              <a:t>Max. </a:t>
            </a:r>
            <a:r>
              <a:rPr lang="de-DE" dirty="0" err="1" smtClean="0"/>
              <a:t>peak</a:t>
            </a:r>
            <a:r>
              <a:rPr lang="de-DE" dirty="0" smtClean="0"/>
              <a:t> power </a:t>
            </a:r>
            <a:r>
              <a:rPr lang="de-DE" dirty="0" err="1" smtClean="0"/>
              <a:t>output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36 kW</a:t>
            </a:r>
          </a:p>
          <a:p>
            <a:pPr lvl="1"/>
            <a:endParaRPr lang="de-DE" dirty="0" smtClean="0"/>
          </a:p>
          <a:p>
            <a:r>
              <a:rPr lang="de-DE" dirty="0" smtClean="0"/>
              <a:t>90% </a:t>
            </a:r>
            <a:r>
              <a:rPr lang="de-DE" dirty="0" err="1" smtClean="0"/>
              <a:t>radiation</a:t>
            </a:r>
            <a:r>
              <a:rPr lang="de-DE" dirty="0" smtClean="0"/>
              <a:t> </a:t>
            </a:r>
            <a:r>
              <a:rPr lang="de-DE" dirty="0" err="1" smtClean="0"/>
              <a:t>hits</a:t>
            </a:r>
            <a:r>
              <a:rPr lang="de-DE" dirty="0" smtClean="0"/>
              <a:t> </a:t>
            </a:r>
            <a:r>
              <a:rPr lang="de-DE" dirty="0" err="1" smtClean="0"/>
              <a:t>target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9 cm</a:t>
            </a:r>
          </a:p>
          <a:p>
            <a:pPr lvl="1"/>
            <a:endParaRPr lang="de-DE" dirty="0"/>
          </a:p>
          <a:p>
            <a:r>
              <a:rPr lang="de-DE" dirty="0" smtClean="0"/>
              <a:t>Max solar </a:t>
            </a:r>
            <a:r>
              <a:rPr lang="de-DE" dirty="0" err="1" smtClean="0"/>
              <a:t>flux</a:t>
            </a:r>
            <a:r>
              <a:rPr lang="de-DE" dirty="0" smtClean="0"/>
              <a:t> </a:t>
            </a:r>
            <a:r>
              <a:rPr lang="de-DE" dirty="0" err="1" smtClean="0"/>
              <a:t>density</a:t>
            </a:r>
            <a:r>
              <a:rPr lang="de-DE" dirty="0" smtClean="0"/>
              <a:t> ~5 MW/m²</a:t>
            </a:r>
          </a:p>
          <a:p>
            <a:pPr lvl="1"/>
            <a:endParaRPr lang="de-DE" dirty="0"/>
          </a:p>
          <a:p>
            <a:r>
              <a:rPr lang="de-DE" dirty="0" err="1" smtClean="0"/>
              <a:t>Implementing</a:t>
            </a:r>
            <a:r>
              <a:rPr lang="de-DE" dirty="0" smtClean="0"/>
              <a:t> a </a:t>
            </a:r>
            <a:r>
              <a:rPr lang="de-DE" dirty="0" err="1" smtClean="0"/>
              <a:t>shutter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flux</a:t>
            </a:r>
            <a:r>
              <a:rPr lang="de-DE" dirty="0" smtClean="0"/>
              <a:t> </a:t>
            </a:r>
            <a:r>
              <a:rPr lang="de-DE" dirty="0" err="1" smtClean="0"/>
              <a:t>control</a:t>
            </a:r>
            <a:endParaRPr lang="de-DE" dirty="0"/>
          </a:p>
        </p:txBody>
      </p:sp>
      <p:sp>
        <p:nvSpPr>
          <p:cNvPr id="9" name="Rectangle 48"/>
          <p:cNvSpPr>
            <a:spLocks noGrp="1" noChangeArrowheads="1"/>
          </p:cNvSpPr>
          <p:nvPr>
            <p:ph type="ftr" sz="quarter" idx="11"/>
          </p:nvPr>
        </p:nvSpPr>
        <p:spPr>
          <a:xfrm>
            <a:off x="2374900" y="122238"/>
            <a:ext cx="5399088" cy="122237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de-DE" dirty="0" smtClean="0">
                <a:solidFill>
                  <a:srgbClr val="686868"/>
                </a:solidFill>
              </a:rPr>
              <a:t>&gt; IRES 2012&gt; Breuer &gt; 14.11.2012</a:t>
            </a:r>
            <a:endParaRPr lang="de-DE" dirty="0" smtClean="0"/>
          </a:p>
        </p:txBody>
      </p:sp>
      <p:pic>
        <p:nvPicPr>
          <p:cNvPr id="1026" name="Picture 2" descr="G:\TT-SF-SS\Projekt SoHTEk\Veröffentlichungen\IRES 2012\Bilder\hochleistungsstrahl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83042"/>
            <a:ext cx="3768488" cy="282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38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de-DE" smtClean="0">
                <a:solidFill>
                  <a:srgbClr val="686868"/>
                </a:solidFill>
              </a:rPr>
              <a:t>www.DLR.de  </a:t>
            </a:r>
            <a:r>
              <a:rPr lang="de-DE" smtClean="0">
                <a:solidFill>
                  <a:srgbClr val="949494"/>
                </a:solidFill>
              </a:rPr>
              <a:t>•</a:t>
            </a:r>
            <a:r>
              <a:rPr lang="de-DE" smtClean="0">
                <a:solidFill>
                  <a:srgbClr val="686868"/>
                </a:solidFill>
              </a:rPr>
              <a:t>  Chart </a:t>
            </a:r>
            <a:fld id="{A46625B3-ED3B-4181-9583-7344BD552896}" type="slidenum">
              <a:rPr lang="de-DE" smtClean="0">
                <a:solidFill>
                  <a:srgbClr val="686868"/>
                </a:solidFill>
              </a:rPr>
              <a:pPr eaLnBrk="1" hangingPunct="1"/>
              <a:t>6</a:t>
            </a:fld>
            <a:endParaRPr lang="de-DE" smtClean="0">
              <a:solidFill>
                <a:srgbClr val="686868"/>
              </a:solidFill>
            </a:endParaRPr>
          </a:p>
        </p:txBody>
      </p:sp>
      <p:sp>
        <p:nvSpPr>
          <p:cNvPr id="5124" name="Rectangle 7"/>
          <p:cNvSpPr>
            <a:spLocks noGrp="1" noChangeArrowheads="1"/>
          </p:cNvSpPr>
          <p:nvPr>
            <p:ph type="title"/>
          </p:nvPr>
        </p:nvSpPr>
        <p:spPr>
          <a:xfrm>
            <a:off x="1143000" y="476672"/>
            <a:ext cx="7342188" cy="738187"/>
          </a:xfrm>
        </p:spPr>
        <p:txBody>
          <a:bodyPr/>
          <a:lstStyle/>
          <a:p>
            <a:pPr eaLnBrk="1" hangingPunct="1"/>
            <a:r>
              <a:rPr lang="de-DE" dirty="0" err="1" smtClean="0"/>
              <a:t>Designstudy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1800" dirty="0" err="1" smtClean="0"/>
              <a:t>volumetric</a:t>
            </a:r>
            <a:r>
              <a:rPr lang="de-DE" sz="1800" dirty="0" smtClean="0"/>
              <a:t> </a:t>
            </a:r>
            <a:r>
              <a:rPr lang="de-DE" sz="1800" dirty="0" err="1" smtClean="0"/>
              <a:t>and</a:t>
            </a:r>
            <a:r>
              <a:rPr lang="de-DE" sz="1800" dirty="0" smtClean="0"/>
              <a:t> </a:t>
            </a:r>
            <a:r>
              <a:rPr lang="de-DE" sz="1800" dirty="0" err="1" smtClean="0"/>
              <a:t>tubular</a:t>
            </a:r>
            <a:r>
              <a:rPr lang="de-DE" sz="1800" dirty="0" smtClean="0"/>
              <a:t> </a:t>
            </a:r>
            <a:r>
              <a:rPr lang="de-DE" sz="1800" dirty="0" err="1" smtClean="0"/>
              <a:t>differences</a:t>
            </a:r>
            <a:endParaRPr lang="de-DE" sz="1800" dirty="0" smtClean="0"/>
          </a:p>
        </p:txBody>
      </p:sp>
      <p:sp>
        <p:nvSpPr>
          <p:cNvPr id="9" name="Rectangle 48"/>
          <p:cNvSpPr>
            <a:spLocks noGrp="1" noChangeArrowheads="1"/>
          </p:cNvSpPr>
          <p:nvPr>
            <p:ph type="ftr" sz="quarter" idx="11"/>
          </p:nvPr>
        </p:nvSpPr>
        <p:spPr>
          <a:xfrm>
            <a:off x="2374900" y="122238"/>
            <a:ext cx="5399088" cy="122237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de-DE" dirty="0" smtClean="0">
                <a:solidFill>
                  <a:srgbClr val="686868"/>
                </a:solidFill>
              </a:rPr>
              <a:t>&gt; IRES 2012&gt; Breuer &gt; 14.11.2012</a:t>
            </a:r>
            <a:endParaRPr lang="de-DE" dirty="0" smtClean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097036"/>
              </p:ext>
            </p:extLst>
          </p:nvPr>
        </p:nvGraphicFramePr>
        <p:xfrm>
          <a:off x="1475656" y="1772816"/>
          <a:ext cx="6096000" cy="2661920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/>
                        <a:t>Volumetric</a:t>
                      </a:r>
                      <a:r>
                        <a:rPr lang="de-DE" dirty="0" smtClean="0"/>
                        <a:t> Receiver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/>
                        <a:t>Tubular</a:t>
                      </a:r>
                      <a:r>
                        <a:rPr lang="de-DE" baseline="0" dirty="0" smtClean="0"/>
                        <a:t> Receiver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 smtClean="0"/>
                    </a:p>
                    <a:p>
                      <a:pPr algn="ctr"/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e-DE" dirty="0" smtClean="0"/>
                    </a:p>
                    <a:p>
                      <a:pPr algn="ct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 smtClean="0"/>
                    </a:p>
                    <a:p>
                      <a:pPr algn="ctr"/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1475656" y="2060848"/>
            <a:ext cx="309634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de-DE" dirty="0"/>
              <a:t>Open </a:t>
            </a:r>
            <a:r>
              <a:rPr lang="de-DE" dirty="0" err="1"/>
              <a:t>system</a:t>
            </a:r>
            <a:r>
              <a:rPr lang="de-DE" dirty="0"/>
              <a:t>: </a:t>
            </a:r>
          </a:p>
          <a:p>
            <a:pPr algn="ctr">
              <a:buNone/>
            </a:pPr>
            <a:r>
              <a:rPr lang="de-DE" dirty="0" err="1"/>
              <a:t>window</a:t>
            </a:r>
            <a:r>
              <a:rPr lang="de-DE" dirty="0"/>
              <a:t> </a:t>
            </a:r>
            <a:r>
              <a:rPr lang="de-DE" dirty="0" err="1"/>
              <a:t>needed</a:t>
            </a:r>
            <a:endParaRPr lang="de-DE" dirty="0"/>
          </a:p>
          <a:p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63688" y="2696433"/>
            <a:ext cx="252028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de-DE" dirty="0" err="1"/>
              <a:t>Sealing</a:t>
            </a:r>
            <a:r>
              <a:rPr lang="de-DE" dirty="0"/>
              <a:t> </a:t>
            </a:r>
            <a:r>
              <a:rPr lang="de-DE" dirty="0" err="1"/>
              <a:t>problems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window</a:t>
            </a:r>
            <a:endParaRPr lang="de-DE" dirty="0"/>
          </a:p>
          <a:p>
            <a:pPr algn="ctr">
              <a:buNone/>
            </a:pP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2015716" y="3375283"/>
            <a:ext cx="201622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de-DE" dirty="0"/>
              <a:t>Extrusion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monolith</a:t>
            </a:r>
            <a:r>
              <a:rPr lang="de-DE" dirty="0"/>
              <a:t> </a:t>
            </a:r>
            <a:r>
              <a:rPr lang="de-DE" dirty="0" err="1"/>
              <a:t>structure</a:t>
            </a:r>
            <a:endParaRPr lang="de-DE" dirty="0"/>
          </a:p>
          <a:p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475656" y="4005064"/>
            <a:ext cx="3096344" cy="394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de-DE" dirty="0"/>
              <a:t>SiSiC </a:t>
            </a:r>
            <a:r>
              <a:rPr lang="de-DE" dirty="0" err="1" smtClean="0"/>
              <a:t>Structure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4355976" y="2060848"/>
            <a:ext cx="3384376" cy="728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de-DE" dirty="0" err="1"/>
              <a:t>Closed</a:t>
            </a:r>
            <a:r>
              <a:rPr lang="de-DE" dirty="0"/>
              <a:t> </a:t>
            </a:r>
            <a:r>
              <a:rPr lang="de-DE" dirty="0" err="1"/>
              <a:t>system</a:t>
            </a:r>
            <a:r>
              <a:rPr lang="de-DE" dirty="0"/>
              <a:t>: </a:t>
            </a:r>
          </a:p>
          <a:p>
            <a:pPr algn="ctr">
              <a:buNone/>
            </a:pP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window</a:t>
            </a:r>
            <a:r>
              <a:rPr lang="de-DE" dirty="0"/>
              <a:t> </a:t>
            </a:r>
            <a:r>
              <a:rPr lang="de-DE" dirty="0" err="1" smtClean="0"/>
              <a:t>needed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4572000" y="2789124"/>
            <a:ext cx="2952328" cy="728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de-DE" dirty="0"/>
              <a:t>Lots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tube</a:t>
            </a:r>
            <a:r>
              <a:rPr lang="de-DE" dirty="0"/>
              <a:t> </a:t>
            </a:r>
            <a:r>
              <a:rPr lang="de-DE" dirty="0" err="1"/>
              <a:t>connectors</a:t>
            </a:r>
            <a:endParaRPr lang="de-DE" dirty="0"/>
          </a:p>
          <a:p>
            <a:pPr>
              <a:buNone/>
            </a:pP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4608004" y="3375282"/>
            <a:ext cx="288032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standard</a:t>
            </a:r>
            <a:r>
              <a:rPr lang="de-DE" dirty="0"/>
              <a:t> </a:t>
            </a:r>
            <a:r>
              <a:rPr lang="de-DE" dirty="0" err="1"/>
              <a:t>parts</a:t>
            </a:r>
            <a:r>
              <a:rPr lang="de-DE" dirty="0"/>
              <a:t> (</a:t>
            </a:r>
            <a:r>
              <a:rPr lang="de-DE" dirty="0" err="1"/>
              <a:t>tubes</a:t>
            </a:r>
            <a:r>
              <a:rPr lang="de-DE" dirty="0"/>
              <a:t>)</a:t>
            </a:r>
          </a:p>
          <a:p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4499992" y="4005064"/>
            <a:ext cx="3096344" cy="728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de-DE" dirty="0"/>
              <a:t>High </a:t>
            </a:r>
            <a:r>
              <a:rPr lang="de-DE" dirty="0" err="1"/>
              <a:t>temperature</a:t>
            </a:r>
            <a:r>
              <a:rPr lang="de-DE" dirty="0"/>
              <a:t> </a:t>
            </a:r>
            <a:r>
              <a:rPr lang="de-DE" dirty="0" err="1"/>
              <a:t>steel</a:t>
            </a:r>
            <a:r>
              <a:rPr lang="de-DE" dirty="0"/>
              <a:t>/</a:t>
            </a:r>
            <a:r>
              <a:rPr lang="de-DE" dirty="0" err="1"/>
              <a:t>alloy</a:t>
            </a:r>
            <a:endParaRPr lang="de-DE" dirty="0"/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de-DE" smtClean="0">
                <a:solidFill>
                  <a:srgbClr val="686868"/>
                </a:solidFill>
              </a:rPr>
              <a:t>www.DLR.de  </a:t>
            </a:r>
            <a:r>
              <a:rPr lang="de-DE" smtClean="0">
                <a:solidFill>
                  <a:srgbClr val="949494"/>
                </a:solidFill>
              </a:rPr>
              <a:t>•</a:t>
            </a:r>
            <a:r>
              <a:rPr lang="de-DE" smtClean="0">
                <a:solidFill>
                  <a:srgbClr val="686868"/>
                </a:solidFill>
              </a:rPr>
              <a:t>  Chart </a:t>
            </a:r>
            <a:fld id="{A46625B3-ED3B-4181-9583-7344BD552896}" type="slidenum">
              <a:rPr lang="de-DE" smtClean="0">
                <a:solidFill>
                  <a:srgbClr val="686868"/>
                </a:solidFill>
              </a:rPr>
              <a:pPr eaLnBrk="1" hangingPunct="1"/>
              <a:t>7</a:t>
            </a:fld>
            <a:endParaRPr lang="de-DE" smtClean="0">
              <a:solidFill>
                <a:srgbClr val="686868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Inhaltsplatzhalter 2"/>
              <p:cNvSpPr txBox="1">
                <a:spLocks/>
              </p:cNvSpPr>
              <p:nvPr/>
            </p:nvSpPr>
            <p:spPr bwMode="auto">
              <a:xfrm>
                <a:off x="1187624" y="1988840"/>
                <a:ext cx="7128792" cy="38164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lvl1pPr marL="179388" indent="-179388" algn="l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har char="-"/>
                  <a:defRPr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5475" indent="-179388" algn="l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har char="-"/>
                  <a:defRPr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77913" indent="-179388" algn="l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har char="-"/>
                  <a:defRPr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24000" indent="-179388" algn="l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har char="-"/>
                  <a:defRPr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970088" indent="-173038" algn="l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har char="-"/>
                  <a:defRPr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427288" indent="-173038" algn="l" rtl="0" eaLnBrk="1" fontAlgn="base" hangingPunct="1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har char="-"/>
                  <a:defRPr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884488" indent="-173038" algn="l" rtl="0" eaLnBrk="1" fontAlgn="base" hangingPunct="1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har char="-"/>
                  <a:defRPr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341688" indent="-173038" algn="l" rtl="0" eaLnBrk="1" fontAlgn="base" hangingPunct="1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har char="-"/>
                  <a:defRPr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798888" indent="-173038" algn="l" rtl="0" eaLnBrk="1" fontAlgn="base" hangingPunct="1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har char="-"/>
                  <a:defRPr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DE" dirty="0" smtClean="0"/>
                  <a:t>Calculation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an integral </a:t>
                </a:r>
                <a:r>
                  <a:rPr lang="de-DE" dirty="0" err="1" smtClean="0"/>
                  <a:t>system</a:t>
                </a:r>
                <a:r>
                  <a:rPr lang="de-DE" dirty="0" smtClean="0"/>
                  <a:t> </a:t>
                </a:r>
              </a:p>
              <a:p>
                <a:endParaRPr lang="de-DE" dirty="0" smtClean="0"/>
              </a:p>
              <a:p>
                <a:r>
                  <a:rPr lang="de-DE" dirty="0" smtClean="0"/>
                  <a:t>Front </a:t>
                </a:r>
                <a:r>
                  <a:rPr lang="de-DE" dirty="0"/>
                  <a:t>(1)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smtClean="0"/>
                  <a:t>open</a:t>
                </a:r>
              </a:p>
              <a:p>
                <a:endParaRPr lang="de-DE" dirty="0"/>
              </a:p>
              <a:p>
                <a:r>
                  <a:rPr lang="de-DE" dirty="0" err="1" smtClean="0"/>
                  <a:t>Assumption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wall </a:t>
                </a:r>
                <a:r>
                  <a:rPr lang="de-DE" dirty="0" err="1" smtClean="0"/>
                  <a:t>temperature</a:t>
                </a:r>
                <a:endParaRPr lang="de-DE" dirty="0" smtClean="0"/>
              </a:p>
              <a:p>
                <a:endParaRPr lang="de-DE" dirty="0"/>
              </a:p>
              <a:p>
                <a:r>
                  <a:rPr lang="de-DE" dirty="0" err="1" smtClean="0"/>
                  <a:t>Calculate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radiation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side</a:t>
                </a:r>
                <a:r>
                  <a:rPr lang="de-DE" dirty="0" smtClean="0"/>
                  <a:t> (2) </a:t>
                </a:r>
                <a:r>
                  <a:rPr lang="de-DE" dirty="0" err="1" smtClean="0"/>
                  <a:t>and</a:t>
                </a:r>
                <a:r>
                  <a:rPr lang="de-DE" dirty="0" smtClean="0"/>
                  <a:t> back (3) </a:t>
                </a:r>
                <a:r>
                  <a:rPr lang="de-DE" dirty="0" err="1" smtClean="0"/>
                  <a:t>to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front</a:t>
                </a:r>
              </a:p>
              <a:p>
                <a:endParaRPr lang="de-DE" dirty="0"/>
              </a:p>
              <a:p>
                <a:r>
                  <a:rPr lang="de-DE" dirty="0" err="1" smtClean="0"/>
                  <a:t>Viewfactor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calculation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by</a:t>
                </a:r>
                <a:r>
                  <a:rPr lang="de-DE" dirty="0" smtClean="0"/>
                  <a:t> VDI-</a:t>
                </a:r>
                <a:r>
                  <a:rPr lang="de-DE" dirty="0" err="1" smtClean="0"/>
                  <a:t>Heatatlas</a:t>
                </a:r>
                <a:endParaRPr lang="de-DE" dirty="0" smtClean="0"/>
              </a:p>
              <a:p>
                <a:endParaRPr lang="de-DE" dirty="0"/>
              </a:p>
              <a:p>
                <a:r>
                  <a:rPr lang="de-DE" dirty="0" err="1" smtClean="0"/>
                  <a:t>Calculation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needed</a:t>
                </a:r>
                <a:r>
                  <a:rPr lang="de-DE" dirty="0" smtClean="0"/>
                  <a:t> power </a:t>
                </a:r>
                <a:r>
                  <a:rPr lang="de-DE" dirty="0" err="1" smtClean="0"/>
                  <a:t>for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backradiation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and</a:t>
                </a:r>
                <a:r>
                  <a:rPr lang="de-DE" dirty="0" smtClean="0"/>
                  <a:t> fluid </a:t>
                </a:r>
                <a:r>
                  <a:rPr lang="de-DE" dirty="0" err="1" smtClean="0"/>
                  <a:t>heating</a:t>
                </a:r>
                <a:endParaRPr lang="de-DE" dirty="0" smtClean="0"/>
              </a:p>
              <a:p>
                <a:pPr marL="0" indent="0">
                  <a:buNone/>
                </a:pPr>
                <a:endParaRPr lang="de-DE" sz="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de-DE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de-DE" i="1">
                                  <a:latin typeface="Cambria Math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de-DE" i="1">
                              <a:latin typeface="Cambria Math"/>
                            </a:rPr>
                            <m:t>𝑓𝑙𝑢𝑖𝑑</m:t>
                          </m:r>
                        </m:sub>
                      </m:sSub>
                      <m:r>
                        <a:rPr lang="de-DE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de-DE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de-DE" i="1">
                                  <a:latin typeface="Cambria Math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de-DE" i="1">
                              <a:latin typeface="Cambria Math"/>
                            </a:rPr>
                            <m:t>𝑓𝑙𝑢𝑖𝑑</m:t>
                          </m:r>
                        </m:sub>
                      </m:sSub>
                      <m:r>
                        <a:rPr lang="de-DE" i="1">
                          <a:latin typeface="Cambria Math"/>
                        </a:rPr>
                        <m:t>∙</m:t>
                      </m:r>
                      <m:d>
                        <m:dPr>
                          <m:ctrlPr>
                            <a:rPr lang="de-DE" i="1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de-DE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de-DE" i="1" smtClean="0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de-DE" i="1"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de-DE" i="1">
                                  <a:latin typeface="Cambria Math"/>
                                </a:rPr>
                                <m:t>𝐻</m:t>
                              </m:r>
                              <m:r>
                                <a:rPr lang="de-DE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de-DE" i="1">
                                  <a:latin typeface="Cambria Math"/>
                                </a:rPr>
                                <m:t>𝑂</m:t>
                              </m:r>
                            </m:sub>
                            <m:sup>
                              <m:r>
                                <a:rPr lang="de-DE" i="1">
                                  <a:latin typeface="Cambria Math"/>
                                </a:rPr>
                                <m:t>𝑜𝑢𝑡</m:t>
                              </m:r>
                            </m:sup>
                          </m:sSubSup>
                          <m:r>
                            <a:rPr lang="de-DE" i="1">
                              <a:latin typeface="Cambria Math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de-DE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de-DE" i="1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de-DE" i="1"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de-DE" i="1">
                                  <a:latin typeface="Cambria Math"/>
                                </a:rPr>
                                <m:t>𝐻</m:t>
                              </m:r>
                              <m:r>
                                <a:rPr lang="de-DE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de-DE" i="1">
                                  <a:latin typeface="Cambria Math"/>
                                </a:rPr>
                                <m:t>𝑂</m:t>
                              </m:r>
                            </m:sub>
                            <m:sup>
                              <m:r>
                                <a:rPr lang="de-DE" i="1">
                                  <a:latin typeface="Cambria Math"/>
                                </a:rPr>
                                <m:t>𝑖𝑛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de-DE" dirty="0" smtClean="0"/>
              </a:p>
              <a:p>
                <a:pPr marL="0" indent="0">
                  <a:buNone/>
                </a:pPr>
                <a:endParaRPr lang="de-DE" sz="800" dirty="0"/>
              </a:p>
              <a:p>
                <a:r>
                  <a:rPr lang="de-DE" dirty="0" err="1" smtClean="0"/>
                  <a:t>Cylinder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has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good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radiation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and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constructing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properties</a:t>
                </a:r>
                <a:r>
                  <a:rPr lang="de-DE" dirty="0" smtClean="0"/>
                  <a:t> </a:t>
                </a:r>
              </a:p>
              <a:p>
                <a:endParaRPr lang="de-DE" dirty="0"/>
              </a:p>
              <a:p>
                <a:endParaRPr lang="de-DE" dirty="0" smtClean="0"/>
              </a:p>
              <a:p>
                <a:endParaRPr lang="de-DE" dirty="0" smtClean="0"/>
              </a:p>
            </p:txBody>
          </p:sp>
        </mc:Choice>
        <mc:Fallback xmlns="">
          <p:sp>
            <p:nvSpPr>
              <p:cNvPr id="7" name="Inhaltsplatzhalt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7624" y="1988840"/>
                <a:ext cx="7128792" cy="3816424"/>
              </a:xfrm>
              <a:prstGeom prst="rect">
                <a:avLst/>
              </a:prstGeom>
              <a:blipFill rotWithShape="1">
                <a:blip r:embed="rId3"/>
                <a:stretch>
                  <a:fillRect l="-1882" t="-1917" b="-495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 txBox="1">
            <a:spLocks noChangeArrowheads="1"/>
          </p:cNvSpPr>
          <p:nvPr/>
        </p:nvSpPr>
        <p:spPr bwMode="auto">
          <a:xfrm>
            <a:off x="1143000" y="476672"/>
            <a:ext cx="7342188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868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86868"/>
                </a:solidFill>
                <a:latin typeface="Arial" charset="0"/>
                <a:ea typeface="ヒラギノ角ゴ Pro W3" charset="-128"/>
                <a:cs typeface="Arial" charset="0"/>
              </a:defRPr>
            </a:lvl2pPr>
            <a:lvl3pPr algn="l" rtl="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86868"/>
                </a:solidFill>
                <a:latin typeface="Arial" charset="0"/>
                <a:ea typeface="ヒラギノ角ゴ Pro W3" charset="-128"/>
                <a:cs typeface="Arial" charset="0"/>
              </a:defRPr>
            </a:lvl3pPr>
            <a:lvl4pPr algn="l" rtl="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86868"/>
                </a:solidFill>
                <a:latin typeface="Arial" charset="0"/>
                <a:ea typeface="ヒラギノ角ゴ Pro W3" charset="-128"/>
                <a:cs typeface="Arial" charset="0"/>
              </a:defRPr>
            </a:lvl4pPr>
            <a:lvl5pPr algn="l" rtl="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86868"/>
                </a:solidFill>
                <a:latin typeface="Arial" charset="0"/>
                <a:ea typeface="ヒラギノ角ゴ Pro W3" charset="-128"/>
                <a:cs typeface="Arial" charset="0"/>
              </a:defRPr>
            </a:lvl5pPr>
            <a:lvl6pPr marL="457200" algn="l" rtl="0" fontAlgn="base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86868"/>
                </a:solidFill>
                <a:latin typeface="Arial" charset="0"/>
                <a:ea typeface="ヒラギノ角ゴ Pro W3" charset="-128"/>
                <a:cs typeface="Arial" charset="0"/>
              </a:defRPr>
            </a:lvl6pPr>
            <a:lvl7pPr marL="914400" algn="l" rtl="0" fontAlgn="base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86868"/>
                </a:solidFill>
                <a:latin typeface="Arial" charset="0"/>
                <a:ea typeface="ヒラギノ角ゴ Pro W3" charset="-128"/>
                <a:cs typeface="Arial" charset="0"/>
              </a:defRPr>
            </a:lvl7pPr>
            <a:lvl8pPr marL="1371600" algn="l" rtl="0" fontAlgn="base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86868"/>
                </a:solidFill>
                <a:latin typeface="Arial" charset="0"/>
                <a:ea typeface="ヒラギノ角ゴ Pro W3" charset="-128"/>
                <a:cs typeface="Arial" charset="0"/>
              </a:defRPr>
            </a:lvl8pPr>
            <a:lvl9pPr marL="1828800" algn="l" rtl="0" fontAlgn="base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86868"/>
                </a:solidFill>
                <a:latin typeface="Arial" charset="0"/>
                <a:ea typeface="ヒラギノ角ゴ Pro W3" charset="-128"/>
                <a:cs typeface="Arial" charset="0"/>
              </a:defRPr>
            </a:lvl9pPr>
          </a:lstStyle>
          <a:p>
            <a:pPr eaLnBrk="1" hangingPunct="1">
              <a:buNone/>
            </a:pPr>
            <a:r>
              <a:rPr lang="de-DE" dirty="0" smtClean="0"/>
              <a:t>Thermal </a:t>
            </a:r>
            <a:r>
              <a:rPr lang="de-DE" dirty="0" err="1" smtClean="0"/>
              <a:t>balancing</a:t>
            </a:r>
            <a:r>
              <a:rPr lang="de-DE" dirty="0"/>
              <a:t/>
            </a:r>
            <a:br>
              <a:rPr lang="de-DE" dirty="0"/>
            </a:br>
            <a:r>
              <a:rPr lang="de-DE" sz="1800" dirty="0" err="1" smtClean="0"/>
              <a:t>geometrical</a:t>
            </a:r>
            <a:r>
              <a:rPr lang="de-DE" sz="1800" dirty="0" smtClean="0"/>
              <a:t> </a:t>
            </a:r>
            <a:r>
              <a:rPr lang="de-DE" sz="1800" dirty="0" err="1" smtClean="0"/>
              <a:t>layout</a:t>
            </a:r>
            <a:r>
              <a:rPr lang="de-DE" sz="1800" dirty="0" smtClean="0"/>
              <a:t> - integral </a:t>
            </a:r>
            <a:r>
              <a:rPr lang="de-DE" sz="1800" dirty="0" err="1" smtClean="0"/>
              <a:t>calculation</a:t>
            </a:r>
            <a:endParaRPr lang="de-DE" sz="1800" dirty="0" smtClean="0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xfrm>
            <a:off x="2374900" y="122238"/>
            <a:ext cx="5399088" cy="122237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de-DE" dirty="0" smtClean="0">
                <a:solidFill>
                  <a:srgbClr val="686868"/>
                </a:solidFill>
              </a:rPr>
              <a:t>&gt; IRES 2012&gt; Breuer &gt; 14.11.2012</a:t>
            </a:r>
            <a:endParaRPr lang="de-DE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64000"/>
            <a:ext cx="3672408" cy="1749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5436096" y="2439484"/>
            <a:ext cx="504056" cy="394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de-DE" dirty="0" smtClean="0"/>
              <a:t>1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6516216" y="2040792"/>
            <a:ext cx="504056" cy="394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de-DE" dirty="0"/>
              <a:t>2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7812360" y="2440134"/>
            <a:ext cx="504056" cy="394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de-DE" dirty="0"/>
              <a:t>3</a:t>
            </a:r>
          </a:p>
        </p:txBody>
      </p:sp>
      <p:cxnSp>
        <p:nvCxnSpPr>
          <p:cNvPr id="4" name="Gerade Verbindung mit Pfeil 3"/>
          <p:cNvCxnSpPr>
            <a:stCxn id="8" idx="3"/>
          </p:cNvCxnSpPr>
          <p:nvPr/>
        </p:nvCxnSpPr>
        <p:spPr bwMode="auto">
          <a:xfrm flipH="1" flipV="1">
            <a:off x="5076056" y="332656"/>
            <a:ext cx="3409132" cy="513110"/>
          </a:xfrm>
          <a:prstGeom prst="straightConnector1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Gerade Verbindung mit Pfeil 12"/>
          <p:cNvCxnSpPr>
            <a:endCxn id="1026" idx="0"/>
          </p:cNvCxnSpPr>
          <p:nvPr/>
        </p:nvCxnSpPr>
        <p:spPr bwMode="auto">
          <a:xfrm flipH="1" flipV="1">
            <a:off x="6912260" y="1764000"/>
            <a:ext cx="1287524" cy="869262"/>
          </a:xfrm>
          <a:prstGeom prst="straightConnector1">
            <a:avLst/>
          </a:prstGeom>
          <a:ln w="19050"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/>
          <p:nvPr/>
        </p:nvCxnSpPr>
        <p:spPr bwMode="auto">
          <a:xfrm flipH="1">
            <a:off x="6931805" y="2642898"/>
            <a:ext cx="1240595" cy="870175"/>
          </a:xfrm>
          <a:prstGeom prst="straightConnector1">
            <a:avLst/>
          </a:prstGeom>
          <a:ln w="19050"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>
            <a:endCxn id="2" idx="1"/>
          </p:cNvCxnSpPr>
          <p:nvPr/>
        </p:nvCxnSpPr>
        <p:spPr bwMode="auto">
          <a:xfrm flipH="1">
            <a:off x="5436096" y="2636974"/>
            <a:ext cx="2763688" cy="0"/>
          </a:xfrm>
          <a:prstGeom prst="straightConnector1">
            <a:avLst/>
          </a:prstGeom>
          <a:ln w="19050"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/>
          <p:nvPr/>
        </p:nvCxnSpPr>
        <p:spPr bwMode="auto">
          <a:xfrm>
            <a:off x="6948264" y="1758726"/>
            <a:ext cx="0" cy="1313985"/>
          </a:xfrm>
          <a:prstGeom prst="straightConnector1">
            <a:avLst/>
          </a:prstGeom>
          <a:ln w="19050"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/>
          <p:nvPr/>
        </p:nvCxnSpPr>
        <p:spPr bwMode="auto">
          <a:xfrm flipH="1">
            <a:off x="5436096" y="1769269"/>
            <a:ext cx="1507630" cy="469013"/>
          </a:xfrm>
          <a:prstGeom prst="straightConnector1">
            <a:avLst/>
          </a:prstGeom>
          <a:ln w="19050"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/>
          <p:nvPr/>
        </p:nvCxnSpPr>
        <p:spPr bwMode="auto">
          <a:xfrm>
            <a:off x="6955631" y="1771650"/>
            <a:ext cx="1244153" cy="466632"/>
          </a:xfrm>
          <a:prstGeom prst="straightConnector1">
            <a:avLst/>
          </a:prstGeom>
          <a:ln w="19050"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62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de-DE" smtClean="0">
                <a:solidFill>
                  <a:srgbClr val="686868"/>
                </a:solidFill>
              </a:rPr>
              <a:t>www.DLR.de  </a:t>
            </a:r>
            <a:r>
              <a:rPr lang="de-DE" smtClean="0">
                <a:solidFill>
                  <a:srgbClr val="949494"/>
                </a:solidFill>
              </a:rPr>
              <a:t>•</a:t>
            </a:r>
            <a:r>
              <a:rPr lang="de-DE" smtClean="0">
                <a:solidFill>
                  <a:srgbClr val="686868"/>
                </a:solidFill>
              </a:rPr>
              <a:t>  Chart </a:t>
            </a:r>
            <a:fld id="{A46625B3-ED3B-4181-9583-7344BD552896}" type="slidenum">
              <a:rPr lang="de-DE" smtClean="0">
                <a:solidFill>
                  <a:srgbClr val="686868"/>
                </a:solidFill>
              </a:rPr>
              <a:pPr eaLnBrk="1" hangingPunct="1"/>
              <a:t>8</a:t>
            </a:fld>
            <a:endParaRPr lang="de-DE" smtClean="0">
              <a:solidFill>
                <a:srgbClr val="686868"/>
              </a:solidFill>
            </a:endParaRPr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1187624" y="1988840"/>
            <a:ext cx="7128792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9388" indent="-17938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17938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7913" indent="-17938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4000" indent="-17938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0088" indent="-17303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27288" indent="-173038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84488" indent="-173038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1688" indent="-173038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8888" indent="-173038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Segmentation </a:t>
            </a:r>
            <a:r>
              <a:rPr lang="de-DE" dirty="0" err="1" smtClean="0"/>
              <a:t>into</a:t>
            </a:r>
            <a:r>
              <a:rPr lang="de-DE" dirty="0" smtClean="0"/>
              <a:t> 10 </a:t>
            </a:r>
            <a:r>
              <a:rPr lang="de-DE" dirty="0" err="1" smtClean="0"/>
              <a:t>ringelements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View </a:t>
            </a:r>
            <a:r>
              <a:rPr lang="de-DE" dirty="0" err="1" smtClean="0"/>
              <a:t>factors</a:t>
            </a:r>
            <a:r>
              <a:rPr lang="de-DE" dirty="0" smtClean="0"/>
              <a:t> </a:t>
            </a:r>
            <a:r>
              <a:rPr lang="de-DE" dirty="0" err="1" smtClean="0"/>
              <a:t>calculated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MATLAB</a:t>
            </a:r>
            <a:r>
              <a:rPr lang="de-DE" i="0" baseline="30000" dirty="0" smtClean="0">
                <a:latin typeface="+mj-lt"/>
              </a:rPr>
              <a:t>®</a:t>
            </a:r>
            <a:endParaRPr lang="de-DE" baseline="30000" dirty="0" smtClean="0"/>
          </a:p>
          <a:p>
            <a:endParaRPr lang="de-DE" dirty="0"/>
          </a:p>
          <a:p>
            <a:r>
              <a:rPr lang="de-DE" dirty="0" smtClean="0"/>
              <a:t>Wall </a:t>
            </a:r>
            <a:r>
              <a:rPr lang="de-DE" dirty="0" err="1"/>
              <a:t>temperature</a:t>
            </a:r>
            <a:r>
              <a:rPr lang="de-DE" dirty="0"/>
              <a:t> </a:t>
            </a:r>
            <a:r>
              <a:rPr lang="de-DE" dirty="0" err="1"/>
              <a:t>calculation</a:t>
            </a:r>
            <a:r>
              <a:rPr lang="de-DE" dirty="0"/>
              <a:t> via </a:t>
            </a: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   </a:t>
            </a:r>
            <a:r>
              <a:rPr lang="de-DE" dirty="0" err="1" smtClean="0"/>
              <a:t>ray</a:t>
            </a:r>
            <a:r>
              <a:rPr lang="de-DE" dirty="0" smtClean="0"/>
              <a:t> </a:t>
            </a:r>
            <a:r>
              <a:rPr lang="de-DE" dirty="0" err="1"/>
              <a:t>tracing</a:t>
            </a:r>
            <a:r>
              <a:rPr lang="de-DE" dirty="0"/>
              <a:t> (OptiCAD</a:t>
            </a:r>
            <a:r>
              <a:rPr lang="de-DE" baseline="30000" dirty="0"/>
              <a:t> ®</a:t>
            </a:r>
            <a:r>
              <a:rPr lang="de-DE" dirty="0"/>
              <a:t>)</a:t>
            </a:r>
          </a:p>
          <a:p>
            <a:endParaRPr lang="de-DE" dirty="0" smtClean="0"/>
          </a:p>
          <a:p>
            <a:r>
              <a:rPr lang="de-DE" dirty="0" err="1" smtClean="0"/>
              <a:t>Convectional</a:t>
            </a:r>
            <a:r>
              <a:rPr lang="de-DE" dirty="0" smtClean="0"/>
              <a:t> </a:t>
            </a:r>
            <a:r>
              <a:rPr lang="de-DE" dirty="0" err="1" smtClean="0"/>
              <a:t>heat</a:t>
            </a:r>
            <a:r>
              <a:rPr lang="de-DE" dirty="0" smtClean="0"/>
              <a:t> </a:t>
            </a:r>
            <a:r>
              <a:rPr lang="de-DE" dirty="0" err="1" smtClean="0"/>
              <a:t>transfer</a:t>
            </a:r>
            <a:r>
              <a:rPr lang="de-DE" dirty="0" smtClean="0"/>
              <a:t> </a:t>
            </a:r>
            <a:r>
              <a:rPr lang="de-DE" dirty="0" err="1" smtClean="0"/>
              <a:t>onto</a:t>
            </a:r>
            <a:r>
              <a:rPr lang="de-DE" dirty="0" smtClean="0"/>
              <a:t> fluid per </a:t>
            </a:r>
            <a:r>
              <a:rPr lang="de-DE" dirty="0" err="1" smtClean="0"/>
              <a:t>ringelement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Radiation </a:t>
            </a:r>
            <a:r>
              <a:rPr lang="de-DE" dirty="0" err="1"/>
              <a:t>heat</a:t>
            </a:r>
            <a:r>
              <a:rPr lang="de-DE" dirty="0"/>
              <a:t> </a:t>
            </a:r>
            <a:r>
              <a:rPr lang="de-DE" dirty="0" err="1"/>
              <a:t>exchange</a:t>
            </a:r>
            <a:r>
              <a:rPr lang="de-DE" dirty="0"/>
              <a:t> </a:t>
            </a:r>
            <a:r>
              <a:rPr lang="de-DE" dirty="0" err="1"/>
              <a:t>calculation</a:t>
            </a:r>
            <a:endParaRPr lang="de-DE" dirty="0"/>
          </a:p>
          <a:p>
            <a:endParaRPr lang="de-DE" dirty="0" smtClean="0"/>
          </a:p>
          <a:p>
            <a:r>
              <a:rPr lang="de-DE" dirty="0" err="1" smtClean="0"/>
              <a:t>Implementing</a:t>
            </a:r>
            <a:r>
              <a:rPr lang="de-DE" dirty="0" smtClean="0"/>
              <a:t> a </a:t>
            </a:r>
            <a:r>
              <a:rPr lang="de-DE" dirty="0" err="1" smtClean="0"/>
              <a:t>flux-density</a:t>
            </a:r>
            <a:r>
              <a:rPr lang="de-DE" dirty="0" smtClean="0"/>
              <a:t> </a:t>
            </a:r>
            <a:r>
              <a:rPr lang="de-DE" dirty="0" err="1" smtClean="0"/>
              <a:t>controller</a:t>
            </a:r>
            <a:r>
              <a:rPr lang="de-DE" dirty="0" smtClean="0"/>
              <a:t> (</a:t>
            </a:r>
            <a:r>
              <a:rPr lang="de-DE" dirty="0" err="1" smtClean="0"/>
              <a:t>shutter</a:t>
            </a:r>
            <a:r>
              <a:rPr lang="de-DE" dirty="0" smtClean="0"/>
              <a:t>-system)</a:t>
            </a:r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 bwMode="auto">
          <a:xfrm>
            <a:off x="1143000" y="476672"/>
            <a:ext cx="7342188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868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86868"/>
                </a:solidFill>
                <a:latin typeface="Arial" charset="0"/>
                <a:ea typeface="ヒラギノ角ゴ Pro W3" charset="-128"/>
                <a:cs typeface="Arial" charset="0"/>
              </a:defRPr>
            </a:lvl2pPr>
            <a:lvl3pPr algn="l" rtl="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86868"/>
                </a:solidFill>
                <a:latin typeface="Arial" charset="0"/>
                <a:ea typeface="ヒラギノ角ゴ Pro W3" charset="-128"/>
                <a:cs typeface="Arial" charset="0"/>
              </a:defRPr>
            </a:lvl3pPr>
            <a:lvl4pPr algn="l" rtl="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86868"/>
                </a:solidFill>
                <a:latin typeface="Arial" charset="0"/>
                <a:ea typeface="ヒラギノ角ゴ Pro W3" charset="-128"/>
                <a:cs typeface="Arial" charset="0"/>
              </a:defRPr>
            </a:lvl4pPr>
            <a:lvl5pPr algn="l" rtl="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86868"/>
                </a:solidFill>
                <a:latin typeface="Arial" charset="0"/>
                <a:ea typeface="ヒラギノ角ゴ Pro W3" charset="-128"/>
                <a:cs typeface="Arial" charset="0"/>
              </a:defRPr>
            </a:lvl5pPr>
            <a:lvl6pPr marL="457200" algn="l" rtl="0" fontAlgn="base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86868"/>
                </a:solidFill>
                <a:latin typeface="Arial" charset="0"/>
                <a:ea typeface="ヒラギノ角ゴ Pro W3" charset="-128"/>
                <a:cs typeface="Arial" charset="0"/>
              </a:defRPr>
            </a:lvl6pPr>
            <a:lvl7pPr marL="914400" algn="l" rtl="0" fontAlgn="base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86868"/>
                </a:solidFill>
                <a:latin typeface="Arial" charset="0"/>
                <a:ea typeface="ヒラギノ角ゴ Pro W3" charset="-128"/>
                <a:cs typeface="Arial" charset="0"/>
              </a:defRPr>
            </a:lvl7pPr>
            <a:lvl8pPr marL="1371600" algn="l" rtl="0" fontAlgn="base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86868"/>
                </a:solidFill>
                <a:latin typeface="Arial" charset="0"/>
                <a:ea typeface="ヒラギノ角ゴ Pro W3" charset="-128"/>
                <a:cs typeface="Arial" charset="0"/>
              </a:defRPr>
            </a:lvl8pPr>
            <a:lvl9pPr marL="1828800" algn="l" rtl="0" fontAlgn="base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86868"/>
                </a:solidFill>
                <a:latin typeface="Arial" charset="0"/>
                <a:ea typeface="ヒラギノ角ゴ Pro W3" charset="-128"/>
                <a:cs typeface="Arial" charset="0"/>
              </a:defRPr>
            </a:lvl9pPr>
          </a:lstStyle>
          <a:p>
            <a:pPr eaLnBrk="1" hangingPunct="1">
              <a:buNone/>
            </a:pPr>
            <a:r>
              <a:rPr lang="de-DE" dirty="0" smtClean="0"/>
              <a:t>Thermal </a:t>
            </a:r>
            <a:r>
              <a:rPr lang="de-DE" dirty="0" err="1" smtClean="0"/>
              <a:t>balancing</a:t>
            </a:r>
            <a:r>
              <a:rPr lang="de-DE" dirty="0"/>
              <a:t/>
            </a:r>
            <a:br>
              <a:rPr lang="de-DE" dirty="0"/>
            </a:br>
            <a:r>
              <a:rPr lang="de-DE" sz="1800" dirty="0" smtClean="0"/>
              <a:t>thermal </a:t>
            </a:r>
            <a:r>
              <a:rPr lang="de-DE" sz="1800" dirty="0" err="1" smtClean="0"/>
              <a:t>layout</a:t>
            </a:r>
            <a:r>
              <a:rPr lang="de-DE" sz="1800" dirty="0" smtClean="0"/>
              <a:t> - differential </a:t>
            </a:r>
            <a:r>
              <a:rPr lang="de-DE" sz="1800" dirty="0" err="1" smtClean="0"/>
              <a:t>calculation</a:t>
            </a:r>
            <a:endParaRPr lang="de-DE" sz="1800" dirty="0" smtClean="0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xfrm>
            <a:off x="2374900" y="122238"/>
            <a:ext cx="5399088" cy="122237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de-DE" dirty="0" smtClean="0">
                <a:solidFill>
                  <a:srgbClr val="686868"/>
                </a:solidFill>
              </a:rPr>
              <a:t>&gt; IRES 2012&gt; Breuer &gt; 14.11.2012</a:t>
            </a:r>
            <a:endParaRPr lang="de-DE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64000"/>
            <a:ext cx="3672000" cy="1748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5436096" y="2435772"/>
            <a:ext cx="504056" cy="394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de-DE" dirty="0" smtClean="0"/>
              <a:t>1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6228184" y="1988840"/>
            <a:ext cx="504056" cy="394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de-DE" dirty="0" smtClean="0"/>
              <a:t>2.1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6732240" y="1988840"/>
            <a:ext cx="504056" cy="394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de-DE" dirty="0" smtClean="0"/>
              <a:t>2.2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7236296" y="1988840"/>
            <a:ext cx="504056" cy="394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de-DE" dirty="0" smtClean="0"/>
              <a:t>2.3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7668344" y="1988840"/>
            <a:ext cx="504056" cy="394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de-DE" dirty="0" smtClean="0"/>
              <a:t>2.4</a:t>
            </a: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8172400" y="1988840"/>
            <a:ext cx="504056" cy="394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de-DE" dirty="0" smtClean="0"/>
              <a:t>2.n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7981132" y="2440949"/>
            <a:ext cx="504056" cy="394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6687940" y="849422"/>
            <a:ext cx="504056" cy="394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18" name="Geschweifte Klammer links 17"/>
          <p:cNvSpPr/>
          <p:nvPr/>
        </p:nvSpPr>
        <p:spPr bwMode="auto">
          <a:xfrm rot="5400000">
            <a:off x="6714238" y="213826"/>
            <a:ext cx="432048" cy="2484276"/>
          </a:xfrm>
          <a:prstGeom prst="leftBrace">
            <a:avLst>
              <a:gd name="adj1" fmla="val 59039"/>
              <a:gd name="adj2" fmla="val 50000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Arial" charset="0"/>
            </a:endParaRPr>
          </a:p>
        </p:txBody>
      </p:sp>
      <p:cxnSp>
        <p:nvCxnSpPr>
          <p:cNvPr id="19" name="Gerade Verbindung mit Pfeil 18"/>
          <p:cNvCxnSpPr>
            <a:endCxn id="12" idx="2"/>
          </p:cNvCxnSpPr>
          <p:nvPr/>
        </p:nvCxnSpPr>
        <p:spPr bwMode="auto">
          <a:xfrm flipH="1" flipV="1">
            <a:off x="6984268" y="2383820"/>
            <a:ext cx="3460" cy="1125308"/>
          </a:xfrm>
          <a:prstGeom prst="straightConnector1">
            <a:avLst/>
          </a:prstGeom>
          <a:ln w="19050"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>
            <a:endCxn id="13" idx="2"/>
          </p:cNvCxnSpPr>
          <p:nvPr/>
        </p:nvCxnSpPr>
        <p:spPr bwMode="auto">
          <a:xfrm flipV="1">
            <a:off x="6984268" y="2383820"/>
            <a:ext cx="504056" cy="1125309"/>
          </a:xfrm>
          <a:prstGeom prst="straightConnector1">
            <a:avLst/>
          </a:prstGeom>
          <a:ln w="19050"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>
            <a:endCxn id="11" idx="2"/>
          </p:cNvCxnSpPr>
          <p:nvPr/>
        </p:nvCxnSpPr>
        <p:spPr bwMode="auto">
          <a:xfrm flipH="1" flipV="1">
            <a:off x="6480212" y="2383820"/>
            <a:ext cx="504056" cy="1129060"/>
          </a:xfrm>
          <a:prstGeom prst="straightConnector1">
            <a:avLst/>
          </a:prstGeom>
          <a:ln w="19050"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/>
          <p:nvPr/>
        </p:nvCxnSpPr>
        <p:spPr bwMode="auto">
          <a:xfrm flipV="1">
            <a:off x="6984268" y="2780928"/>
            <a:ext cx="1116124" cy="731952"/>
          </a:xfrm>
          <a:prstGeom prst="straightConnector1">
            <a:avLst/>
          </a:prstGeom>
          <a:ln w="19050"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/>
          <p:nvPr/>
        </p:nvCxnSpPr>
        <p:spPr bwMode="auto">
          <a:xfrm flipH="1" flipV="1">
            <a:off x="5796136" y="2708920"/>
            <a:ext cx="1191592" cy="803960"/>
          </a:xfrm>
          <a:prstGeom prst="straightConnector1">
            <a:avLst/>
          </a:prstGeom>
          <a:ln w="19050"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>
            <a:endCxn id="14" idx="2"/>
          </p:cNvCxnSpPr>
          <p:nvPr/>
        </p:nvCxnSpPr>
        <p:spPr bwMode="auto">
          <a:xfrm flipV="1">
            <a:off x="6984268" y="2383820"/>
            <a:ext cx="936104" cy="1125309"/>
          </a:xfrm>
          <a:prstGeom prst="straightConnector1">
            <a:avLst/>
          </a:prstGeom>
          <a:ln w="19050"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Gerade Verbindung mit Pfeil 39"/>
          <p:cNvCxnSpPr>
            <a:endCxn id="15" idx="2"/>
          </p:cNvCxnSpPr>
          <p:nvPr/>
        </p:nvCxnSpPr>
        <p:spPr bwMode="auto">
          <a:xfrm flipV="1">
            <a:off x="6984268" y="2383820"/>
            <a:ext cx="1440160" cy="1125309"/>
          </a:xfrm>
          <a:prstGeom prst="straightConnector1">
            <a:avLst/>
          </a:prstGeom>
          <a:ln w="19050"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887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de-DE" smtClean="0">
                <a:solidFill>
                  <a:srgbClr val="686868"/>
                </a:solidFill>
              </a:rPr>
              <a:t>www.DLR.de  </a:t>
            </a:r>
            <a:r>
              <a:rPr lang="de-DE" smtClean="0">
                <a:solidFill>
                  <a:srgbClr val="949494"/>
                </a:solidFill>
              </a:rPr>
              <a:t>•</a:t>
            </a:r>
            <a:r>
              <a:rPr lang="de-DE" smtClean="0">
                <a:solidFill>
                  <a:srgbClr val="686868"/>
                </a:solidFill>
              </a:rPr>
              <a:t>  Chart </a:t>
            </a:r>
            <a:fld id="{A46625B3-ED3B-4181-9583-7344BD552896}" type="slidenum">
              <a:rPr lang="de-DE" smtClean="0">
                <a:solidFill>
                  <a:srgbClr val="686868"/>
                </a:solidFill>
              </a:rPr>
              <a:pPr eaLnBrk="1" hangingPunct="1"/>
              <a:t>9</a:t>
            </a:fld>
            <a:endParaRPr lang="de-DE" smtClean="0">
              <a:solidFill>
                <a:srgbClr val="686868"/>
              </a:solidFill>
            </a:endParaRPr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1187624" y="1988840"/>
            <a:ext cx="7128792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9388" indent="-17938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17938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7913" indent="-17938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4000" indent="-17938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0088" indent="-17303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27288" indent="-173038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84488" indent="-173038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1688" indent="-173038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8888" indent="-173038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 smtClean="0"/>
              <a:t>Raytracing</a:t>
            </a:r>
            <a:r>
              <a:rPr lang="de-DE" dirty="0" smtClean="0"/>
              <a:t> </a:t>
            </a:r>
            <a:r>
              <a:rPr lang="de-DE" dirty="0" err="1" smtClean="0"/>
              <a:t>executed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OptiCAD</a:t>
            </a:r>
          </a:p>
          <a:p>
            <a:endParaRPr lang="de-DE" dirty="0"/>
          </a:p>
          <a:p>
            <a:r>
              <a:rPr lang="de-DE" dirty="0" err="1" smtClean="0"/>
              <a:t>Implemented</a:t>
            </a:r>
            <a:r>
              <a:rPr lang="de-DE" dirty="0" smtClean="0"/>
              <a:t> solar </a:t>
            </a:r>
            <a:r>
              <a:rPr lang="de-DE" dirty="0" err="1" smtClean="0"/>
              <a:t>simulator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Division </a:t>
            </a:r>
            <a:r>
              <a:rPr lang="de-DE" dirty="0" err="1" smtClean="0"/>
              <a:t>of</a:t>
            </a:r>
            <a:r>
              <a:rPr lang="de-DE" dirty="0" smtClean="0"/>
              <a:t> wall </a:t>
            </a:r>
            <a:r>
              <a:rPr lang="de-DE" dirty="0" err="1" smtClean="0"/>
              <a:t>into</a:t>
            </a:r>
            <a:r>
              <a:rPr lang="de-DE" dirty="0" smtClean="0"/>
              <a:t> 10 </a:t>
            </a:r>
            <a:r>
              <a:rPr lang="de-DE" dirty="0" err="1" smtClean="0"/>
              <a:t>ringelements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each</a:t>
            </a:r>
            <a:r>
              <a:rPr lang="de-DE" dirty="0" smtClean="0"/>
              <a:t> 40 </a:t>
            </a:r>
            <a:r>
              <a:rPr lang="de-DE" dirty="0" err="1" smtClean="0"/>
              <a:t>segments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Summation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incoming</a:t>
            </a:r>
            <a:r>
              <a:rPr lang="de-DE" dirty="0" smtClean="0"/>
              <a:t> power per </a:t>
            </a:r>
            <a:r>
              <a:rPr lang="de-DE" dirty="0" err="1" smtClean="0"/>
              <a:t>ringelement</a:t>
            </a:r>
            <a:endParaRPr lang="de-DE" dirty="0" smtClean="0"/>
          </a:p>
          <a:p>
            <a:endParaRPr lang="de-DE" dirty="0"/>
          </a:p>
          <a:p>
            <a:r>
              <a:rPr lang="de-DE" dirty="0"/>
              <a:t>Focus </a:t>
            </a:r>
            <a:r>
              <a:rPr lang="de-DE" dirty="0" err="1"/>
              <a:t>distance</a:t>
            </a:r>
            <a:r>
              <a:rPr lang="de-DE" dirty="0"/>
              <a:t> </a:t>
            </a:r>
            <a:r>
              <a:rPr lang="de-DE" dirty="0" err="1"/>
              <a:t>variation</a:t>
            </a:r>
            <a:r>
              <a:rPr lang="de-DE" dirty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optimized</a:t>
            </a:r>
            <a:r>
              <a:rPr lang="de-DE" dirty="0" smtClean="0"/>
              <a:t> </a:t>
            </a:r>
            <a:r>
              <a:rPr lang="de-DE" dirty="0" err="1" smtClean="0"/>
              <a:t>usage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incoming</a:t>
            </a:r>
            <a:r>
              <a:rPr lang="de-DE" dirty="0" smtClean="0"/>
              <a:t> </a:t>
            </a:r>
            <a:r>
              <a:rPr lang="de-DE" dirty="0" err="1" smtClean="0"/>
              <a:t>radiation</a:t>
            </a:r>
            <a:endParaRPr lang="de-DE" dirty="0" smtClean="0"/>
          </a:p>
          <a:p>
            <a:endParaRPr lang="de-DE" dirty="0"/>
          </a:p>
          <a:p>
            <a:endParaRPr lang="de-DE" dirty="0" smtClean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 bwMode="auto">
          <a:xfrm>
            <a:off x="1143000" y="476672"/>
            <a:ext cx="7342188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868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86868"/>
                </a:solidFill>
                <a:latin typeface="Arial" charset="0"/>
                <a:ea typeface="ヒラギノ角ゴ Pro W3" charset="-128"/>
                <a:cs typeface="Arial" charset="0"/>
              </a:defRPr>
            </a:lvl2pPr>
            <a:lvl3pPr algn="l" rtl="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86868"/>
                </a:solidFill>
                <a:latin typeface="Arial" charset="0"/>
                <a:ea typeface="ヒラギノ角ゴ Pro W3" charset="-128"/>
                <a:cs typeface="Arial" charset="0"/>
              </a:defRPr>
            </a:lvl3pPr>
            <a:lvl4pPr algn="l" rtl="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86868"/>
                </a:solidFill>
                <a:latin typeface="Arial" charset="0"/>
                <a:ea typeface="ヒラギノ角ゴ Pro W3" charset="-128"/>
                <a:cs typeface="Arial" charset="0"/>
              </a:defRPr>
            </a:lvl4pPr>
            <a:lvl5pPr algn="l" rtl="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86868"/>
                </a:solidFill>
                <a:latin typeface="Arial" charset="0"/>
                <a:ea typeface="ヒラギノ角ゴ Pro W3" charset="-128"/>
                <a:cs typeface="Arial" charset="0"/>
              </a:defRPr>
            </a:lvl5pPr>
            <a:lvl6pPr marL="457200" algn="l" rtl="0" fontAlgn="base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86868"/>
                </a:solidFill>
                <a:latin typeface="Arial" charset="0"/>
                <a:ea typeface="ヒラギノ角ゴ Pro W3" charset="-128"/>
                <a:cs typeface="Arial" charset="0"/>
              </a:defRPr>
            </a:lvl6pPr>
            <a:lvl7pPr marL="914400" algn="l" rtl="0" fontAlgn="base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86868"/>
                </a:solidFill>
                <a:latin typeface="Arial" charset="0"/>
                <a:ea typeface="ヒラギノ角ゴ Pro W3" charset="-128"/>
                <a:cs typeface="Arial" charset="0"/>
              </a:defRPr>
            </a:lvl7pPr>
            <a:lvl8pPr marL="1371600" algn="l" rtl="0" fontAlgn="base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86868"/>
                </a:solidFill>
                <a:latin typeface="Arial" charset="0"/>
                <a:ea typeface="ヒラギノ角ゴ Pro W3" charset="-128"/>
                <a:cs typeface="Arial" charset="0"/>
              </a:defRPr>
            </a:lvl8pPr>
            <a:lvl9pPr marL="1828800" algn="l" rtl="0" fontAlgn="base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86868"/>
                </a:solidFill>
                <a:latin typeface="Arial" charset="0"/>
                <a:ea typeface="ヒラギノ角ゴ Pro W3" charset="-128"/>
                <a:cs typeface="Arial" charset="0"/>
              </a:defRPr>
            </a:lvl9pPr>
          </a:lstStyle>
          <a:p>
            <a:pPr eaLnBrk="1" hangingPunct="1">
              <a:buNone/>
            </a:pPr>
            <a:r>
              <a:rPr lang="de-DE" dirty="0" smtClean="0"/>
              <a:t>Thermal </a:t>
            </a:r>
            <a:r>
              <a:rPr lang="de-DE" dirty="0" err="1" smtClean="0"/>
              <a:t>balancing</a:t>
            </a:r>
            <a:r>
              <a:rPr lang="de-DE" dirty="0"/>
              <a:t/>
            </a:r>
            <a:br>
              <a:rPr lang="de-DE" dirty="0"/>
            </a:br>
            <a:r>
              <a:rPr lang="de-DE" sz="1800" dirty="0" err="1" smtClean="0"/>
              <a:t>calculation</a:t>
            </a:r>
            <a:r>
              <a:rPr lang="de-DE" sz="1800" dirty="0" smtClean="0"/>
              <a:t> </a:t>
            </a:r>
            <a:r>
              <a:rPr lang="de-DE" sz="1800" dirty="0" err="1" smtClean="0"/>
              <a:t>methods</a:t>
            </a:r>
            <a:r>
              <a:rPr lang="de-DE" sz="1800" dirty="0" smtClean="0"/>
              <a:t> - </a:t>
            </a:r>
            <a:r>
              <a:rPr lang="de-DE" sz="1800" dirty="0" err="1" smtClean="0"/>
              <a:t>ray</a:t>
            </a:r>
            <a:r>
              <a:rPr lang="de-DE" sz="1800" dirty="0" smtClean="0"/>
              <a:t> </a:t>
            </a:r>
            <a:r>
              <a:rPr lang="de-DE" sz="1800" dirty="0" err="1" smtClean="0"/>
              <a:t>tracing</a:t>
            </a:r>
            <a:endParaRPr lang="de-DE" sz="1800" dirty="0" smtClean="0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xfrm>
            <a:off x="2374900" y="122238"/>
            <a:ext cx="5399088" cy="122237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de-DE" dirty="0" smtClean="0">
                <a:solidFill>
                  <a:srgbClr val="686868"/>
                </a:solidFill>
              </a:rPr>
              <a:t>&gt; IRES 2012&gt; Breuer &gt; 14.11.2012</a:t>
            </a:r>
            <a:endParaRPr lang="de-DE" dirty="0" smtClean="0"/>
          </a:p>
        </p:txBody>
      </p:sp>
      <p:pic>
        <p:nvPicPr>
          <p:cNvPr id="10" name="Picture 15" descr="G:\TT-SF-SS\Projekt SoHTEk\Veröffentlichungen\Sonnenkolloquium 2012\Skal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339" y="1203682"/>
            <a:ext cx="512390" cy="172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272602"/>
            <a:ext cx="2160240" cy="1583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249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Standarddesign">
      <a:majorFont>
        <a:latin typeface="Arial"/>
        <a:ea typeface="ヒラギノ角ゴ Pro W3"/>
        <a:cs typeface="Arial"/>
      </a:majorFont>
      <a:minorFont>
        <a:latin typeface="Arial"/>
        <a:ea typeface="ヒラギノ角ゴ Pro W3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ts val="2600"/>
          </a:lnSpc>
          <a:spcBef>
            <a:spcPct val="0"/>
          </a:spcBef>
          <a:spcAft>
            <a:spcPct val="0"/>
          </a:spcAft>
          <a:buClrTx/>
          <a:buSzTx/>
          <a:buFontTx/>
          <a:buChar char="-"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ts val="2600"/>
          </a:lnSpc>
          <a:spcBef>
            <a:spcPct val="0"/>
          </a:spcBef>
          <a:spcAft>
            <a:spcPct val="0"/>
          </a:spcAft>
          <a:buClrTx/>
          <a:buSzTx/>
          <a:buFontTx/>
          <a:buChar char="-"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D3BF77F0DEA9A4B8748258238955038" ma:contentTypeVersion="0" ma:contentTypeDescription="Ein neues Dokument erstellen." ma:contentTypeScope="" ma:versionID="538a5220a3ddfc7e20939252f667381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6c4a6dd5ef775a5269b08f7de37f93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B7F93D3-E8CC-42F9-B484-47D4259EE62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1229F5E-D482-45E0-AAC4-73AD9C7D21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DDA2935-5304-42DF-A9D0-3BA16FD7359F}">
  <ds:schemaRefs>
    <ds:schemaRef ds:uri="http://purl.org/dc/dcmitype/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965</Words>
  <Application>Microsoft Office PowerPoint</Application>
  <PresentationFormat>Bildschirmpräsentation (4:3)</PresentationFormat>
  <Paragraphs>191</Paragraphs>
  <Slides>16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7" baseType="lpstr">
      <vt:lpstr>Standarddesign</vt:lpstr>
      <vt:lpstr>PowerPoint-Präsentation</vt:lpstr>
      <vt:lpstr>Content</vt:lpstr>
      <vt:lpstr>Overview Overall Process</vt:lpstr>
      <vt:lpstr>Overview Motivation (HTE)</vt:lpstr>
      <vt:lpstr>Overview Solarsimulator</vt:lpstr>
      <vt:lpstr>Designstudy volumetric and tubular differences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Designing a test receiver for use in the  Thermal balancing - variation of mass flow (example calculation)</vt:lpstr>
      <vt:lpstr>PowerPoint-Präsentation</vt:lpstr>
      <vt:lpstr>PowerPoint-Präsentation</vt:lpstr>
      <vt:lpstr>PowerPoint-Präsentation</vt:lpstr>
      <vt:lpstr>PowerPoint-Präsentation</vt:lpstr>
    </vt:vector>
  </TitlesOfParts>
  <Company>T-Systems SfR (im Auftrag des DLR)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DLR-Präsentation im 4:3 Format (Englisch)</dc:title>
  <dc:subject>DLR CD-Vorlagen</dc:subject>
  <dc:creator>Breuer, Stefan</dc:creator>
  <dc:description>Diese Version nutzt die Fußzeile zur Eingabe von_x000d_
Vortrag &gt; Autor &gt; Dokumentname &gt; Datum_x000d_
Variante mit Untertitel auf Titelfolienmaster und_x000d_
geändertem Standard Farbschema (für Hyperlink)_x000d_
Arial als Schriftart bei neuen Textfeldern</dc:description>
  <cp:lastModifiedBy>Breuer, Stefan</cp:lastModifiedBy>
  <cp:revision>349</cp:revision>
  <cp:lastPrinted>2004-02-03T08:35:42Z</cp:lastPrinted>
  <dcterms:created xsi:type="dcterms:W3CDTF">2003-10-01T09:44:24Z</dcterms:created>
  <dcterms:modified xsi:type="dcterms:W3CDTF">2012-11-19T12:25:03Z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ojekt">
    <vt:lpwstr>DLR allgemein</vt:lpwstr>
  </property>
  <property fmtid="{D5CDD505-2E9C-101B-9397-08002B2CF9AE}" pid="3" name="ContentTypeId">
    <vt:lpwstr>0x010100ED3BF77F0DEA9A4B8748258238955038</vt:lpwstr>
  </property>
</Properties>
</file>