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35" r:id="rId2"/>
    <p:sldId id="459" r:id="rId3"/>
    <p:sldId id="468" r:id="rId4"/>
    <p:sldId id="469" r:id="rId5"/>
    <p:sldId id="461" r:id="rId6"/>
    <p:sldId id="462" r:id="rId7"/>
    <p:sldId id="484" r:id="rId8"/>
    <p:sldId id="483" r:id="rId9"/>
    <p:sldId id="470" r:id="rId10"/>
    <p:sldId id="471" r:id="rId11"/>
    <p:sldId id="472" r:id="rId12"/>
    <p:sldId id="473" r:id="rId13"/>
    <p:sldId id="474" r:id="rId14"/>
    <p:sldId id="475" r:id="rId15"/>
    <p:sldId id="482" r:id="rId16"/>
  </p:sldIdLst>
  <p:sldSz cx="9144000" cy="6858000" type="screen4x3"/>
  <p:notesSz cx="6797675" cy="9926638"/>
  <p:custDataLst>
    <p:tags r:id="rId19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521415D9-36F7-43E2-AB2F-B90AF26B5E84}">
      <p14:sectionLst xmlns:p14="http://schemas.microsoft.com/office/powerpoint/2010/main">
        <p14:section name="Default Section" id="{A3810238-73FA-4C33-BD8A-712AD2DF2197}">
          <p14:sldIdLst>
            <p14:sldId id="335"/>
            <p14:sldId id="459"/>
            <p14:sldId id="468"/>
            <p14:sldId id="469"/>
            <p14:sldId id="461"/>
            <p14:sldId id="462"/>
            <p14:sldId id="484"/>
            <p14:sldId id="483"/>
            <p14:sldId id="470"/>
            <p14:sldId id="471"/>
            <p14:sldId id="472"/>
            <p14:sldId id="473"/>
            <p14:sldId id="474"/>
            <p14:sldId id="475"/>
            <p14:sldId id="4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3333CC"/>
    <a:srgbClr val="686868"/>
    <a:srgbClr val="D2D2D2"/>
    <a:srgbClr val="FAFAFA"/>
    <a:srgbClr val="FF8D00"/>
    <a:srgbClr val="FFE700"/>
    <a:srgbClr val="E7E7E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357" autoAdjust="0"/>
  </p:normalViewPr>
  <p:slideViewPr>
    <p:cSldViewPr>
      <p:cViewPr varScale="1">
        <p:scale>
          <a:sx n="123" d="100"/>
          <a:sy n="123" d="100"/>
        </p:scale>
        <p:origin x="-31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2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68" cy="4972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02" tIns="46202" rIns="92402" bIns="46202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801" y="0"/>
            <a:ext cx="2944268" cy="4972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02" tIns="46202" rIns="92402" bIns="46202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7748"/>
            <a:ext cx="2944268" cy="4972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02" tIns="46202" rIns="92402" bIns="46202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01" y="9427748"/>
            <a:ext cx="2944268" cy="4972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02" tIns="46202" rIns="92402" bIns="46202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0F12A39-C433-407A-B6C5-69CEC6E571CD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037035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68" cy="4972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02" tIns="46202" rIns="92402" bIns="46202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01" y="0"/>
            <a:ext cx="2944268" cy="4972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02" tIns="46202" rIns="92402" bIns="46202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7038" y="663575"/>
            <a:ext cx="5943600" cy="4457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47" y="5353477"/>
            <a:ext cx="5438783" cy="38296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02" tIns="46202" rIns="92402" bIns="462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7748"/>
            <a:ext cx="2944268" cy="4972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02" tIns="46202" rIns="92402" bIns="46202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01" y="9427748"/>
            <a:ext cx="2944268" cy="4972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02" tIns="46202" rIns="92402" bIns="46202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77E21A1-6D50-471A-8809-10C395E9DE4D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5942542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7E21A1-6D50-471A-8809-10C395E9DE4D}" type="slidenum">
              <a:rPr lang="de-DE" altLang="en-US" smtClean="0"/>
              <a:pPr>
                <a:defRPr/>
              </a:pPr>
              <a:t>1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097334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7E21A1-6D50-471A-8809-10C395E9DE4D}" type="slidenum">
              <a:rPr lang="de-DE" altLang="en-US" smtClean="0"/>
              <a:pPr>
                <a:defRPr/>
              </a:pPr>
              <a:t>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561791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630">
              <a:defRPr/>
            </a:pPr>
            <a:r>
              <a:rPr lang="en-US" altLang="en-US" sz="1000" dirty="0"/>
              <a:t>At high SZAs, larger errors in the retrieved O3 col. partly due to the AMF calculation at one single wavelength (325.5 nm in GDP 4.x)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7E21A1-6D50-471A-8809-10C395E9DE4D}" type="slidenum">
              <a:rPr lang="de-DE" altLang="en-US" smtClean="0"/>
              <a:pPr>
                <a:defRPr/>
              </a:pPr>
              <a:t>4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158931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54063"/>
            <a:ext cx="4964112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103C99B-790C-44F0-A905-701B485C950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927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Resolution 0.5° x 0.5° </a:t>
            </a:r>
          </a:p>
          <a:p>
            <a:r>
              <a:rPr lang="de-DE" dirty="0" smtClean="0"/>
              <a:t>Temporal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resolution</a:t>
            </a:r>
            <a:r>
              <a:rPr lang="de-DE" baseline="0" dirty="0" smtClean="0"/>
              <a:t> 5 Days</a:t>
            </a:r>
          </a:p>
          <a:p>
            <a:endParaRPr lang="de-DE" baseline="0" dirty="0" smtClean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7E21A1-6D50-471A-8809-10C395E9DE4D}" type="slidenum">
              <a:rPr lang="de-DE" altLang="en-US" smtClean="0"/>
              <a:pPr>
                <a:defRPr/>
              </a:pPr>
              <a:t>11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650639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f\Host\Users\cd\Desktop\Startbild_4zu3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0" descr="dlr_signe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5857875"/>
            <a:ext cx="857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1392238"/>
            <a:ext cx="7342188" cy="741362"/>
          </a:xfrm>
        </p:spPr>
        <p:txBody>
          <a:bodyPr/>
          <a:lstStyle>
            <a:lvl1pPr algn="ctr">
              <a:tabLst>
                <a:tab pos="2038350" algn="l"/>
              </a:tabLst>
              <a:defRPr>
                <a:solidFill>
                  <a:srgbClr val="0070C0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de-DE" noProof="0" dirty="0" smtClean="0"/>
          </a:p>
        </p:txBody>
      </p:sp>
      <p:sp>
        <p:nvSpPr>
          <p:cNvPr id="85029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159000"/>
            <a:ext cx="7342188" cy="1702048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de-DE" noProof="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0765"/>
            <a:ext cx="969963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184781" cy="41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78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620688"/>
            <a:ext cx="7342188" cy="738187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3000" y="1412776"/>
            <a:ext cx="7694613" cy="4464149"/>
          </a:xfrm>
        </p:spPr>
        <p:txBody>
          <a:bodyPr/>
          <a:lstStyle>
            <a:lvl1pPr marL="269875" indent="-269875">
              <a:buSzPct val="75000"/>
              <a:buFont typeface="Wingdings" pitchFamily="2" charset="2"/>
              <a:buChar char="Ø"/>
              <a:defRPr/>
            </a:lvl1pPr>
            <a:lvl2pPr marL="717550" indent="-271463">
              <a:buSzPct val="75000"/>
              <a:buFont typeface="Wingdings" pitchFamily="2" charset="2"/>
              <a:buChar char="Ø"/>
              <a:defRPr/>
            </a:lvl2pPr>
            <a:lvl3pPr marL="1166813" indent="-268288">
              <a:buSzPct val="75000"/>
              <a:buFont typeface="Wingdings" pitchFamily="2" charset="2"/>
              <a:buChar char="Ø"/>
              <a:defRPr/>
            </a:lvl3pPr>
            <a:lvl4pPr marL="1616075" indent="-271463">
              <a:buSzPct val="75000"/>
              <a:buFont typeface="Wingdings" pitchFamily="2" charset="2"/>
              <a:buChar char="Ø"/>
              <a:defRPr/>
            </a:lvl4pPr>
            <a:lvl5pPr marL="2063750" indent="-266700">
              <a:buSzPct val="75000"/>
              <a:buFont typeface="Wingdings" pitchFamily="2" charset="2"/>
              <a:buChar char="Ø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2186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620688"/>
            <a:ext cx="7342188" cy="738187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143000" y="1412776"/>
            <a:ext cx="3770313" cy="4464149"/>
          </a:xfrm>
        </p:spPr>
        <p:txBody>
          <a:bodyPr/>
          <a:lstStyle>
            <a:lvl1pPr marL="269875" indent="-269875">
              <a:buSzPct val="75000"/>
              <a:buFont typeface="Wingdings" pitchFamily="2" charset="2"/>
              <a:buChar char="Ø"/>
              <a:defRPr/>
            </a:lvl1pPr>
            <a:lvl2pPr marL="717550" indent="-271463">
              <a:buSzPct val="75000"/>
              <a:buFont typeface="Wingdings" pitchFamily="2" charset="2"/>
              <a:buChar char="Ø"/>
              <a:defRPr/>
            </a:lvl2pPr>
            <a:lvl3pPr marL="1166813" indent="-268288">
              <a:buSzPct val="75000"/>
              <a:buFont typeface="Wingdings" pitchFamily="2" charset="2"/>
              <a:buChar char="Ø"/>
              <a:defRPr/>
            </a:lvl3pPr>
            <a:lvl4pPr marL="1616075" indent="-271463">
              <a:buSzPct val="75000"/>
              <a:buFont typeface="Wingdings" pitchFamily="2" charset="2"/>
              <a:buChar char="Ø"/>
              <a:defRPr/>
            </a:lvl4pPr>
            <a:lvl5pPr marL="2065338" indent="-173038">
              <a:buSzPct val="75000"/>
              <a:buFont typeface="Wingdings" pitchFamily="2" charset="2"/>
              <a:buChar char="Ø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65713" y="1412776"/>
            <a:ext cx="3771900" cy="4464149"/>
          </a:xfrm>
        </p:spPr>
        <p:txBody>
          <a:bodyPr/>
          <a:lstStyle>
            <a:lvl1pPr marL="269875" indent="-269875">
              <a:buSzPct val="75000"/>
              <a:buFont typeface="Wingdings" pitchFamily="2" charset="2"/>
              <a:buChar char="Ø"/>
              <a:defRPr/>
            </a:lvl1pPr>
            <a:lvl2pPr marL="717550" indent="-271463">
              <a:buSzPct val="75000"/>
              <a:buFont typeface="Wingdings" pitchFamily="2" charset="2"/>
              <a:buChar char="Ø"/>
              <a:defRPr/>
            </a:lvl2pPr>
            <a:lvl3pPr marL="1166813" indent="-268288">
              <a:buSzPct val="75000"/>
              <a:buFont typeface="Wingdings" pitchFamily="2" charset="2"/>
              <a:buChar char="Ø"/>
              <a:defRPr/>
            </a:lvl3pPr>
            <a:lvl4pPr marL="1616075" indent="-271463">
              <a:buSzPct val="75000"/>
              <a:buFont typeface="Wingdings" pitchFamily="2" charset="2"/>
              <a:buChar char="Ø"/>
              <a:defRPr/>
            </a:lvl4pPr>
            <a:lvl5pPr marL="2063750" indent="-266700">
              <a:buSzPct val="75000"/>
              <a:buFont typeface="Wingdings" pitchFamily="2" charset="2"/>
              <a:buChar char="Ø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2206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1144800" y="1412776"/>
            <a:ext cx="3769200" cy="333425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65200" y="1412776"/>
            <a:ext cx="3769200" cy="3348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143000" y="620688"/>
            <a:ext cx="7342188" cy="738187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2"/>
          </p:nvPr>
        </p:nvSpPr>
        <p:spPr>
          <a:xfrm>
            <a:off x="1144800" y="1844824"/>
            <a:ext cx="3769200" cy="4176464"/>
          </a:xfrm>
        </p:spPr>
        <p:txBody>
          <a:bodyPr/>
          <a:lstStyle>
            <a:lvl1pPr marL="269875" indent="-269875">
              <a:buSzPct val="75000"/>
              <a:buFont typeface="Wingdings" pitchFamily="2" charset="2"/>
              <a:buChar char="Ø"/>
              <a:defRPr/>
            </a:lvl1pPr>
            <a:lvl2pPr marL="717550" indent="-271463">
              <a:buSzPct val="75000"/>
              <a:buFont typeface="Wingdings" pitchFamily="2" charset="2"/>
              <a:buChar char="Ø"/>
              <a:defRPr/>
            </a:lvl2pPr>
            <a:lvl3pPr marL="1166813" indent="-268288">
              <a:buSzPct val="75000"/>
              <a:buFont typeface="Wingdings" pitchFamily="2" charset="2"/>
              <a:buChar char="Ø"/>
              <a:defRPr/>
            </a:lvl3pPr>
            <a:lvl4pPr marL="1614488" indent="-179388">
              <a:buSzPct val="75000"/>
              <a:buFont typeface="Wingdings" pitchFamily="2" charset="2"/>
              <a:buChar char="Ø"/>
              <a:defRPr/>
            </a:lvl4pPr>
            <a:lvl5pPr marL="2063750" indent="-266700">
              <a:buSzPct val="75000"/>
              <a:buFont typeface="Wingdings" pitchFamily="2" charset="2"/>
              <a:buChar char="Ø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3"/>
          </p:nvPr>
        </p:nvSpPr>
        <p:spPr>
          <a:xfrm>
            <a:off x="5065200" y="1844824"/>
            <a:ext cx="3769200" cy="4176464"/>
          </a:xfrm>
        </p:spPr>
        <p:txBody>
          <a:bodyPr/>
          <a:lstStyle>
            <a:lvl1pPr marL="269875" indent="-269875">
              <a:buSzPct val="75000"/>
              <a:buFont typeface="Wingdings" pitchFamily="2" charset="2"/>
              <a:buChar char="Ø"/>
              <a:defRPr/>
            </a:lvl1pPr>
            <a:lvl2pPr marL="717550" indent="-271463">
              <a:buSzPct val="75000"/>
              <a:buFont typeface="Wingdings" pitchFamily="2" charset="2"/>
              <a:buChar char="Ø"/>
              <a:defRPr/>
            </a:lvl2pPr>
            <a:lvl3pPr marL="1166813" indent="-268288">
              <a:buSzPct val="75000"/>
              <a:buFont typeface="Wingdings" pitchFamily="2" charset="2"/>
              <a:buChar char="Ø"/>
              <a:defRPr/>
            </a:lvl3pPr>
            <a:lvl4pPr marL="1616075" indent="-271463">
              <a:buSzPct val="75000"/>
              <a:buFont typeface="Wingdings" pitchFamily="2" charset="2"/>
              <a:buChar char="Ø"/>
              <a:defRPr/>
            </a:lvl4pPr>
            <a:lvl5pPr marL="2063750" indent="-266700">
              <a:buSzPct val="75000"/>
              <a:buFont typeface="Wingdings" pitchFamily="2" charset="2"/>
              <a:buChar char="Ø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3693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620688"/>
            <a:ext cx="7342188" cy="738187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0759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1994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\\psf\Host\Users\cd\Desktop\Startbild_4zu3-Fus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7138"/>
            <a:ext cx="91440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38213"/>
            <a:ext cx="73421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Mastertitelformat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884363"/>
            <a:ext cx="7694613" cy="399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Mastertextformat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pic>
        <p:nvPicPr>
          <p:cNvPr id="1029" name="Grafik 10" descr="dlr_signet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09376"/>
            <a:ext cx="563479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0765"/>
            <a:ext cx="864000" cy="8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184781" cy="4146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5pPr>
      <a:lvl6pPr marL="457200"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6pPr>
      <a:lvl7pPr marL="914400"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7pPr>
      <a:lvl8pPr marL="1371600"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8pPr>
      <a:lvl9pPr marL="1828800"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9pPr>
    </p:titleStyle>
    <p:bodyStyle>
      <a:lvl1pPr marL="179388" indent="-179388" algn="l" rtl="0" eaLnBrk="0" fontAlgn="base" hangingPunct="0"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25475" indent="-179388" algn="l" rtl="0" eaLnBrk="0" fontAlgn="base" hangingPunct="0"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077913" indent="-179388" algn="l" rtl="0" eaLnBrk="0" fontAlgn="base" hangingPunct="0"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524000" indent="-179388" algn="l" rtl="0" eaLnBrk="0" fontAlgn="base" hangingPunct="0"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970088" indent="-173038" algn="l" rtl="0" eaLnBrk="0" fontAlgn="base" hangingPunct="0"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427288" indent="-173038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884488" indent="-173038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341688" indent="-173038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798888" indent="-173038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ctrTitle"/>
          </p:nvPr>
        </p:nvSpPr>
        <p:spPr>
          <a:xfrm>
            <a:off x="539552" y="1124745"/>
            <a:ext cx="8049233" cy="648072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Sentinel 5 Precursor Ozone Column products</a:t>
            </a:r>
          </a:p>
        </p:txBody>
      </p:sp>
      <p:sp>
        <p:nvSpPr>
          <p:cNvPr id="8195" name="Untertitel 2"/>
          <p:cNvSpPr>
            <a:spLocks noGrp="1"/>
          </p:cNvSpPr>
          <p:nvPr>
            <p:ph type="subTitle" idx="1"/>
          </p:nvPr>
        </p:nvSpPr>
        <p:spPr>
          <a:xfrm>
            <a:off x="251520" y="1845568"/>
            <a:ext cx="8640960" cy="2807568"/>
          </a:xfrm>
          <a:solidFill>
            <a:schemeClr val="bg1">
              <a:alpha val="46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K.-P. Heue</a:t>
            </a:r>
            <a:r>
              <a:rPr lang="en-US" altLang="en-US" baseline="30000" dirty="0"/>
              <a:t>1</a:t>
            </a:r>
            <a:r>
              <a:rPr lang="en-US" altLang="en-US" dirty="0" smtClean="0"/>
              <a:t>, J. Xu</a:t>
            </a:r>
            <a:r>
              <a:rPr lang="en-US" altLang="en-US" baseline="30000" dirty="0"/>
              <a:t>1</a:t>
            </a:r>
            <a:r>
              <a:rPr lang="en-US" altLang="en-US" dirty="0" smtClean="0"/>
              <a:t>, D. Loyola</a:t>
            </a:r>
            <a:r>
              <a:rPr lang="en-US" altLang="en-US" baseline="30000" dirty="0"/>
              <a:t>1</a:t>
            </a:r>
            <a:r>
              <a:rPr lang="en-US" altLang="en-US" dirty="0" smtClean="0"/>
              <a:t>, P. Valks</a:t>
            </a:r>
            <a:r>
              <a:rPr lang="en-US" altLang="en-US" baseline="30000" dirty="0" smtClean="0"/>
              <a:t>1</a:t>
            </a:r>
            <a:r>
              <a:rPr lang="en-US" altLang="en-US" dirty="0" smtClean="0"/>
              <a:t>, C. Lerot</a:t>
            </a:r>
            <a:r>
              <a:rPr lang="en-GB" i="1" baseline="30000" dirty="0"/>
              <a:t>2</a:t>
            </a:r>
            <a:r>
              <a:rPr lang="en-US" altLang="en-US" dirty="0" smtClean="0"/>
              <a:t>, M. Van Roozendael</a:t>
            </a:r>
            <a:r>
              <a:rPr lang="en-GB" i="1" baseline="30000" dirty="0" smtClean="0"/>
              <a:t>2</a:t>
            </a:r>
            <a:r>
              <a:rPr lang="en-GB" i="1" dirty="0" smtClean="0"/>
              <a:t>, </a:t>
            </a:r>
            <a:br>
              <a:rPr lang="en-GB" i="1" dirty="0" smtClean="0"/>
            </a:br>
            <a:r>
              <a:rPr lang="en-GB" i="1" dirty="0" smtClean="0"/>
              <a:t>J</a:t>
            </a:r>
            <a:r>
              <a:rPr lang="en-GB" i="1" dirty="0"/>
              <a:t>.-C. Lambert</a:t>
            </a:r>
            <a:r>
              <a:rPr lang="en-GB" i="1" baseline="30000" dirty="0"/>
              <a:t>2</a:t>
            </a:r>
            <a:r>
              <a:rPr lang="en-GB" i="1" dirty="0"/>
              <a:t>,</a:t>
            </a:r>
            <a:r>
              <a:rPr lang="en-GB" dirty="0"/>
              <a:t> </a:t>
            </a:r>
            <a:r>
              <a:rPr lang="en-GB" i="1" dirty="0"/>
              <a:t>K Garane</a:t>
            </a:r>
            <a:r>
              <a:rPr lang="en-GB" i="1" baseline="30000" dirty="0"/>
              <a:t>3</a:t>
            </a:r>
            <a:r>
              <a:rPr lang="en-GB" i="1" dirty="0"/>
              <a:t>, M. Koukouli</a:t>
            </a:r>
            <a:r>
              <a:rPr lang="en-GB" i="1" baseline="30000" dirty="0"/>
              <a:t>3</a:t>
            </a:r>
            <a:r>
              <a:rPr lang="en-GB" i="1" dirty="0"/>
              <a:t>, </a:t>
            </a:r>
            <a:r>
              <a:rPr lang="en-GB" i="1" dirty="0" smtClean="0"/>
              <a:t>D</a:t>
            </a:r>
            <a:r>
              <a:rPr lang="en-GB" i="1" dirty="0"/>
              <a:t>. Balis</a:t>
            </a:r>
            <a:r>
              <a:rPr lang="en-GB" i="1" baseline="30000" dirty="0"/>
              <a:t>3</a:t>
            </a:r>
            <a:r>
              <a:rPr lang="en-GB" i="1" dirty="0"/>
              <a:t>, A. Delcloo</a:t>
            </a:r>
            <a:r>
              <a:rPr lang="en-GB" i="1" baseline="30000" dirty="0"/>
              <a:t>4</a:t>
            </a:r>
            <a:endParaRPr lang="de-DE" altLang="en-US" dirty="0"/>
          </a:p>
          <a:p>
            <a:pPr algn="l">
              <a:spcBef>
                <a:spcPts val="600"/>
              </a:spcBef>
              <a:spcAft>
                <a:spcPts val="0"/>
              </a:spcAft>
              <a:tabLst>
                <a:tab pos="0" algn="l"/>
              </a:tabLst>
            </a:pPr>
            <a:r>
              <a:rPr lang="en-GB" sz="1600" dirty="0" smtClean="0"/>
              <a:t>1) </a:t>
            </a:r>
            <a:r>
              <a:rPr lang="en-GB" sz="1600" dirty="0" err="1"/>
              <a:t>Institut</a:t>
            </a:r>
            <a:r>
              <a:rPr lang="en-GB" sz="1600" dirty="0"/>
              <a:t> </a:t>
            </a:r>
            <a:r>
              <a:rPr lang="en-GB" sz="1600" dirty="0" err="1"/>
              <a:t>für</a:t>
            </a:r>
            <a:r>
              <a:rPr lang="en-GB" sz="1600" dirty="0"/>
              <a:t> </a:t>
            </a:r>
            <a:r>
              <a:rPr lang="en-GB" sz="1600" dirty="0" err="1"/>
              <a:t>Methodik</a:t>
            </a:r>
            <a:r>
              <a:rPr lang="en-GB" sz="1600" dirty="0"/>
              <a:t> der </a:t>
            </a:r>
            <a:r>
              <a:rPr lang="en-GB" sz="1600" dirty="0" err="1"/>
              <a:t>Fernerkundung</a:t>
            </a:r>
            <a:r>
              <a:rPr lang="en-GB" sz="1600" dirty="0"/>
              <a:t> am </a:t>
            </a:r>
            <a:r>
              <a:rPr lang="en-GB" sz="1600" dirty="0" err="1"/>
              <a:t>Deutschen</a:t>
            </a:r>
            <a:r>
              <a:rPr lang="en-GB" sz="1600" dirty="0"/>
              <a:t> </a:t>
            </a:r>
            <a:r>
              <a:rPr lang="en-GB" sz="1600" dirty="0" err="1"/>
              <a:t>Zentrum</a:t>
            </a:r>
            <a:r>
              <a:rPr lang="en-GB" sz="1600" dirty="0"/>
              <a:t> </a:t>
            </a:r>
            <a:r>
              <a:rPr lang="en-GB" sz="1600" dirty="0" err="1"/>
              <a:t>für</a:t>
            </a:r>
            <a:r>
              <a:rPr lang="en-GB" sz="1600" dirty="0"/>
              <a:t> </a:t>
            </a:r>
            <a:r>
              <a:rPr lang="en-GB" sz="1600" dirty="0" err="1"/>
              <a:t>Luft</a:t>
            </a:r>
            <a:r>
              <a:rPr lang="en-GB" sz="1600" dirty="0"/>
              <a:t>- und </a:t>
            </a:r>
            <a:r>
              <a:rPr lang="en-GB" sz="1600" dirty="0" err="1"/>
              <a:t>Raumfahrt</a:t>
            </a:r>
            <a:r>
              <a:rPr lang="en-GB" sz="1600" dirty="0"/>
              <a:t> (DLR), Oberpfaffenhofen, Germany</a:t>
            </a:r>
          </a:p>
          <a:p>
            <a:pPr algn="l">
              <a:spcBef>
                <a:spcPts val="600"/>
              </a:spcBef>
              <a:spcAft>
                <a:spcPts val="0"/>
              </a:spcAft>
              <a:tabLst>
                <a:tab pos="0" algn="l"/>
              </a:tabLst>
            </a:pPr>
            <a:r>
              <a:rPr lang="en-GB" sz="1600" dirty="0" smtClean="0"/>
              <a:t>2) </a:t>
            </a:r>
            <a:r>
              <a:rPr lang="en-GB" sz="1600" dirty="0" err="1"/>
              <a:t>Koninklijk</a:t>
            </a:r>
            <a:r>
              <a:rPr lang="en-GB" sz="1600" dirty="0"/>
              <a:t> </a:t>
            </a:r>
            <a:r>
              <a:rPr lang="en-GB" sz="1600" dirty="0" err="1"/>
              <a:t>Belgisch</a:t>
            </a:r>
            <a:r>
              <a:rPr lang="en-GB" sz="1600" dirty="0"/>
              <a:t> </a:t>
            </a:r>
            <a:r>
              <a:rPr lang="en-GB" sz="1600" dirty="0" err="1"/>
              <a:t>Instituut</a:t>
            </a:r>
            <a:r>
              <a:rPr lang="en-GB" sz="1600" dirty="0"/>
              <a:t> </a:t>
            </a:r>
            <a:r>
              <a:rPr lang="en-GB" sz="1600" dirty="0" err="1"/>
              <a:t>voor</a:t>
            </a:r>
            <a:r>
              <a:rPr lang="en-GB" sz="1600" dirty="0"/>
              <a:t> </a:t>
            </a:r>
            <a:r>
              <a:rPr lang="en-GB" sz="1600" dirty="0" err="1"/>
              <a:t>Ruimte-Aeronomie</a:t>
            </a:r>
            <a:r>
              <a:rPr lang="en-GB" sz="1600" dirty="0"/>
              <a:t> / </a:t>
            </a:r>
            <a:r>
              <a:rPr lang="en-GB" sz="1600" dirty="0" err="1"/>
              <a:t>Institut</a:t>
            </a:r>
            <a:r>
              <a:rPr lang="en-GB" sz="1600" dirty="0"/>
              <a:t> royal </a:t>
            </a:r>
            <a:r>
              <a:rPr lang="en-GB" sz="1600" dirty="0" err="1"/>
              <a:t>d'Aéronomie</a:t>
            </a:r>
            <a:r>
              <a:rPr lang="en-GB" sz="1600" dirty="0"/>
              <a:t> </a:t>
            </a:r>
            <a:r>
              <a:rPr lang="en-GB" sz="1600" dirty="0" err="1"/>
              <a:t>Spatiale</a:t>
            </a:r>
            <a:r>
              <a:rPr lang="en-GB" sz="1600" dirty="0"/>
              <a:t> de </a:t>
            </a:r>
            <a:r>
              <a:rPr lang="en-GB" sz="1600" dirty="0" err="1"/>
              <a:t>Belgique</a:t>
            </a:r>
            <a:r>
              <a:rPr lang="en-GB" sz="1600" dirty="0"/>
              <a:t>, Brussels, </a:t>
            </a:r>
            <a:r>
              <a:rPr lang="en-GB" sz="1600" dirty="0" smtClean="0"/>
              <a:t>Belgium</a:t>
            </a:r>
          </a:p>
          <a:p>
            <a:pPr algn="l">
              <a:spcBef>
                <a:spcPts val="600"/>
              </a:spcBef>
              <a:spcAft>
                <a:spcPts val="0"/>
              </a:spcAft>
              <a:tabLst>
                <a:tab pos="0" algn="l"/>
              </a:tabLst>
            </a:pPr>
            <a:r>
              <a:rPr lang="de-DE" sz="1600" dirty="0" smtClean="0"/>
              <a:t>3) </a:t>
            </a:r>
            <a:r>
              <a:rPr lang="en-GB" sz="1600" dirty="0"/>
              <a:t>Laboratory of Atmospheric Physics, Aristotle University of Thessaloniki, Thessaloniki, Greece</a:t>
            </a:r>
          </a:p>
          <a:p>
            <a:pPr algn="l">
              <a:spcBef>
                <a:spcPts val="600"/>
              </a:spcBef>
              <a:spcAft>
                <a:spcPts val="0"/>
              </a:spcAft>
              <a:tabLst>
                <a:tab pos="0" algn="l"/>
              </a:tabLst>
            </a:pPr>
            <a:r>
              <a:rPr lang="en-GB" sz="1600" dirty="0" smtClean="0"/>
              <a:t>4</a:t>
            </a:r>
            <a:r>
              <a:rPr lang="en-GB" sz="1600" dirty="0"/>
              <a:t>) </a:t>
            </a:r>
            <a:r>
              <a:rPr lang="en-GB" sz="1600" dirty="0" err="1"/>
              <a:t>Institut</a:t>
            </a:r>
            <a:r>
              <a:rPr lang="en-GB" sz="1600" dirty="0"/>
              <a:t> Royal </a:t>
            </a:r>
            <a:r>
              <a:rPr lang="en-GB" sz="1600" dirty="0" err="1"/>
              <a:t>Météorologique</a:t>
            </a:r>
            <a:r>
              <a:rPr lang="en-GB" sz="1600" dirty="0"/>
              <a:t> / </a:t>
            </a:r>
            <a:r>
              <a:rPr lang="en-GB" sz="1600" dirty="0" err="1"/>
              <a:t>Koninklijk</a:t>
            </a:r>
            <a:r>
              <a:rPr lang="en-GB" sz="1600" dirty="0"/>
              <a:t> </a:t>
            </a:r>
            <a:r>
              <a:rPr lang="en-GB" sz="1600" dirty="0" err="1"/>
              <a:t>Meteorologisch</a:t>
            </a:r>
            <a:r>
              <a:rPr lang="en-GB" sz="1600" dirty="0"/>
              <a:t> </a:t>
            </a:r>
            <a:r>
              <a:rPr lang="en-GB" sz="1600" dirty="0" err="1"/>
              <a:t>Instituut</a:t>
            </a:r>
            <a:r>
              <a:rPr lang="en-GB" sz="1600" dirty="0"/>
              <a:t>, Brussels, Belgium</a:t>
            </a:r>
          </a:p>
          <a:p>
            <a:pPr algn="l">
              <a:spcBef>
                <a:spcPts val="600"/>
              </a:spcBef>
              <a:spcAft>
                <a:spcPts val="0"/>
              </a:spcAft>
              <a:tabLst>
                <a:tab pos="0" algn="l"/>
              </a:tabLst>
            </a:pPr>
            <a:r>
              <a:rPr lang="en-GB" sz="1600" dirty="0"/>
              <a:t>Brussels, </a:t>
            </a:r>
            <a:r>
              <a:rPr lang="en-GB" sz="1600" dirty="0" smtClean="0"/>
              <a:t>Belgium</a:t>
            </a:r>
            <a:endParaRPr lang="en-GB" sz="1600" dirty="0"/>
          </a:p>
        </p:txBody>
      </p:sp>
      <p:pic>
        <p:nvPicPr>
          <p:cNvPr id="4" name="Picture 5" descr="auth_logo_color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819" y="5867636"/>
            <a:ext cx="813941" cy="87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i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49280"/>
            <a:ext cx="512886" cy="61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noProof="0" dirty="0" smtClean="0">
                <a:latin typeface="Frutiger 45 Light" panose="020B0303030504020204" pitchFamily="34" charset="0"/>
              </a:rPr>
              <a:t>CCD method</a:t>
            </a:r>
            <a:endParaRPr lang="en-GB" noProof="0" dirty="0">
              <a:latin typeface="Frutiger 45 Light" panose="020B0303030504020204" pitchFamily="34" charset="0"/>
            </a:endParaRPr>
          </a:p>
        </p:txBody>
      </p:sp>
      <p:sp>
        <p:nvSpPr>
          <p:cNvPr id="8" name="Freeform 2"/>
          <p:cNvSpPr>
            <a:spLocks noChangeArrowheads="1"/>
          </p:cNvSpPr>
          <p:nvPr/>
        </p:nvSpPr>
        <p:spPr bwMode="auto">
          <a:xfrm>
            <a:off x="1885893" y="2694871"/>
            <a:ext cx="2185707" cy="2933082"/>
          </a:xfrm>
          <a:custGeom>
            <a:avLst/>
            <a:gdLst>
              <a:gd name="T0" fmla="*/ 106541 w 6382"/>
              <a:gd name="T1" fmla="*/ 2309679 h 8852"/>
              <a:gd name="T2" fmla="*/ 51471 w 6382"/>
              <a:gd name="T3" fmla="*/ 2057727 h 8852"/>
              <a:gd name="T4" fmla="*/ 92504 w 6382"/>
              <a:gd name="T5" fmla="*/ 1775901 h 8852"/>
              <a:gd name="T6" fmla="*/ 97183 w 6382"/>
              <a:gd name="T7" fmla="*/ 1494795 h 8852"/>
              <a:gd name="T8" fmla="*/ 74147 w 6382"/>
              <a:gd name="T9" fmla="*/ 1261199 h 8852"/>
              <a:gd name="T10" fmla="*/ 230719 w 6382"/>
              <a:gd name="T11" fmla="*/ 891190 h 8852"/>
              <a:gd name="T12" fmla="*/ 148294 w 6382"/>
              <a:gd name="T13" fmla="*/ 742898 h 8852"/>
              <a:gd name="T14" fmla="*/ 148294 w 6382"/>
              <a:gd name="T15" fmla="*/ 520461 h 8852"/>
              <a:gd name="T16" fmla="*/ 400969 w 6382"/>
              <a:gd name="T17" fmla="*/ 101141 h 8852"/>
              <a:gd name="T18" fmla="*/ 596774 w 6382"/>
              <a:gd name="T19" fmla="*/ 33114 h 8852"/>
              <a:gd name="T20" fmla="*/ 779622 w 6382"/>
              <a:gd name="T21" fmla="*/ 0 h 8852"/>
              <a:gd name="T22" fmla="*/ 952031 w 6382"/>
              <a:gd name="T23" fmla="*/ 0 h 8852"/>
              <a:gd name="T24" fmla="*/ 1153956 w 6382"/>
              <a:gd name="T25" fmla="*/ 265269 h 8852"/>
              <a:gd name="T26" fmla="*/ 1456302 w 6382"/>
              <a:gd name="T27" fmla="*/ 222078 h 8852"/>
              <a:gd name="T28" fmla="*/ 1812999 w 6382"/>
              <a:gd name="T29" fmla="*/ 222078 h 8852"/>
              <a:gd name="T30" fmla="*/ 2242763 w 6382"/>
              <a:gd name="T31" fmla="*/ 542057 h 8852"/>
              <a:gd name="T32" fmla="*/ 2296753 w 6382"/>
              <a:gd name="T33" fmla="*/ 760175 h 8852"/>
              <a:gd name="T34" fmla="*/ 2004125 w 6382"/>
              <a:gd name="T35" fmla="*/ 994490 h 8852"/>
              <a:gd name="T36" fmla="*/ 2003045 w 6382"/>
              <a:gd name="T37" fmla="*/ 994490 h 8852"/>
              <a:gd name="T38" fmla="*/ 1564283 w 6382"/>
              <a:gd name="T39" fmla="*/ 1164378 h 8852"/>
              <a:gd name="T40" fmla="*/ 1109683 w 6382"/>
              <a:gd name="T41" fmla="*/ 1313029 h 8852"/>
              <a:gd name="T42" fmla="*/ 970028 w 6382"/>
              <a:gd name="T43" fmla="*/ 1513151 h 8852"/>
              <a:gd name="T44" fmla="*/ 969668 w 6382"/>
              <a:gd name="T45" fmla="*/ 1513151 h 8852"/>
              <a:gd name="T46" fmla="*/ 1011421 w 6382"/>
              <a:gd name="T47" fmla="*/ 1727310 h 8852"/>
              <a:gd name="T48" fmla="*/ 1037336 w 6382"/>
              <a:gd name="T49" fmla="*/ 1945429 h 8852"/>
              <a:gd name="T50" fmla="*/ 917477 w 6382"/>
              <a:gd name="T51" fmla="*/ 2213578 h 8852"/>
              <a:gd name="T52" fmla="*/ 1000263 w 6382"/>
              <a:gd name="T53" fmla="*/ 2468049 h 8852"/>
              <a:gd name="T54" fmla="*/ 895881 w 6382"/>
              <a:gd name="T55" fmla="*/ 2846337 h 8852"/>
              <a:gd name="T56" fmla="*/ 895881 w 6382"/>
              <a:gd name="T57" fmla="*/ 2846337 h 8852"/>
              <a:gd name="T58" fmla="*/ 756946 w 6382"/>
              <a:gd name="T59" fmla="*/ 3047538 h 8852"/>
              <a:gd name="T60" fmla="*/ 528026 w 6382"/>
              <a:gd name="T61" fmla="*/ 3185752 h 8852"/>
              <a:gd name="T62" fmla="*/ 299467 w 6382"/>
              <a:gd name="T63" fmla="*/ 3118085 h 8852"/>
              <a:gd name="T64" fmla="*/ 23036 w 6382"/>
              <a:gd name="T65" fmla="*/ 2828340 h 8852"/>
              <a:gd name="T66" fmla="*/ 0 w 6382"/>
              <a:gd name="T67" fmla="*/ 2594745 h 885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382" h="8852">
                <a:moveTo>
                  <a:pt x="257" y="6786"/>
                </a:moveTo>
                <a:cubicBezTo>
                  <a:pt x="239" y="6656"/>
                  <a:pt x="256" y="6529"/>
                  <a:pt x="296" y="6417"/>
                </a:cubicBezTo>
                <a:cubicBezTo>
                  <a:pt x="142" y="6368"/>
                  <a:pt x="64" y="6204"/>
                  <a:pt x="64" y="6006"/>
                </a:cubicBezTo>
                <a:cubicBezTo>
                  <a:pt x="64" y="5897"/>
                  <a:pt x="92" y="5798"/>
                  <a:pt x="143" y="5717"/>
                </a:cubicBezTo>
                <a:cubicBezTo>
                  <a:pt x="50" y="5648"/>
                  <a:pt x="0" y="5512"/>
                  <a:pt x="0" y="5357"/>
                </a:cubicBezTo>
                <a:cubicBezTo>
                  <a:pt x="0" y="5138"/>
                  <a:pt x="112" y="4958"/>
                  <a:pt x="257" y="4934"/>
                </a:cubicBezTo>
                <a:cubicBezTo>
                  <a:pt x="232" y="4756"/>
                  <a:pt x="273" y="4583"/>
                  <a:pt x="349" y="4449"/>
                </a:cubicBezTo>
                <a:cubicBezTo>
                  <a:pt x="296" y="4372"/>
                  <a:pt x="270" y="4269"/>
                  <a:pt x="270" y="4153"/>
                </a:cubicBezTo>
                <a:cubicBezTo>
                  <a:pt x="270" y="4045"/>
                  <a:pt x="297" y="3946"/>
                  <a:pt x="348" y="3865"/>
                </a:cubicBezTo>
                <a:cubicBezTo>
                  <a:pt x="256" y="3796"/>
                  <a:pt x="206" y="3660"/>
                  <a:pt x="206" y="3504"/>
                </a:cubicBezTo>
                <a:cubicBezTo>
                  <a:pt x="206" y="3286"/>
                  <a:pt x="318" y="3106"/>
                  <a:pt x="463" y="3081"/>
                </a:cubicBezTo>
                <a:cubicBezTo>
                  <a:pt x="429" y="2844"/>
                  <a:pt x="513" y="2615"/>
                  <a:pt x="641" y="2476"/>
                </a:cubicBezTo>
                <a:cubicBezTo>
                  <a:pt x="581" y="2437"/>
                  <a:pt x="536" y="2376"/>
                  <a:pt x="509" y="2301"/>
                </a:cubicBezTo>
                <a:cubicBezTo>
                  <a:pt x="445" y="2234"/>
                  <a:pt x="412" y="2152"/>
                  <a:pt x="412" y="2064"/>
                </a:cubicBezTo>
                <a:cubicBezTo>
                  <a:pt x="412" y="1963"/>
                  <a:pt x="461" y="1871"/>
                  <a:pt x="543" y="1798"/>
                </a:cubicBezTo>
                <a:cubicBezTo>
                  <a:pt x="458" y="1727"/>
                  <a:pt x="412" y="1595"/>
                  <a:pt x="412" y="1446"/>
                </a:cubicBezTo>
                <a:cubicBezTo>
                  <a:pt x="412" y="1228"/>
                  <a:pt x="523" y="1048"/>
                  <a:pt x="668" y="1023"/>
                </a:cubicBezTo>
                <a:cubicBezTo>
                  <a:pt x="615" y="642"/>
                  <a:pt x="865" y="281"/>
                  <a:pt x="1114" y="281"/>
                </a:cubicBezTo>
                <a:cubicBezTo>
                  <a:pt x="1194" y="279"/>
                  <a:pt x="1275" y="315"/>
                  <a:pt x="1341" y="371"/>
                </a:cubicBezTo>
                <a:cubicBezTo>
                  <a:pt x="1405" y="199"/>
                  <a:pt x="1524" y="92"/>
                  <a:pt x="1658" y="92"/>
                </a:cubicBezTo>
                <a:cubicBezTo>
                  <a:pt x="1746" y="98"/>
                  <a:pt x="1840" y="150"/>
                  <a:pt x="1907" y="242"/>
                </a:cubicBezTo>
                <a:cubicBezTo>
                  <a:pt x="1955" y="90"/>
                  <a:pt x="2056" y="0"/>
                  <a:pt x="2166" y="0"/>
                </a:cubicBezTo>
                <a:cubicBezTo>
                  <a:pt x="2258" y="0"/>
                  <a:pt x="2342" y="66"/>
                  <a:pt x="2395" y="165"/>
                </a:cubicBezTo>
                <a:cubicBezTo>
                  <a:pt x="2457" y="62"/>
                  <a:pt x="2549" y="0"/>
                  <a:pt x="2645" y="0"/>
                </a:cubicBezTo>
                <a:cubicBezTo>
                  <a:pt x="2801" y="0"/>
                  <a:pt x="2933" y="161"/>
                  <a:pt x="2961" y="387"/>
                </a:cubicBezTo>
                <a:cubicBezTo>
                  <a:pt x="3078" y="436"/>
                  <a:pt x="3170" y="570"/>
                  <a:pt x="3206" y="737"/>
                </a:cubicBezTo>
                <a:cubicBezTo>
                  <a:pt x="3318" y="761"/>
                  <a:pt x="3424" y="803"/>
                  <a:pt x="3509" y="860"/>
                </a:cubicBezTo>
                <a:cubicBezTo>
                  <a:pt x="3609" y="707"/>
                  <a:pt x="3819" y="617"/>
                  <a:pt x="4046" y="617"/>
                </a:cubicBezTo>
                <a:cubicBezTo>
                  <a:pt x="4236" y="617"/>
                  <a:pt x="4410" y="683"/>
                  <a:pt x="4520" y="783"/>
                </a:cubicBezTo>
                <a:cubicBezTo>
                  <a:pt x="4648" y="680"/>
                  <a:pt x="4838" y="617"/>
                  <a:pt x="5037" y="617"/>
                </a:cubicBezTo>
                <a:cubicBezTo>
                  <a:pt x="5361" y="617"/>
                  <a:pt x="5635" y="779"/>
                  <a:pt x="5692" y="1005"/>
                </a:cubicBezTo>
                <a:cubicBezTo>
                  <a:pt x="6005" y="1067"/>
                  <a:pt x="6231" y="1272"/>
                  <a:pt x="6231" y="1506"/>
                </a:cubicBezTo>
                <a:cubicBezTo>
                  <a:pt x="6231" y="1578"/>
                  <a:pt x="6215" y="1646"/>
                  <a:pt x="6168" y="1712"/>
                </a:cubicBezTo>
                <a:cubicBezTo>
                  <a:pt x="6301" y="1826"/>
                  <a:pt x="6381" y="1968"/>
                  <a:pt x="6381" y="2112"/>
                </a:cubicBezTo>
                <a:cubicBezTo>
                  <a:pt x="6381" y="2439"/>
                  <a:pt x="6026" y="2715"/>
                  <a:pt x="5568" y="2763"/>
                </a:cubicBezTo>
                <a:cubicBezTo>
                  <a:pt x="5567" y="2763"/>
                  <a:pt x="5566" y="2763"/>
                  <a:pt x="5565" y="2763"/>
                </a:cubicBezTo>
                <a:cubicBezTo>
                  <a:pt x="5565" y="3076"/>
                  <a:pt x="5212" y="3322"/>
                  <a:pt x="4769" y="3322"/>
                </a:cubicBezTo>
                <a:cubicBezTo>
                  <a:pt x="4618" y="3322"/>
                  <a:pt x="4473" y="3292"/>
                  <a:pt x="4346" y="3235"/>
                </a:cubicBezTo>
                <a:cubicBezTo>
                  <a:pt x="4230" y="3511"/>
                  <a:pt x="3863" y="3705"/>
                  <a:pt x="3451" y="3705"/>
                </a:cubicBezTo>
                <a:cubicBezTo>
                  <a:pt x="3323" y="3705"/>
                  <a:pt x="3198" y="3685"/>
                  <a:pt x="3083" y="3648"/>
                </a:cubicBezTo>
                <a:cubicBezTo>
                  <a:pt x="3053" y="3932"/>
                  <a:pt x="2894" y="4161"/>
                  <a:pt x="2695" y="4203"/>
                </a:cubicBezTo>
                <a:cubicBezTo>
                  <a:pt x="2695" y="4204"/>
                  <a:pt x="2695" y="4204"/>
                  <a:pt x="2695" y="4204"/>
                </a:cubicBezTo>
                <a:lnTo>
                  <a:pt x="2695" y="4203"/>
                </a:lnTo>
                <a:cubicBezTo>
                  <a:pt x="2695" y="4204"/>
                  <a:pt x="2694" y="4204"/>
                  <a:pt x="2694" y="4204"/>
                </a:cubicBezTo>
                <a:cubicBezTo>
                  <a:pt x="2694" y="4269"/>
                  <a:pt x="2687" y="4332"/>
                  <a:pt x="2673" y="4390"/>
                </a:cubicBezTo>
                <a:cubicBezTo>
                  <a:pt x="2757" y="4486"/>
                  <a:pt x="2810" y="4636"/>
                  <a:pt x="2810" y="4799"/>
                </a:cubicBezTo>
                <a:cubicBezTo>
                  <a:pt x="2810" y="4870"/>
                  <a:pt x="2802" y="4939"/>
                  <a:pt x="2779" y="5005"/>
                </a:cubicBezTo>
                <a:cubicBezTo>
                  <a:pt x="2843" y="5119"/>
                  <a:pt x="2882" y="5261"/>
                  <a:pt x="2882" y="5405"/>
                </a:cubicBezTo>
                <a:cubicBezTo>
                  <a:pt x="2882" y="5713"/>
                  <a:pt x="2730" y="5976"/>
                  <a:pt x="2528" y="6045"/>
                </a:cubicBezTo>
                <a:cubicBezTo>
                  <a:pt x="2537" y="6078"/>
                  <a:pt x="2545" y="6113"/>
                  <a:pt x="2549" y="6150"/>
                </a:cubicBezTo>
                <a:cubicBezTo>
                  <a:pt x="2701" y="6212"/>
                  <a:pt x="2810" y="6417"/>
                  <a:pt x="2810" y="6651"/>
                </a:cubicBezTo>
                <a:cubicBezTo>
                  <a:pt x="2810" y="6723"/>
                  <a:pt x="2802" y="6792"/>
                  <a:pt x="2779" y="6857"/>
                </a:cubicBezTo>
                <a:cubicBezTo>
                  <a:pt x="2843" y="6972"/>
                  <a:pt x="2882" y="7113"/>
                  <a:pt x="2882" y="7258"/>
                </a:cubicBezTo>
                <a:cubicBezTo>
                  <a:pt x="2882" y="7584"/>
                  <a:pt x="2710" y="7860"/>
                  <a:pt x="2489" y="7908"/>
                </a:cubicBezTo>
                <a:lnTo>
                  <a:pt x="2488" y="7908"/>
                </a:lnTo>
                <a:cubicBezTo>
                  <a:pt x="2488" y="8221"/>
                  <a:pt x="2317" y="8467"/>
                  <a:pt x="2103" y="8467"/>
                </a:cubicBezTo>
                <a:cubicBezTo>
                  <a:pt x="2031" y="8467"/>
                  <a:pt x="1961" y="8437"/>
                  <a:pt x="1899" y="8380"/>
                </a:cubicBezTo>
                <a:cubicBezTo>
                  <a:pt x="1843" y="8656"/>
                  <a:pt x="1666" y="8851"/>
                  <a:pt x="1467" y="8851"/>
                </a:cubicBezTo>
                <a:cubicBezTo>
                  <a:pt x="1319" y="8851"/>
                  <a:pt x="1179" y="8735"/>
                  <a:pt x="1095" y="8552"/>
                </a:cubicBezTo>
                <a:cubicBezTo>
                  <a:pt x="1016" y="8621"/>
                  <a:pt x="1057" y="8663"/>
                  <a:pt x="832" y="8663"/>
                </a:cubicBezTo>
                <a:cubicBezTo>
                  <a:pt x="647" y="8663"/>
                  <a:pt x="476" y="8518"/>
                  <a:pt x="386" y="8284"/>
                </a:cubicBezTo>
                <a:cubicBezTo>
                  <a:pt x="173" y="8278"/>
                  <a:pt x="64" y="8092"/>
                  <a:pt x="64" y="7858"/>
                </a:cubicBezTo>
                <a:cubicBezTo>
                  <a:pt x="64" y="7749"/>
                  <a:pt x="92" y="7651"/>
                  <a:pt x="143" y="7569"/>
                </a:cubicBezTo>
                <a:cubicBezTo>
                  <a:pt x="50" y="7501"/>
                  <a:pt x="0" y="7364"/>
                  <a:pt x="0" y="7209"/>
                </a:cubicBezTo>
                <a:cubicBezTo>
                  <a:pt x="0" y="6990"/>
                  <a:pt x="112" y="6810"/>
                  <a:pt x="257" y="6786"/>
                </a:cubicBezTo>
              </a:path>
            </a:pathLst>
          </a:custGeom>
          <a:solidFill>
            <a:srgbClr val="729FCF"/>
          </a:solidFill>
          <a:ln w="9525" cap="flat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/>
          <a:p>
            <a:endParaRPr lang="de-DE" sz="160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1357217" y="2423046"/>
            <a:ext cx="7224757" cy="146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794" tIns="50397" rIns="100794" bIns="50397"/>
          <a:lstStyle/>
          <a:p>
            <a:endParaRPr lang="de-DE" sz="160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265654" y="2126375"/>
            <a:ext cx="3292199" cy="30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207" tIns="49604" rIns="99207" bIns="49604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9pPr>
          </a:lstStyle>
          <a:p>
            <a:r>
              <a:rPr lang="en-GB" altLang="de-DE" sz="1600" dirty="0" smtClean="0">
                <a:solidFill>
                  <a:srgbClr val="000000"/>
                </a:solidFill>
                <a:latin typeface="+mn-lt"/>
              </a:rPr>
              <a:t>Top of tropospheric column 10 </a:t>
            </a:r>
            <a:r>
              <a:rPr lang="en-GB" altLang="de-DE" sz="1600" dirty="0">
                <a:solidFill>
                  <a:srgbClr val="000000"/>
                </a:solidFill>
                <a:latin typeface="+mn-lt"/>
              </a:rPr>
              <a:t>km</a:t>
            </a: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1391959" y="6310440"/>
            <a:ext cx="6909061" cy="1460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794" tIns="50397" rIns="100794" bIns="50397"/>
          <a:lstStyle/>
          <a:p>
            <a:endParaRPr lang="de-DE" sz="1600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1603429" y="3375896"/>
            <a:ext cx="3172066" cy="146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794" tIns="50397" rIns="100794" bIns="50397"/>
          <a:lstStyle/>
          <a:p>
            <a:endParaRPr lang="de-DE" sz="1600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1674424" y="3375896"/>
            <a:ext cx="1512" cy="28673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794" tIns="50397" rIns="100794" bIns="50397"/>
          <a:lstStyle/>
          <a:p>
            <a:endParaRPr lang="de-DE" sz="160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 rot="16200000">
            <a:off x="402925" y="4257846"/>
            <a:ext cx="1888845" cy="561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207" tIns="49604" rIns="99207" bIns="49604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9pPr>
          </a:lstStyle>
          <a:p>
            <a:r>
              <a:rPr lang="en-GB" altLang="de-DE" sz="1600" dirty="0">
                <a:solidFill>
                  <a:srgbClr val="000000"/>
                </a:solidFill>
                <a:latin typeface="+mn-lt"/>
              </a:rPr>
              <a:t>Cloud top height </a:t>
            </a:r>
            <a:r>
              <a:rPr lang="en-GB" altLang="de-DE" sz="1600" dirty="0" smtClean="0">
                <a:solidFill>
                  <a:srgbClr val="000000"/>
                </a:solidFill>
                <a:latin typeface="+mn-lt"/>
              </a:rPr>
              <a:t>(Level 2 data)</a:t>
            </a:r>
            <a:endParaRPr lang="en-GB" altLang="de-DE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 rot="5400000">
            <a:off x="6831571" y="1355397"/>
            <a:ext cx="1500885" cy="634413"/>
          </a:xfrm>
          <a:prstGeom prst="leftArrow">
            <a:avLst>
              <a:gd name="adj1" fmla="val 50000"/>
              <a:gd name="adj2" fmla="val 61131"/>
            </a:avLst>
          </a:prstGeom>
          <a:solidFill>
            <a:srgbClr val="99CCFF"/>
          </a:solidFill>
          <a:ln w="9525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207" tIns="49604" rIns="99207" bIns="49604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roid Sans Fallback" charset="0"/>
                <a:cs typeface="Droid Sans Fallback" charset="0"/>
              </a:defRPr>
            </a:lvl9pPr>
          </a:lstStyle>
          <a:p>
            <a:pPr algn="ctr"/>
            <a:r>
              <a:rPr lang="en-GB" altLang="de-DE" sz="1400" dirty="0">
                <a:solidFill>
                  <a:srgbClr val="000000"/>
                </a:solidFill>
                <a:latin typeface="+mn-lt"/>
              </a:rPr>
              <a:t>Stratospheric </a:t>
            </a:r>
            <a:r>
              <a:rPr lang="en-GB" altLang="de-DE" sz="1400" dirty="0" smtClean="0">
                <a:solidFill>
                  <a:srgbClr val="000000"/>
                </a:solidFill>
                <a:latin typeface="+mn-lt"/>
              </a:rPr>
              <a:t>O</a:t>
            </a:r>
            <a:r>
              <a:rPr lang="en-GB" altLang="de-DE" sz="1400" baseline="-25000" dirty="0" smtClean="0">
                <a:solidFill>
                  <a:srgbClr val="000000"/>
                </a:solidFill>
                <a:latin typeface="+mn-lt"/>
              </a:rPr>
              <a:t>3</a:t>
            </a:r>
            <a:r>
              <a:rPr lang="en-GB" altLang="de-DE" sz="1400" dirty="0" smtClean="0">
                <a:solidFill>
                  <a:srgbClr val="000000"/>
                </a:solidFill>
                <a:latin typeface="+mn-lt"/>
              </a:rPr>
              <a:t> col</a:t>
            </a:r>
            <a:endParaRPr lang="en-GB" altLang="de-DE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1" name="Freeform 15"/>
          <p:cNvSpPr>
            <a:spLocks noChangeArrowheads="1"/>
          </p:cNvSpPr>
          <p:nvPr/>
        </p:nvSpPr>
        <p:spPr bwMode="auto">
          <a:xfrm>
            <a:off x="5340425" y="5832555"/>
            <a:ext cx="422943" cy="135913"/>
          </a:xfrm>
          <a:custGeom>
            <a:avLst/>
            <a:gdLst>
              <a:gd name="T0" fmla="*/ 39717 w 21600"/>
              <a:gd name="T1" fmla="*/ 48939 h 21600"/>
              <a:gd name="T2" fmla="*/ 108450 w 21600"/>
              <a:gd name="T3" fmla="*/ 13465 h 21600"/>
              <a:gd name="T4" fmla="*/ 143434 w 21600"/>
              <a:gd name="T5" fmla="*/ 17771 h 21600"/>
              <a:gd name="T6" fmla="*/ 192205 w 21600"/>
              <a:gd name="T7" fmla="*/ 4443 h 21600"/>
              <a:gd name="T8" fmla="*/ 230687 w 21600"/>
              <a:gd name="T9" fmla="*/ 11620 h 21600"/>
              <a:gd name="T10" fmla="*/ 270610 w 21600"/>
              <a:gd name="T11" fmla="*/ 0 h 21600"/>
              <a:gd name="T12" fmla="*/ 306005 w 21600"/>
              <a:gd name="T13" fmla="*/ 7929 h 21600"/>
              <a:gd name="T14" fmla="*/ 344488 w 21600"/>
              <a:gd name="T15" fmla="*/ 0 h 21600"/>
              <a:gd name="T16" fmla="*/ 393259 w 21600"/>
              <a:gd name="T17" fmla="*/ 18523 h 21600"/>
              <a:gd name="T18" fmla="*/ 433388 w 21600"/>
              <a:gd name="T19" fmla="*/ 42514 h 21600"/>
              <a:gd name="T20" fmla="*/ 428654 w 21600"/>
              <a:gd name="T21" fmla="*/ 52357 h 21600"/>
              <a:gd name="T22" fmla="*/ 444500 w 21600"/>
              <a:gd name="T23" fmla="*/ 71495 h 21600"/>
              <a:gd name="T24" fmla="*/ 383793 w 21600"/>
              <a:gd name="T25" fmla="*/ 102595 h 21600"/>
              <a:gd name="T26" fmla="*/ 324526 w 21600"/>
              <a:gd name="T27" fmla="*/ 129320 h 21600"/>
              <a:gd name="T28" fmla="*/ 293041 w 21600"/>
              <a:gd name="T29" fmla="*/ 125151 h 21600"/>
              <a:gd name="T30" fmla="*/ 226366 w 21600"/>
              <a:gd name="T31" fmla="*/ 147638 h 21600"/>
              <a:gd name="T32" fmla="*/ 168951 w 21600"/>
              <a:gd name="T33" fmla="*/ 133353 h 21600"/>
              <a:gd name="T34" fmla="*/ 128411 w 21600"/>
              <a:gd name="T35" fmla="*/ 138684 h 21600"/>
              <a:gd name="T36" fmla="*/ 59678 w 21600"/>
              <a:gd name="T37" fmla="*/ 120571 h 21600"/>
              <a:gd name="T38" fmla="*/ 9878 w 21600"/>
              <a:gd name="T39" fmla="*/ 100202 h 21600"/>
              <a:gd name="T40" fmla="*/ 22019 w 21600"/>
              <a:gd name="T41" fmla="*/ 86396 h 21600"/>
              <a:gd name="T42" fmla="*/ 0 w 21600"/>
              <a:gd name="T43" fmla="*/ 69171 h 21600"/>
              <a:gd name="T44" fmla="*/ 39717 w 21600"/>
              <a:gd name="T45" fmla="*/ 48939 h 21600"/>
              <a:gd name="T46" fmla="*/ 39717 w 21600"/>
              <a:gd name="T47" fmla="*/ 48939 h 21600"/>
              <a:gd name="T48" fmla="*/ 43009 w 21600"/>
              <a:gd name="T49" fmla="*/ 54134 h 21600"/>
              <a:gd name="T50" fmla="*/ 143434 w 21600"/>
              <a:gd name="T51" fmla="*/ 17771 h 21600"/>
              <a:gd name="T52" fmla="*/ 157839 w 21600"/>
              <a:gd name="T53" fmla="*/ 22624 h 21600"/>
              <a:gd name="T54" fmla="*/ 230687 w 21600"/>
              <a:gd name="T55" fmla="*/ 11620 h 21600"/>
              <a:gd name="T56" fmla="*/ 226983 w 21600"/>
              <a:gd name="T57" fmla="*/ 16404 h 21600"/>
              <a:gd name="T58" fmla="*/ 306005 w 21600"/>
              <a:gd name="T59" fmla="*/ 7929 h 21600"/>
              <a:gd name="T60" fmla="*/ 299214 w 21600"/>
              <a:gd name="T61" fmla="*/ 13739 h 21600"/>
              <a:gd name="T62" fmla="*/ 393259 w 21600"/>
              <a:gd name="T63" fmla="*/ 18523 h 21600"/>
              <a:gd name="T64" fmla="*/ 394905 w 21600"/>
              <a:gd name="T65" fmla="*/ 23103 h 21600"/>
              <a:gd name="T66" fmla="*/ 428654 w 21600"/>
              <a:gd name="T67" fmla="*/ 52357 h 21600"/>
              <a:gd name="T68" fmla="*/ 413838 w 21600"/>
              <a:gd name="T69" fmla="*/ 61447 h 21600"/>
              <a:gd name="T70" fmla="*/ 383999 w 21600"/>
              <a:gd name="T71" fmla="*/ 102595 h 21600"/>
              <a:gd name="T72" fmla="*/ 349838 w 21600"/>
              <a:gd name="T73" fmla="*/ 78262 h 21600"/>
              <a:gd name="T74" fmla="*/ 293041 w 21600"/>
              <a:gd name="T75" fmla="*/ 125151 h 21600"/>
              <a:gd name="T76" fmla="*/ 295716 w 21600"/>
              <a:gd name="T77" fmla="*/ 118657 h 21600"/>
              <a:gd name="T78" fmla="*/ 169157 w 21600"/>
              <a:gd name="T79" fmla="*/ 133353 h 21600"/>
              <a:gd name="T80" fmla="*/ 161749 w 21600"/>
              <a:gd name="T81" fmla="*/ 127406 h 21600"/>
              <a:gd name="T82" fmla="*/ 59678 w 21600"/>
              <a:gd name="T83" fmla="*/ 120571 h 21600"/>
              <a:gd name="T84" fmla="*/ 71202 w 21600"/>
              <a:gd name="T85" fmla="*/ 119272 h 21600"/>
              <a:gd name="T86" fmla="*/ 22019 w 21600"/>
              <a:gd name="T87" fmla="*/ 86396 h 21600"/>
              <a:gd name="T88" fmla="*/ 47948 w 21600"/>
              <a:gd name="T89" fmla="*/ 89130 h 2160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3000 w 21600"/>
              <a:gd name="T136" fmla="*/ 3320 h 21600"/>
              <a:gd name="T137" fmla="*/ 17110 w 21600"/>
              <a:gd name="T138" fmla="*/ 17330 h 2160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1600" h="2160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</a:path>
              <a:path w="21600" h="21600" fill="none"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</a:path>
              <a:path w="21600" h="21600" fill="none"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</a:path>
              <a:path w="21600" h="21600" fill="none"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</a:path>
              <a:path w="21600" h="21600" fill="none"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</a:path>
              <a:path w="21600" h="21600" fill="none"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</a:path>
              <a:path w="21600" h="21600" fill="none"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</a:path>
              <a:path w="21600" h="21600" fill="none"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</a:path>
              <a:path w="21600" h="21600" fill="none"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</a:path>
              <a:path w="21600" h="21600" fill="none"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</a:path>
              <a:path w="21600" h="21600" fill="none"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</a:path>
              <a:path w="21600" h="21600" fill="none"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solidFill>
            <a:srgbClr val="E6E6FF"/>
          </a:solidFill>
          <a:ln w="9525" cap="flat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/>
          <a:p>
            <a:endParaRPr lang="de-DE" sz="1600"/>
          </a:p>
        </p:txBody>
      </p:sp>
      <p:sp>
        <p:nvSpPr>
          <p:cNvPr id="22" name="Freeform 16"/>
          <p:cNvSpPr>
            <a:spLocks noChangeArrowheads="1"/>
          </p:cNvSpPr>
          <p:nvPr/>
        </p:nvSpPr>
        <p:spPr bwMode="auto">
          <a:xfrm>
            <a:off x="6949114" y="5832555"/>
            <a:ext cx="422943" cy="135913"/>
          </a:xfrm>
          <a:custGeom>
            <a:avLst/>
            <a:gdLst>
              <a:gd name="T0" fmla="*/ 39717 w 21600"/>
              <a:gd name="T1" fmla="*/ 48939 h 21600"/>
              <a:gd name="T2" fmla="*/ 108450 w 21600"/>
              <a:gd name="T3" fmla="*/ 13465 h 21600"/>
              <a:gd name="T4" fmla="*/ 143434 w 21600"/>
              <a:gd name="T5" fmla="*/ 17771 h 21600"/>
              <a:gd name="T6" fmla="*/ 192205 w 21600"/>
              <a:gd name="T7" fmla="*/ 4443 h 21600"/>
              <a:gd name="T8" fmla="*/ 230687 w 21600"/>
              <a:gd name="T9" fmla="*/ 11620 h 21600"/>
              <a:gd name="T10" fmla="*/ 270610 w 21600"/>
              <a:gd name="T11" fmla="*/ 0 h 21600"/>
              <a:gd name="T12" fmla="*/ 306005 w 21600"/>
              <a:gd name="T13" fmla="*/ 7929 h 21600"/>
              <a:gd name="T14" fmla="*/ 344488 w 21600"/>
              <a:gd name="T15" fmla="*/ 0 h 21600"/>
              <a:gd name="T16" fmla="*/ 393259 w 21600"/>
              <a:gd name="T17" fmla="*/ 18523 h 21600"/>
              <a:gd name="T18" fmla="*/ 433388 w 21600"/>
              <a:gd name="T19" fmla="*/ 42514 h 21600"/>
              <a:gd name="T20" fmla="*/ 428654 w 21600"/>
              <a:gd name="T21" fmla="*/ 52357 h 21600"/>
              <a:gd name="T22" fmla="*/ 444500 w 21600"/>
              <a:gd name="T23" fmla="*/ 71495 h 21600"/>
              <a:gd name="T24" fmla="*/ 383793 w 21600"/>
              <a:gd name="T25" fmla="*/ 102595 h 21600"/>
              <a:gd name="T26" fmla="*/ 324526 w 21600"/>
              <a:gd name="T27" fmla="*/ 129320 h 21600"/>
              <a:gd name="T28" fmla="*/ 293041 w 21600"/>
              <a:gd name="T29" fmla="*/ 125151 h 21600"/>
              <a:gd name="T30" fmla="*/ 226366 w 21600"/>
              <a:gd name="T31" fmla="*/ 147638 h 21600"/>
              <a:gd name="T32" fmla="*/ 168951 w 21600"/>
              <a:gd name="T33" fmla="*/ 133353 h 21600"/>
              <a:gd name="T34" fmla="*/ 128411 w 21600"/>
              <a:gd name="T35" fmla="*/ 138684 h 21600"/>
              <a:gd name="T36" fmla="*/ 59678 w 21600"/>
              <a:gd name="T37" fmla="*/ 120571 h 21600"/>
              <a:gd name="T38" fmla="*/ 9878 w 21600"/>
              <a:gd name="T39" fmla="*/ 100202 h 21600"/>
              <a:gd name="T40" fmla="*/ 22019 w 21600"/>
              <a:gd name="T41" fmla="*/ 86396 h 21600"/>
              <a:gd name="T42" fmla="*/ 0 w 21600"/>
              <a:gd name="T43" fmla="*/ 69171 h 21600"/>
              <a:gd name="T44" fmla="*/ 39717 w 21600"/>
              <a:gd name="T45" fmla="*/ 48939 h 21600"/>
              <a:gd name="T46" fmla="*/ 39717 w 21600"/>
              <a:gd name="T47" fmla="*/ 48939 h 21600"/>
              <a:gd name="T48" fmla="*/ 43009 w 21600"/>
              <a:gd name="T49" fmla="*/ 54134 h 21600"/>
              <a:gd name="T50" fmla="*/ 143434 w 21600"/>
              <a:gd name="T51" fmla="*/ 17771 h 21600"/>
              <a:gd name="T52" fmla="*/ 157839 w 21600"/>
              <a:gd name="T53" fmla="*/ 22624 h 21600"/>
              <a:gd name="T54" fmla="*/ 230687 w 21600"/>
              <a:gd name="T55" fmla="*/ 11620 h 21600"/>
              <a:gd name="T56" fmla="*/ 226983 w 21600"/>
              <a:gd name="T57" fmla="*/ 16404 h 21600"/>
              <a:gd name="T58" fmla="*/ 306005 w 21600"/>
              <a:gd name="T59" fmla="*/ 7929 h 21600"/>
              <a:gd name="T60" fmla="*/ 299214 w 21600"/>
              <a:gd name="T61" fmla="*/ 13739 h 21600"/>
              <a:gd name="T62" fmla="*/ 393259 w 21600"/>
              <a:gd name="T63" fmla="*/ 18523 h 21600"/>
              <a:gd name="T64" fmla="*/ 394905 w 21600"/>
              <a:gd name="T65" fmla="*/ 23103 h 21600"/>
              <a:gd name="T66" fmla="*/ 428654 w 21600"/>
              <a:gd name="T67" fmla="*/ 52357 h 21600"/>
              <a:gd name="T68" fmla="*/ 413838 w 21600"/>
              <a:gd name="T69" fmla="*/ 61447 h 21600"/>
              <a:gd name="T70" fmla="*/ 383999 w 21600"/>
              <a:gd name="T71" fmla="*/ 102595 h 21600"/>
              <a:gd name="T72" fmla="*/ 349838 w 21600"/>
              <a:gd name="T73" fmla="*/ 78262 h 21600"/>
              <a:gd name="T74" fmla="*/ 293041 w 21600"/>
              <a:gd name="T75" fmla="*/ 125151 h 21600"/>
              <a:gd name="T76" fmla="*/ 295716 w 21600"/>
              <a:gd name="T77" fmla="*/ 118657 h 21600"/>
              <a:gd name="T78" fmla="*/ 169157 w 21600"/>
              <a:gd name="T79" fmla="*/ 133353 h 21600"/>
              <a:gd name="T80" fmla="*/ 161749 w 21600"/>
              <a:gd name="T81" fmla="*/ 127406 h 21600"/>
              <a:gd name="T82" fmla="*/ 59678 w 21600"/>
              <a:gd name="T83" fmla="*/ 120571 h 21600"/>
              <a:gd name="T84" fmla="*/ 71202 w 21600"/>
              <a:gd name="T85" fmla="*/ 119272 h 21600"/>
              <a:gd name="T86" fmla="*/ 22019 w 21600"/>
              <a:gd name="T87" fmla="*/ 86396 h 21600"/>
              <a:gd name="T88" fmla="*/ 47948 w 21600"/>
              <a:gd name="T89" fmla="*/ 89130 h 2160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3000 w 21600"/>
              <a:gd name="T136" fmla="*/ 3320 h 21600"/>
              <a:gd name="T137" fmla="*/ 17110 w 21600"/>
              <a:gd name="T138" fmla="*/ 17330 h 2160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1600" h="2160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</a:path>
              <a:path w="21600" h="21600" fill="none"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</a:path>
              <a:path w="21600" h="21600" fill="none"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</a:path>
              <a:path w="21600" h="21600" fill="none"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</a:path>
              <a:path w="21600" h="21600" fill="none"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</a:path>
              <a:path w="21600" h="21600" fill="none"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</a:path>
              <a:path w="21600" h="21600" fill="none"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</a:path>
              <a:path w="21600" h="21600" fill="none"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</a:path>
              <a:path w="21600" h="21600" fill="none"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</a:path>
              <a:path w="21600" h="21600" fill="none"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</a:path>
              <a:path w="21600" h="21600" fill="none"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</a:path>
              <a:path w="21600" h="21600" fill="none"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solidFill>
            <a:srgbClr val="E6E6FF"/>
          </a:solidFill>
          <a:ln w="9525" cap="flat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/>
          <a:p>
            <a:endParaRPr lang="de-DE" sz="1600"/>
          </a:p>
        </p:txBody>
      </p:sp>
      <p:grpSp>
        <p:nvGrpSpPr>
          <p:cNvPr id="2" name="Gruppieren 1"/>
          <p:cNvGrpSpPr/>
          <p:nvPr/>
        </p:nvGrpSpPr>
        <p:grpSpPr>
          <a:xfrm>
            <a:off x="611562" y="1331362"/>
            <a:ext cx="1345322" cy="2044536"/>
            <a:chOff x="611560" y="1331360"/>
            <a:chExt cx="1345323" cy="2044536"/>
          </a:xfrm>
        </p:grpSpPr>
        <p:sp>
          <p:nvSpPr>
            <p:cNvPr id="15" name="AutoShape 9"/>
            <p:cNvSpPr>
              <a:spLocks noChangeArrowheads="1"/>
            </p:cNvSpPr>
            <p:nvPr/>
          </p:nvSpPr>
          <p:spPr bwMode="auto">
            <a:xfrm rot="5400000">
              <a:off x="617409" y="2036421"/>
              <a:ext cx="2044536" cy="634413"/>
            </a:xfrm>
            <a:prstGeom prst="leftArrow">
              <a:avLst>
                <a:gd name="adj1" fmla="val 50000"/>
                <a:gd name="adj2" fmla="val 83274"/>
              </a:avLst>
            </a:prstGeom>
            <a:solidFill>
              <a:srgbClr val="00FFFF"/>
            </a:solidFill>
            <a:ln w="9525">
              <a:solidFill>
                <a:srgbClr val="3465A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/>
              <a:r>
                <a:rPr lang="en-GB" altLang="de-DE" sz="1400" dirty="0">
                  <a:solidFill>
                    <a:srgbClr val="000000"/>
                  </a:solidFill>
                  <a:latin typeface="+mn-lt"/>
                </a:rPr>
                <a:t>a</a:t>
              </a:r>
              <a:r>
                <a:rPr lang="en-GB" altLang="de-DE" sz="1400" dirty="0" smtClean="0">
                  <a:solidFill>
                    <a:srgbClr val="000000"/>
                  </a:solidFill>
                  <a:latin typeface="+mn-lt"/>
                </a:rPr>
                <a:t>bove </a:t>
              </a:r>
              <a:r>
                <a:rPr lang="en-GB" altLang="de-DE" sz="1400" dirty="0">
                  <a:solidFill>
                    <a:srgbClr val="000000"/>
                  </a:solidFill>
                  <a:latin typeface="+mn-lt"/>
                </a:rPr>
                <a:t>cloud </a:t>
              </a:r>
              <a:r>
                <a:rPr lang="en-GB" altLang="de-DE" sz="1400" dirty="0" smtClean="0">
                  <a:solidFill>
                    <a:srgbClr val="000000"/>
                  </a:solidFill>
                  <a:latin typeface="+mn-lt"/>
                </a:rPr>
                <a:t>column ozone</a:t>
              </a:r>
              <a:endParaRPr lang="en-GB" altLang="de-DE" sz="14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611560" y="2133294"/>
              <a:ext cx="9989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/>
                <a:t>~240 DU</a:t>
              </a:r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2339754" y="2404144"/>
            <a:ext cx="1489098" cy="952850"/>
            <a:chOff x="2450600" y="2423045"/>
            <a:chExt cx="1489103" cy="952850"/>
          </a:xfrm>
        </p:grpSpPr>
        <p:sp>
          <p:nvSpPr>
            <p:cNvPr id="17" name="AutoShape 11"/>
            <p:cNvSpPr>
              <a:spLocks noChangeArrowheads="1"/>
            </p:cNvSpPr>
            <p:nvPr/>
          </p:nvSpPr>
          <p:spPr bwMode="auto">
            <a:xfrm rot="5400000">
              <a:off x="2314795" y="2558850"/>
              <a:ext cx="952850" cy="681239"/>
            </a:xfrm>
            <a:prstGeom prst="leftRightArrow">
              <a:avLst>
                <a:gd name="adj1" fmla="val 57806"/>
                <a:gd name="adj2" fmla="val 46938"/>
              </a:avLst>
            </a:prstGeom>
            <a:solidFill>
              <a:srgbClr val="00B8FF"/>
            </a:solidFill>
            <a:ln w="9525">
              <a:solidFill>
                <a:srgbClr val="3465A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/>
              <a:r>
                <a:rPr lang="en-GB" altLang="de-DE" sz="1600" dirty="0" smtClean="0">
                  <a:solidFill>
                    <a:srgbClr val="000000"/>
                  </a:solidFill>
                  <a:latin typeface="+mn-lt"/>
                </a:rPr>
                <a:t>correction</a:t>
              </a:r>
              <a:endParaRPr lang="en-GB" altLang="de-DE" sz="16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3168336" y="2539037"/>
              <a:ext cx="7713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/>
                <a:t>&lt;2 DU</a:t>
              </a:r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2827195" y="913686"/>
            <a:ext cx="1497366" cy="1500886"/>
            <a:chOff x="2363208" y="881350"/>
            <a:chExt cx="1497365" cy="1500885"/>
          </a:xfrm>
        </p:grpSpPr>
        <p:sp>
          <p:nvSpPr>
            <p:cNvPr id="16" name="AutoShape 10"/>
            <p:cNvSpPr>
              <a:spLocks noChangeArrowheads="1"/>
            </p:cNvSpPr>
            <p:nvPr/>
          </p:nvSpPr>
          <p:spPr bwMode="auto">
            <a:xfrm rot="5400000">
              <a:off x="1929972" y="1314586"/>
              <a:ext cx="1500885" cy="634413"/>
            </a:xfrm>
            <a:prstGeom prst="leftArrow">
              <a:avLst>
                <a:gd name="adj1" fmla="val 50000"/>
                <a:gd name="adj2" fmla="val 61131"/>
              </a:avLst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/>
              <a:r>
                <a:rPr lang="en-GB" altLang="de-DE" sz="1400" dirty="0" smtClean="0">
                  <a:solidFill>
                    <a:srgbClr val="000000"/>
                  </a:solidFill>
                  <a:latin typeface="+mn-lt"/>
                </a:rPr>
                <a:t>Stratospheric O</a:t>
              </a:r>
              <a:r>
                <a:rPr lang="en-GB" altLang="de-DE" sz="1400" baseline="-25000" dirty="0" smtClean="0">
                  <a:solidFill>
                    <a:srgbClr val="000000"/>
                  </a:solidFill>
                  <a:latin typeface="+mn-lt"/>
                </a:rPr>
                <a:t>3</a:t>
              </a:r>
              <a:r>
                <a:rPr lang="en-GB" altLang="de-DE" sz="1400" dirty="0" smtClean="0">
                  <a:solidFill>
                    <a:srgbClr val="000000"/>
                  </a:solidFill>
                  <a:latin typeface="+mn-lt"/>
                </a:rPr>
                <a:t> col</a:t>
              </a:r>
              <a:endParaRPr lang="en-GB" altLang="de-DE" sz="14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2861583" y="1821627"/>
              <a:ext cx="9989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/>
                <a:t>~240 DU</a:t>
              </a:r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5220123" y="901703"/>
            <a:ext cx="1703309" cy="5385356"/>
            <a:chOff x="4848537" y="901701"/>
            <a:chExt cx="1703310" cy="5385356"/>
          </a:xfrm>
        </p:grpSpPr>
        <p:sp>
          <p:nvSpPr>
            <p:cNvPr id="20" name="AutoShape 14"/>
            <p:cNvSpPr>
              <a:spLocks noChangeArrowheads="1"/>
            </p:cNvSpPr>
            <p:nvPr/>
          </p:nvSpPr>
          <p:spPr bwMode="auto">
            <a:xfrm rot="5400000">
              <a:off x="3541963" y="3277172"/>
              <a:ext cx="5385356" cy="634413"/>
            </a:xfrm>
            <a:prstGeom prst="leftArrow">
              <a:avLst>
                <a:gd name="adj1" fmla="val 62574"/>
                <a:gd name="adj2" fmla="val 101549"/>
              </a:avLst>
            </a:prstGeom>
            <a:solidFill>
              <a:srgbClr val="00FFFF"/>
            </a:solidFill>
            <a:ln w="9525">
              <a:solidFill>
                <a:srgbClr val="3465A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/>
              <a:r>
                <a:rPr lang="en-GB" altLang="de-DE" sz="1400" dirty="0">
                  <a:solidFill>
                    <a:srgbClr val="000000"/>
                  </a:solidFill>
                  <a:latin typeface="+mn-lt"/>
                </a:rPr>
                <a:t>total </a:t>
              </a:r>
              <a:r>
                <a:rPr lang="en-GB" altLang="de-DE" sz="1400" dirty="0" smtClean="0">
                  <a:solidFill>
                    <a:srgbClr val="000000"/>
                  </a:solidFill>
                  <a:latin typeface="+mn-lt"/>
                </a:rPr>
                <a:t>column ozone</a:t>
              </a:r>
              <a:endParaRPr lang="en-GB" altLang="de-DE" sz="14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4848537" y="4340623"/>
              <a:ext cx="14093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/>
                <a:t>~250-280 DU</a:t>
              </a:r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7248194" y="2423046"/>
            <a:ext cx="1728254" cy="3887394"/>
            <a:chOff x="7248191" y="2423045"/>
            <a:chExt cx="1728255" cy="3887394"/>
          </a:xfrm>
        </p:grpSpPr>
        <p:sp>
          <p:nvSpPr>
            <p:cNvPr id="19" name="AutoShape 13"/>
            <p:cNvSpPr>
              <a:spLocks noChangeArrowheads="1"/>
            </p:cNvSpPr>
            <p:nvPr/>
          </p:nvSpPr>
          <p:spPr bwMode="auto">
            <a:xfrm rot="5400000">
              <a:off x="5645114" y="4026122"/>
              <a:ext cx="3887394" cy="681239"/>
            </a:xfrm>
            <a:prstGeom prst="leftRightArrow">
              <a:avLst>
                <a:gd name="adj1" fmla="val 51204"/>
                <a:gd name="adj2" fmla="val 69356"/>
              </a:avLst>
            </a:prstGeom>
            <a:solidFill>
              <a:srgbClr val="00B8FF"/>
            </a:solidFill>
            <a:ln w="9525">
              <a:solidFill>
                <a:srgbClr val="3465A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/>
              <a:r>
                <a:rPr lang="en-GB" altLang="de-DE" sz="1400" dirty="0" smtClean="0">
                  <a:solidFill>
                    <a:srgbClr val="000000"/>
                  </a:solidFill>
                  <a:latin typeface="+mn-lt"/>
                </a:rPr>
                <a:t>tropical tropospheric column ozone</a:t>
              </a:r>
              <a:endParaRPr lang="en-GB" altLang="de-DE" sz="14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7794711" y="4352589"/>
              <a:ext cx="11817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/>
                <a:t>~10-40 DU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896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548680"/>
            <a:ext cx="7342188" cy="738187"/>
          </a:xfrm>
        </p:spPr>
        <p:txBody>
          <a:bodyPr/>
          <a:lstStyle/>
          <a:p>
            <a:r>
              <a:rPr lang="en-GB" noProof="0" dirty="0" smtClean="0"/>
              <a:t>First results S5P – February 2018</a:t>
            </a:r>
            <a:endParaRPr lang="en-GB" noProof="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80000"/>
            <a:ext cx="7704008" cy="5171184"/>
          </a:xfrm>
        </p:spPr>
      </p:pic>
    </p:spTree>
    <p:extLst>
      <p:ext uri="{BB962C8B-B14F-4D97-AF65-F5344CB8AC3E}">
        <p14:creationId xmlns:p14="http://schemas.microsoft.com/office/powerpoint/2010/main" val="365938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Validated results GOME-2B – February 2018</a:t>
            </a:r>
            <a:endParaRPr lang="en-GB" noProof="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" y="1080000"/>
            <a:ext cx="7704000" cy="5171178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381328"/>
            <a:ext cx="824912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1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Comparison</a:t>
            </a:r>
            <a:endParaRPr lang="en-GB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" y="1080000"/>
            <a:ext cx="7704000" cy="5171178"/>
          </a:xfr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381328"/>
            <a:ext cx="824912" cy="43204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95536" y="2636912"/>
            <a:ext cx="4968552" cy="203132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Compared to GOME-2B: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Underestimation over South East Asia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Overestimation over the Atlantic &amp; Africa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GB" dirty="0" smtClean="0"/>
              <a:t>different </a:t>
            </a:r>
            <a:r>
              <a:rPr lang="en-GB" dirty="0"/>
              <a:t>overpass times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GB" dirty="0" smtClean="0"/>
              <a:t>new a priori in total ozone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GB" dirty="0" smtClean="0"/>
              <a:t>different cloud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Detailed validation needed</a:t>
            </a:r>
          </a:p>
        </p:txBody>
      </p:sp>
    </p:spTree>
    <p:extLst>
      <p:ext uri="{BB962C8B-B14F-4D97-AF65-F5344CB8AC3E}">
        <p14:creationId xmlns:p14="http://schemas.microsoft.com/office/powerpoint/2010/main" val="138725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Total Ozone</a:t>
            </a:r>
            <a:r>
              <a:rPr lang="en-GB" dirty="0" smtClean="0"/>
              <a:t> retrieval from Sentinel 5 Precursor works fine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Validation still to be performed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Good Agreement between </a:t>
            </a:r>
            <a:r>
              <a:rPr lang="en-GB" dirty="0" err="1" smtClean="0"/>
              <a:t>NRTI</a:t>
            </a:r>
            <a:r>
              <a:rPr lang="en-GB" dirty="0" smtClean="0"/>
              <a:t> and </a:t>
            </a:r>
            <a:r>
              <a:rPr lang="en-GB" dirty="0" err="1" smtClean="0"/>
              <a:t>OFFL</a:t>
            </a: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Good Agreement with GOME-2 </a:t>
            </a:r>
            <a:r>
              <a:rPr lang="en-GB" dirty="0" err="1" smtClean="0"/>
              <a:t>MetOp</a:t>
            </a:r>
            <a:r>
              <a:rPr lang="en-GB" dirty="0" smtClean="0"/>
              <a:t>-B and CAMS total columns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Planned </a:t>
            </a:r>
            <a:r>
              <a:rPr lang="en-US" dirty="0"/>
              <a:t>to be disseminated to the users in June </a:t>
            </a:r>
            <a:r>
              <a:rPr lang="en-US" dirty="0" smtClean="0"/>
              <a:t>2018</a:t>
            </a: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Tropospheric ozone </a:t>
            </a:r>
            <a:r>
              <a:rPr lang="en-GB" dirty="0" smtClean="0"/>
              <a:t>retrieval is also running fine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Validation still to be </a:t>
            </a:r>
            <a:r>
              <a:rPr lang="en-GB" dirty="0" smtClean="0"/>
              <a:t>performed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Compared to GOME-2 much higher spatial and temporal resolution is achieved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Comparison to GOME-2B shows a deviation of less than 30%</a:t>
            </a:r>
            <a:br>
              <a:rPr lang="en-GB" dirty="0" smtClean="0"/>
            </a:br>
            <a:r>
              <a:rPr lang="en-GB" dirty="0" smtClean="0"/>
              <a:t>(different overpass times ?)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Planned to be disseminated to the users in August </a:t>
            </a:r>
            <a:r>
              <a:rPr lang="en-US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81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 &amp;</a:t>
            </a:r>
            <a:r>
              <a:rPr lang="de-DE" dirty="0" smtClean="0"/>
              <a:t> Disclaimer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Disclaimer:</a:t>
            </a:r>
            <a:r>
              <a:rPr lang="en-GB" dirty="0"/>
              <a:t> The presented work has been performed in the frame of the Sentinel-5 Precursor Validation Team (S5PVT) or Level 1/Level 2 Product Working Group activities. Results are based on preliminary (not fully calibrated/validated) Sentinel-5 Precursor data that will still change.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Acknowledgement:</a:t>
            </a:r>
            <a:r>
              <a:rPr lang="en-GB" dirty="0"/>
              <a:t> Sentinel-5 Precursor is a European Space Agency (ESA) mission on behalf of the European Commission (EC). The TROPOMI payload is a joint development by ESA and the Netherlands Space Office (NSO). The Sentinel-5 Precursor ground-segment development has been funded by ESA and with national contributions from The Netherlands, Germany, and Belgium</a:t>
            </a:r>
          </a:p>
        </p:txBody>
      </p:sp>
    </p:spTree>
    <p:extLst>
      <p:ext uri="{BB962C8B-B14F-4D97-AF65-F5344CB8AC3E}">
        <p14:creationId xmlns:p14="http://schemas.microsoft.com/office/powerpoint/2010/main" val="382147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232326" y="395610"/>
            <a:ext cx="7532688" cy="738187"/>
          </a:xfrm>
        </p:spPr>
        <p:txBody>
          <a:bodyPr/>
          <a:lstStyle/>
          <a:p>
            <a:pPr eaLnBrk="1" hangingPunct="1"/>
            <a:r>
              <a:rPr lang="en-GB" altLang="en-US" noProof="0" dirty="0" smtClean="0"/>
              <a:t>Overview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75234"/>
            <a:ext cx="3744000" cy="251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40" y="1268763"/>
            <a:ext cx="3744000" cy="250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40" y="3721812"/>
            <a:ext cx="3744000" cy="25155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07504" y="2132856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Total</a:t>
            </a:r>
            <a:br>
              <a:rPr lang="de-DE" dirty="0" smtClean="0"/>
            </a:br>
            <a:r>
              <a:rPr lang="de-DE" dirty="0" err="1" smtClean="0"/>
              <a:t>column</a:t>
            </a:r>
            <a:endParaRPr lang="en-GB" dirty="0"/>
          </a:p>
        </p:txBody>
      </p:sp>
      <p:sp>
        <p:nvSpPr>
          <p:cNvPr id="10" name="Textfeld 9"/>
          <p:cNvSpPr txBox="1"/>
          <p:nvPr/>
        </p:nvSpPr>
        <p:spPr>
          <a:xfrm>
            <a:off x="107504" y="4438853"/>
            <a:ext cx="1454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Tropical</a:t>
            </a:r>
            <a:br>
              <a:rPr lang="de-DE" dirty="0" smtClean="0"/>
            </a:br>
            <a:r>
              <a:rPr lang="de-DE" dirty="0" err="1" smtClean="0"/>
              <a:t>tropospheric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column</a:t>
            </a:r>
            <a:endParaRPr lang="en-GB" dirty="0"/>
          </a:p>
        </p:txBody>
      </p:sp>
      <p:sp>
        <p:nvSpPr>
          <p:cNvPr id="11" name="Textfeld 10"/>
          <p:cNvSpPr txBox="1"/>
          <p:nvPr/>
        </p:nvSpPr>
        <p:spPr>
          <a:xfrm>
            <a:off x="1987357" y="764704"/>
            <a:ext cx="2659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Near</a:t>
            </a:r>
            <a:r>
              <a:rPr lang="de-DE" dirty="0" smtClean="0"/>
              <a:t> Real Time (DOAS)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5730954" y="764704"/>
            <a:ext cx="1937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Offline (GODFIT)</a:t>
            </a:r>
            <a:endParaRPr lang="en-GB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17032"/>
            <a:ext cx="3744000" cy="2515500"/>
          </a:xfrm>
          <a:prstGeom prst="rect">
            <a:avLst/>
          </a:prstGeom>
        </p:spPr>
      </p:pic>
      <p:sp>
        <p:nvSpPr>
          <p:cNvPr id="6" name="Abgerundetes Rechteck 5"/>
          <p:cNvSpPr/>
          <p:nvPr/>
        </p:nvSpPr>
        <p:spPr bwMode="auto">
          <a:xfrm>
            <a:off x="1035962" y="1268762"/>
            <a:ext cx="3896077" cy="4963769"/>
          </a:xfrm>
          <a:prstGeom prst="roundRect">
            <a:avLst>
              <a:gd name="adj" fmla="val 11452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Arial" charset="0"/>
            </a:endParaRPr>
          </a:p>
        </p:txBody>
      </p:sp>
      <p:pic>
        <p:nvPicPr>
          <p:cNvPr id="16" name="Picture 11" descr="bir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98547"/>
            <a:ext cx="422959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728" y="1350004"/>
            <a:ext cx="3756876" cy="265506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 rot="20185795">
            <a:off x="5040560" y="2118443"/>
            <a:ext cx="3779912" cy="120032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Poster C</a:t>
            </a:r>
            <a:r>
              <a:rPr lang="en-GB" dirty="0"/>
              <a:t>. Lerot et al.</a:t>
            </a:r>
          </a:p>
          <a:p>
            <a:r>
              <a:rPr lang="en-GB" dirty="0" smtClean="0"/>
              <a:t>X5.127 EGU2018-7850</a:t>
            </a:r>
            <a:endParaRPr lang="en-GB" dirty="0"/>
          </a:p>
          <a:p>
            <a:r>
              <a:rPr lang="en-GB" dirty="0"/>
              <a:t>The offline total ozone product from </a:t>
            </a:r>
            <a:r>
              <a:rPr lang="en-GB" dirty="0" smtClean="0"/>
              <a:t>TROPOMI/S5p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386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bi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309320"/>
            <a:ext cx="422961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71463" y="1557338"/>
            <a:ext cx="39401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58775" indent="-358775" eaLnBrk="0" hangingPunct="0"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542925" eaLnBrk="0" hangingPunct="0"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 eaLnBrk="0" hangingPunct="0"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3pPr>
            <a:lvl4pPr marL="1600200" indent="-228600" eaLnBrk="0" hangingPunct="0"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4pPr>
            <a:lvl5pPr marL="2057400" indent="-228600" eaLnBrk="0" hangingPunct="0"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n-US" altLang="nl-NL" b="1" dirty="0">
                <a:solidFill>
                  <a:srgbClr val="0000FF"/>
                </a:solidFill>
                <a:ea typeface="MS PGothic" pitchFamily="34" charset="-128"/>
                <a:cs typeface="ヒラギノ角ゴ Pro W3"/>
              </a:rPr>
              <a:t>TOMS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nl-NL" dirty="0">
                <a:solidFill>
                  <a:srgbClr val="000000"/>
                </a:solidFill>
                <a:ea typeface="MS PGothic" pitchFamily="34" charset="-128"/>
                <a:cs typeface="ヒラギノ角ゴ Pro W3"/>
              </a:rPr>
              <a:t>317.5 and 331.2 nm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nl-NL" dirty="0">
                <a:solidFill>
                  <a:srgbClr val="000000"/>
                </a:solidFill>
                <a:ea typeface="MS PGothic" pitchFamily="34" charset="-128"/>
                <a:cs typeface="ヒラギノ角ゴ Pro W3"/>
              </a:rPr>
              <a:t>Version 8 in 2004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nl-NL" dirty="0">
                <a:solidFill>
                  <a:srgbClr val="000000"/>
                </a:solidFill>
                <a:ea typeface="MS PGothic" pitchFamily="34" charset="-128"/>
                <a:cs typeface="ヒラギノ角ゴ Pro W3"/>
              </a:rPr>
              <a:t>TOMS on Nimbus 7 and Earth Probe, OMI on Aura</a:t>
            </a:r>
            <a:br>
              <a:rPr lang="en-US" altLang="nl-NL" dirty="0">
                <a:solidFill>
                  <a:srgbClr val="000000"/>
                </a:solidFill>
                <a:ea typeface="MS PGothic" pitchFamily="34" charset="-128"/>
                <a:cs typeface="ヒラギノ角ゴ Pro W3"/>
              </a:rPr>
            </a:br>
            <a:endParaRPr lang="en-US" altLang="nl-NL" dirty="0">
              <a:solidFill>
                <a:srgbClr val="000000"/>
              </a:solidFill>
              <a:ea typeface="MS PGothic" pitchFamily="34" charset="-128"/>
              <a:cs typeface="ヒラギノ角ゴ Pro W3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en-US" altLang="nl-NL" sz="1600" dirty="0">
              <a:solidFill>
                <a:srgbClr val="000000"/>
              </a:solidFill>
              <a:latin typeface="Times New Roman" pitchFamily="18" charset="0"/>
              <a:ea typeface="MS PGothic" pitchFamily="34" charset="-128"/>
              <a:cs typeface="ヒラギノ角ゴ Pro W3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n-US" altLang="nl-NL" b="1" dirty="0">
                <a:solidFill>
                  <a:srgbClr val="00FF00"/>
                </a:solidFill>
                <a:ea typeface="MS PGothic" pitchFamily="34" charset="-128"/>
                <a:cs typeface="ヒラギノ角ゴ Pro W3"/>
              </a:rPr>
              <a:t>DOAS (GDP </a:t>
            </a:r>
            <a:r>
              <a:rPr lang="en-US" altLang="nl-NL" b="1" dirty="0" smtClean="0">
                <a:solidFill>
                  <a:srgbClr val="00FF00"/>
                </a:solidFill>
                <a:ea typeface="MS PGothic" pitchFamily="34" charset="-128"/>
                <a:cs typeface="ヒラギノ角ゴ Pro W3"/>
              </a:rPr>
              <a:t>4.x)  x</a:t>
            </a:r>
            <a:r>
              <a:rPr lang="en-US" altLang="nl-NL" b="1" dirty="0" smtClean="0">
                <a:solidFill>
                  <a:srgbClr val="00FF00"/>
                </a:solidFill>
                <a:latin typeface="Arial"/>
                <a:ea typeface="MS PGothic" pitchFamily="34" charset="-128"/>
                <a:cs typeface="Arial"/>
              </a:rPr>
              <a:t>≤</a:t>
            </a:r>
            <a:r>
              <a:rPr lang="en-US" altLang="nl-NL" b="1" dirty="0" smtClean="0">
                <a:solidFill>
                  <a:srgbClr val="00FF00"/>
                </a:solidFill>
                <a:ea typeface="MS PGothic" pitchFamily="34" charset="-128"/>
                <a:cs typeface="ヒラギノ角ゴ Pro W3"/>
              </a:rPr>
              <a:t>8</a:t>
            </a:r>
            <a:endParaRPr lang="en-US" altLang="nl-NL" b="1" dirty="0">
              <a:solidFill>
                <a:srgbClr val="00FF00"/>
              </a:solidFill>
              <a:ea typeface="MS PGothic" pitchFamily="34" charset="-128"/>
              <a:cs typeface="ヒラギノ角ゴ Pro W3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nl-NL" dirty="0">
                <a:solidFill>
                  <a:srgbClr val="000000"/>
                </a:solidFill>
                <a:ea typeface="MS PGothic" pitchFamily="34" charset="-128"/>
                <a:cs typeface="ヒラギノ角ゴ Pro W3"/>
              </a:rPr>
              <a:t>DOAS from 325 to 335 nm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nl-NL" dirty="0">
                <a:solidFill>
                  <a:srgbClr val="000000"/>
                </a:solidFill>
                <a:ea typeface="MS PGothic" pitchFamily="34" charset="-128"/>
                <a:cs typeface="ヒラギノ角ゴ Pro W3"/>
              </a:rPr>
              <a:t>AMF at 325.5 nm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nl-NL" dirty="0">
                <a:solidFill>
                  <a:srgbClr val="000000"/>
                </a:solidFill>
                <a:ea typeface="MS PGothic" pitchFamily="34" charset="-128"/>
                <a:cs typeface="ヒラギノ角ゴ Pro W3"/>
              </a:rPr>
              <a:t>Version 4 in 2004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nl-NL" dirty="0">
                <a:solidFill>
                  <a:srgbClr val="000000"/>
                </a:solidFill>
                <a:ea typeface="MS PGothic" pitchFamily="34" charset="-128"/>
                <a:cs typeface="ヒラギノ角ゴ Pro W3"/>
              </a:rPr>
              <a:t>GOME/SCIAMACHY/GOME-2/S5P</a:t>
            </a:r>
            <a:br>
              <a:rPr lang="en-US" altLang="nl-NL" dirty="0">
                <a:solidFill>
                  <a:srgbClr val="000000"/>
                </a:solidFill>
                <a:ea typeface="MS PGothic" pitchFamily="34" charset="-128"/>
                <a:cs typeface="ヒラギノ角ゴ Pro W3"/>
              </a:rPr>
            </a:br>
            <a:endParaRPr lang="en-US" altLang="nl-NL" dirty="0">
              <a:solidFill>
                <a:srgbClr val="000000"/>
              </a:solidFill>
              <a:ea typeface="MS PGothic" pitchFamily="34" charset="-128"/>
              <a:cs typeface="ヒラギノ角ゴ Pro W3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en-US" altLang="nl-NL" sz="1600" dirty="0">
              <a:solidFill>
                <a:srgbClr val="00FF00"/>
              </a:solidFill>
              <a:latin typeface="Times New Roman" pitchFamily="18" charset="0"/>
              <a:ea typeface="MS PGothic" pitchFamily="34" charset="-128"/>
              <a:cs typeface="ヒラギノ角ゴ Pro W3"/>
            </a:endParaRPr>
          </a:p>
        </p:txBody>
      </p:sp>
      <p:pic>
        <p:nvPicPr>
          <p:cNvPr id="11272" name="Picture 8" descr="x-s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665288"/>
            <a:ext cx="4811713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718175" y="1701800"/>
            <a:ext cx="142875" cy="3024188"/>
          </a:xfrm>
          <a:prstGeom prst="rect">
            <a:avLst/>
          </a:prstGeom>
          <a:solidFill>
            <a:srgbClr val="0000FF">
              <a:alpha val="6705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 eaLnBrk="0" hangingPunct="0"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 eaLnBrk="0" hangingPunct="0"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3pPr>
            <a:lvl4pPr marL="1600200" indent="-228600" eaLnBrk="0" hangingPunct="0"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4pPr>
            <a:lvl5pPr marL="2057400" indent="-228600" eaLnBrk="0" hangingPunct="0"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nl-NL" altLang="nl-NL" sz="2400">
              <a:solidFill>
                <a:srgbClr val="000000"/>
              </a:solidFill>
              <a:latin typeface="Times New Roman" pitchFamily="18" charset="0"/>
              <a:ea typeface="MS PGothic" pitchFamily="34" charset="-128"/>
              <a:cs typeface="ヒラギノ角ゴ Pro W3"/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7677150" y="1701800"/>
            <a:ext cx="142875" cy="3024188"/>
          </a:xfrm>
          <a:prstGeom prst="rect">
            <a:avLst/>
          </a:prstGeom>
          <a:solidFill>
            <a:srgbClr val="0000FF">
              <a:alpha val="6705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 eaLnBrk="0" hangingPunct="0"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 eaLnBrk="0" hangingPunct="0"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3pPr>
            <a:lvl4pPr marL="1600200" indent="-228600" eaLnBrk="0" hangingPunct="0"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4pPr>
            <a:lvl5pPr marL="2057400" indent="-228600" eaLnBrk="0" hangingPunct="0"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nl-NL" altLang="nl-NL" sz="2400">
              <a:solidFill>
                <a:srgbClr val="000000"/>
              </a:solidFill>
              <a:latin typeface="Times New Roman" pitchFamily="18" charset="0"/>
              <a:ea typeface="MS PGothic" pitchFamily="34" charset="-128"/>
              <a:cs typeface="ヒラギノ角ゴ Pro W3"/>
            </a:endParaRP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6907213" y="2362200"/>
            <a:ext cx="1441450" cy="1871663"/>
          </a:xfrm>
          <a:prstGeom prst="rect">
            <a:avLst/>
          </a:prstGeom>
          <a:solidFill>
            <a:srgbClr val="00FF00">
              <a:alpha val="66667"/>
            </a:srgbClr>
          </a:solidFill>
          <a:ln>
            <a:noFill/>
          </a:ln>
          <a:effectLst/>
          <a:extLst/>
        </p:spPr>
        <p:txBody>
          <a:bodyPr anchor="ctr">
            <a:spAutoFit/>
          </a:bodyPr>
          <a:lstStyle>
            <a:lvl1pPr eaLnBrk="0" hangingPunct="0"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 eaLnBrk="0" hangingPunct="0"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 eaLnBrk="0" hangingPunct="0"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3pPr>
            <a:lvl4pPr marL="1600200" indent="-228600" eaLnBrk="0" hangingPunct="0"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4pPr>
            <a:lvl5pPr marL="2057400" indent="-228600" eaLnBrk="0" hangingPunct="0"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nl-NL" altLang="nl-NL" sz="2400">
              <a:solidFill>
                <a:srgbClr val="000000"/>
              </a:solidFill>
              <a:latin typeface="Times New Roman" pitchFamily="18" charset="0"/>
              <a:ea typeface="MS PGothic" pitchFamily="34" charset="-128"/>
              <a:cs typeface="ヒラギノ角ゴ Pro W3"/>
            </a:endParaRPr>
          </a:p>
        </p:txBody>
      </p:sp>
      <p:sp>
        <p:nvSpPr>
          <p:cNvPr id="9226" name="Title 1"/>
          <p:cNvSpPr>
            <a:spLocks noGrp="1"/>
          </p:cNvSpPr>
          <p:nvPr>
            <p:ph type="title"/>
          </p:nvPr>
        </p:nvSpPr>
        <p:spPr>
          <a:xfrm>
            <a:off x="1143000" y="620713"/>
            <a:ext cx="7342188" cy="738187"/>
          </a:xfrm>
        </p:spPr>
        <p:txBody>
          <a:bodyPr/>
          <a:lstStyle/>
          <a:p>
            <a:pPr eaLnBrk="1" hangingPunct="1"/>
            <a:r>
              <a:rPr lang="en-GB" altLang="en-US" noProof="0" dirty="0" smtClean="0"/>
              <a:t>Heritage</a:t>
            </a:r>
          </a:p>
        </p:txBody>
      </p:sp>
    </p:spTree>
    <p:extLst>
      <p:ext uri="{BB962C8B-B14F-4D97-AF65-F5344CB8AC3E}">
        <p14:creationId xmlns:p14="http://schemas.microsoft.com/office/powerpoint/2010/main" val="280176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60984" y="1124744"/>
            <a:ext cx="8087480" cy="2376264"/>
          </a:xfrm>
        </p:spPr>
        <p:txBody>
          <a:bodyPr/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lang="en-GB" sz="1800" b="0" i="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Polarization correction</a:t>
            </a:r>
            <a:r>
              <a:rPr lang="en-GB" sz="1800" b="0" i="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AMF calculation </a:t>
            </a:r>
            <a:endParaRPr lang="en-GB" sz="1800" b="0" i="0" baseline="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base" latinLnBrk="0" hangingPunct="1">
              <a:buFont typeface="Arial" panose="020B0604020202020204" pitchFamily="34" charset="0"/>
              <a:buChar char="•"/>
            </a:pPr>
            <a:r>
              <a:rPr lang="en-GB" sz="1800" b="0" i="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Improved a priori ozone profile </a:t>
            </a:r>
            <a:r>
              <a:rPr lang="en-GB" sz="1800" b="0" i="0" baseline="0" noProof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climatology</a:t>
            </a:r>
            <a:r>
              <a:rPr lang="en-GB" sz="1800" b="0" i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(troposphere</a:t>
            </a:r>
            <a:r>
              <a:rPr lang="en-GB" noProof="0" dirty="0" smtClean="0"/>
              <a:t>)</a:t>
            </a:r>
            <a:r>
              <a:rPr lang="en-GB" sz="1800" b="0" i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b="0" i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Ziemke</a:t>
            </a:r>
            <a:r>
              <a:rPr lang="en-GB" sz="1800" b="0" i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al., 2011</a:t>
            </a:r>
            <a:endParaRPr lang="en-GB" noProof="0" dirty="0" smtClean="0">
              <a:effectLst/>
            </a:endParaRPr>
          </a:p>
          <a:p>
            <a:pPr rtl="0" eaLnBrk="1" fontAlgn="base" latinLnBrk="0" hangingPunct="1">
              <a:buFont typeface="Arial" panose="020B0604020202020204" pitchFamily="34" charset="0"/>
              <a:buChar char="•"/>
            </a:pPr>
            <a:r>
              <a:rPr lang="en-GB" sz="1800" b="0" i="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Optimal wavelength selection for AMF calculation</a:t>
            </a:r>
            <a:endParaRPr lang="en-GB" noProof="0" dirty="0" smtClean="0">
              <a:effectLst/>
            </a:endParaRPr>
          </a:p>
          <a:p>
            <a:pPr lvl="1" eaLnBrk="1" hangingPunct="1">
              <a:buFont typeface="Symbol" panose="05050102010706020507" pitchFamily="18" charset="2"/>
              <a:buChar char="-"/>
            </a:pPr>
            <a:r>
              <a:rPr lang="en-GB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from 325.5 nm to </a:t>
            </a:r>
            <a:r>
              <a:rPr lang="en-GB" i="0" baseline="0" noProof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328.125</a:t>
            </a:r>
            <a:r>
              <a:rPr lang="en-GB" i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b="0" i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nm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noProof="0" dirty="0" smtClean="0"/>
              <a:t>New cloud model </a:t>
            </a:r>
            <a:r>
              <a:rPr lang="en-GB" noProof="0" dirty="0" smtClean="0">
                <a:solidFill>
                  <a:srgbClr val="FF0000"/>
                </a:solidFill>
              </a:rPr>
              <a:t>CAL</a:t>
            </a:r>
            <a:r>
              <a:rPr lang="en-GB" noProof="0" dirty="0" smtClean="0"/>
              <a:t> (cloud as </a:t>
            </a:r>
            <a:r>
              <a:rPr lang="en-GB" dirty="0" smtClean="0"/>
              <a:t>layer  - presentation </a:t>
            </a:r>
            <a:r>
              <a:rPr lang="en-GB" dirty="0"/>
              <a:t>A. </a:t>
            </a:r>
            <a:r>
              <a:rPr lang="en-GB" dirty="0" err="1"/>
              <a:t>Argyrouli</a:t>
            </a:r>
            <a:r>
              <a:rPr lang="en-GB" dirty="0"/>
              <a:t> et al</a:t>
            </a:r>
            <a:r>
              <a:rPr lang="en-GB" dirty="0" smtClean="0"/>
              <a:t>.: EGU2018-16787 Operational </a:t>
            </a:r>
            <a:r>
              <a:rPr lang="en-GB" dirty="0"/>
              <a:t>cloud products from Sentinel-5 </a:t>
            </a:r>
            <a:r>
              <a:rPr lang="en-GB" dirty="0" smtClean="0"/>
              <a:t>Precursor)</a:t>
            </a:r>
          </a:p>
          <a:p>
            <a:pPr lvl="1" eaLnBrk="1" hangingPunct="1">
              <a:buFont typeface="Symbol" panose="05050102010706020507" pitchFamily="18" charset="2"/>
              <a:buChar char="-"/>
            </a:pPr>
            <a:r>
              <a:rPr lang="en-US" dirty="0" smtClean="0"/>
              <a:t>No </a:t>
            </a:r>
            <a:r>
              <a:rPr lang="en-US" dirty="0"/>
              <a:t>need of ghost-column and intra-cloud </a:t>
            </a:r>
            <a:r>
              <a:rPr lang="en-US" dirty="0" smtClean="0"/>
              <a:t>corrections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noProof="0" dirty="0" err="1" smtClean="0">
                <a:effectLst/>
              </a:rPr>
              <a:t>Destriping</a:t>
            </a:r>
            <a:r>
              <a:rPr lang="en-US" noProof="0" dirty="0" smtClean="0">
                <a:effectLst/>
              </a:rPr>
              <a:t> algorithm (test-phase)</a:t>
            </a:r>
            <a:endParaRPr lang="en-GB" noProof="0" dirty="0" smtClean="0">
              <a:effectLst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3000" y="548680"/>
            <a:ext cx="7342188" cy="738187"/>
          </a:xfrm>
        </p:spPr>
        <p:txBody>
          <a:bodyPr/>
          <a:lstStyle/>
          <a:p>
            <a:pPr eaLnBrk="1" hangingPunct="1"/>
            <a:r>
              <a:rPr lang="en-GB" kern="1200" noProof="0" dirty="0" smtClean="0">
                <a:cs typeface="ヒラギノ角ゴ Pro W3"/>
              </a:rPr>
              <a:t>S5P</a:t>
            </a:r>
            <a:r>
              <a:rPr lang="en-GB" kern="1200" noProof="0" dirty="0" smtClean="0">
                <a:ea typeface="ヒラギノ角ゴ Pro W3"/>
                <a:cs typeface="ヒラギノ角ゴ Pro W3"/>
              </a:rPr>
              <a:t> Near Real Time Algorithm Developments</a:t>
            </a:r>
            <a:endParaRPr lang="en-GB" kern="1200" noProof="0" dirty="0">
              <a:ea typeface="ヒラギノ角ゴ Pro W3"/>
              <a:cs typeface="ヒラギノ角ゴ Pro W3"/>
            </a:endParaRPr>
          </a:p>
        </p:txBody>
      </p:sp>
      <p:pic>
        <p:nvPicPr>
          <p:cNvPr id="10" name="Picture 9" descr="TropoO3_01Jan05_TOMSv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" t="12572" r="8470" b="21298"/>
          <a:stretch>
            <a:fillRect/>
          </a:stretch>
        </p:blipFill>
        <p:spPr bwMode="auto">
          <a:xfrm>
            <a:off x="35496" y="3357312"/>
            <a:ext cx="4585665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TropoO3_01Jan_OMIM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6" t="13437" r="8606" b="22353"/>
          <a:stretch>
            <a:fillRect/>
          </a:stretch>
        </p:blipFill>
        <p:spPr bwMode="auto">
          <a:xfrm>
            <a:off x="4572000" y="3357312"/>
            <a:ext cx="4568022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bi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40" y="6309376"/>
            <a:ext cx="422961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92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First </a:t>
            </a:r>
            <a:r>
              <a:rPr lang="de-DE" noProof="0" dirty="0" err="1" smtClean="0"/>
              <a:t>results</a:t>
            </a:r>
            <a:endParaRPr lang="en-GB" noProof="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306963"/>
            <a:ext cx="42068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045" y="1485230"/>
            <a:ext cx="6650523" cy="4464050"/>
          </a:xfrm>
        </p:spPr>
      </p:pic>
    </p:spTree>
    <p:extLst>
      <p:ext uri="{BB962C8B-B14F-4D97-AF65-F5344CB8AC3E}">
        <p14:creationId xmlns:p14="http://schemas.microsoft.com/office/powerpoint/2010/main" val="86692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err="1" smtClean="0"/>
              <a:t>Comparison</a:t>
            </a:r>
            <a:r>
              <a:rPr lang="de-DE" noProof="0" dirty="0" smtClean="0"/>
              <a:t>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S5P OFFL </a:t>
            </a:r>
            <a:r>
              <a:rPr lang="de-DE" noProof="0" dirty="0" err="1" smtClean="0"/>
              <a:t>dataset</a:t>
            </a:r>
            <a:endParaRPr lang="en-GB" noProof="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76442"/>
            <a:ext cx="7200000" cy="4832878"/>
          </a:xfr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306963"/>
            <a:ext cx="42068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" y="1044396"/>
            <a:ext cx="7200000" cy="483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1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Comparison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other</a:t>
            </a:r>
            <a:r>
              <a:rPr lang="de-DE" baseline="0" dirty="0" smtClean="0"/>
              <a:t> </a:t>
            </a:r>
            <a:r>
              <a:rPr lang="de-DE" dirty="0" err="1" smtClean="0"/>
              <a:t>i</a:t>
            </a:r>
            <a:r>
              <a:rPr lang="de-DE" baseline="0" dirty="0" err="1" smtClean="0"/>
              <a:t>nstruments</a:t>
            </a:r>
            <a:r>
              <a:rPr lang="de-DE" dirty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CAMS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2" t="3772" r="7490" b="2894"/>
          <a:stretch/>
        </p:blipFill>
        <p:spPr>
          <a:xfrm>
            <a:off x="216248" y="1145264"/>
            <a:ext cx="6588000" cy="3952800"/>
          </a:xfrm>
        </p:spPr>
      </p:pic>
      <p:sp>
        <p:nvSpPr>
          <p:cNvPr id="3" name="Textplatzhalter 2"/>
          <p:cNvSpPr>
            <a:spLocks noGrp="1"/>
          </p:cNvSpPr>
          <p:nvPr>
            <p:ph type="body" idx="4294967295"/>
          </p:nvPr>
        </p:nvSpPr>
        <p:spPr>
          <a:xfrm>
            <a:off x="234379" y="5373216"/>
            <a:ext cx="8010029" cy="745921"/>
          </a:xfrm>
        </p:spPr>
        <p:txBody>
          <a:bodyPr/>
          <a:lstStyle/>
          <a:p>
            <a:r>
              <a:rPr lang="de-DE" b="1" dirty="0" err="1" smtClean="0"/>
              <a:t>Good</a:t>
            </a:r>
            <a:r>
              <a:rPr lang="de-DE" b="1" dirty="0" smtClean="0"/>
              <a:t> </a:t>
            </a:r>
            <a:r>
              <a:rPr lang="de-DE" b="1" dirty="0" err="1" smtClean="0"/>
              <a:t>agreement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sensors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50°S </a:t>
            </a:r>
            <a:r>
              <a:rPr lang="de-DE" dirty="0" err="1" smtClean="0"/>
              <a:t>and</a:t>
            </a:r>
            <a:r>
              <a:rPr lang="de-DE" dirty="0" smtClean="0"/>
              <a:t> ~</a:t>
            </a:r>
            <a:r>
              <a:rPr lang="de-DE" baseline="0" dirty="0" smtClean="0"/>
              <a:t>50°N</a:t>
            </a:r>
          </a:p>
          <a:p>
            <a:r>
              <a:rPr lang="de-DE" baseline="0" dirty="0" smtClean="0"/>
              <a:t> At </a:t>
            </a:r>
            <a:r>
              <a:rPr lang="de-DE" baseline="0" dirty="0" err="1" smtClean="0"/>
              <a:t>higher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SZAs</a:t>
            </a:r>
            <a:r>
              <a:rPr lang="de-DE" baseline="0" dirty="0" smtClean="0"/>
              <a:t> large </a:t>
            </a:r>
            <a:r>
              <a:rPr lang="de-DE" baseline="0" dirty="0" err="1" smtClean="0"/>
              <a:t>scatter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between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instruments</a:t>
            </a: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306963"/>
            <a:ext cx="42068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feld 25"/>
          <p:cNvSpPr txBox="1"/>
          <p:nvPr/>
        </p:nvSpPr>
        <p:spPr>
          <a:xfrm>
            <a:off x="3260713" y="4706281"/>
            <a:ext cx="8640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0</a:t>
            </a:r>
          </a:p>
          <a:p>
            <a:pPr algn="ctr"/>
            <a:r>
              <a:rPr lang="de-DE" sz="1400" dirty="0" err="1" smtClean="0"/>
              <a:t>Latitude</a:t>
            </a:r>
            <a:endParaRPr lang="de-DE" sz="1400" dirty="0"/>
          </a:p>
        </p:txBody>
      </p:sp>
      <p:sp>
        <p:nvSpPr>
          <p:cNvPr id="27" name="Textfeld 26"/>
          <p:cNvSpPr txBox="1"/>
          <p:nvPr/>
        </p:nvSpPr>
        <p:spPr>
          <a:xfrm>
            <a:off x="4451313" y="4706281"/>
            <a:ext cx="3935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/>
              <a:t>30</a:t>
            </a:r>
            <a:endParaRPr lang="de-DE" sz="1400" dirty="0"/>
          </a:p>
        </p:txBody>
      </p:sp>
      <p:sp>
        <p:nvSpPr>
          <p:cNvPr id="28" name="Textfeld 27"/>
          <p:cNvSpPr txBox="1"/>
          <p:nvPr/>
        </p:nvSpPr>
        <p:spPr>
          <a:xfrm>
            <a:off x="5414466" y="4706281"/>
            <a:ext cx="4337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/>
              <a:t>60</a:t>
            </a:r>
            <a:endParaRPr lang="de-DE" sz="1400" dirty="0"/>
          </a:p>
        </p:txBody>
      </p:sp>
      <p:sp>
        <p:nvSpPr>
          <p:cNvPr id="29" name="Textfeld 28"/>
          <p:cNvSpPr txBox="1"/>
          <p:nvPr/>
        </p:nvSpPr>
        <p:spPr>
          <a:xfrm>
            <a:off x="6403913" y="4706281"/>
            <a:ext cx="38519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/>
              <a:t>90</a:t>
            </a:r>
            <a:endParaRPr lang="de-DE" sz="1400" dirty="0"/>
          </a:p>
        </p:txBody>
      </p:sp>
      <p:sp>
        <p:nvSpPr>
          <p:cNvPr id="30" name="Textfeld 29"/>
          <p:cNvSpPr txBox="1"/>
          <p:nvPr/>
        </p:nvSpPr>
        <p:spPr>
          <a:xfrm>
            <a:off x="2467137" y="4706281"/>
            <a:ext cx="5055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/>
              <a:t>-30</a:t>
            </a:r>
            <a:endParaRPr lang="de-DE" sz="1400" dirty="0"/>
          </a:p>
        </p:txBody>
      </p:sp>
      <p:sp>
        <p:nvSpPr>
          <p:cNvPr id="31" name="Textfeld 30"/>
          <p:cNvSpPr txBox="1"/>
          <p:nvPr/>
        </p:nvSpPr>
        <p:spPr>
          <a:xfrm>
            <a:off x="1460513" y="4706281"/>
            <a:ext cx="50078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/>
              <a:t>-60</a:t>
            </a:r>
            <a:endParaRPr lang="de-DE" sz="1400" dirty="0"/>
          </a:p>
        </p:txBody>
      </p:sp>
      <p:sp>
        <p:nvSpPr>
          <p:cNvPr id="32" name="Textfeld 31"/>
          <p:cNvSpPr txBox="1"/>
          <p:nvPr/>
        </p:nvSpPr>
        <p:spPr>
          <a:xfrm>
            <a:off x="596417" y="4706281"/>
            <a:ext cx="49868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/>
              <a:t>-90</a:t>
            </a:r>
            <a:endParaRPr lang="de-DE" sz="1400" dirty="0"/>
          </a:p>
        </p:txBody>
      </p:sp>
      <p:sp>
        <p:nvSpPr>
          <p:cNvPr id="33" name="Textfeld 32"/>
          <p:cNvSpPr txBox="1"/>
          <p:nvPr/>
        </p:nvSpPr>
        <p:spPr>
          <a:xfrm rot="16200000">
            <a:off x="-769620" y="2992598"/>
            <a:ext cx="216024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/>
              <a:t>total </a:t>
            </a:r>
            <a:r>
              <a:rPr lang="de-DE" sz="1400" dirty="0" err="1" smtClean="0"/>
              <a:t>ozone</a:t>
            </a:r>
            <a:r>
              <a:rPr lang="de-DE" sz="1400" dirty="0" smtClean="0"/>
              <a:t> </a:t>
            </a:r>
            <a:r>
              <a:rPr lang="de-DE" sz="1400" dirty="0" err="1" smtClean="0"/>
              <a:t>column</a:t>
            </a:r>
            <a:r>
              <a:rPr lang="de-DE" sz="1400" dirty="0" smtClean="0"/>
              <a:t> [DU]</a:t>
            </a:r>
          </a:p>
          <a:p>
            <a:pPr algn="r"/>
            <a:endParaRPr lang="de-DE" dirty="0" smtClean="0"/>
          </a:p>
        </p:txBody>
      </p:sp>
      <p:sp>
        <p:nvSpPr>
          <p:cNvPr id="34" name="Textfeld 33"/>
          <p:cNvSpPr txBox="1"/>
          <p:nvPr/>
        </p:nvSpPr>
        <p:spPr>
          <a:xfrm>
            <a:off x="261900" y="1244252"/>
            <a:ext cx="50405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/>
              <a:t>400</a:t>
            </a:r>
            <a:endParaRPr lang="de-DE" sz="1400" dirty="0"/>
          </a:p>
        </p:txBody>
      </p:sp>
      <p:sp>
        <p:nvSpPr>
          <p:cNvPr id="35" name="Textfeld 34"/>
          <p:cNvSpPr txBox="1"/>
          <p:nvPr/>
        </p:nvSpPr>
        <p:spPr>
          <a:xfrm>
            <a:off x="266663" y="2060848"/>
            <a:ext cx="50405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/>
              <a:t>350</a:t>
            </a:r>
            <a:endParaRPr lang="de-DE" sz="1400" dirty="0"/>
          </a:p>
        </p:txBody>
      </p:sp>
      <p:sp>
        <p:nvSpPr>
          <p:cNvPr id="36" name="Textfeld 35"/>
          <p:cNvSpPr txBox="1"/>
          <p:nvPr/>
        </p:nvSpPr>
        <p:spPr>
          <a:xfrm>
            <a:off x="266663" y="3697287"/>
            <a:ext cx="50405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/>
              <a:t>250</a:t>
            </a:r>
            <a:endParaRPr lang="de-DE" sz="1400" dirty="0"/>
          </a:p>
        </p:txBody>
      </p:sp>
      <p:sp>
        <p:nvSpPr>
          <p:cNvPr id="37" name="Textfeld 36"/>
          <p:cNvSpPr txBox="1"/>
          <p:nvPr/>
        </p:nvSpPr>
        <p:spPr>
          <a:xfrm>
            <a:off x="261900" y="4509120"/>
            <a:ext cx="50405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/>
              <a:t>200</a:t>
            </a:r>
            <a:endParaRPr lang="de-DE" sz="1400" dirty="0"/>
          </a:p>
        </p:txBody>
      </p:sp>
      <p:sp>
        <p:nvSpPr>
          <p:cNvPr id="38" name="Textfeld 37"/>
          <p:cNvSpPr txBox="1"/>
          <p:nvPr/>
        </p:nvSpPr>
        <p:spPr>
          <a:xfrm>
            <a:off x="266663" y="2890910"/>
            <a:ext cx="50405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400" dirty="0"/>
              <a:t>3</a:t>
            </a:r>
            <a:r>
              <a:rPr lang="de-DE" sz="1400" dirty="0" smtClean="0"/>
              <a:t>00</a:t>
            </a:r>
            <a:endParaRPr lang="de-DE" sz="1400" dirty="0"/>
          </a:p>
        </p:txBody>
      </p:sp>
      <p:grpSp>
        <p:nvGrpSpPr>
          <p:cNvPr id="40" name="Gruppieren 39"/>
          <p:cNvGrpSpPr/>
          <p:nvPr/>
        </p:nvGrpSpPr>
        <p:grpSpPr>
          <a:xfrm>
            <a:off x="2267744" y="2181463"/>
            <a:ext cx="6969595" cy="4127857"/>
            <a:chOff x="2267744" y="2181463"/>
            <a:chExt cx="6969595" cy="4127857"/>
          </a:xfrm>
        </p:grpSpPr>
        <p:grpSp>
          <p:nvGrpSpPr>
            <p:cNvPr id="25" name="Gruppieren 24"/>
            <p:cNvGrpSpPr/>
            <p:nvPr/>
          </p:nvGrpSpPr>
          <p:grpSpPr>
            <a:xfrm>
              <a:off x="2267744" y="2181463"/>
              <a:ext cx="6969595" cy="4127857"/>
              <a:chOff x="2309429" y="2200627"/>
              <a:chExt cx="6969595" cy="4127857"/>
            </a:xfrm>
          </p:grpSpPr>
          <p:pic>
            <p:nvPicPr>
              <p:cNvPr id="5" name="Grafik 4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6" t="2883" r="6998" b="262"/>
              <a:stretch/>
            </p:blipFill>
            <p:spPr>
              <a:xfrm>
                <a:off x="2309429" y="2200627"/>
                <a:ext cx="6969595" cy="4102099"/>
              </a:xfrm>
              <a:prstGeom prst="rect">
                <a:avLst/>
              </a:prstGeom>
            </p:spPr>
          </p:pic>
          <p:sp>
            <p:nvSpPr>
              <p:cNvPr id="7" name="Textfeld 6"/>
              <p:cNvSpPr txBox="1"/>
              <p:nvPr/>
            </p:nvSpPr>
            <p:spPr>
              <a:xfrm>
                <a:off x="2771800" y="2348880"/>
                <a:ext cx="432048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400" dirty="0" smtClean="0"/>
                  <a:t>20</a:t>
                </a:r>
                <a:endParaRPr lang="de-DE" sz="1400" dirty="0"/>
              </a:p>
            </p:txBody>
          </p:sp>
          <p:sp>
            <p:nvSpPr>
              <p:cNvPr id="8" name="Textfeld 7"/>
              <p:cNvSpPr txBox="1"/>
              <p:nvPr/>
            </p:nvSpPr>
            <p:spPr>
              <a:xfrm>
                <a:off x="2699792" y="5229200"/>
                <a:ext cx="50405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400" dirty="0" smtClean="0"/>
                  <a:t>-15</a:t>
                </a:r>
                <a:endParaRPr lang="de-DE" sz="1400" dirty="0"/>
              </a:p>
            </p:txBody>
          </p:sp>
          <p:sp>
            <p:nvSpPr>
              <p:cNvPr id="9" name="Textfeld 8"/>
              <p:cNvSpPr txBox="1"/>
              <p:nvPr/>
            </p:nvSpPr>
            <p:spPr>
              <a:xfrm>
                <a:off x="2771800" y="2761183"/>
                <a:ext cx="432048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400" dirty="0" smtClean="0"/>
                  <a:t>15</a:t>
                </a:r>
                <a:endParaRPr lang="de-DE" sz="1400" dirty="0"/>
              </a:p>
            </p:txBody>
          </p:sp>
          <p:sp>
            <p:nvSpPr>
              <p:cNvPr id="16" name="Textfeld 15"/>
              <p:cNvSpPr txBox="1"/>
              <p:nvPr/>
            </p:nvSpPr>
            <p:spPr>
              <a:xfrm rot="-5400000">
                <a:off x="1752655" y="3872081"/>
                <a:ext cx="2016224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400" dirty="0" smtClean="0"/>
                  <a:t>Delta total </a:t>
                </a:r>
                <a:r>
                  <a:rPr lang="de-DE" sz="1400" dirty="0" err="1" smtClean="0"/>
                  <a:t>ozone</a:t>
                </a:r>
                <a:r>
                  <a:rPr lang="de-DE" sz="1400" dirty="0" smtClean="0"/>
                  <a:t> [DU]</a:t>
                </a:r>
              </a:p>
              <a:p>
                <a:pPr algn="r"/>
                <a:endParaRPr lang="de-DE" sz="1600" dirty="0" smtClean="0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2699792" y="4797152"/>
                <a:ext cx="50405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400" dirty="0" smtClean="0"/>
                  <a:t>-10</a:t>
                </a:r>
                <a:endParaRPr lang="de-DE" sz="1400" dirty="0"/>
              </a:p>
            </p:txBody>
          </p:sp>
          <p:sp>
            <p:nvSpPr>
              <p:cNvPr id="13" name="Textfeld 12"/>
              <p:cNvSpPr txBox="1"/>
              <p:nvPr/>
            </p:nvSpPr>
            <p:spPr>
              <a:xfrm>
                <a:off x="2835424" y="4365104"/>
                <a:ext cx="368424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400" dirty="0" smtClean="0"/>
                  <a:t>-5</a:t>
                </a:r>
                <a:endParaRPr lang="de-DE" sz="1400" dirty="0"/>
              </a:p>
            </p:txBody>
          </p:sp>
          <p:sp>
            <p:nvSpPr>
              <p:cNvPr id="12" name="Textfeld 11"/>
              <p:cNvSpPr txBox="1"/>
              <p:nvPr/>
            </p:nvSpPr>
            <p:spPr>
              <a:xfrm>
                <a:off x="2945904" y="3985319"/>
                <a:ext cx="257944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400" dirty="0" smtClean="0"/>
                  <a:t>0</a:t>
                </a:r>
                <a:endParaRPr lang="de-DE" sz="1400" dirty="0"/>
              </a:p>
            </p:txBody>
          </p:sp>
          <p:sp>
            <p:nvSpPr>
              <p:cNvPr id="11" name="Textfeld 10"/>
              <p:cNvSpPr txBox="1"/>
              <p:nvPr/>
            </p:nvSpPr>
            <p:spPr>
              <a:xfrm>
                <a:off x="2987824" y="3573016"/>
                <a:ext cx="216024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400" dirty="0"/>
                  <a:t>5</a:t>
                </a:r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2771800" y="3193231"/>
                <a:ext cx="432048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400" dirty="0"/>
                  <a:t>1</a:t>
                </a:r>
                <a:r>
                  <a:rPr lang="de-DE" sz="1400" dirty="0" smtClean="0"/>
                  <a:t>0</a:t>
                </a:r>
                <a:endParaRPr lang="de-DE" sz="1400" dirty="0"/>
              </a:p>
            </p:txBody>
          </p:sp>
          <p:sp>
            <p:nvSpPr>
              <p:cNvPr id="17" name="Textfeld 16"/>
              <p:cNvSpPr txBox="1"/>
              <p:nvPr/>
            </p:nvSpPr>
            <p:spPr>
              <a:xfrm>
                <a:off x="5477781" y="5805264"/>
                <a:ext cx="138738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 smtClean="0"/>
                  <a:t>0</a:t>
                </a:r>
              </a:p>
              <a:p>
                <a:pPr algn="ctr"/>
                <a:r>
                  <a:rPr lang="de-DE" sz="1400" dirty="0" err="1" smtClean="0"/>
                  <a:t>Latitude</a:t>
                </a:r>
                <a:r>
                  <a:rPr lang="de-DE" sz="1400" dirty="0" smtClean="0"/>
                  <a:t> [°N]</a:t>
                </a:r>
                <a:endParaRPr lang="de-DE" sz="1400" dirty="0"/>
              </a:p>
            </p:txBody>
          </p:sp>
          <p:sp>
            <p:nvSpPr>
              <p:cNvPr id="18" name="Textfeld 17"/>
              <p:cNvSpPr txBox="1"/>
              <p:nvPr/>
            </p:nvSpPr>
            <p:spPr>
              <a:xfrm>
                <a:off x="6914728" y="5805264"/>
                <a:ext cx="39357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400" dirty="0" smtClean="0"/>
                  <a:t>30</a:t>
                </a:r>
                <a:endParaRPr lang="de-DE" sz="1400" dirty="0"/>
              </a:p>
            </p:txBody>
          </p:sp>
          <p:sp>
            <p:nvSpPr>
              <p:cNvPr id="19" name="Textfeld 18"/>
              <p:cNvSpPr txBox="1"/>
              <p:nvPr/>
            </p:nvSpPr>
            <p:spPr>
              <a:xfrm>
                <a:off x="7877881" y="5805264"/>
                <a:ext cx="43377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400" dirty="0" smtClean="0"/>
                  <a:t>60</a:t>
                </a:r>
                <a:endParaRPr lang="de-DE" sz="1400" dirty="0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8867328" y="5805264"/>
                <a:ext cx="38519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400" dirty="0" smtClean="0"/>
                  <a:t>90</a:t>
                </a:r>
                <a:endParaRPr lang="de-DE" sz="1400" dirty="0"/>
              </a:p>
            </p:txBody>
          </p:sp>
          <p:sp>
            <p:nvSpPr>
              <p:cNvPr id="21" name="Textfeld 20"/>
              <p:cNvSpPr txBox="1"/>
              <p:nvPr/>
            </p:nvSpPr>
            <p:spPr>
              <a:xfrm>
                <a:off x="4930552" y="5805264"/>
                <a:ext cx="505544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400" dirty="0" smtClean="0"/>
                  <a:t>-30</a:t>
                </a:r>
                <a:endParaRPr lang="de-DE" sz="1400" dirty="0"/>
              </a:p>
            </p:txBody>
          </p:sp>
          <p:sp>
            <p:nvSpPr>
              <p:cNvPr id="22" name="Textfeld 21"/>
              <p:cNvSpPr txBox="1"/>
              <p:nvPr/>
            </p:nvSpPr>
            <p:spPr>
              <a:xfrm>
                <a:off x="3923928" y="5805264"/>
                <a:ext cx="500781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400" dirty="0" smtClean="0"/>
                  <a:t>-60</a:t>
                </a:r>
                <a:endParaRPr lang="de-DE" sz="1400" dirty="0"/>
              </a:p>
            </p:txBody>
          </p:sp>
          <p:sp>
            <p:nvSpPr>
              <p:cNvPr id="23" name="Textfeld 22"/>
              <p:cNvSpPr txBox="1"/>
              <p:nvPr/>
            </p:nvSpPr>
            <p:spPr>
              <a:xfrm>
                <a:off x="3059832" y="5805264"/>
                <a:ext cx="49868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400" dirty="0" smtClean="0"/>
                  <a:t>-90</a:t>
                </a:r>
                <a:endParaRPr lang="de-DE" sz="1400" dirty="0"/>
              </a:p>
            </p:txBody>
          </p:sp>
          <p:sp>
            <p:nvSpPr>
              <p:cNvPr id="14" name="Textfeld 13"/>
              <p:cNvSpPr txBox="1"/>
              <p:nvPr/>
            </p:nvSpPr>
            <p:spPr>
              <a:xfrm>
                <a:off x="2683024" y="5641503"/>
                <a:ext cx="520824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400" dirty="0" smtClean="0"/>
                  <a:t>-20</a:t>
                </a:r>
                <a:endParaRPr lang="de-DE" sz="1400" dirty="0"/>
              </a:p>
            </p:txBody>
          </p:sp>
        </p:grpSp>
        <p:sp>
          <p:nvSpPr>
            <p:cNvPr id="39" name="Textfeld 38"/>
            <p:cNvSpPr txBox="1"/>
            <p:nvPr/>
          </p:nvSpPr>
          <p:spPr>
            <a:xfrm>
              <a:off x="7264849" y="2517274"/>
              <a:ext cx="172819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 smtClean="0">
                  <a:solidFill>
                    <a:srgbClr val="FF0000"/>
                  </a:solidFill>
                </a:rPr>
                <a:t>S5P </a:t>
              </a:r>
              <a:r>
                <a:rPr lang="de-DE" sz="1400" dirty="0" err="1" smtClean="0">
                  <a:solidFill>
                    <a:srgbClr val="FF0000"/>
                  </a:solidFill>
                </a:rPr>
                <a:t>NRTI</a:t>
              </a:r>
              <a:r>
                <a:rPr lang="de-DE" sz="1400" dirty="0" smtClean="0">
                  <a:solidFill>
                    <a:srgbClr val="FF0000"/>
                  </a:solidFill>
                </a:rPr>
                <a:t> - CAMS</a:t>
              </a:r>
            </a:p>
            <a:p>
              <a:r>
                <a:rPr lang="de-DE" sz="1400" dirty="0" smtClean="0">
                  <a:solidFill>
                    <a:srgbClr val="FFC000"/>
                  </a:solidFill>
                </a:rPr>
                <a:t>S5P </a:t>
              </a:r>
              <a:r>
                <a:rPr lang="de-DE" sz="1400" dirty="0" err="1" smtClean="0">
                  <a:solidFill>
                    <a:srgbClr val="FFC000"/>
                  </a:solidFill>
                </a:rPr>
                <a:t>OFFL</a:t>
              </a:r>
              <a:r>
                <a:rPr lang="de-DE" sz="1400" dirty="0" smtClean="0">
                  <a:solidFill>
                    <a:srgbClr val="FFC000"/>
                  </a:solidFill>
                </a:rPr>
                <a:t> - CAMS</a:t>
              </a:r>
              <a:endParaRPr lang="de-DE" sz="1400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079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Comparison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GOME-2</a:t>
            </a:r>
            <a:endParaRPr lang="en-GB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16240"/>
            <a:ext cx="7848872" cy="526842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306963"/>
            <a:ext cx="42068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81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Tropical Tropospheric Ozone Column</a:t>
            </a:r>
            <a:endParaRPr lang="en-GB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200000" cy="4830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306963"/>
            <a:ext cx="42068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24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Sentinel-4 Level-2 Processor Component Development&amp;quot;&quot;/&gt;&lt;property id=&quot;20307&quot; value=&quot;335&quot;/&gt;&lt;/object&gt;&lt;object type=&quot;3&quot; unique_id=&quot;10071&quot;&gt;&lt;property id=&quot;20148&quot; value=&quot;5&quot;/&gt;&lt;property id=&quot;20300&quot; value=&quot;Slide 2 - &amp;quot;Outlook&amp;quot;&quot;/&gt;&lt;property id=&quot;20307&quot; value=&quot;414&quot;/&gt;&lt;/object&gt;&lt;object type=&quot;3&quot; unique_id=&quot;10072&quot;&gt;&lt;property id=&quot;20148&quot; value=&quot;5&quot;/&gt;&lt;property id=&quot;20300&quot; value=&quot;Slide 3 - &amp;quot;Project Organization – S4 Products &amp;quot;&quot;/&gt;&lt;property id=&quot;20307&quot; value=&quot;415&quot;/&gt;&lt;/object&gt;&lt;object type=&quot;3&quot; unique_id=&quot;10073&quot;&gt;&lt;property id=&quot;20148&quot; value=&quot;5&quot;/&gt;&lt;property id=&quot;20300&quot; value=&quot;Slide 4 - &amp;quot;Project Organization – Work &amp;amp; Cost Breakdown &amp;quot;&quot;/&gt;&lt;property id=&quot;20307&quot; value=&quot;423&quot;/&gt;&lt;/object&gt;&lt;object type=&quot;3&quot; unique_id=&quot;10074&quot;&gt;&lt;property id=&quot;20148&quot; value=&quot;5&quot;/&gt;&lt;property id=&quot;20300&quot; value=&quot;Slide 5 - &amp;quot;Algorithm Development &amp;amp; Verification (GADP, GAVP, ATBDs)&amp;quot;&quot;/&gt;&lt;property id=&quot;20307&quot; value=&quot;416&quot;/&gt;&lt;/object&gt;&lt;object type=&quot;3&quot; unique_id=&quot;10075&quot;&gt;&lt;property id=&quot;20148&quot; value=&quot;5&quot;/&gt;&lt;property id=&quot;20300&quot; value=&quot;Slide 6 - &amp;quot;Algorithm Development – Radiative Transfer&amp;quot;&quot;/&gt;&lt;property id=&quot;20307&quot; value=&quot;425&quot;/&gt;&lt;/object&gt;&lt;object type=&quot;3&quot; unique_id=&quot;10076&quot;&gt;&lt;property id=&quot;20148&quot; value=&quot;5&quot;/&gt;&lt;property id=&quot;20300&quot; value=&quot;Slide 7 - &amp;quot;Algorithm Development – S4 Specificities &amp;quot;&quot;/&gt;&lt;property id=&quot;20307&quot; value=&quot;419&quot;/&gt;&lt;/object&gt;&lt;object type=&quot;3&quot; unique_id=&quot;10077&quot;&gt;&lt;property id=&quot;20148&quot; value=&quot;5&quot;/&gt;&lt;property id=&quot;20300&quot; value=&quot;Slide 9 - &amp;quot;Algorithm Development – Product Specific&amp;quot;&quot;/&gt;&lt;property id=&quot;20307&quot; value=&quot;420&quot;/&gt;&lt;/object&gt;&lt;object type=&quot;3&quot; unique_id=&quot;10078&quot;&gt;&lt;property id=&quot;20148&quot; value=&quot;5&quot;/&gt;&lt;property id=&quot;20300&quot; value=&quot;Slide 10 - &amp;quot;Algorithm Development – Product Specific (1)&amp;quot;&quot;/&gt;&lt;property id=&quot;20307&quot; value=&quot;418&quot;/&gt;&lt;/object&gt;&lt;object type=&quot;3&quot; unique_id=&quot;10079&quot;&gt;&lt;property id=&quot;20148&quot; value=&quot;5&quot;/&gt;&lt;property id=&quot;20300&quot; value=&quot;Slide 11 - &amp;quot;Algorithm Development – Product Specific (2)&amp;quot;&quot;/&gt;&lt;property id=&quot;20307&quot; value=&quot;430&quot;/&gt;&lt;/object&gt;&lt;object type=&quot;3&quot; unique_id=&quot;10080&quot;&gt;&lt;property id=&quot;20148&quot; value=&quot;5&quot;/&gt;&lt;property id=&quot;20300&quot; value=&quot;Slide 13 - &amp;quot;Algorithm Development – Product Specific (4)&amp;quot;&quot;/&gt;&lt;property id=&quot;20307&quot; value=&quot;421&quot;/&gt;&lt;/object&gt;&lt;object type=&quot;3&quot; unique_id=&quot;10081&quot;&gt;&lt;property id=&quot;20148&quot; value=&quot;5&quot;/&gt;&lt;property id=&quot;20300&quot; value=&quot;Slide 14 - &amp;quot;Algorithm Development – Product Specific (5)&amp;quot;&quot;/&gt;&lt;property id=&quot;20307&quot; value=&quot;426&quot;/&gt;&lt;/object&gt;&lt;object type=&quot;3&quot; unique_id=&quot;10082&quot;&gt;&lt;property id=&quot;20148&quot; value=&quot;5&quot;/&gt;&lt;property id=&quot;20300&quot; value=&quot;Slide 15 - &amp;quot;Processor Development – Heritage&amp;quot;&quot;/&gt;&lt;property id=&quot;20307&quot; value=&quot;429&quot;/&gt;&lt;/object&gt;&lt;object type=&quot;3&quot; unique_id=&quot;10083&quot;&gt;&lt;property id=&quot;20148&quot; value=&quot;5&quot;/&gt;&lt;property id=&quot;20300&quot; value=&quot;Slide 17 - &amp;quot;Processor Development&amp;quot;&quot;/&gt;&lt;property id=&quot;20307&quot; value=&quot;422&quot;/&gt;&lt;/object&gt;&lt;object type=&quot;3&quot; unique_id=&quot;10084&quot;&gt;&lt;property id=&quot;20148&quot; value=&quot;5&quot;/&gt;&lt;property id=&quot;20300&quot; value=&quot;Slide 18 - &amp;quot;Processor Development – Core Data Flow&amp;quot;&quot;/&gt;&lt;property id=&quot;20307&quot; value=&quot;427&quot;/&gt;&lt;/object&gt;&lt;object type=&quot;3&quot; unique_id=&quot;10085&quot;&gt;&lt;property id=&quot;20148&quot; value=&quot;5&quot;/&gt;&lt;property id=&quot;20300&quot; value=&quot;Slide 19 - &amp;quot;Processor Development – Innovative Data Flow&amp;quot;&quot;/&gt;&lt;property id=&quot;20307&quot; value=&quot;428&quot;/&gt;&lt;/object&gt;&lt;object type=&quot;3&quot; unique_id=&quot;10153&quot;&gt;&lt;property id=&quot;20148&quot; value=&quot;5&quot;/&gt;&lt;property id=&quot;20300&quot; value=&quot;Slide 8 - &amp;quot;Algorithm Development – S4 Specificities (2)&amp;quot;&quot;/&gt;&lt;property id=&quot;20307&quot; value=&quot;431&quot;/&gt;&lt;/object&gt;&lt;object type=&quot;3&quot; unique_id=&quot;10952&quot;&gt;&lt;property id=&quot;20148&quot; value=&quot;5&quot;/&gt;&lt;property id=&quot;20300&quot; value=&quot;Slide 12 - &amp;quot;Algorithm Development – Product Specific (3)&amp;quot;&quot;/&gt;&lt;property id=&quot;20307&quot; value=&quot;432&quot;/&gt;&lt;/object&gt;&lt;object type=&quot;3&quot; unique_id=&quot;11046&quot;&gt;&lt;property id=&quot;20148&quot; value=&quot;5&quot;/&gt;&lt;property id=&quot;20300&quot; value=&quot;Slide 16 - &amp;quot;GOME-2 Products from MetOp-A &amp;amp; -B&amp;quot;&quot;/&gt;&lt;property id=&quot;20307&quot; value=&quot;433&quot;/&gt;&lt;/object&gt;&lt;/object&gt;&lt;object type=&quot;8&quot; unique_id=&quot;100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AC_Loyola">
  <a:themeElements>
    <a:clrScheme name="Standard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Standarddesign">
      <a:majorFont>
        <a:latin typeface="Arial"/>
        <a:ea typeface="ヒラギノ角ゴ Pro W3"/>
        <a:cs typeface="Arial"/>
      </a:majorFont>
      <a:minorFont>
        <a:latin typeface="Arial"/>
        <a:ea typeface="ヒラギノ角ゴ Pro W3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2600"/>
          </a:lnSpc>
          <a:spcBef>
            <a:spcPct val="0"/>
          </a:spcBef>
          <a:spcAft>
            <a:spcPct val="0"/>
          </a:spcAft>
          <a:buClrTx/>
          <a:buSzTx/>
          <a:buFontTx/>
          <a:buChar char="-"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2600"/>
          </a:lnSpc>
          <a:spcBef>
            <a:spcPct val="0"/>
          </a:spcBef>
          <a:spcAft>
            <a:spcPct val="0"/>
          </a:spcAft>
          <a:buClrTx/>
          <a:buSzTx/>
          <a:buFontTx/>
          <a:buChar char="-"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583</Words>
  <Application>Microsoft Office PowerPoint</Application>
  <PresentationFormat>Bildschirmpräsentation (4:3)</PresentationFormat>
  <Paragraphs>124</Paragraphs>
  <Slides>15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AC_Loyola</vt:lpstr>
      <vt:lpstr>Sentinel 5 Precursor Ozone Column products</vt:lpstr>
      <vt:lpstr>Overview</vt:lpstr>
      <vt:lpstr>Heritage</vt:lpstr>
      <vt:lpstr>S5P Near Real Time Algorithm Developments</vt:lpstr>
      <vt:lpstr>First results</vt:lpstr>
      <vt:lpstr>Comparison to S5P OFFL dataset</vt:lpstr>
      <vt:lpstr>Comparison with other instruments and CAMS</vt:lpstr>
      <vt:lpstr>Comparison with GOME-2</vt:lpstr>
      <vt:lpstr>Tropical Tropospheric Ozone Column</vt:lpstr>
      <vt:lpstr>CCD method</vt:lpstr>
      <vt:lpstr>First results S5P – February 2018</vt:lpstr>
      <vt:lpstr>Validated results GOME-2B – February 2018</vt:lpstr>
      <vt:lpstr>First Comparison</vt:lpstr>
      <vt:lpstr>Conclusion</vt:lpstr>
      <vt:lpstr>Acknowledgement &amp; Disclaimer</vt:lpstr>
    </vt:vector>
  </TitlesOfParts>
  <Company>MF-AP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DLR CD-Vorlagen</dc:subject>
  <dc:creator>Diego Loyola</dc:creator>
  <dc:description>Diese Version nutzt die Fußzeile zur Eingabe von_x000d_
Vortrag &gt; Autor &gt; Dokumentname &gt; Datum_x000d_
Variante mit Untertitel auf Titelfolienmaster und_x000d_
geändertem Standard Farbschema (für Hyperlink)_x000d_
Arial als Schriftart bei neuen Textfeldern</dc:description>
  <cp:lastModifiedBy>Heue, Klaus-Peter</cp:lastModifiedBy>
  <cp:revision>710</cp:revision>
  <cp:lastPrinted>2016-12-02T14:39:54Z</cp:lastPrinted>
  <dcterms:created xsi:type="dcterms:W3CDTF">2013-01-25T07:21:22Z</dcterms:created>
  <dcterms:modified xsi:type="dcterms:W3CDTF">2018-05-08T13:49:17Z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jekt">
    <vt:lpwstr>DLR allgemein</vt:lpwstr>
  </property>
  <property fmtid="{D5CDD505-2E9C-101B-9397-08002B2CF9AE}" pid="3" name="ContentTypeId">
    <vt:lpwstr>0x010100ED3BF77F0DEA9A4B8748258238955038</vt:lpwstr>
  </property>
  <property fmtid="{D5CDD505-2E9C-101B-9397-08002B2CF9AE}" pid="4" name="Doc_Author">
    <vt:lpwstr>D. Loyola</vt:lpwstr>
  </property>
  <property fmtid="{D5CDD505-2E9C-101B-9397-08002B2CF9AE}" pid="5" name="Doc_Date">
    <vt:lpwstr>28-JAN-2013</vt:lpwstr>
  </property>
  <property fmtid="{D5CDD505-2E9C-101B-9397-08002B2CF9AE}" pid="6" name="Doc_Title">
    <vt:lpwstr>GEO - EOC</vt:lpwstr>
  </property>
</Properties>
</file>