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</p:sldMasterIdLst>
  <p:notesMasterIdLst>
    <p:notesMasterId r:id="rId21"/>
  </p:notesMasterIdLst>
  <p:handoutMasterIdLst>
    <p:handoutMasterId r:id="rId22"/>
  </p:handoutMasterIdLst>
  <p:sldIdLst>
    <p:sldId id="256" r:id="rId3"/>
    <p:sldId id="258" r:id="rId4"/>
    <p:sldId id="261" r:id="rId5"/>
    <p:sldId id="269" r:id="rId6"/>
    <p:sldId id="279" r:id="rId7"/>
    <p:sldId id="277" r:id="rId8"/>
    <p:sldId id="280" r:id="rId9"/>
    <p:sldId id="281" r:id="rId10"/>
    <p:sldId id="275" r:id="rId11"/>
    <p:sldId id="282" r:id="rId12"/>
    <p:sldId id="284" r:id="rId13"/>
    <p:sldId id="286" r:id="rId14"/>
    <p:sldId id="287" r:id="rId15"/>
    <p:sldId id="285" r:id="rId16"/>
    <p:sldId id="283" r:id="rId17"/>
    <p:sldId id="265" r:id="rId18"/>
    <p:sldId id="274" r:id="rId19"/>
    <p:sldId id="264" r:id="rId20"/>
  </p:sldIdLst>
  <p:sldSz cx="12195175" cy="6859588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in-Knorn, Magdalena" initials="MM" lastIdx="3" clrIdx="0"/>
  <p:cmAuthor id="1" name="Louis Jerome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5622" autoAdjust="0"/>
  </p:normalViewPr>
  <p:slideViewPr>
    <p:cSldViewPr snapToGrid="0">
      <p:cViewPr>
        <p:scale>
          <a:sx n="80" d="100"/>
          <a:sy n="80" d="100"/>
        </p:scale>
        <p:origin x="-840" y="-552"/>
      </p:cViewPr>
      <p:guideLst>
        <p:guide orient="horz" pos="2161"/>
        <p:guide pos="3842"/>
      </p:guideLst>
    </p:cSldViewPr>
  </p:slideViewPr>
  <p:outlineViewPr>
    <p:cViewPr>
      <p:scale>
        <a:sx n="33" d="100"/>
        <a:sy n="33" d="100"/>
      </p:scale>
      <p:origin x="0" y="632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-2515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AD8F6-FF7C-447F-A91D-4FA7CFC9C0C5}" type="datetimeFigureOut">
              <a:rPr lang="en-GB" smtClean="0"/>
              <a:t>05/07/2018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7EE11-88F6-4E42-B196-8CF9EA9FE2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391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05.07.2018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056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296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296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296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296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296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L2A data production </a:t>
            </a:r>
            <a:r>
              <a:rPr lang="de-DE" dirty="0" err="1" smtClean="0"/>
              <a:t>runs</a:t>
            </a:r>
            <a:r>
              <a:rPr lang="de-DE" dirty="0" smtClean="0"/>
              <a:t> on </a:t>
            </a:r>
            <a:r>
              <a:rPr lang="de-DE" dirty="0" err="1" smtClean="0"/>
              <a:t>systematic</a:t>
            </a:r>
            <a:r>
              <a:rPr lang="de-DE" dirty="0" smtClean="0"/>
              <a:t> </a:t>
            </a:r>
            <a:r>
              <a:rPr lang="de-DE" dirty="0" err="1" smtClean="0"/>
              <a:t>basis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Europe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dissemination</a:t>
            </a:r>
            <a:r>
              <a:rPr lang="de-DE" dirty="0" smtClean="0"/>
              <a:t> </a:t>
            </a:r>
            <a:r>
              <a:rPr lang="en-US" dirty="0" smtClean="0"/>
              <a:t>through the Copernicus Open Access Hub</a:t>
            </a:r>
            <a:r>
              <a:rPr lang="de-DE" dirty="0" smtClean="0"/>
              <a:t> </a:t>
            </a:r>
            <a:r>
              <a:rPr lang="de-DE" dirty="0" err="1" smtClean="0"/>
              <a:t>since</a:t>
            </a:r>
            <a:r>
              <a:rPr lang="de-DE" dirty="0" smtClean="0"/>
              <a:t> May 2017, PDGS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Europe </a:t>
            </a:r>
            <a:r>
              <a:rPr lang="de-DE" dirty="0" err="1" smtClean="0"/>
              <a:t>since</a:t>
            </a:r>
            <a:r>
              <a:rPr lang="de-DE" dirty="0" smtClean="0"/>
              <a:t> April 2018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systematic global production of Level 2A core products is being implemented in the ground segment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will start in </a:t>
            </a:r>
            <a:r>
              <a:rPr lang="en-GB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July 2018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4453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0395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532010"/>
          </a:xfrm>
        </p:spPr>
        <p:txBody>
          <a:bodyPr>
            <a:spAutoFit/>
          </a:bodyPr>
          <a:lstStyle/>
          <a:p>
            <a:r>
              <a:rPr lang="en-US" sz="1100" dirty="0" smtClean="0"/>
              <a:t>SCL does not perform a land cover classification map in a strict sense!</a:t>
            </a:r>
          </a:p>
          <a:p>
            <a:r>
              <a:rPr lang="en-US" sz="1100" dirty="0" smtClean="0"/>
              <a:t>Used internally in Sen2Cor in the AC module to distinguish between cloudy, clear and water pixels.</a:t>
            </a:r>
          </a:p>
          <a:p>
            <a:r>
              <a:rPr lang="de-DE" sz="1100" dirty="0" smtClean="0"/>
              <a:t>Processing </a:t>
            </a:r>
            <a:r>
              <a:rPr lang="de-DE" sz="1100" dirty="0" err="1" smtClean="0"/>
              <a:t>procedure</a:t>
            </a:r>
            <a:r>
              <a:rPr lang="de-DE" sz="1100" dirty="0" smtClean="0"/>
              <a:t> </a:t>
            </a:r>
            <a:r>
              <a:rPr lang="en-US" sz="1100" dirty="0" smtClean="0"/>
              <a:t>can use DEM</a:t>
            </a:r>
          </a:p>
          <a:p>
            <a:pPr>
              <a:spcBef>
                <a:spcPts val="1800"/>
              </a:spcBef>
            </a:pPr>
            <a:r>
              <a:rPr lang="de-DE" sz="1100" dirty="0" err="1" smtClean="0"/>
              <a:t>Atmospheric</a:t>
            </a:r>
            <a:r>
              <a:rPr lang="de-DE" sz="1100" dirty="0" smtClean="0"/>
              <a:t> </a:t>
            </a:r>
            <a:r>
              <a:rPr lang="de-DE" sz="1100" dirty="0" err="1" smtClean="0"/>
              <a:t>correction</a:t>
            </a:r>
            <a:r>
              <a:rPr lang="de-DE" sz="1100" dirty="0" smtClean="0"/>
              <a:t> </a:t>
            </a:r>
            <a:r>
              <a:rPr lang="de-DE" sz="1100" dirty="0" err="1" smtClean="0"/>
              <a:t>processor</a:t>
            </a:r>
            <a:r>
              <a:rPr lang="de-DE" sz="1100" dirty="0" smtClean="0"/>
              <a:t> </a:t>
            </a:r>
            <a:r>
              <a:rPr lang="de-DE" sz="1100" dirty="0" err="1" smtClean="0"/>
              <a:t>for</a:t>
            </a:r>
            <a:r>
              <a:rPr lang="de-DE" sz="1100" dirty="0" smtClean="0"/>
              <a:t> </a:t>
            </a:r>
            <a:r>
              <a:rPr lang="de-DE" sz="1100" b="1" dirty="0" smtClean="0"/>
              <a:t>Sentinel-2 </a:t>
            </a:r>
            <a:r>
              <a:rPr lang="de-DE" sz="1100" b="1" dirty="0" err="1" smtClean="0"/>
              <a:t>data</a:t>
            </a:r>
            <a:endParaRPr lang="de-DE" sz="1100" b="1" dirty="0" smtClean="0"/>
          </a:p>
          <a:p>
            <a:pPr lvl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100" dirty="0" smtClean="0"/>
              <a:t>developed by Telespazio VEGA Deutschland GmbH on behalf of ESA</a:t>
            </a:r>
          </a:p>
          <a:p>
            <a:pPr lvl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100" dirty="0" smtClean="0"/>
              <a:t>Porting and adaptation of the ATCOR software (Version Dec 2010 in IDL) into Python</a:t>
            </a:r>
          </a:p>
          <a:p>
            <a:pPr>
              <a:spcBef>
                <a:spcPts val="600"/>
              </a:spcBef>
            </a:pPr>
            <a:r>
              <a:rPr lang="en-US" sz="1100" dirty="0" smtClean="0"/>
              <a:t>Corrects </a:t>
            </a:r>
            <a:r>
              <a:rPr lang="en-US" sz="1100" b="1" dirty="0" smtClean="0"/>
              <a:t>single-date</a:t>
            </a:r>
            <a:r>
              <a:rPr lang="en-US" sz="1100" dirty="0" smtClean="0"/>
              <a:t> Sentinel-2 Level-1C Top-Of-Atmosphere (TOA) products from the effects of the atmosphere and delivers a Level-2A Bottom-Of-Atmosphere (BOA) </a:t>
            </a:r>
            <a:r>
              <a:rPr lang="de-DE" sz="1100" dirty="0" err="1" smtClean="0"/>
              <a:t>reflectance</a:t>
            </a:r>
            <a:r>
              <a:rPr lang="de-DE" sz="1100" dirty="0" smtClean="0"/>
              <a:t> </a:t>
            </a:r>
            <a:r>
              <a:rPr lang="de-DE" sz="1100" dirty="0" err="1" smtClean="0"/>
              <a:t>product</a:t>
            </a:r>
            <a:endParaRPr lang="de-DE" sz="1100" dirty="0" smtClean="0"/>
          </a:p>
          <a:p>
            <a:pPr>
              <a:spcBef>
                <a:spcPts val="600"/>
              </a:spcBef>
            </a:pPr>
            <a:r>
              <a:rPr lang="en-US" sz="1100" dirty="0" smtClean="0"/>
              <a:t>Encompasses optional:</a:t>
            </a:r>
          </a:p>
          <a:p>
            <a:pPr lvl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100" dirty="0" smtClean="0"/>
              <a:t>cirrus correction</a:t>
            </a:r>
          </a:p>
          <a:p>
            <a:pPr lvl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100" dirty="0" err="1" smtClean="0"/>
              <a:t>terrain</a:t>
            </a:r>
            <a:r>
              <a:rPr lang="de-DE" sz="1100" dirty="0" smtClean="0"/>
              <a:t> </a:t>
            </a:r>
            <a:r>
              <a:rPr lang="de-DE" sz="1100" dirty="0" err="1" smtClean="0"/>
              <a:t>correction</a:t>
            </a:r>
            <a:endParaRPr lang="de-DE" sz="1100" dirty="0" smtClean="0"/>
          </a:p>
          <a:p>
            <a:pPr lvl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100" dirty="0" err="1" smtClean="0"/>
              <a:t>adjacency</a:t>
            </a:r>
            <a:r>
              <a:rPr lang="de-DE" sz="1100" dirty="0" smtClean="0"/>
              <a:t> </a:t>
            </a:r>
            <a:r>
              <a:rPr lang="de-DE" sz="1100" dirty="0" err="1" smtClean="0"/>
              <a:t>correction</a:t>
            </a:r>
            <a:endParaRPr lang="de-DE" sz="1100" dirty="0" smtClean="0"/>
          </a:p>
          <a:p>
            <a:pPr lvl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100" dirty="0" err="1" smtClean="0"/>
              <a:t>empirical</a:t>
            </a:r>
            <a:r>
              <a:rPr lang="de-DE" sz="1100" dirty="0" smtClean="0"/>
              <a:t> </a:t>
            </a:r>
            <a:r>
              <a:rPr lang="de-DE" sz="1100" dirty="0" err="1" smtClean="0"/>
              <a:t>Bidirectional</a:t>
            </a:r>
            <a:r>
              <a:rPr lang="de-DE" sz="1100" dirty="0" smtClean="0"/>
              <a:t> </a:t>
            </a:r>
            <a:r>
              <a:rPr lang="de-DE" sz="1100" dirty="0" err="1" smtClean="0"/>
              <a:t>Reflectance</a:t>
            </a:r>
            <a:r>
              <a:rPr lang="de-DE" sz="1100" dirty="0" smtClean="0"/>
              <a:t> Distribution </a:t>
            </a:r>
            <a:r>
              <a:rPr lang="de-DE" sz="1100" dirty="0" err="1" smtClean="0"/>
              <a:t>Function</a:t>
            </a:r>
            <a:r>
              <a:rPr lang="de-DE" sz="1100" dirty="0" smtClean="0"/>
              <a:t> (BRDF) </a:t>
            </a:r>
            <a:r>
              <a:rPr lang="de-DE" sz="1100" dirty="0" err="1" smtClean="0"/>
              <a:t>corrections</a:t>
            </a:r>
            <a:endParaRPr lang="de-DE" sz="1100" dirty="0" smtClean="0"/>
          </a:p>
          <a:p>
            <a:pPr marL="180000" lvl="1">
              <a:spcBef>
                <a:spcPts val="600"/>
              </a:spcBef>
            </a:pPr>
            <a:r>
              <a:rPr lang="en-US" sz="1100" dirty="0" smtClean="0"/>
              <a:t>Sen2Cor can be configured through the L2A_GIPP.xml file	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1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Baseline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processing options)</a:t>
            </a:r>
          </a:p>
          <a:p>
            <a:pPr lvl="1">
              <a:spcBef>
                <a:spcPts val="300"/>
              </a:spcBef>
            </a:pPr>
            <a:r>
              <a:rPr lang="en-US" sz="1100" u="sng" dirty="0" smtClean="0"/>
              <a:t>rural</a:t>
            </a:r>
            <a:r>
              <a:rPr lang="en-US" sz="1100" dirty="0" smtClean="0"/>
              <a:t> and maritime aerosol</a:t>
            </a:r>
          </a:p>
          <a:p>
            <a:pPr lvl="1">
              <a:spcBef>
                <a:spcPts val="300"/>
              </a:spcBef>
            </a:pPr>
            <a:r>
              <a:rPr lang="en-US" sz="1100" dirty="0" err="1" smtClean="0"/>
              <a:t>midlatitude</a:t>
            </a:r>
            <a:r>
              <a:rPr lang="en-US" sz="1100" dirty="0" smtClean="0"/>
              <a:t> winter and </a:t>
            </a:r>
            <a:r>
              <a:rPr lang="en-US" sz="1100" dirty="0" err="1" smtClean="0"/>
              <a:t>midlatitude</a:t>
            </a:r>
            <a:r>
              <a:rPr lang="en-US" sz="1100" dirty="0" smtClean="0"/>
              <a:t> summer atmosphere </a:t>
            </a:r>
            <a:r>
              <a:rPr lang="en-US" sz="11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(Auto selection)</a:t>
            </a:r>
            <a:endParaRPr lang="en-US" sz="1100" dirty="0" smtClean="0"/>
          </a:p>
          <a:p>
            <a:pPr lvl="1">
              <a:spcBef>
                <a:spcPts val="300"/>
              </a:spcBef>
            </a:pPr>
            <a:r>
              <a:rPr lang="en-US" sz="1100" dirty="0" smtClean="0"/>
              <a:t>ozone content  </a:t>
            </a:r>
            <a:r>
              <a:rPr lang="en-US" sz="11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(best approximation from metadata)</a:t>
            </a:r>
            <a:endParaRPr lang="de-DE" sz="1100" u="sng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1526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9213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9213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296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296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296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296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296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psf\Host\Users\cd\Desktop\Startbild_16zu9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78399" y="1573200"/>
            <a:ext cx="10864800" cy="741600"/>
          </a:xfrm>
        </p:spPr>
        <p:txBody>
          <a:bodyPr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  <a:endParaRPr lang="de-DE" noProof="0" dirty="0" smtClean="0"/>
          </a:p>
        </p:txBody>
      </p:sp>
      <p:sp>
        <p:nvSpPr>
          <p:cNvPr id="16" name="Rectangle 3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78399" y="2430000"/>
            <a:ext cx="10864800" cy="1152000"/>
          </a:xfr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pic>
        <p:nvPicPr>
          <p:cNvPr id="8" name="Picture 4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0" y="5598000"/>
            <a:ext cx="1080000" cy="95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853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112212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91502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6224400" y="1591200"/>
            <a:ext cx="5482800" cy="43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GB" noProof="0" dirty="0" smtClean="0"/>
              <a:t>Click onto symbol to insert picture</a:t>
            </a:r>
          </a:p>
          <a:p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0067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9362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6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62244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51793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"/>
          <p:cNvSpPr>
            <a:spLocks noGrp="1"/>
          </p:cNvSpPr>
          <p:nvPr>
            <p:ph type="body" idx="11" hasCustomPrompt="1"/>
          </p:nvPr>
        </p:nvSpPr>
        <p:spPr>
          <a:xfrm>
            <a:off x="4859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243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2141999"/>
            <a:ext cx="54828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24400" y="2142000"/>
            <a:ext cx="54828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3847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1938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1768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22844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0" descr="Folie-0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7"/>
          <a:stretch>
            <a:fillRect/>
          </a:stretch>
        </p:blipFill>
        <p:spPr bwMode="auto">
          <a:xfrm>
            <a:off x="1588" y="6143625"/>
            <a:ext cx="121856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5999" y="648000"/>
            <a:ext cx="11221200" cy="7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  <a:endParaRPr lang="de-DE" noProof="0" dirty="0" smtClean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112212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Rectangle 5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9999" y="126000"/>
            <a:ext cx="101772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12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6000" y="126000"/>
            <a:ext cx="1044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GB" noProof="0" dirty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83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1" r:id="rId4"/>
    <p:sldLayoutId id="2147483662" r:id="rId5"/>
    <p:sldLayoutId id="2147483658" r:id="rId6"/>
    <p:sldLayoutId id="2147483655" r:id="rId7"/>
    <p:sldLayoutId id="2147483656" r:id="rId8"/>
    <p:sldLayoutId id="2147483660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tep.esa.int/main/third-party-plugins-2/sen2cor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sentinels.copernicus.eu/documents/247904/685211/Sentinel-2-L2A-Data-Quality-Report" TargetMode="External"/><Relationship Id="rId4" Type="http://schemas.openxmlformats.org/officeDocument/2006/relationships/hyperlink" Target="https://scihub.copernicus.eu/dhus/#/home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25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ctrTitle"/>
          </p:nvPr>
        </p:nvSpPr>
        <p:spPr>
          <a:xfrm>
            <a:off x="878399" y="1059856"/>
            <a:ext cx="10864800" cy="958660"/>
          </a:xfr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Accuracy and Uncertainty of Sen2Cor Bottom‐of‐Atmosphere </a:t>
            </a:r>
            <a:r>
              <a:rPr lang="en-US" dirty="0" smtClean="0"/>
              <a:t>Product</a:t>
            </a:r>
            <a:br>
              <a:rPr lang="en-US" dirty="0" smtClean="0"/>
            </a:br>
            <a:r>
              <a:rPr lang="en-US" sz="2000" dirty="0" smtClean="0"/>
              <a:t>(for granules containing vegetated area)</a:t>
            </a:r>
            <a:endParaRPr lang="en-GB" sz="2000" dirty="0"/>
          </a:p>
        </p:txBody>
      </p:sp>
      <p:sp>
        <p:nvSpPr>
          <p:cNvPr id="11" name="Untertitel 10"/>
          <p:cNvSpPr>
            <a:spLocks noGrp="1"/>
          </p:cNvSpPr>
          <p:nvPr>
            <p:ph type="subTitle" idx="1"/>
          </p:nvPr>
        </p:nvSpPr>
        <p:spPr>
          <a:xfrm>
            <a:off x="1346200" y="2430000"/>
            <a:ext cx="9671050" cy="1152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1800" u="sng" dirty="0"/>
              <a:t>Bringfried Pflug</a:t>
            </a:r>
            <a:r>
              <a:rPr lang="de-DE" sz="1800" dirty="0"/>
              <a:t> , Jérôme </a:t>
            </a:r>
            <a:r>
              <a:rPr lang="de-DE" sz="1800" dirty="0" smtClean="0"/>
              <a:t>Louis</a:t>
            </a:r>
            <a:r>
              <a:rPr lang="de-DE" sz="1800" dirty="0"/>
              <a:t>, Eric </a:t>
            </a:r>
            <a:r>
              <a:rPr lang="de-DE" sz="1800" dirty="0" err="1"/>
              <a:t>Vermote</a:t>
            </a:r>
            <a:r>
              <a:rPr lang="de-DE" sz="1800" dirty="0"/>
              <a:t>, </a:t>
            </a:r>
            <a:r>
              <a:rPr lang="en-GB" sz="1800" dirty="0"/>
              <a:t>Magdalena Main-</a:t>
            </a:r>
            <a:r>
              <a:rPr lang="en-GB" sz="1800" dirty="0" err="1"/>
              <a:t>Knorn</a:t>
            </a:r>
            <a:r>
              <a:rPr lang="en-GB" sz="1800" dirty="0"/>
              <a:t>, </a:t>
            </a:r>
            <a:r>
              <a:rPr lang="de-DE" sz="1800" dirty="0"/>
              <a:t>Vincent </a:t>
            </a:r>
            <a:r>
              <a:rPr lang="de-DE" sz="1800" dirty="0" err="1"/>
              <a:t>Debaecker</a:t>
            </a:r>
            <a:r>
              <a:rPr lang="en-GB" sz="1800" dirty="0"/>
              <a:t>, </a:t>
            </a:r>
            <a:r>
              <a:rPr lang="de-DE" sz="1800" dirty="0"/>
              <a:t>Uwe Müller-Wilm, </a:t>
            </a:r>
            <a:r>
              <a:rPr lang="de-DE" sz="1800" dirty="0" err="1"/>
              <a:t>Ferran</a:t>
            </a:r>
            <a:r>
              <a:rPr lang="de-DE" sz="1800" dirty="0"/>
              <a:t> </a:t>
            </a:r>
            <a:r>
              <a:rPr lang="de-DE" sz="1800" dirty="0" err="1"/>
              <a:t>Gascon</a:t>
            </a:r>
            <a:endParaRPr lang="de-DE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 smtClean="0"/>
              <a:t>&gt; B. Pflug et.al. &gt; Accuracy and Uncertainty of Sen2Cor Bottom‐of‐Atmosphere Product                                                                                                                      38th </a:t>
            </a:r>
            <a:r>
              <a:rPr lang="en-US" noProof="0" dirty="0" err="1" smtClean="0"/>
              <a:t>EARSeL</a:t>
            </a:r>
            <a:r>
              <a:rPr lang="en-US" noProof="0" dirty="0" smtClean="0"/>
              <a:t> Symposium, 9 – 12 July  2018, Chania, Greece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dirty="0" smtClean="0"/>
              <a:t>DLR.de  •  Chart </a:t>
            </a:r>
            <a:fld id="{A5AC3FBE-A647-41C9-A8C3-4435ED4FC895}" type="slidenum">
              <a:rPr lang="en-GB" noProof="0" smtClean="0"/>
              <a:pPr/>
              <a:t>1</a:t>
            </a:fld>
            <a:endParaRPr lang="en-GB" noProof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083" y="6094090"/>
            <a:ext cx="2448272" cy="43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3462" y="5696092"/>
            <a:ext cx="2139578" cy="3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19" y="3429794"/>
            <a:ext cx="1605430" cy="779752"/>
          </a:xfrm>
          <a:prstGeom prst="rect">
            <a:avLst/>
          </a:prstGeom>
        </p:spPr>
      </p:pic>
      <p:pic>
        <p:nvPicPr>
          <p:cNvPr id="9" name="Picture 16" descr="D:\AO\ESA\SVN_BIDS\trunk\MPC S2 (AO 7281)\Proposal\CS\includes\logo_es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922" y="4183782"/>
            <a:ext cx="1251325" cy="56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uropean Commission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251" y="4701964"/>
            <a:ext cx="1536849" cy="84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78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396000"/>
            <a:ext cx="11221200" cy="369332"/>
          </a:xfrm>
        </p:spPr>
        <p:txBody>
          <a:bodyPr>
            <a:spAutoFit/>
          </a:bodyPr>
          <a:lstStyle/>
          <a:p>
            <a:pPr>
              <a:tabLst>
                <a:tab pos="11214100" algn="r"/>
              </a:tabLst>
            </a:pPr>
            <a:r>
              <a:rPr lang="en-GB" sz="2000" dirty="0" smtClean="0"/>
              <a:t>Validation of BOA Product (SR):  </a:t>
            </a:r>
            <a:r>
              <a:rPr lang="en-GB" dirty="0" smtClean="0">
                <a:solidFill>
                  <a:srgbClr val="FF0000"/>
                </a:solidFill>
              </a:rPr>
              <a:t>Band average APU</a:t>
            </a:r>
            <a:r>
              <a:rPr lang="en-GB" dirty="0"/>
              <a:t>	</a:t>
            </a:r>
            <a:r>
              <a:rPr lang="en-US" sz="1400" dirty="0"/>
              <a:t> </a:t>
            </a:r>
            <a:r>
              <a:rPr lang="en-US" sz="1400" b="0" dirty="0"/>
              <a:t>specs: </a:t>
            </a:r>
            <a:r>
              <a:rPr lang="el-GR" sz="1400" b="0" dirty="0"/>
              <a:t>|Δ</a:t>
            </a:r>
            <a:r>
              <a:rPr lang="en-US" sz="1400" b="0" dirty="0"/>
              <a:t>SR| ≤0.05*SR</a:t>
            </a:r>
            <a:r>
              <a:rPr lang="en-US" sz="1400" b="0" baseline="-25000" dirty="0"/>
              <a:t>ref</a:t>
            </a:r>
            <a:r>
              <a:rPr lang="en-US" sz="1400" b="0" dirty="0"/>
              <a:t>+0.005</a:t>
            </a:r>
            <a:endParaRPr lang="en-GB" sz="1400" b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60000" y="828000"/>
            <a:ext cx="117000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00" y="992280"/>
            <a:ext cx="5714530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2" y="992280"/>
            <a:ext cx="5714530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Espace réservé du texte 2"/>
          <p:cNvSpPr txBox="1">
            <a:spLocks/>
          </p:cNvSpPr>
          <p:nvPr/>
        </p:nvSpPr>
        <p:spPr>
          <a:xfrm>
            <a:off x="1369824" y="4573061"/>
            <a:ext cx="9792841" cy="178510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6195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1074738" algn="l"/>
              </a:tabLst>
            </a:pPr>
            <a:r>
              <a:rPr lang="en-US" sz="2000" dirty="0">
                <a:latin typeface="+mn-lt"/>
              </a:rPr>
              <a:t>DDV subset performs better than complete data </a:t>
            </a:r>
            <a:r>
              <a:rPr lang="en-US" sz="2000" dirty="0" smtClean="0">
                <a:latin typeface="+mn-lt"/>
              </a:rPr>
              <a:t>set</a:t>
            </a:r>
          </a:p>
          <a:p>
            <a:pPr marL="358775" indent="-36195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1074738" algn="l"/>
              </a:tabLst>
            </a:pPr>
            <a:r>
              <a:rPr lang="en-US" sz="2000" dirty="0" smtClean="0">
                <a:latin typeface="+mn-lt"/>
              </a:rPr>
              <a:t>Best accuracy for bands 3, 4, 8A, however better performance for bands 1 and 2 </a:t>
            </a:r>
            <a:r>
              <a:rPr lang="en-US" sz="1400" dirty="0" smtClean="0">
                <a:latin typeface="+mn-lt"/>
              </a:rPr>
              <a:t>(lower U)</a:t>
            </a:r>
            <a:endParaRPr lang="de-DE" sz="1400" dirty="0" smtClean="0">
              <a:latin typeface="+mn-lt"/>
            </a:endParaRPr>
          </a:p>
          <a:p>
            <a:pPr marL="358775" indent="-36195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1074738" algn="l"/>
              </a:tabLst>
            </a:pPr>
            <a:r>
              <a:rPr lang="de-DE" sz="2000" dirty="0" smtClean="0">
                <a:latin typeface="+mn-lt"/>
              </a:rPr>
              <a:t>Average </a:t>
            </a:r>
            <a:r>
              <a:rPr lang="de-DE" sz="2000" dirty="0" err="1" smtClean="0">
                <a:latin typeface="+mn-lt"/>
              </a:rPr>
              <a:t>accuracy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is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within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specs</a:t>
            </a:r>
            <a:r>
              <a:rPr lang="de-DE" sz="2000" dirty="0" smtClean="0">
                <a:latin typeface="+mn-lt"/>
              </a:rPr>
              <a:t>   </a:t>
            </a:r>
            <a:r>
              <a:rPr lang="de-DE" sz="2000" dirty="0" err="1" smtClean="0">
                <a:latin typeface="+mn-lt"/>
              </a:rPr>
              <a:t>except</a:t>
            </a:r>
            <a:r>
              <a:rPr lang="de-DE" sz="2000" dirty="0" smtClean="0">
                <a:latin typeface="+mn-lt"/>
              </a:rPr>
              <a:t>  </a:t>
            </a:r>
            <a:r>
              <a:rPr lang="de-DE" sz="1600" dirty="0" smtClean="0">
                <a:latin typeface="+mn-lt"/>
              </a:rPr>
              <a:t>(band 5</a:t>
            </a:r>
            <a:r>
              <a:rPr lang="de-DE" sz="1600" baseline="-25000" dirty="0" smtClean="0">
                <a:latin typeface="+mn-lt"/>
              </a:rPr>
              <a:t>complete_set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and</a:t>
            </a:r>
            <a:r>
              <a:rPr lang="de-DE" sz="1600" dirty="0" smtClean="0">
                <a:latin typeface="+mn-lt"/>
              </a:rPr>
              <a:t>)  </a:t>
            </a:r>
            <a:r>
              <a:rPr lang="de-DE" sz="2000" dirty="0" smtClean="0">
                <a:latin typeface="+mn-lt"/>
              </a:rPr>
              <a:t>band 12</a:t>
            </a:r>
          </a:p>
          <a:p>
            <a:pPr marL="358775" indent="-36195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1074738" algn="l"/>
              </a:tabLst>
            </a:pPr>
            <a:r>
              <a:rPr lang="de-DE" sz="2000" dirty="0" smtClean="0">
                <a:latin typeface="+mn-lt"/>
              </a:rPr>
              <a:t>A, P </a:t>
            </a:r>
            <a:r>
              <a:rPr lang="de-DE" sz="2000" dirty="0" err="1" smtClean="0">
                <a:latin typeface="+mn-lt"/>
              </a:rPr>
              <a:t>and</a:t>
            </a:r>
            <a:r>
              <a:rPr lang="de-DE" sz="2000" dirty="0" smtClean="0">
                <a:latin typeface="+mn-lt"/>
              </a:rPr>
              <a:t> U </a:t>
            </a:r>
            <a:r>
              <a:rPr lang="de-DE" sz="2000" dirty="0" err="1" smtClean="0">
                <a:latin typeface="+mn-lt"/>
              </a:rPr>
              <a:t>are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increasing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with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wavelength</a:t>
            </a:r>
            <a:r>
              <a:rPr lang="de-DE" sz="2000" dirty="0" smtClean="0">
                <a:latin typeface="+mn-lt"/>
              </a:rPr>
              <a:t>      &gt;&gt; </a:t>
            </a:r>
            <a:r>
              <a:rPr lang="de-DE" sz="2000" dirty="0" err="1" smtClean="0">
                <a:latin typeface="+mn-lt"/>
              </a:rPr>
              <a:t>aerosol</a:t>
            </a:r>
            <a:r>
              <a:rPr lang="de-DE" sz="2000" dirty="0" smtClean="0">
                <a:latin typeface="+mn-lt"/>
              </a:rPr>
              <a:t> type </a:t>
            </a:r>
            <a:r>
              <a:rPr lang="de-DE" sz="2000" dirty="0" err="1" smtClean="0">
                <a:latin typeface="+mn-lt"/>
              </a:rPr>
              <a:t>issue</a:t>
            </a:r>
            <a:r>
              <a:rPr lang="de-DE" sz="2000" dirty="0" smtClean="0"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009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D:\proj_s2mpc\val-SR\Sen2Cor222\APUS2A-Sen2Cor_Alta-Floresta_b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00" y="2700000"/>
            <a:ext cx="21749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proj_s2mpc\val-SR\Sen2Cor222\APUS2A-Sen2Cor_Alta-Floresta_b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0" y="2700000"/>
            <a:ext cx="21749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proj_s2mpc\val-SR\Sen2Cor222\APUS2A-Sen2Cor_Alta-Floresta_b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4500000"/>
            <a:ext cx="21749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proj_s2mpc\val-SR\Sen2Cor222\APUS2A-Sen2Cor_Alta-Floresta_b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864000"/>
            <a:ext cx="21749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proj_s2mpc\val-SR\Sen2Cor222\APUS2A-Sen2Cor_Alta-Floresta_b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000" y="864000"/>
            <a:ext cx="21749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proj_s2mpc\val-SR\Sen2Cor222\APUS2A-Sen2Cor_Alta-Floresta_b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0" y="864000"/>
            <a:ext cx="21749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D:\proj_s2mpc\val-SR\Sen2Cor222\APUS2A-Sen2Cor_Alta-Floresta_b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2700000"/>
            <a:ext cx="21749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D:\proj_s2mpc\val-SR\Sen2Cor222\APUS2A-Sen2Cor_Alta-Floresta_b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2700000"/>
            <a:ext cx="21749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:\proj_s2mpc\val-SR\Sen2Cor222\APUS2A-Sen2Cor_Alta-Floresta_b8a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000" y="2700000"/>
            <a:ext cx="21749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proj_s2mpc\val-SR\Sen2Cor222\APUS2A-Sen2Cor_Alta-Floresta_b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00" y="864000"/>
            <a:ext cx="21749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proj_s2mpc\val-SR\Sen2Cor222\APUS2A-Sen2Cor_Alta-Floresta_b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864000"/>
            <a:ext cx="21749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396000"/>
            <a:ext cx="11221200" cy="584775"/>
          </a:xfrm>
        </p:spPr>
        <p:txBody>
          <a:bodyPr>
            <a:spAutoFit/>
          </a:bodyPr>
          <a:lstStyle/>
          <a:p>
            <a:pPr>
              <a:tabLst>
                <a:tab pos="11214100" algn="r"/>
              </a:tabLst>
            </a:pPr>
            <a:r>
              <a:rPr lang="en-GB" sz="2000" dirty="0" smtClean="0"/>
              <a:t>Validation of BOA Product (SR):  </a:t>
            </a:r>
            <a:r>
              <a:rPr lang="en-GB" dirty="0" smtClean="0"/>
              <a:t>All </a:t>
            </a:r>
            <a:r>
              <a:rPr lang="en-GB" dirty="0"/>
              <a:t>bands </a:t>
            </a:r>
            <a:r>
              <a:rPr lang="en-GB" dirty="0" smtClean="0"/>
              <a:t>overview, </a:t>
            </a:r>
            <a:r>
              <a:rPr lang="en-GB" dirty="0" smtClean="0">
                <a:solidFill>
                  <a:srgbClr val="FF0000"/>
                </a:solidFill>
              </a:rPr>
              <a:t>Alta </a:t>
            </a:r>
            <a:r>
              <a:rPr lang="en-GB" dirty="0" err="1" smtClean="0">
                <a:solidFill>
                  <a:srgbClr val="FF0000"/>
                </a:solidFill>
              </a:rPr>
              <a:t>Floresta</a:t>
            </a:r>
            <a:r>
              <a:rPr lang="en-GB" dirty="0"/>
              <a:t>	</a:t>
            </a:r>
            <a:r>
              <a:rPr lang="en-US" sz="1200" b="0" dirty="0"/>
              <a:t> specs: </a:t>
            </a:r>
            <a:r>
              <a:rPr lang="el-GR" sz="1200" b="0" dirty="0"/>
              <a:t>|Δ</a:t>
            </a:r>
            <a:r>
              <a:rPr lang="en-US" sz="1200" b="0" dirty="0"/>
              <a:t>SR| ≤0.05*SR</a:t>
            </a:r>
            <a:r>
              <a:rPr lang="en-US" sz="1200" b="0" baseline="-25000" dirty="0"/>
              <a:t>ref</a:t>
            </a:r>
            <a:r>
              <a:rPr lang="en-US" sz="1200" b="0" dirty="0"/>
              <a:t>+0.005</a:t>
            </a:r>
            <a:r>
              <a:rPr lang="el-GR" sz="1200" b="0" dirty="0" smtClean="0"/>
              <a:t>)</a:t>
            </a:r>
            <a:r>
              <a:rPr lang="el-GR" sz="1200" b="0" dirty="0"/>
              <a:t/>
            </a:r>
            <a:br>
              <a:rPr lang="el-GR" sz="1200" b="0" dirty="0"/>
            </a:br>
            <a:endParaRPr lang="en-GB" sz="1400" b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11</a:t>
            </a:fld>
            <a:endParaRPr lang="en-GB" noProof="0" dirty="0"/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60000" y="792000"/>
            <a:ext cx="117000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5040000" y="4683611"/>
            <a:ext cx="6840000" cy="123110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619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tabLst>
                <a:tab pos="1074738" algn="l"/>
                <a:tab pos="8610600" algn="r"/>
              </a:tabLst>
            </a:pPr>
            <a:r>
              <a:rPr lang="en-US" sz="1800" dirty="0" smtClean="0">
                <a:latin typeface="+mn-lt"/>
              </a:rPr>
              <a:t>A, P, U completely within </a:t>
            </a:r>
            <a:r>
              <a:rPr lang="en-US" sz="1800" dirty="0">
                <a:latin typeface="+mn-lt"/>
              </a:rPr>
              <a:t>specs in many bands	</a:t>
            </a:r>
            <a:r>
              <a:rPr lang="de-DE" sz="1400" dirty="0" smtClean="0">
                <a:latin typeface="+mn-lt"/>
              </a:rPr>
              <a:t>3 </a:t>
            </a:r>
            <a:r>
              <a:rPr lang="de-DE" sz="1400" dirty="0" err="1" smtClean="0">
                <a:latin typeface="+mn-lt"/>
              </a:rPr>
              <a:t>granules</a:t>
            </a:r>
            <a:endParaRPr lang="en-US" sz="1400" dirty="0" smtClean="0">
              <a:latin typeface="+mn-lt"/>
            </a:endParaRPr>
          </a:p>
          <a:p>
            <a:pPr marL="358775" indent="-3619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tabLst>
                <a:tab pos="1074738" algn="l"/>
              </a:tabLst>
            </a:pPr>
            <a:r>
              <a:rPr lang="en-US" sz="1800" dirty="0" smtClean="0">
                <a:latin typeface="+mn-lt"/>
              </a:rPr>
              <a:t>More problems with larger SR</a:t>
            </a:r>
          </a:p>
          <a:p>
            <a:pPr marL="358775" indent="-36195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1074738" algn="l"/>
              </a:tabLst>
            </a:pPr>
            <a:r>
              <a:rPr lang="en-US" sz="1800" dirty="0" smtClean="0">
                <a:latin typeface="+mn-lt"/>
              </a:rPr>
              <a:t>Most </a:t>
            </a:r>
            <a:r>
              <a:rPr lang="en-US" sz="1800" dirty="0">
                <a:latin typeface="+mn-lt"/>
              </a:rPr>
              <a:t>problematic: band 5 &amp; band </a:t>
            </a:r>
            <a:r>
              <a:rPr lang="en-US" sz="1800" dirty="0" smtClean="0">
                <a:latin typeface="+mn-lt"/>
              </a:rPr>
              <a:t>11</a:t>
            </a:r>
            <a:r>
              <a:rPr lang="en-US" sz="1800" dirty="0" smtClean="0"/>
              <a:t> </a:t>
            </a:r>
            <a:r>
              <a:rPr lang="en-US" sz="1800" dirty="0"/>
              <a:t>&amp; band 12</a:t>
            </a:r>
            <a:endParaRPr lang="en-US" sz="1800" dirty="0" smtClean="0">
              <a:latin typeface="+mn-lt"/>
            </a:endParaRPr>
          </a:p>
        </p:txBody>
      </p:sp>
      <p:sp>
        <p:nvSpPr>
          <p:cNvPr id="35" name="Espace réservé du texte 2"/>
          <p:cNvSpPr txBox="1">
            <a:spLocks/>
          </p:cNvSpPr>
          <p:nvPr/>
        </p:nvSpPr>
        <p:spPr>
          <a:xfrm>
            <a:off x="1800000" y="144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B1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4140000" y="144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B2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7" name="Espace réservé du texte 2"/>
          <p:cNvSpPr txBox="1">
            <a:spLocks/>
          </p:cNvSpPr>
          <p:nvPr/>
        </p:nvSpPr>
        <p:spPr>
          <a:xfrm>
            <a:off x="6480000" y="144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B3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8" name="Espace réservé du texte 2"/>
          <p:cNvSpPr txBox="1">
            <a:spLocks/>
          </p:cNvSpPr>
          <p:nvPr/>
        </p:nvSpPr>
        <p:spPr>
          <a:xfrm>
            <a:off x="8820000" y="1764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B4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9" name="Espace réservé du texte 2"/>
          <p:cNvSpPr txBox="1">
            <a:spLocks/>
          </p:cNvSpPr>
          <p:nvPr/>
        </p:nvSpPr>
        <p:spPr>
          <a:xfrm>
            <a:off x="11268000" y="1764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B5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0" name="Espace réservé du texte 2"/>
          <p:cNvSpPr txBox="1">
            <a:spLocks/>
          </p:cNvSpPr>
          <p:nvPr/>
        </p:nvSpPr>
        <p:spPr>
          <a:xfrm>
            <a:off x="8820000" y="3636000"/>
            <a:ext cx="611872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B8A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1" name="Espace réservé du texte 2"/>
          <p:cNvSpPr txBox="1">
            <a:spLocks/>
          </p:cNvSpPr>
          <p:nvPr/>
        </p:nvSpPr>
        <p:spPr>
          <a:xfrm>
            <a:off x="11268000" y="3636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B11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2" name="Espace réservé du texte 2"/>
          <p:cNvSpPr txBox="1">
            <a:spLocks/>
          </p:cNvSpPr>
          <p:nvPr/>
        </p:nvSpPr>
        <p:spPr>
          <a:xfrm>
            <a:off x="1728000" y="5328000"/>
            <a:ext cx="648072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B12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3" name="Espace réservé du texte 2"/>
          <p:cNvSpPr txBox="1">
            <a:spLocks/>
          </p:cNvSpPr>
          <p:nvPr/>
        </p:nvSpPr>
        <p:spPr>
          <a:xfrm>
            <a:off x="1800000" y="3636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B6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4" name="Espace réservé du texte 2"/>
          <p:cNvSpPr txBox="1">
            <a:spLocks/>
          </p:cNvSpPr>
          <p:nvPr/>
        </p:nvSpPr>
        <p:spPr>
          <a:xfrm>
            <a:off x="4140000" y="3636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B7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5" name="Espace réservé du texte 2"/>
          <p:cNvSpPr txBox="1">
            <a:spLocks/>
          </p:cNvSpPr>
          <p:nvPr/>
        </p:nvSpPr>
        <p:spPr>
          <a:xfrm>
            <a:off x="6480000" y="3348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B8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4098" name="Picture 2" descr="C:\Users\pflug\Downloads\S2A_USER_MTD_SAFL2A_PDMC_20160614T115105_R067_V20160601T140057_20160601T140057_RGB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00" y="4500000"/>
            <a:ext cx="203912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04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"/>
          <p:cNvSpPr txBox="1">
            <a:spLocks/>
          </p:cNvSpPr>
          <p:nvPr/>
        </p:nvSpPr>
        <p:spPr>
          <a:xfrm>
            <a:off x="5040000" y="4683611"/>
            <a:ext cx="6840000" cy="80021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619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tabLst>
                <a:tab pos="1074738" algn="l"/>
                <a:tab pos="8610600" algn="r"/>
              </a:tabLst>
            </a:pPr>
            <a:r>
              <a:rPr lang="en-US" sz="1800" dirty="0" smtClean="0">
                <a:latin typeface="+mn-lt"/>
              </a:rPr>
              <a:t>Band 2, 3, 4: A and U decrease with increasing SR</a:t>
            </a:r>
            <a:r>
              <a:rPr lang="en-US" sz="1800" dirty="0">
                <a:latin typeface="+mn-lt"/>
              </a:rPr>
              <a:t>	</a:t>
            </a:r>
            <a:r>
              <a:rPr lang="de-DE" sz="1400" dirty="0" smtClean="0">
                <a:latin typeface="+mn-lt"/>
              </a:rPr>
              <a:t>3 </a:t>
            </a:r>
            <a:r>
              <a:rPr lang="de-DE" sz="1400" dirty="0" err="1" smtClean="0">
                <a:latin typeface="+mn-lt"/>
              </a:rPr>
              <a:t>granules</a:t>
            </a:r>
            <a:endParaRPr lang="en-US" sz="1800" dirty="0" smtClean="0">
              <a:latin typeface="+mn-lt"/>
            </a:endParaRPr>
          </a:p>
          <a:p>
            <a:pPr marL="358775" indent="-36195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1074738" algn="l"/>
              </a:tabLst>
            </a:pPr>
            <a:r>
              <a:rPr lang="en-US" sz="1800" dirty="0" smtClean="0">
                <a:latin typeface="+mn-lt"/>
              </a:rPr>
              <a:t>Most </a:t>
            </a:r>
            <a:r>
              <a:rPr lang="en-US" sz="1800" dirty="0">
                <a:latin typeface="+mn-lt"/>
              </a:rPr>
              <a:t>problematic: </a:t>
            </a:r>
            <a:r>
              <a:rPr lang="en-US" sz="1800" dirty="0" smtClean="0">
                <a:latin typeface="+mn-lt"/>
              </a:rPr>
              <a:t>not band 5 !, but band 8, band 11</a:t>
            </a:r>
            <a:r>
              <a:rPr lang="en-US" sz="1800" dirty="0" smtClean="0"/>
              <a:t> </a:t>
            </a:r>
            <a:r>
              <a:rPr lang="en-US" sz="1800" dirty="0"/>
              <a:t>&amp; band 12</a:t>
            </a:r>
            <a:endParaRPr lang="en-US" sz="1800" dirty="0" smtClean="0">
              <a:latin typeface="+mn-lt"/>
            </a:endParaRPr>
          </a:p>
        </p:txBody>
      </p:sp>
      <p:pic>
        <p:nvPicPr>
          <p:cNvPr id="1026" name="Picture 2" descr="D:\proj_s2mpc\val-SR\Sen2Cor222\APUS2A-Sen2Cor_Canberra_b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8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roj_s2mpc\val-SR\Sen2Cor222\APUS2A-Sen2Cor_Canberra_b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0" y="26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proj_s2mpc\val-SR\Sen2Cor222\APUS2A-Sen2Cor_Canberra_b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44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proj_s2mpc\val-SR\Sen2Cor222\APUS2A-Sen2Cor_Canberra_b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00" y="8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proj_s2mpc\val-SR\Sen2Cor222\APUS2A-Sen2Cor_Canberra_b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8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proj_s2mpc\val-SR\Sen2Cor222\APUS2A-Sen2Cor_Canberra_b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00" y="8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D:\proj_s2mpc\val-SR\Sen2Cor222\APUS2A-Sen2Cor_Canberra_b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0" y="8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D:\proj_s2mpc\val-SR\Sen2Cor222\APUS2A-Sen2Cor_Canberra_b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26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D:\proj_s2mpc\val-SR\Sen2Cor222\APUS2A-Sen2Cor_Canberra_b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00" y="26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D:\proj_s2mpc\val-SR\Sen2Cor222\APUS2A-Sen2Cor_Canberra_b8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26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D:\proj_s2mpc\val-SR\Sen2Cor222\APUS2A-Sen2Cor_Canberra_b8a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00" y="26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396000"/>
            <a:ext cx="11221200" cy="584775"/>
          </a:xfrm>
        </p:spPr>
        <p:txBody>
          <a:bodyPr>
            <a:spAutoFit/>
          </a:bodyPr>
          <a:lstStyle/>
          <a:p>
            <a:pPr>
              <a:tabLst>
                <a:tab pos="11214100" algn="r"/>
              </a:tabLst>
            </a:pPr>
            <a:r>
              <a:rPr lang="en-GB" sz="2000" dirty="0" smtClean="0"/>
              <a:t>Validation of BOA Product (SR):  </a:t>
            </a:r>
            <a:r>
              <a:rPr lang="en-GB" dirty="0" smtClean="0"/>
              <a:t>All </a:t>
            </a:r>
            <a:r>
              <a:rPr lang="en-GB" dirty="0"/>
              <a:t>bands </a:t>
            </a:r>
            <a:r>
              <a:rPr lang="en-GB" dirty="0" smtClean="0"/>
              <a:t>overview, </a:t>
            </a:r>
            <a:r>
              <a:rPr lang="en-GB" dirty="0" smtClean="0">
                <a:solidFill>
                  <a:srgbClr val="FF0000"/>
                </a:solidFill>
              </a:rPr>
              <a:t>Canberra</a:t>
            </a:r>
            <a:r>
              <a:rPr lang="en-GB" dirty="0"/>
              <a:t>	</a:t>
            </a:r>
            <a:r>
              <a:rPr lang="en-US" sz="1200" b="0" dirty="0"/>
              <a:t> specs: </a:t>
            </a:r>
            <a:r>
              <a:rPr lang="el-GR" sz="1200" b="0" dirty="0"/>
              <a:t>|Δ</a:t>
            </a:r>
            <a:r>
              <a:rPr lang="en-US" sz="1200" b="0" dirty="0"/>
              <a:t>SR| ≤0.05*SR</a:t>
            </a:r>
            <a:r>
              <a:rPr lang="en-US" sz="1200" b="0" baseline="-25000" dirty="0"/>
              <a:t>ref</a:t>
            </a:r>
            <a:r>
              <a:rPr lang="en-US" sz="1200" b="0" dirty="0"/>
              <a:t>+0.005</a:t>
            </a:r>
            <a:r>
              <a:rPr lang="el-GR" sz="1200" b="0" dirty="0" smtClean="0"/>
              <a:t>)</a:t>
            </a:r>
            <a:r>
              <a:rPr lang="el-GR" sz="1200" b="0" dirty="0"/>
              <a:t/>
            </a:r>
            <a:br>
              <a:rPr lang="el-GR" sz="1200" b="0" dirty="0"/>
            </a:br>
            <a:endParaRPr lang="en-GB" sz="1400" b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60000" y="792000"/>
            <a:ext cx="117000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" name="Espace réservé du texte 2"/>
          <p:cNvSpPr txBox="1">
            <a:spLocks/>
          </p:cNvSpPr>
          <p:nvPr/>
        </p:nvSpPr>
        <p:spPr>
          <a:xfrm>
            <a:off x="1800000" y="1368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B1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4140000" y="1368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B2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7" name="Espace réservé du texte 2"/>
          <p:cNvSpPr txBox="1">
            <a:spLocks/>
          </p:cNvSpPr>
          <p:nvPr/>
        </p:nvSpPr>
        <p:spPr>
          <a:xfrm>
            <a:off x="6480000" y="1368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B3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8" name="Espace réservé du texte 2"/>
          <p:cNvSpPr txBox="1">
            <a:spLocks/>
          </p:cNvSpPr>
          <p:nvPr/>
        </p:nvSpPr>
        <p:spPr>
          <a:xfrm>
            <a:off x="8892000" y="1368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B4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9" name="Espace réservé du texte 2"/>
          <p:cNvSpPr txBox="1">
            <a:spLocks/>
          </p:cNvSpPr>
          <p:nvPr/>
        </p:nvSpPr>
        <p:spPr>
          <a:xfrm>
            <a:off x="11268000" y="1332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B5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0" name="Espace réservé du texte 2"/>
          <p:cNvSpPr txBox="1">
            <a:spLocks/>
          </p:cNvSpPr>
          <p:nvPr/>
        </p:nvSpPr>
        <p:spPr>
          <a:xfrm>
            <a:off x="8783996" y="3528000"/>
            <a:ext cx="611872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B8A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1" name="Espace réservé du texte 2"/>
          <p:cNvSpPr txBox="1">
            <a:spLocks/>
          </p:cNvSpPr>
          <p:nvPr/>
        </p:nvSpPr>
        <p:spPr>
          <a:xfrm>
            <a:off x="11268000" y="3528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B11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2" name="Espace réservé du texte 2"/>
          <p:cNvSpPr txBox="1">
            <a:spLocks/>
          </p:cNvSpPr>
          <p:nvPr/>
        </p:nvSpPr>
        <p:spPr>
          <a:xfrm>
            <a:off x="1728000" y="5328000"/>
            <a:ext cx="648072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B12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3" name="Espace réservé du texte 2"/>
          <p:cNvSpPr txBox="1">
            <a:spLocks/>
          </p:cNvSpPr>
          <p:nvPr/>
        </p:nvSpPr>
        <p:spPr>
          <a:xfrm>
            <a:off x="1836000" y="3636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B6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4" name="Espace réservé du texte 2"/>
          <p:cNvSpPr txBox="1">
            <a:spLocks/>
          </p:cNvSpPr>
          <p:nvPr/>
        </p:nvSpPr>
        <p:spPr>
          <a:xfrm>
            <a:off x="4212000" y="360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B7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5" name="Espace réservé du texte 2"/>
          <p:cNvSpPr txBox="1">
            <a:spLocks/>
          </p:cNvSpPr>
          <p:nvPr/>
        </p:nvSpPr>
        <p:spPr>
          <a:xfrm>
            <a:off x="6480000" y="342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B8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075" name="Picture 3" descr="C:\Users\pflug\Downloads\S2A_USER_MTD_SAFL2A_PDMC_20160824T162112_R030_V20160530T000632_20160530T000634_RGB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00" y="4464000"/>
            <a:ext cx="20391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21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"/>
          <p:cNvSpPr txBox="1">
            <a:spLocks/>
          </p:cNvSpPr>
          <p:nvPr/>
        </p:nvSpPr>
        <p:spPr>
          <a:xfrm>
            <a:off x="5040000" y="4683611"/>
            <a:ext cx="6840000" cy="80021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619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tabLst>
                <a:tab pos="1074738" algn="l"/>
                <a:tab pos="8610600" algn="r"/>
              </a:tabLst>
            </a:pPr>
            <a:r>
              <a:rPr lang="en-US" sz="1800" dirty="0">
                <a:latin typeface="+mn-lt"/>
              </a:rPr>
              <a:t>More problems with larger </a:t>
            </a:r>
            <a:r>
              <a:rPr lang="en-US" sz="1800" dirty="0" smtClean="0">
                <a:latin typeface="+mn-lt"/>
              </a:rPr>
              <a:t>SR</a:t>
            </a:r>
            <a:r>
              <a:rPr lang="en-US" sz="1800" dirty="0">
                <a:latin typeface="+mn-lt"/>
              </a:rPr>
              <a:t>	</a:t>
            </a:r>
            <a:r>
              <a:rPr lang="de-DE" sz="1400" dirty="0" smtClean="0">
                <a:latin typeface="+mn-lt"/>
              </a:rPr>
              <a:t>10 </a:t>
            </a:r>
            <a:r>
              <a:rPr lang="de-DE" sz="1400" dirty="0" err="1" smtClean="0">
                <a:latin typeface="+mn-lt"/>
              </a:rPr>
              <a:t>granules</a:t>
            </a:r>
            <a:endParaRPr lang="en-US" sz="1400" dirty="0" smtClean="0">
              <a:latin typeface="+mn-lt"/>
            </a:endParaRPr>
          </a:p>
          <a:p>
            <a:pPr marL="358775" indent="-36195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1074738" algn="l"/>
              </a:tabLst>
            </a:pPr>
            <a:r>
              <a:rPr lang="en-US" sz="1800" dirty="0" smtClean="0">
                <a:latin typeface="+mn-lt"/>
              </a:rPr>
              <a:t>Most </a:t>
            </a:r>
            <a:r>
              <a:rPr lang="en-US" sz="1800" dirty="0">
                <a:latin typeface="+mn-lt"/>
              </a:rPr>
              <a:t>problematic: </a:t>
            </a:r>
            <a:r>
              <a:rPr lang="en-US" sz="1800" dirty="0" smtClean="0">
                <a:latin typeface="+mn-lt"/>
              </a:rPr>
              <a:t> NIR and SWIR bands starting at band 5</a:t>
            </a:r>
          </a:p>
        </p:txBody>
      </p:sp>
      <p:pic>
        <p:nvPicPr>
          <p:cNvPr id="2050" name="Picture 2" descr="D:\proj_s2mpc\val-SR\Sen2Cor222\APUS2A-Sen2Cor_Carpentras_b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8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roj_s2mpc\val-SR\Sen2Cor222\APUS2A-Sen2Cor_Carpentras_b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0" y="26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proj_s2mpc\val-SR\Sen2Cor222\APUS2A-Sen2Cor_Carpentras_b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44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proj_s2mpc\val-SR\Sen2Cor222\APUS2A-Sen2Cor_Carpentras_b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00" y="8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proj_s2mpc\val-SR\Sen2Cor222\APUS2A-Sen2Cor_Carpentras_b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8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proj_s2mpc\val-SR\Sen2Cor222\APUS2A-Sen2Cor_Carpentras_b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00" y="8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proj_s2mpc\val-SR\Sen2Cor222\APUS2A-Sen2Cor_Carpentras_b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0" y="8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proj_s2mpc\val-SR\Sen2Cor222\APUS2A-Sen2Cor_Carpentras_b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26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proj_s2mpc\val-SR\Sen2Cor222\APUS2A-Sen2Cor_Carpentras_b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00" y="26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proj_s2mpc\val-SR\Sen2Cor222\APUS2A-Sen2Cor_Carpentras_b8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26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proj_s2mpc\val-SR\Sen2Cor222\APUS2A-Sen2Cor_Carpentras_b8a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00" y="2664000"/>
            <a:ext cx="21752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396000"/>
            <a:ext cx="11221200" cy="584775"/>
          </a:xfrm>
        </p:spPr>
        <p:txBody>
          <a:bodyPr>
            <a:spAutoFit/>
          </a:bodyPr>
          <a:lstStyle/>
          <a:p>
            <a:pPr>
              <a:tabLst>
                <a:tab pos="11214100" algn="r"/>
              </a:tabLst>
            </a:pPr>
            <a:r>
              <a:rPr lang="en-GB" sz="2000" dirty="0" smtClean="0"/>
              <a:t>Validation of BOA Product (SR):  </a:t>
            </a:r>
            <a:r>
              <a:rPr lang="en-GB" dirty="0" smtClean="0"/>
              <a:t>All </a:t>
            </a:r>
            <a:r>
              <a:rPr lang="en-GB" dirty="0"/>
              <a:t>bands </a:t>
            </a:r>
            <a:r>
              <a:rPr lang="en-GB" dirty="0" smtClean="0"/>
              <a:t>overview, </a:t>
            </a:r>
            <a:r>
              <a:rPr lang="en-GB" dirty="0" err="1" smtClean="0">
                <a:solidFill>
                  <a:srgbClr val="FF0000"/>
                </a:solidFill>
              </a:rPr>
              <a:t>Carpentras</a:t>
            </a:r>
            <a:r>
              <a:rPr lang="en-GB" dirty="0"/>
              <a:t>	</a:t>
            </a:r>
            <a:r>
              <a:rPr lang="en-US" sz="1200" b="0" dirty="0"/>
              <a:t> specs: </a:t>
            </a:r>
            <a:r>
              <a:rPr lang="el-GR" sz="1200" b="0" dirty="0"/>
              <a:t>|Δ</a:t>
            </a:r>
            <a:r>
              <a:rPr lang="en-US" sz="1200" b="0" dirty="0"/>
              <a:t>SR| ≤0.05*SR</a:t>
            </a:r>
            <a:r>
              <a:rPr lang="en-US" sz="1200" b="0" baseline="-25000" dirty="0"/>
              <a:t>ref</a:t>
            </a:r>
            <a:r>
              <a:rPr lang="en-US" sz="1200" b="0" dirty="0"/>
              <a:t>+0.005</a:t>
            </a:r>
            <a:r>
              <a:rPr lang="el-GR" sz="1200" b="0" dirty="0" smtClean="0"/>
              <a:t>)</a:t>
            </a:r>
            <a:r>
              <a:rPr lang="el-GR" sz="1200" b="0" dirty="0"/>
              <a:t/>
            </a:r>
            <a:br>
              <a:rPr lang="el-GR" sz="1200" b="0" dirty="0"/>
            </a:br>
            <a:endParaRPr lang="en-GB" sz="1400" b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13</a:t>
            </a:fld>
            <a:endParaRPr lang="en-GB" noProof="0" dirty="0"/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60000" y="792000"/>
            <a:ext cx="117000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" name="Espace réservé du texte 2"/>
          <p:cNvSpPr txBox="1">
            <a:spLocks/>
          </p:cNvSpPr>
          <p:nvPr/>
        </p:nvSpPr>
        <p:spPr>
          <a:xfrm>
            <a:off x="1800000" y="144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B1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4140000" y="144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B2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7" name="Espace réservé du texte 2"/>
          <p:cNvSpPr txBox="1">
            <a:spLocks/>
          </p:cNvSpPr>
          <p:nvPr/>
        </p:nvSpPr>
        <p:spPr>
          <a:xfrm>
            <a:off x="6480000" y="1332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B3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8" name="Espace réservé du texte 2"/>
          <p:cNvSpPr txBox="1">
            <a:spLocks/>
          </p:cNvSpPr>
          <p:nvPr/>
        </p:nvSpPr>
        <p:spPr>
          <a:xfrm>
            <a:off x="8964000" y="1944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B4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9" name="Espace réservé du texte 2"/>
          <p:cNvSpPr txBox="1">
            <a:spLocks/>
          </p:cNvSpPr>
          <p:nvPr/>
        </p:nvSpPr>
        <p:spPr>
          <a:xfrm>
            <a:off x="11304000" y="180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B5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0" name="Espace réservé du texte 2"/>
          <p:cNvSpPr txBox="1">
            <a:spLocks/>
          </p:cNvSpPr>
          <p:nvPr/>
        </p:nvSpPr>
        <p:spPr>
          <a:xfrm>
            <a:off x="8783996" y="3312000"/>
            <a:ext cx="611872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B8A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1" name="Espace réservé du texte 2"/>
          <p:cNvSpPr txBox="1">
            <a:spLocks/>
          </p:cNvSpPr>
          <p:nvPr/>
        </p:nvSpPr>
        <p:spPr>
          <a:xfrm>
            <a:off x="11268000" y="3312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B11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2" name="Espace réservé du texte 2"/>
          <p:cNvSpPr txBox="1">
            <a:spLocks/>
          </p:cNvSpPr>
          <p:nvPr/>
        </p:nvSpPr>
        <p:spPr>
          <a:xfrm>
            <a:off x="1728000" y="5328000"/>
            <a:ext cx="648072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B12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3" name="Espace réservé du texte 2"/>
          <p:cNvSpPr txBox="1">
            <a:spLocks/>
          </p:cNvSpPr>
          <p:nvPr/>
        </p:nvSpPr>
        <p:spPr>
          <a:xfrm>
            <a:off x="1800000" y="3312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B6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4" name="Espace réservé du texte 2"/>
          <p:cNvSpPr txBox="1">
            <a:spLocks/>
          </p:cNvSpPr>
          <p:nvPr/>
        </p:nvSpPr>
        <p:spPr>
          <a:xfrm>
            <a:off x="4140000" y="3312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B7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5" name="Espace réservé du texte 2"/>
          <p:cNvSpPr txBox="1">
            <a:spLocks/>
          </p:cNvSpPr>
          <p:nvPr/>
        </p:nvSpPr>
        <p:spPr>
          <a:xfrm>
            <a:off x="6480000" y="3312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B8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" name="Picture 2" descr="C:\Users\pflug\Downloads\S2A_USER_MTD_SAFL2A_PDMC_20160711T140748_R108_V20160624T103721_20160624T103721_RGB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00" y="4464000"/>
            <a:ext cx="20391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5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oj_s2mpc\val-SR\Sen2Cor222\APUS2A-Sen2Cor_Yakutsk_b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864000"/>
            <a:ext cx="21749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roj_s2mpc\val-SR\Sen2Cor222\APUS2A-Sen2Cor_Yakutsk_b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0" y="2664000"/>
            <a:ext cx="21749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proj_s2mpc\val-SR\Sen2Cor222\APUS2A-Sen2Cor_Yakutsk_b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4464000"/>
            <a:ext cx="21749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proj_s2mpc\val-SR\Sen2Cor222\APUS2A-Sen2Cor_Yakutsk_b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00" y="864000"/>
            <a:ext cx="21749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proj_s2mpc\val-SR\Sen2Cor222\APUS2A-Sen2Cor_Yakutsk_b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864000"/>
            <a:ext cx="21749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proj_s2mpc\val-SR\Sen2Cor222\APUS2A-Sen2Cor_Yakutsk_b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00" y="864000"/>
            <a:ext cx="21749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proj_s2mpc\val-SR\Sen2Cor222\APUS2A-Sen2Cor_Yakutsk_b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0" y="864000"/>
            <a:ext cx="21749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proj_s2mpc\val-SR\Sen2Cor222\APUS2A-Sen2Cor_Yakutsk_b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2664000"/>
            <a:ext cx="21749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proj_s2mpc\val-SR\Sen2Cor222\APUS2A-Sen2Cor_Yakutsk_b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00" y="2664000"/>
            <a:ext cx="21749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proj_s2mpc\val-SR\Sen2Cor222\APUS2A-Sen2Cor_Yakutsk_b8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2664000"/>
            <a:ext cx="21749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proj_s2mpc\val-SR\Sen2Cor222\APUS2A-Sen2Cor_Yakutsk_b8a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00" y="2664000"/>
            <a:ext cx="21749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396000"/>
            <a:ext cx="11221200" cy="584775"/>
          </a:xfrm>
        </p:spPr>
        <p:txBody>
          <a:bodyPr>
            <a:spAutoFit/>
          </a:bodyPr>
          <a:lstStyle/>
          <a:p>
            <a:pPr>
              <a:tabLst>
                <a:tab pos="11214100" algn="r"/>
              </a:tabLst>
            </a:pPr>
            <a:r>
              <a:rPr lang="en-GB" sz="2000" dirty="0" smtClean="0"/>
              <a:t>Validation of BOA Product (SR):  </a:t>
            </a:r>
            <a:r>
              <a:rPr lang="en-GB" dirty="0" smtClean="0"/>
              <a:t>All </a:t>
            </a:r>
            <a:r>
              <a:rPr lang="en-GB" dirty="0"/>
              <a:t>bands </a:t>
            </a:r>
            <a:r>
              <a:rPr lang="en-GB" dirty="0" smtClean="0"/>
              <a:t>overview, </a:t>
            </a:r>
            <a:r>
              <a:rPr lang="en-GB" dirty="0" smtClean="0">
                <a:solidFill>
                  <a:srgbClr val="FF0000"/>
                </a:solidFill>
              </a:rPr>
              <a:t>Yakutsk</a:t>
            </a:r>
            <a:r>
              <a:rPr lang="en-GB" dirty="0"/>
              <a:t>	</a:t>
            </a:r>
            <a:r>
              <a:rPr lang="en-US" sz="1200" b="0" dirty="0"/>
              <a:t> specs: </a:t>
            </a:r>
            <a:r>
              <a:rPr lang="el-GR" sz="1200" b="0" dirty="0"/>
              <a:t>|Δ</a:t>
            </a:r>
            <a:r>
              <a:rPr lang="en-US" sz="1200" b="0" dirty="0"/>
              <a:t>SR| ≤0.05*SR</a:t>
            </a:r>
            <a:r>
              <a:rPr lang="en-US" sz="1200" b="0" baseline="-25000" dirty="0"/>
              <a:t>ref</a:t>
            </a:r>
            <a:r>
              <a:rPr lang="en-US" sz="1200" b="0" dirty="0"/>
              <a:t>+0.005</a:t>
            </a:r>
            <a:r>
              <a:rPr lang="el-GR" sz="1200" b="0" dirty="0" smtClean="0"/>
              <a:t>)</a:t>
            </a:r>
            <a:r>
              <a:rPr lang="el-GR" sz="1200" b="0" dirty="0"/>
              <a:t/>
            </a:r>
            <a:br>
              <a:rPr lang="el-GR" sz="1200" b="0" dirty="0"/>
            </a:br>
            <a:endParaRPr lang="en-GB" sz="1400" b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14</a:t>
            </a:fld>
            <a:endParaRPr lang="en-GB" noProof="0" dirty="0"/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60000" y="792000"/>
            <a:ext cx="117000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5040000" y="4683611"/>
            <a:ext cx="6840000" cy="123110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619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tabLst>
                <a:tab pos="1074738" algn="l"/>
                <a:tab pos="8610600" algn="r"/>
              </a:tabLst>
            </a:pPr>
            <a:r>
              <a:rPr lang="en-US" sz="1800" dirty="0" smtClean="0">
                <a:latin typeface="+mn-lt"/>
              </a:rPr>
              <a:t>A, P, U completely within </a:t>
            </a:r>
            <a:r>
              <a:rPr lang="en-US" sz="1800" dirty="0">
                <a:latin typeface="+mn-lt"/>
              </a:rPr>
              <a:t>specs in many bands	</a:t>
            </a:r>
            <a:r>
              <a:rPr lang="en-US" sz="1400" dirty="0">
                <a:latin typeface="+mn-lt"/>
              </a:rPr>
              <a:t>3 </a:t>
            </a:r>
            <a:r>
              <a:rPr lang="en-US" sz="1400" dirty="0" smtClean="0">
                <a:latin typeface="+mn-lt"/>
              </a:rPr>
              <a:t>DDV &amp; 2 </a:t>
            </a:r>
            <a:r>
              <a:rPr lang="en-US" sz="1400" dirty="0" err="1" smtClean="0">
                <a:latin typeface="+mn-lt"/>
              </a:rPr>
              <a:t>noDDV</a:t>
            </a:r>
            <a:r>
              <a:rPr lang="en-US" sz="1400" dirty="0" smtClean="0">
                <a:latin typeface="+mn-lt"/>
              </a:rPr>
              <a:t> granules</a:t>
            </a:r>
          </a:p>
          <a:p>
            <a:pPr marL="358775" indent="-3619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tabLst>
                <a:tab pos="1074738" algn="l"/>
              </a:tabLst>
            </a:pPr>
            <a:r>
              <a:rPr lang="en-US" sz="1800" dirty="0" smtClean="0">
                <a:latin typeface="+mn-lt"/>
              </a:rPr>
              <a:t>More problems with larger SR</a:t>
            </a:r>
          </a:p>
          <a:p>
            <a:pPr marL="358775" indent="-36195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1074738" algn="l"/>
              </a:tabLst>
            </a:pPr>
            <a:r>
              <a:rPr lang="en-US" sz="1800" dirty="0" smtClean="0">
                <a:latin typeface="+mn-lt"/>
              </a:rPr>
              <a:t>bands </a:t>
            </a:r>
            <a:r>
              <a:rPr lang="en-US" sz="1800" dirty="0">
                <a:latin typeface="+mn-lt"/>
              </a:rPr>
              <a:t>5 &amp; band </a:t>
            </a:r>
            <a:r>
              <a:rPr lang="en-US" sz="1800" dirty="0" smtClean="0">
                <a:latin typeface="+mn-lt"/>
              </a:rPr>
              <a:t>11</a:t>
            </a:r>
            <a:r>
              <a:rPr lang="en-US" sz="1800" dirty="0" smtClean="0"/>
              <a:t> </a:t>
            </a:r>
            <a:r>
              <a:rPr lang="en-US" sz="1800" dirty="0"/>
              <a:t>&amp; band </a:t>
            </a:r>
            <a:r>
              <a:rPr lang="en-US" sz="1800" dirty="0" smtClean="0"/>
              <a:t>12 again problematic</a:t>
            </a:r>
            <a:endParaRPr lang="en-US" sz="1800" dirty="0" smtClean="0">
              <a:latin typeface="+mn-lt"/>
            </a:endParaRPr>
          </a:p>
        </p:txBody>
      </p:sp>
      <p:sp>
        <p:nvSpPr>
          <p:cNvPr id="35" name="Espace réservé du texte 2"/>
          <p:cNvSpPr txBox="1">
            <a:spLocks/>
          </p:cNvSpPr>
          <p:nvPr/>
        </p:nvSpPr>
        <p:spPr>
          <a:xfrm>
            <a:off x="1800000" y="144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B1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4140000" y="144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B2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7" name="Espace réservé du texte 2"/>
          <p:cNvSpPr txBox="1">
            <a:spLocks/>
          </p:cNvSpPr>
          <p:nvPr/>
        </p:nvSpPr>
        <p:spPr>
          <a:xfrm>
            <a:off x="6480000" y="144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B3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8" name="Espace réservé du texte 2"/>
          <p:cNvSpPr txBox="1">
            <a:spLocks/>
          </p:cNvSpPr>
          <p:nvPr/>
        </p:nvSpPr>
        <p:spPr>
          <a:xfrm>
            <a:off x="8820000" y="144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B4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9" name="Espace réservé du texte 2"/>
          <p:cNvSpPr txBox="1">
            <a:spLocks/>
          </p:cNvSpPr>
          <p:nvPr/>
        </p:nvSpPr>
        <p:spPr>
          <a:xfrm>
            <a:off x="11268000" y="1368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B5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0" name="Espace réservé du texte 2"/>
          <p:cNvSpPr txBox="1">
            <a:spLocks/>
          </p:cNvSpPr>
          <p:nvPr/>
        </p:nvSpPr>
        <p:spPr>
          <a:xfrm>
            <a:off x="8820000" y="3744000"/>
            <a:ext cx="611872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B8A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1" name="Espace réservé du texte 2"/>
          <p:cNvSpPr txBox="1">
            <a:spLocks/>
          </p:cNvSpPr>
          <p:nvPr/>
        </p:nvSpPr>
        <p:spPr>
          <a:xfrm>
            <a:off x="11268000" y="3636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B11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2" name="Espace réservé du texte 2"/>
          <p:cNvSpPr txBox="1">
            <a:spLocks/>
          </p:cNvSpPr>
          <p:nvPr/>
        </p:nvSpPr>
        <p:spPr>
          <a:xfrm>
            <a:off x="1728000" y="5328000"/>
            <a:ext cx="648072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B12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3" name="Espace réservé du texte 2"/>
          <p:cNvSpPr txBox="1">
            <a:spLocks/>
          </p:cNvSpPr>
          <p:nvPr/>
        </p:nvSpPr>
        <p:spPr>
          <a:xfrm>
            <a:off x="1800000" y="3636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B6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4" name="Espace réservé du texte 2"/>
          <p:cNvSpPr txBox="1">
            <a:spLocks/>
          </p:cNvSpPr>
          <p:nvPr/>
        </p:nvSpPr>
        <p:spPr>
          <a:xfrm>
            <a:off x="4140000" y="3636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B7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5" name="Espace réservé du texte 2"/>
          <p:cNvSpPr txBox="1">
            <a:spLocks/>
          </p:cNvSpPr>
          <p:nvPr/>
        </p:nvSpPr>
        <p:spPr>
          <a:xfrm>
            <a:off x="6480000" y="3636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B8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026" name="Picture 2" descr="C:\Users\pflug\Downloads\S2A_USER_MTD_SAFL2A_PDMC_20160831T173421_R032_V20160629T025542_20160629T025635_RGB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00" y="4464000"/>
            <a:ext cx="20391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396000"/>
            <a:ext cx="11221200" cy="369332"/>
          </a:xfrm>
        </p:spPr>
        <p:txBody>
          <a:bodyPr>
            <a:spAutoFit/>
          </a:bodyPr>
          <a:lstStyle/>
          <a:p>
            <a:pPr>
              <a:tabLst>
                <a:tab pos="11214100" algn="r"/>
              </a:tabLst>
            </a:pPr>
            <a:r>
              <a:rPr lang="en-GB" sz="2000" dirty="0" smtClean="0"/>
              <a:t>Validation of BOA Product (SR):  </a:t>
            </a:r>
            <a:r>
              <a:rPr lang="en-GB" dirty="0" smtClean="0">
                <a:solidFill>
                  <a:srgbClr val="FF0000"/>
                </a:solidFill>
              </a:rPr>
              <a:t>Reference measurements</a:t>
            </a:r>
            <a:r>
              <a:rPr lang="en-GB" dirty="0"/>
              <a:t>	</a:t>
            </a:r>
            <a:r>
              <a:rPr lang="en-US" sz="1400" dirty="0"/>
              <a:t> </a:t>
            </a:r>
            <a:r>
              <a:rPr lang="en-US" sz="1400" b="0" dirty="0"/>
              <a:t>specs: </a:t>
            </a:r>
            <a:r>
              <a:rPr lang="el-GR" sz="1400" b="0" dirty="0"/>
              <a:t>|Δ</a:t>
            </a:r>
            <a:r>
              <a:rPr lang="en-US" sz="1400" b="0" dirty="0"/>
              <a:t>SR| ≤0.05*SR</a:t>
            </a:r>
            <a:r>
              <a:rPr lang="en-US" sz="1400" b="0" baseline="-25000" dirty="0"/>
              <a:t>ref</a:t>
            </a:r>
            <a:r>
              <a:rPr lang="en-US" sz="1400" b="0" dirty="0"/>
              <a:t>+0.005</a:t>
            </a:r>
            <a:endParaRPr lang="en-GB" sz="1400" b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60000" y="828000"/>
            <a:ext cx="117000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3" name="Espace réservé du texte 2"/>
          <p:cNvSpPr txBox="1">
            <a:spLocks/>
          </p:cNvSpPr>
          <p:nvPr/>
        </p:nvSpPr>
        <p:spPr>
          <a:xfrm>
            <a:off x="864000" y="4968000"/>
            <a:ext cx="5004000" cy="17081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619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tabLst>
                <a:tab pos="1074738" algn="l"/>
              </a:tabLst>
            </a:pPr>
            <a:r>
              <a:rPr lang="en-US" sz="1800" dirty="0" smtClean="0">
                <a:latin typeface="+mn-lt"/>
              </a:rPr>
              <a:t>AOT</a:t>
            </a:r>
            <a:r>
              <a:rPr lang="en-US" sz="1800" baseline="-25000" dirty="0" smtClean="0">
                <a:latin typeface="+mn-lt"/>
              </a:rPr>
              <a:t>Sen2COR</a:t>
            </a:r>
            <a:r>
              <a:rPr lang="en-US" sz="1800" dirty="0" smtClean="0">
                <a:latin typeface="+mn-lt"/>
              </a:rPr>
              <a:t> – </a:t>
            </a:r>
            <a:r>
              <a:rPr lang="en-US" sz="1800" dirty="0" err="1" smtClean="0">
                <a:latin typeface="+mn-lt"/>
              </a:rPr>
              <a:t>AOT</a:t>
            </a:r>
            <a:r>
              <a:rPr lang="en-US" sz="1800" baseline="-25000" dirty="0" err="1" smtClean="0">
                <a:latin typeface="+mn-lt"/>
              </a:rPr>
              <a:t>sunphotometer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/>
              <a:t>= -0.01</a:t>
            </a:r>
          </a:p>
          <a:p>
            <a:pPr marL="358775" indent="-3619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tabLst>
                <a:tab pos="1074738" algn="l"/>
              </a:tabLst>
            </a:pPr>
            <a:r>
              <a:rPr lang="en-US" sz="1800" dirty="0" smtClean="0"/>
              <a:t>WV</a:t>
            </a:r>
            <a:r>
              <a:rPr lang="en-US" sz="1800" baseline="-25000" dirty="0" smtClean="0"/>
              <a:t>Sen2COR</a:t>
            </a:r>
            <a:r>
              <a:rPr lang="en-US" sz="1800" dirty="0" smtClean="0"/>
              <a:t> </a:t>
            </a:r>
            <a:r>
              <a:rPr lang="en-US" sz="1800" dirty="0"/>
              <a:t>– </a:t>
            </a:r>
            <a:r>
              <a:rPr lang="en-US" sz="1800" dirty="0" err="1" smtClean="0"/>
              <a:t>WV</a:t>
            </a:r>
            <a:r>
              <a:rPr lang="en-US" sz="1800" baseline="-25000" dirty="0" err="1" smtClean="0"/>
              <a:t>sunphotometer</a:t>
            </a:r>
            <a:r>
              <a:rPr lang="en-US" sz="1800" dirty="0" smtClean="0"/>
              <a:t> </a:t>
            </a:r>
            <a:r>
              <a:rPr lang="en-US" sz="1800" dirty="0"/>
              <a:t>= </a:t>
            </a:r>
            <a:r>
              <a:rPr lang="en-US" sz="1800" dirty="0" smtClean="0"/>
              <a:t>-0.12 cm</a:t>
            </a:r>
            <a:endParaRPr lang="en-US" sz="1800" dirty="0"/>
          </a:p>
          <a:p>
            <a:pPr marL="358775" indent="-3619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tabLst>
                <a:tab pos="1074738" algn="l"/>
              </a:tabLst>
            </a:pPr>
            <a:r>
              <a:rPr lang="en-US" sz="1800" u="sng" dirty="0" smtClean="0">
                <a:latin typeface="+mn-lt"/>
              </a:rPr>
              <a:t>SR</a:t>
            </a:r>
            <a:r>
              <a:rPr lang="en-US" sz="1800" dirty="0">
                <a:latin typeface="+mn-lt"/>
              </a:rPr>
              <a:t>: Good agreement in shape of spectrum</a:t>
            </a:r>
          </a:p>
          <a:p>
            <a:pPr marL="358775" indent="-3619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1074738" algn="l"/>
              </a:tabLst>
            </a:pPr>
            <a:r>
              <a:rPr lang="en-US" sz="1800" dirty="0">
                <a:latin typeface="+mn-lt"/>
              </a:rPr>
              <a:t>agreement S2B&lt;&gt;SVC within natural variability of target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1404000"/>
            <a:ext cx="5645783" cy="34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00" y="1404000"/>
            <a:ext cx="5415216" cy="34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space réservé du texte 2"/>
          <p:cNvSpPr txBox="1">
            <a:spLocks/>
          </p:cNvSpPr>
          <p:nvPr/>
        </p:nvSpPr>
        <p:spPr>
          <a:xfrm>
            <a:off x="359792" y="971525"/>
            <a:ext cx="1159598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534988" algn="l"/>
                <a:tab pos="3141663" algn="l"/>
              </a:tabLst>
            </a:pPr>
            <a:r>
              <a:rPr lang="en-US" sz="1800" dirty="0" smtClean="0"/>
              <a:t>First guess analysis of campaign at Lake </a:t>
            </a:r>
            <a:r>
              <a:rPr lang="en-US" sz="1800" dirty="0" err="1" smtClean="0"/>
              <a:t>Stechlin</a:t>
            </a:r>
            <a:r>
              <a:rPr lang="en-US" sz="1800" dirty="0" smtClean="0"/>
              <a:t> (Germany), 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May 2018</a:t>
            </a:r>
          </a:p>
        </p:txBody>
      </p:sp>
      <p:sp>
        <p:nvSpPr>
          <p:cNvPr id="13" name="Espace réservé du texte 2"/>
          <p:cNvSpPr txBox="1">
            <a:spLocks/>
          </p:cNvSpPr>
          <p:nvPr/>
        </p:nvSpPr>
        <p:spPr>
          <a:xfrm>
            <a:off x="5976000" y="4968000"/>
            <a:ext cx="5940000" cy="135421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619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tabLst>
                <a:tab pos="1074738" algn="l"/>
              </a:tabLst>
            </a:pPr>
            <a:r>
              <a:rPr lang="en-US" sz="1800" dirty="0" smtClean="0">
                <a:latin typeface="+mn-lt"/>
              </a:rPr>
              <a:t>Reflectance </a:t>
            </a:r>
            <a:r>
              <a:rPr lang="en-US" sz="1800" dirty="0">
                <a:latin typeface="+mn-lt"/>
              </a:rPr>
              <a:t>difference S2B&lt;&gt;SVC on meadow up to 0.022</a:t>
            </a:r>
          </a:p>
          <a:p>
            <a:pPr marL="358775" indent="-3619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1074738" algn="l"/>
              </a:tabLst>
            </a:pPr>
            <a:r>
              <a:rPr lang="en-US" sz="1800" dirty="0">
                <a:latin typeface="+mn-lt"/>
              </a:rPr>
              <a:t>Reflectance difference S2B&lt;&gt;MCS on lake up to </a:t>
            </a:r>
            <a:r>
              <a:rPr lang="en-US" sz="1800" dirty="0" smtClean="0">
                <a:latin typeface="+mn-lt"/>
              </a:rPr>
              <a:t>0.012</a:t>
            </a:r>
          </a:p>
          <a:p>
            <a:pPr marL="358775" indent="-3619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1074738" algn="l"/>
              </a:tabLst>
            </a:pPr>
            <a:r>
              <a:rPr lang="en-US" sz="1800" b="1" dirty="0" smtClean="0">
                <a:latin typeface="+mn-lt"/>
              </a:rPr>
              <a:t>These SR differences correspond to uncertainties resulting from APU-analysis</a:t>
            </a:r>
            <a:endParaRPr lang="en-US" sz="1800" b="1" dirty="0">
              <a:latin typeface="+mn-lt"/>
            </a:endParaRPr>
          </a:p>
        </p:txBody>
      </p:sp>
      <p:sp>
        <p:nvSpPr>
          <p:cNvPr id="14" name="Espace réservé du texte 2"/>
          <p:cNvSpPr txBox="1">
            <a:spLocks/>
          </p:cNvSpPr>
          <p:nvPr/>
        </p:nvSpPr>
        <p:spPr>
          <a:xfrm>
            <a:off x="2880000" y="1620000"/>
            <a:ext cx="972000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Meadow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5" name="Espace réservé du texte 2"/>
          <p:cNvSpPr txBox="1">
            <a:spLocks/>
          </p:cNvSpPr>
          <p:nvPr/>
        </p:nvSpPr>
        <p:spPr>
          <a:xfrm>
            <a:off x="7956000" y="1620000"/>
            <a:ext cx="972000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Lake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9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360000"/>
            <a:ext cx="11221200" cy="369332"/>
          </a:xfrm>
        </p:spPr>
        <p:txBody>
          <a:bodyPr>
            <a:spAutoFit/>
          </a:bodyPr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5998" y="864000"/>
            <a:ext cx="11466001" cy="5909310"/>
          </a:xfrm>
        </p:spPr>
        <p:txBody>
          <a:bodyPr>
            <a:spAutoFit/>
          </a:bodyPr>
          <a:lstStyle/>
          <a:p>
            <a:r>
              <a:rPr lang="en-US" dirty="0"/>
              <a:t>Atmospheric correction implemented within Sen2Cor requires DDV pixels existing in the image.</a:t>
            </a:r>
          </a:p>
          <a:p>
            <a:r>
              <a:rPr lang="en-US" dirty="0"/>
              <a:t>Development of a new fallback solution for granules without DDV pixels is in preparation.</a:t>
            </a:r>
          </a:p>
          <a:p>
            <a:pPr marL="177800" indent="-177800">
              <a:spcBef>
                <a:spcPts val="1200"/>
              </a:spcBef>
              <a:tabLst>
                <a:tab pos="804863" algn="l"/>
                <a:tab pos="4216400" algn="l"/>
              </a:tabLst>
            </a:pPr>
            <a:r>
              <a:rPr lang="en-US" dirty="0"/>
              <a:t>Very good MA, MP und U for DDV-data set</a:t>
            </a:r>
          </a:p>
          <a:p>
            <a:pPr marL="719138" lvl="1" indent="-363538">
              <a:spcBef>
                <a:spcPts val="300"/>
              </a:spcBef>
              <a:buFont typeface="Wingdings" panose="05000000000000000000" pitchFamily="2" charset="2"/>
              <a:buChar char="Ø"/>
              <a:tabLst>
                <a:tab pos="1346200" algn="l"/>
                <a:tab pos="4749800" algn="l"/>
              </a:tabLst>
            </a:pPr>
            <a:r>
              <a:rPr lang="en-US" dirty="0"/>
              <a:t>AOT:	MA ± MP =   0.02 ± 0.06	</a:t>
            </a:r>
            <a:r>
              <a:rPr lang="en-US" sz="1600" dirty="0"/>
              <a:t>for Sen2Cor 2.5, </a:t>
            </a:r>
            <a:r>
              <a:rPr lang="en-US" dirty="0"/>
              <a:t>Uncertainty 0.06</a:t>
            </a:r>
            <a:endParaRPr lang="en-US" sz="1600" dirty="0"/>
          </a:p>
          <a:p>
            <a:pPr marL="719138" lvl="1" indent="-363538">
              <a:spcBef>
                <a:spcPts val="300"/>
              </a:spcBef>
              <a:buFont typeface="Wingdings" panose="05000000000000000000" pitchFamily="2" charset="2"/>
              <a:buChar char="Ø"/>
              <a:tabLst>
                <a:tab pos="1346200" algn="l"/>
                <a:tab pos="4749800" algn="l"/>
              </a:tabLst>
            </a:pPr>
            <a:r>
              <a:rPr lang="en-US" sz="1600" dirty="0"/>
              <a:t>WV:	</a:t>
            </a:r>
            <a:r>
              <a:rPr lang="en-US" dirty="0"/>
              <a:t>MA ± MP = (-0.11 ± 0.16) g/cm</a:t>
            </a:r>
            <a:r>
              <a:rPr lang="en-US" baseline="30000" dirty="0"/>
              <a:t>2</a:t>
            </a:r>
            <a:r>
              <a:rPr lang="en-US" dirty="0"/>
              <a:t>	</a:t>
            </a:r>
            <a:r>
              <a:rPr lang="en-US" sz="1600" dirty="0"/>
              <a:t>for Sen2Cor 2.5</a:t>
            </a:r>
            <a:r>
              <a:rPr lang="en-US" sz="1400" dirty="0"/>
              <a:t>,</a:t>
            </a:r>
            <a:r>
              <a:rPr lang="en-US" sz="1600" dirty="0"/>
              <a:t> </a:t>
            </a:r>
            <a:r>
              <a:rPr lang="en-US" dirty="0"/>
              <a:t>Uncertainty 0.20 g/cm</a:t>
            </a:r>
            <a:r>
              <a:rPr lang="en-US" baseline="30000" dirty="0"/>
              <a:t>2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TOA to BOA conversion </a:t>
            </a:r>
            <a:r>
              <a:rPr lang="en-US" sz="1600" dirty="0"/>
              <a:t>(DDV-set)</a:t>
            </a:r>
            <a:r>
              <a:rPr lang="en-US" dirty="0"/>
              <a:t>:</a:t>
            </a:r>
          </a:p>
          <a:p>
            <a:pPr marL="719138" lvl="1" indent="-363538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/>
              <a:t>Accuracy almost </a:t>
            </a:r>
            <a:r>
              <a:rPr lang="en-US" smtClean="0"/>
              <a:t>within </a:t>
            </a:r>
            <a:r>
              <a:rPr lang="en-US" dirty="0"/>
              <a:t>specs </a:t>
            </a:r>
            <a:r>
              <a:rPr lang="en-US"/>
              <a:t>except </a:t>
            </a:r>
            <a:r>
              <a:rPr lang="en-US" dirty="0"/>
              <a:t>for</a:t>
            </a:r>
            <a:r>
              <a:rPr lang="en-US"/>
              <a:t> bands </a:t>
            </a:r>
            <a:r>
              <a:rPr lang="en-US" dirty="0"/>
              <a:t>5 and 12,</a:t>
            </a:r>
          </a:p>
          <a:p>
            <a:pPr marL="719138" lvl="1" indent="-363538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dirty="0"/>
              <a:t>Accuracy better </a:t>
            </a:r>
            <a:r>
              <a:rPr lang="en-US"/>
              <a:t>than Precision </a:t>
            </a:r>
            <a:r>
              <a:rPr lang="en-US" smtClean="0"/>
              <a:t>and Uncertainty</a:t>
            </a:r>
            <a:endParaRPr lang="en-US" dirty="0"/>
          </a:p>
          <a:p>
            <a:pPr marL="719138" lvl="1" indent="-363538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dirty="0"/>
              <a:t>Uncertainty within specs in many bands for most frequent SR</a:t>
            </a:r>
          </a:p>
          <a:p>
            <a:pPr marL="719138" lvl="1" indent="-363538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dirty="0"/>
              <a:t>Best band </a:t>
            </a:r>
            <a:r>
              <a:rPr lang="en-US"/>
              <a:t>averaged Accuracy </a:t>
            </a:r>
            <a:r>
              <a:rPr lang="en-US" smtClean="0"/>
              <a:t>for </a:t>
            </a:r>
            <a:r>
              <a:rPr lang="en-US" dirty="0"/>
              <a:t>bands 3, 4, 8A, however </a:t>
            </a:r>
            <a:r>
              <a:rPr lang="en-US"/>
              <a:t>lower Uncertainty </a:t>
            </a:r>
            <a:r>
              <a:rPr lang="en-US" smtClean="0"/>
              <a:t>for </a:t>
            </a:r>
            <a:r>
              <a:rPr lang="en-US" dirty="0"/>
              <a:t>bands 1 and 2</a:t>
            </a:r>
          </a:p>
          <a:p>
            <a:pPr marL="719138" lvl="1" indent="-363538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dirty="0"/>
              <a:t>Equivalent SR differences found in SR-measurements performed in parallel to Sentinel-2 overpass</a:t>
            </a:r>
          </a:p>
          <a:p>
            <a:pPr>
              <a:spcBef>
                <a:spcPts val="1800"/>
              </a:spcBef>
            </a:pPr>
            <a:r>
              <a:rPr lang="en-US" dirty="0"/>
              <a:t>Sen2Cor processor can be freely downloaded and used </a:t>
            </a:r>
            <a:r>
              <a:rPr lang="en-US" sz="1600" dirty="0"/>
              <a:t> </a:t>
            </a:r>
            <a:r>
              <a:rPr lang="en-US" sz="1600" dirty="0">
                <a:hlinkClick r:id="rId3"/>
              </a:rPr>
              <a:t>http://step.esa.int/main/third-party-plugins-2/sen2cor/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dirty="0"/>
              <a:t>L2A products o</a:t>
            </a:r>
            <a:r>
              <a:rPr lang="de-DE" dirty="0" err="1"/>
              <a:t>ver</a:t>
            </a:r>
            <a:r>
              <a:rPr lang="de-DE" dirty="0"/>
              <a:t> Europe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: </a:t>
            </a:r>
            <a:r>
              <a:rPr lang="de-DE" dirty="0">
                <a:hlinkClick r:id="rId4"/>
              </a:rPr>
              <a:t>https://scihub.copernicus.eu/dhus/#/home</a:t>
            </a:r>
            <a:endParaRPr lang="de-DE" dirty="0"/>
          </a:p>
          <a:p>
            <a:pPr>
              <a:spcBef>
                <a:spcPts val="600"/>
              </a:spcBef>
            </a:pPr>
            <a:r>
              <a:rPr lang="en-US" dirty="0"/>
              <a:t>Systematic global production is being implemented in the ground segment, </a:t>
            </a:r>
            <a:r>
              <a:rPr lang="en-GB" dirty="0"/>
              <a:t>will start in July 2018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fr-FR" dirty="0"/>
              <a:t>L2A Product Performance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reported</a:t>
            </a:r>
            <a:r>
              <a:rPr lang="fr-FR" dirty="0"/>
              <a:t> in the L2A Data </a:t>
            </a:r>
            <a:r>
              <a:rPr lang="fr-FR" dirty="0" err="1"/>
              <a:t>Quality</a:t>
            </a:r>
            <a:r>
              <a:rPr lang="fr-FR" dirty="0"/>
              <a:t> Report:</a:t>
            </a:r>
          </a:p>
          <a:p>
            <a:pPr marL="714375" lvl="1" indent="0">
              <a:spcBef>
                <a:spcPts val="600"/>
              </a:spcBef>
              <a:buNone/>
            </a:pPr>
            <a:r>
              <a:rPr lang="fr-FR" sz="1600" dirty="0">
                <a:hlinkClick r:id="rId5"/>
              </a:rPr>
              <a:t>https://sentinels.copernicus.eu/documents/247904/685211/Sentinel-2-L2A-Data-Quality-Report</a:t>
            </a:r>
            <a:r>
              <a:rPr lang="fr-FR" sz="1600" dirty="0"/>
              <a:t> </a:t>
            </a:r>
          </a:p>
          <a:p>
            <a:pPr marL="180000" lvl="1">
              <a:spcBef>
                <a:spcPts val="600"/>
              </a:spcBef>
            </a:pP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16</a:t>
            </a:fld>
            <a:endParaRPr lang="en-GB" noProof="0" dirty="0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360000" y="756000"/>
            <a:ext cx="115920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268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oj_s2mpc\documents\images-and-videos\S2A_OPER_MTD_SAFL1C_PDMC_20160620T102842_R032_V20151222T032035_20151222T032035_RG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44007" r="45692" b="18634"/>
          <a:stretch/>
        </p:blipFill>
        <p:spPr bwMode="auto">
          <a:xfrm>
            <a:off x="0" y="0"/>
            <a:ext cx="1220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8774" y="2895900"/>
            <a:ext cx="4562251" cy="738000"/>
          </a:xfrm>
        </p:spPr>
        <p:txBody>
          <a:bodyPr/>
          <a:lstStyle/>
          <a:p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Thank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you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for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your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attention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!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noProof="0" dirty="0" smtClean="0">
                <a:solidFill>
                  <a:schemeClr val="bg1">
                    <a:lumMod val="85000"/>
                  </a:schemeClr>
                </a:solidFill>
              </a:rPr>
              <a:t>&gt; B. Pflug et.al. &gt; Accuracy and Uncertainty of Sen2Cor Bottom‐of‐Atmosphere Product                                                                                                                      38th </a:t>
            </a:r>
            <a:r>
              <a:rPr lang="en-US" noProof="0" dirty="0" err="1" smtClean="0">
                <a:solidFill>
                  <a:schemeClr val="bg1">
                    <a:lumMod val="85000"/>
                  </a:schemeClr>
                </a:solidFill>
              </a:rPr>
              <a:t>EARSeL</a:t>
            </a:r>
            <a:r>
              <a:rPr lang="en-US" noProof="0" dirty="0" smtClean="0">
                <a:solidFill>
                  <a:schemeClr val="bg1">
                    <a:lumMod val="85000"/>
                  </a:schemeClr>
                </a:solidFill>
              </a:rPr>
              <a:t> Symposium, 9 – 12 July  2018, Chania, Greece</a:t>
            </a:r>
            <a:endParaRPr lang="en-GB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 smtClean="0">
                <a:solidFill>
                  <a:schemeClr val="bg1">
                    <a:lumMod val="85000"/>
                  </a:schemeClr>
                </a:solidFill>
              </a:rPr>
              <a:t>DLR.de  •  Chart </a:t>
            </a:r>
            <a:fld id="{A5AC3FBE-A647-41C9-A8C3-4435ED4FC895}" type="slidenum">
              <a:rPr lang="en-GB" noProof="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17</a:t>
            </a:fld>
            <a:endParaRPr lang="en-GB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73113" y="782419"/>
            <a:ext cx="10342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ACKNOWLEDGEMENTS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The authors thank the PI investigators and their staff for establishing and maintaining the AERONET sites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used 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in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this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investigation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</p:txBody>
      </p:sp>
      <p:sp>
        <p:nvSpPr>
          <p:cNvPr id="8" name="Rechteck 7"/>
          <p:cNvSpPr/>
          <p:nvPr/>
        </p:nvSpPr>
        <p:spPr>
          <a:xfrm>
            <a:off x="5291526" y="5905316"/>
            <a:ext cx="4407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bringfried.pflug@dlr.de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; 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www.DLR.de/eoc</a:t>
            </a:r>
            <a:endParaRPr lang="de-DE" dirty="0">
              <a:solidFill>
                <a:schemeClr val="bg1">
                  <a:lumMod val="8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860889" y="4627682"/>
            <a:ext cx="6734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u="sng" dirty="0">
                <a:solidFill>
                  <a:schemeClr val="bg1">
                    <a:lumMod val="85000"/>
                  </a:schemeClr>
                </a:solidFill>
              </a:rPr>
              <a:t>Bringfried </a:t>
            </a:r>
            <a:r>
              <a:rPr lang="de-DE" u="sng" dirty="0" smtClean="0">
                <a:solidFill>
                  <a:schemeClr val="bg1">
                    <a:lumMod val="85000"/>
                  </a:schemeClr>
                </a:solidFill>
              </a:rPr>
              <a:t>Pflug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Jérôme Louis, Eric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Vermote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Magdalena Main-</a:t>
            </a:r>
            <a:r>
              <a:rPr lang="en-GB" dirty="0" err="1">
                <a:solidFill>
                  <a:schemeClr val="bg1">
                    <a:lumMod val="85000"/>
                  </a:schemeClr>
                </a:solidFill>
              </a:rPr>
              <a:t>Knorn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Vincent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Debaecker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Uwe 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Müller-Wilm, 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Ferran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Gascon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0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Sen2Cor Processor – Module </a:t>
            </a:r>
            <a:r>
              <a:rPr lang="de-DE" dirty="0" err="1"/>
              <a:t>Atmospheric</a:t>
            </a:r>
            <a:r>
              <a:rPr lang="de-DE" dirty="0"/>
              <a:t> </a:t>
            </a:r>
            <a:r>
              <a:rPr lang="de-DE" dirty="0" err="1"/>
              <a:t>Correction</a:t>
            </a:r>
            <a:r>
              <a:rPr lang="de-DE" dirty="0"/>
              <a:t> (AC)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18</a:t>
            </a:fld>
            <a:endParaRPr lang="en-GB" noProof="0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5999" y="1333499"/>
            <a:ext cx="11372227" cy="4905376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AOT correction</a:t>
            </a:r>
          </a:p>
          <a:p>
            <a:r>
              <a:rPr lang="en-US" dirty="0" smtClean="0"/>
              <a:t>AOT derived </a:t>
            </a:r>
            <a:r>
              <a:rPr lang="en-US" dirty="0"/>
              <a:t>at 550nm </a:t>
            </a:r>
            <a:r>
              <a:rPr lang="en-US" dirty="0" smtClean="0"/>
              <a:t>based on the DDV </a:t>
            </a:r>
            <a:r>
              <a:rPr lang="en-US" dirty="0"/>
              <a:t>(Dense Dark Vegetation) algorithm </a:t>
            </a:r>
            <a:endParaRPr lang="en-US" dirty="0" smtClean="0"/>
          </a:p>
          <a:p>
            <a:r>
              <a:rPr lang="en-US" dirty="0" smtClean="0"/>
              <a:t>Uses the </a:t>
            </a:r>
            <a:r>
              <a:rPr lang="en-US" dirty="0"/>
              <a:t>correlation </a:t>
            </a:r>
            <a:r>
              <a:rPr lang="en-US" dirty="0" smtClean="0"/>
              <a:t>between reflectance </a:t>
            </a:r>
            <a:r>
              <a:rPr lang="en-US" dirty="0"/>
              <a:t>in SWIR (band 12) and VIS (red – band 4, and blue – band 2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Requires enough reference pixels </a:t>
            </a:r>
            <a:r>
              <a:rPr lang="en-US" dirty="0"/>
              <a:t>of known reflectance </a:t>
            </a:r>
            <a:r>
              <a:rPr lang="en-US" dirty="0" err="1"/>
              <a:t>behaviour</a:t>
            </a:r>
            <a:r>
              <a:rPr lang="en-US" dirty="0"/>
              <a:t>, preferably DDV and/or dark soil and water bodies</a:t>
            </a:r>
            <a:endParaRPr lang="de-DE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WV correction</a:t>
            </a:r>
          </a:p>
          <a:p>
            <a:r>
              <a:rPr lang="en-US" dirty="0" smtClean="0"/>
              <a:t>Based on the </a:t>
            </a:r>
            <a:r>
              <a:rPr lang="en-US" dirty="0"/>
              <a:t>Atmospheric Pre-corrected Differential </a:t>
            </a:r>
            <a:r>
              <a:rPr lang="en-US" dirty="0" smtClean="0"/>
              <a:t>Absorption </a:t>
            </a:r>
            <a:r>
              <a:rPr lang="de-DE" dirty="0" err="1" smtClean="0"/>
              <a:t>Algorithm</a:t>
            </a:r>
            <a:endParaRPr lang="de-DE" dirty="0" smtClean="0"/>
          </a:p>
          <a:p>
            <a:r>
              <a:rPr lang="de-DE" dirty="0" smtClean="0"/>
              <a:t>Applied </a:t>
            </a:r>
            <a:r>
              <a:rPr lang="de-DE" dirty="0" err="1" smtClean="0"/>
              <a:t>to</a:t>
            </a:r>
            <a:r>
              <a:rPr lang="de-DE" dirty="0" smtClean="0"/>
              <a:t> Sentinel-2 </a:t>
            </a:r>
            <a:r>
              <a:rPr lang="de-DE" dirty="0" err="1" smtClean="0"/>
              <a:t>bands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B8a </a:t>
            </a:r>
            <a:r>
              <a:rPr lang="de-DE" dirty="0"/>
              <a:t>(</a:t>
            </a:r>
            <a:r>
              <a:rPr lang="de-DE" dirty="0" err="1"/>
              <a:t>reference</a:t>
            </a:r>
            <a:r>
              <a:rPr lang="de-DE" dirty="0"/>
              <a:t> </a:t>
            </a:r>
            <a:r>
              <a:rPr lang="de-DE" dirty="0" err="1"/>
              <a:t>channel</a:t>
            </a:r>
            <a:r>
              <a:rPr lang="de-DE" dirty="0"/>
              <a:t> in an </a:t>
            </a:r>
            <a:r>
              <a:rPr lang="de-DE" dirty="0" err="1"/>
              <a:t>atmospheric</a:t>
            </a:r>
            <a:r>
              <a:rPr lang="de-DE" dirty="0"/>
              <a:t> </a:t>
            </a:r>
            <a:r>
              <a:rPr lang="de-DE" dirty="0" err="1"/>
              <a:t>window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 smtClean="0"/>
              <a:t>)</a:t>
            </a:r>
          </a:p>
          <a:p>
            <a:pPr lvl="1"/>
            <a:r>
              <a:rPr lang="de-DE" dirty="0"/>
              <a:t>B</a:t>
            </a:r>
            <a:r>
              <a:rPr lang="de-DE" dirty="0" smtClean="0"/>
              <a:t>9 (</a:t>
            </a:r>
            <a:r>
              <a:rPr lang="de-DE" dirty="0" err="1"/>
              <a:t>absorption</a:t>
            </a:r>
            <a:r>
              <a:rPr lang="de-DE" dirty="0"/>
              <a:t> </a:t>
            </a:r>
            <a:r>
              <a:rPr lang="de-DE" dirty="0" err="1" smtClean="0"/>
              <a:t>region</a:t>
            </a:r>
            <a:r>
              <a:rPr lang="de-DE" dirty="0" smtClean="0"/>
              <a:t>)</a:t>
            </a:r>
          </a:p>
          <a:p>
            <a:r>
              <a:rPr lang="de-DE" dirty="0" err="1"/>
              <a:t>absorption</a:t>
            </a:r>
            <a:r>
              <a:rPr lang="de-DE" dirty="0"/>
              <a:t> </a:t>
            </a:r>
            <a:r>
              <a:rPr lang="de-DE" dirty="0" err="1"/>
              <a:t>depth</a:t>
            </a:r>
            <a:r>
              <a:rPr lang="de-DE" dirty="0"/>
              <a:t> </a:t>
            </a:r>
            <a:r>
              <a:rPr lang="en-US" dirty="0" smtClean="0"/>
              <a:t>evaluated </a:t>
            </a:r>
            <a:r>
              <a:rPr lang="en-US" dirty="0"/>
              <a:t>by calculating the radiance for an atmosphere with no water </a:t>
            </a:r>
            <a:r>
              <a:rPr lang="en-US" dirty="0" err="1" smtClean="0"/>
              <a:t>vapour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(assumption: surface </a:t>
            </a:r>
            <a:r>
              <a:rPr lang="en-US" dirty="0"/>
              <a:t>reflectance </a:t>
            </a:r>
            <a:r>
              <a:rPr lang="en-US" dirty="0" smtClean="0"/>
              <a:t>for </a:t>
            </a:r>
            <a:r>
              <a:rPr lang="en-US" dirty="0"/>
              <a:t>measurement channel </a:t>
            </a:r>
            <a:r>
              <a:rPr lang="en-US" dirty="0" smtClean="0"/>
              <a:t>= </a:t>
            </a:r>
            <a:r>
              <a:rPr lang="en-US" dirty="0"/>
              <a:t>the reference </a:t>
            </a:r>
            <a:r>
              <a:rPr lang="en-US" dirty="0" smtClean="0"/>
              <a:t>channel)</a:t>
            </a:r>
            <a:endParaRPr lang="de-DE" dirty="0"/>
          </a:p>
          <a:p>
            <a:r>
              <a:rPr lang="en-US" dirty="0" smtClean="0"/>
              <a:t>absorption </a:t>
            </a:r>
            <a:r>
              <a:rPr lang="en-US" dirty="0"/>
              <a:t>depth =</a:t>
            </a:r>
            <a:r>
              <a:rPr lang="en-US" dirty="0" smtClean="0"/>
              <a:t> </a:t>
            </a:r>
            <a:r>
              <a:rPr lang="en-US" dirty="0"/>
              <a:t>measure of the </a:t>
            </a:r>
            <a:r>
              <a:rPr lang="en-US" dirty="0" smtClean="0"/>
              <a:t>water </a:t>
            </a:r>
            <a:r>
              <a:rPr lang="de-DE" dirty="0" err="1" smtClean="0"/>
              <a:t>vapour</a:t>
            </a:r>
            <a:r>
              <a:rPr lang="de-DE" dirty="0" smtClean="0"/>
              <a:t> </a:t>
            </a:r>
            <a:r>
              <a:rPr lang="de-DE" dirty="0" err="1"/>
              <a:t>column</a:t>
            </a:r>
            <a:r>
              <a:rPr lang="de-DE" dirty="0"/>
              <a:t> </a:t>
            </a:r>
            <a:r>
              <a:rPr lang="de-DE" dirty="0" err="1"/>
              <a:t>content</a:t>
            </a:r>
            <a:endParaRPr lang="en-US" dirty="0"/>
          </a:p>
        </p:txBody>
      </p:sp>
      <p:sp>
        <p:nvSpPr>
          <p:cNvPr id="8" name="Line 2"/>
          <p:cNvSpPr>
            <a:spLocks noChangeShapeType="1"/>
          </p:cNvSpPr>
          <p:nvPr/>
        </p:nvSpPr>
        <p:spPr bwMode="auto">
          <a:xfrm>
            <a:off x="360000" y="1080000"/>
            <a:ext cx="115920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26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85999" y="540000"/>
            <a:ext cx="11221200" cy="369332"/>
          </a:xfrm>
        </p:spPr>
        <p:txBody>
          <a:bodyPr>
            <a:spAutoFit/>
          </a:bodyPr>
          <a:lstStyle/>
          <a:p>
            <a:r>
              <a:rPr lang="en-GB" dirty="0" smtClean="0"/>
              <a:t>Sentinel-2 Mission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86000" y="1112876"/>
            <a:ext cx="11221200" cy="4338000"/>
          </a:xfrm>
        </p:spPr>
        <p:txBody>
          <a:bodyPr/>
          <a:lstStyle/>
          <a:p>
            <a:pPr marL="263525" indent="-179388">
              <a:spcBef>
                <a:spcPts val="600"/>
              </a:spcBef>
            </a:pPr>
            <a:r>
              <a:rPr lang="en-GB"/>
              <a:t>Optical </a:t>
            </a:r>
            <a:r>
              <a:rPr lang="en-GB" smtClean="0"/>
              <a:t>mission </a:t>
            </a:r>
            <a:r>
              <a:rPr lang="en-GB" dirty="0"/>
              <a:t>for land and coastal region monitoring and emergency services </a:t>
            </a:r>
          </a:p>
          <a:p>
            <a:pPr marL="263525" indent="-179388">
              <a:spcBef>
                <a:spcPts val="600"/>
              </a:spcBef>
            </a:pPr>
            <a:r>
              <a:rPr lang="en-GB" dirty="0"/>
              <a:t>Constellation of 2 satellites S2A and S2B</a:t>
            </a:r>
          </a:p>
          <a:p>
            <a:pPr marL="263525" indent="-179388">
              <a:spcBef>
                <a:spcPts val="600"/>
              </a:spcBef>
            </a:pPr>
            <a:r>
              <a:rPr lang="de-DE" dirty="0">
                <a:latin typeface="TimesNewRomanPSMT"/>
              </a:rPr>
              <a:t>Polar</a:t>
            </a:r>
            <a:r>
              <a:rPr lang="de-DE">
                <a:latin typeface="TimesNewRomanPSMT"/>
              </a:rPr>
              <a:t>, Sun-</a:t>
            </a:r>
            <a:r>
              <a:rPr lang="de-DE" err="1">
                <a:latin typeface="TimesNewRomanPSMT"/>
              </a:rPr>
              <a:t>synchronous</a:t>
            </a:r>
            <a:r>
              <a:rPr lang="de-DE">
                <a:latin typeface="TimesNewRomanPSMT"/>
              </a:rPr>
              <a:t> </a:t>
            </a:r>
            <a:r>
              <a:rPr lang="de-DE" smtClean="0">
                <a:latin typeface="TimesNewRomanPSMT"/>
              </a:rPr>
              <a:t>orbit </a:t>
            </a:r>
            <a:r>
              <a:rPr lang="de-DE" dirty="0">
                <a:latin typeface="TimesNewRomanPSMT"/>
              </a:rPr>
              <a:t>at </a:t>
            </a:r>
            <a:r>
              <a:rPr lang="en-GB" dirty="0"/>
              <a:t>altitude: 786.13km </a:t>
            </a:r>
            <a:r>
              <a:rPr lang="de-DE" dirty="0" err="1">
                <a:latin typeface="TimesNewRomanPSMT"/>
              </a:rPr>
              <a:t>with</a:t>
            </a:r>
            <a:r>
              <a:rPr lang="de-DE" dirty="0">
                <a:latin typeface="TimesNewRomanPSMT"/>
              </a:rPr>
              <a:t> LTDN 10h30 AM</a:t>
            </a:r>
          </a:p>
          <a:p>
            <a:pPr marL="263525" indent="-179388">
              <a:spcBef>
                <a:spcPts val="600"/>
              </a:spcBef>
            </a:pPr>
            <a:r>
              <a:rPr lang="de-DE" dirty="0">
                <a:latin typeface="TimesNewRomanPSMT"/>
              </a:rPr>
              <a:t>Global </a:t>
            </a:r>
            <a:r>
              <a:rPr lang="de-DE" dirty="0" err="1">
                <a:latin typeface="TimesNewRomanPSMT"/>
              </a:rPr>
              <a:t>coverage</a:t>
            </a:r>
            <a:r>
              <a:rPr lang="de-DE" dirty="0">
                <a:latin typeface="TimesNewRomanPSMT"/>
              </a:rPr>
              <a:t> </a:t>
            </a:r>
            <a:r>
              <a:rPr lang="de-DE" dirty="0" err="1">
                <a:latin typeface="TimesNewRomanPSMT"/>
              </a:rPr>
              <a:t>with</a:t>
            </a:r>
            <a:r>
              <a:rPr lang="de-DE" dirty="0">
                <a:latin typeface="TimesNewRomanPSMT"/>
              </a:rPr>
              <a:t> s</a:t>
            </a:r>
            <a:r>
              <a:rPr lang="en-GB" dirty="0" err="1"/>
              <a:t>wath</a:t>
            </a:r>
            <a:r>
              <a:rPr lang="en-GB" dirty="0"/>
              <a:t> of 290km</a:t>
            </a:r>
          </a:p>
          <a:p>
            <a:pPr marL="263525" indent="-179388">
              <a:spcBef>
                <a:spcPts val="600"/>
              </a:spcBef>
            </a:pPr>
            <a:r>
              <a:rPr lang="de-DE" dirty="0">
                <a:latin typeface="TimesNewRomanPSMT"/>
              </a:rPr>
              <a:t>5 </a:t>
            </a:r>
            <a:r>
              <a:rPr lang="de-DE" dirty="0" err="1">
                <a:latin typeface="TimesNewRomanPSMT"/>
              </a:rPr>
              <a:t>days</a:t>
            </a:r>
            <a:r>
              <a:rPr lang="de-DE" dirty="0">
                <a:latin typeface="TimesNewRomanPSMT"/>
              </a:rPr>
              <a:t> </a:t>
            </a:r>
            <a:r>
              <a:rPr lang="de-DE" dirty="0" err="1">
                <a:latin typeface="TimesNewRomanPSMT"/>
              </a:rPr>
              <a:t>or</a:t>
            </a:r>
            <a:r>
              <a:rPr lang="de-DE" dirty="0">
                <a:latin typeface="TimesNewRomanPSMT"/>
              </a:rPr>
              <a:t> </a:t>
            </a:r>
            <a:r>
              <a:rPr lang="de-DE" dirty="0" err="1">
                <a:latin typeface="TimesNewRomanPSMT"/>
              </a:rPr>
              <a:t>less</a:t>
            </a:r>
            <a:r>
              <a:rPr lang="de-DE" dirty="0">
                <a:latin typeface="TimesNewRomanPSMT"/>
              </a:rPr>
              <a:t> </a:t>
            </a:r>
            <a:r>
              <a:rPr lang="de-DE" dirty="0" err="1">
                <a:latin typeface="TimesNewRomanPSMT"/>
              </a:rPr>
              <a:t>revisit</a:t>
            </a:r>
            <a:r>
              <a:rPr lang="de-DE" dirty="0">
                <a:latin typeface="TimesNewRomanPSMT"/>
              </a:rPr>
              <a:t> </a:t>
            </a:r>
            <a:r>
              <a:rPr lang="de-DE" dirty="0" err="1">
                <a:latin typeface="TimesNewRomanPSMT"/>
              </a:rPr>
              <a:t>period</a:t>
            </a:r>
            <a:r>
              <a:rPr lang="de-DE" dirty="0">
                <a:latin typeface="TimesNewRomanPSMT"/>
              </a:rPr>
              <a:t> </a:t>
            </a:r>
            <a:r>
              <a:rPr lang="de-DE" dirty="0" err="1">
                <a:latin typeface="TimesNewRomanPSMT"/>
              </a:rPr>
              <a:t>with</a:t>
            </a:r>
            <a:r>
              <a:rPr lang="de-DE" dirty="0">
                <a:latin typeface="TimesNewRomanPSMT"/>
              </a:rPr>
              <a:t> </a:t>
            </a:r>
            <a:r>
              <a:rPr lang="de-DE" dirty="0" err="1">
                <a:latin typeface="TimesNewRomanPSMT"/>
              </a:rPr>
              <a:t>both</a:t>
            </a:r>
            <a:r>
              <a:rPr lang="de-DE" dirty="0">
                <a:latin typeface="TimesNewRomanPSMT"/>
              </a:rPr>
              <a:t> </a:t>
            </a:r>
            <a:r>
              <a:rPr lang="de-DE" dirty="0" err="1">
                <a:latin typeface="TimesNewRomanPSMT"/>
              </a:rPr>
              <a:t>satellites</a:t>
            </a:r>
            <a:endParaRPr lang="de-DE" dirty="0">
              <a:latin typeface="TimesNewRomanPSMT"/>
            </a:endParaRPr>
          </a:p>
          <a:p>
            <a:pPr marL="263525" indent="-179388">
              <a:spcBef>
                <a:spcPts val="600"/>
              </a:spcBef>
            </a:pPr>
            <a:r>
              <a:rPr lang="en-GB" dirty="0"/>
              <a:t>13 spectral bands with different spatial resolution (10 m, 20 m, 60 m).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2</a:t>
            </a:fld>
            <a:endParaRPr lang="en-GB" noProof="0" dirty="0"/>
          </a:p>
        </p:txBody>
      </p:sp>
      <p:pic>
        <p:nvPicPr>
          <p:cNvPr id="7" name="Picture 3" descr="Q:\users\mmk\2017_Forum_Copernicus\S2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/>
          <a:stretch/>
        </p:blipFill>
        <p:spPr bwMode="auto">
          <a:xfrm>
            <a:off x="10205433" y="336339"/>
            <a:ext cx="1989742" cy="292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:\users\mmk\Landsat.v.Sentinel-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b="8170"/>
          <a:stretch/>
        </p:blipFill>
        <p:spPr bwMode="auto">
          <a:xfrm>
            <a:off x="2604757" y="3253875"/>
            <a:ext cx="6211765" cy="308263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2"/>
          <p:cNvSpPr>
            <a:spLocks noChangeShapeType="1"/>
          </p:cNvSpPr>
          <p:nvPr/>
        </p:nvSpPr>
        <p:spPr bwMode="auto">
          <a:xfrm>
            <a:off x="360000" y="1008000"/>
            <a:ext cx="94320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76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396000"/>
            <a:ext cx="11221200" cy="369332"/>
          </a:xfrm>
        </p:spPr>
        <p:txBody>
          <a:bodyPr>
            <a:spAutoFit/>
          </a:bodyPr>
          <a:lstStyle/>
          <a:p>
            <a:r>
              <a:rPr lang="en-GB" dirty="0" smtClean="0"/>
              <a:t>Sen2Cor Processor Framework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3</a:t>
            </a:fld>
            <a:endParaRPr lang="en-GB" noProof="0" dirty="0"/>
          </a:p>
        </p:txBody>
      </p:sp>
      <p:pic>
        <p:nvPicPr>
          <p:cNvPr id="2050" name="Picture 2" descr="Q:\users\mmk\2017_SPIE-RS\manuscript\figures\Fig_2_L2A-processing-ch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43" y="820726"/>
            <a:ext cx="7632848" cy="351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5999" y="4412659"/>
            <a:ext cx="11372227" cy="1440160"/>
          </a:xfrm>
        </p:spPr>
        <p:txBody>
          <a:bodyPr/>
          <a:lstStyle/>
          <a:p>
            <a:r>
              <a:rPr lang="en-US" dirty="0"/>
              <a:t>Two main modules </a:t>
            </a:r>
            <a:r>
              <a:rPr lang="en-US" dirty="0" smtClean="0"/>
              <a:t>: Scene Classification (</a:t>
            </a:r>
            <a:r>
              <a:rPr lang="en-US" dirty="0" smtClean="0">
                <a:solidFill>
                  <a:srgbClr val="FFC000"/>
                </a:solidFill>
              </a:rPr>
              <a:t>SCL</a:t>
            </a:r>
            <a:r>
              <a:rPr lang="en-US" dirty="0"/>
              <a:t>) </a:t>
            </a:r>
            <a:r>
              <a:rPr lang="en-US" dirty="0" smtClean="0"/>
              <a:t>and Atmospheric </a:t>
            </a:r>
            <a:r>
              <a:rPr lang="en-US" dirty="0"/>
              <a:t>Correction (</a:t>
            </a:r>
            <a:r>
              <a:rPr lang="en-US" dirty="0" smtClean="0">
                <a:solidFill>
                  <a:srgbClr val="C00000"/>
                </a:solidFill>
              </a:rPr>
              <a:t>AC</a:t>
            </a:r>
            <a:r>
              <a:rPr lang="en-US" dirty="0" smtClean="0"/>
              <a:t>)</a:t>
            </a:r>
          </a:p>
          <a:p>
            <a:r>
              <a:rPr lang="en-US" dirty="0" smtClean="0"/>
              <a:t>DEM </a:t>
            </a:r>
            <a:r>
              <a:rPr lang="en-US" dirty="0"/>
              <a:t>downloaded automatically by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processor</a:t>
            </a:r>
            <a:r>
              <a:rPr lang="de-DE" dirty="0"/>
              <a:t> (SRTM</a:t>
            </a:r>
            <a:r>
              <a:rPr lang="de-DE" dirty="0" smtClean="0"/>
              <a:t>)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en-US" dirty="0" smtClean="0"/>
              <a:t>provided </a:t>
            </a:r>
            <a:r>
              <a:rPr lang="en-US" dirty="0"/>
              <a:t>by the user in DTED </a:t>
            </a:r>
            <a:r>
              <a:rPr lang="en-US" dirty="0" smtClean="0"/>
              <a:t>format</a:t>
            </a:r>
          </a:p>
          <a:p>
            <a:r>
              <a:rPr lang="en-US" dirty="0"/>
              <a:t>S</a:t>
            </a:r>
            <a:r>
              <a:rPr lang="en-US" dirty="0" smtClean="0"/>
              <a:t>et </a:t>
            </a:r>
            <a:r>
              <a:rPr lang="en-US" dirty="0"/>
              <a:t>of Look-Up tables generated via </a:t>
            </a:r>
            <a:r>
              <a:rPr lang="en-US" dirty="0" err="1" smtClean="0"/>
              <a:t>libRadtran</a:t>
            </a:r>
            <a:endParaRPr lang="en-US" dirty="0" smtClean="0"/>
          </a:p>
          <a:p>
            <a:r>
              <a:rPr lang="en-US" dirty="0" smtClean="0"/>
              <a:t>SCL is mainly based </a:t>
            </a:r>
            <a:r>
              <a:rPr lang="en-US" dirty="0"/>
              <a:t>on a series of threshold tests </a:t>
            </a:r>
            <a:r>
              <a:rPr lang="en-US" dirty="0" smtClean="0"/>
              <a:t>on L1C </a:t>
            </a:r>
            <a:r>
              <a:rPr lang="en-US" dirty="0"/>
              <a:t>spectral </a:t>
            </a:r>
            <a:r>
              <a:rPr lang="en-US" dirty="0" smtClean="0"/>
              <a:t>bands, band </a:t>
            </a:r>
            <a:r>
              <a:rPr lang="en-US" dirty="0"/>
              <a:t>ratios and </a:t>
            </a:r>
            <a:r>
              <a:rPr lang="en-US" dirty="0" smtClean="0"/>
              <a:t>indices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2258695" y="926294"/>
            <a:ext cx="1252882" cy="64531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645919" y="2657463"/>
            <a:ext cx="1362075" cy="62230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503295" y="2644763"/>
            <a:ext cx="1252882" cy="6318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49520" y="2644763"/>
            <a:ext cx="1252882" cy="6318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493895" y="926294"/>
            <a:ext cx="1252882" cy="64531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5691" y="1620125"/>
            <a:ext cx="3886387" cy="239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7999490" y="927768"/>
            <a:ext cx="4024870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L2A-Product Example:</a:t>
            </a:r>
          </a:p>
          <a:p>
            <a:pPr algn="r"/>
            <a:r>
              <a:rPr lang="en-US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Barrax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(Spain)</a:t>
            </a:r>
          </a:p>
          <a:p>
            <a:pPr algn="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acquired on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19.05.2017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S2A_MSIL2A_20170519T105651_N0205_R094_20170529T104446</a:t>
            </a:r>
          </a:p>
        </p:txBody>
      </p:sp>
      <p:sp>
        <p:nvSpPr>
          <p:cNvPr id="15" name="Textplatzhalter 2"/>
          <p:cNvSpPr txBox="1">
            <a:spLocks/>
          </p:cNvSpPr>
          <p:nvPr/>
        </p:nvSpPr>
        <p:spPr bwMode="auto">
          <a:xfrm>
            <a:off x="485993" y="5665769"/>
            <a:ext cx="11372227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AOT derived at 550nm based on the DDV (Dense Dark Vegetation) algorithm</a:t>
            </a:r>
          </a:p>
          <a:p>
            <a:r>
              <a:rPr lang="en-US" dirty="0" smtClean="0"/>
              <a:t>WV retrieval based on the Atmospheric Pre-corrected Differential Absorption </a:t>
            </a:r>
            <a:r>
              <a:rPr lang="de-DE" dirty="0" err="1" smtClean="0"/>
              <a:t>Algorithm</a:t>
            </a:r>
            <a:r>
              <a:rPr lang="de-DE" dirty="0" smtClean="0"/>
              <a:t> (APDA)</a:t>
            </a:r>
          </a:p>
          <a:p>
            <a:pPr>
              <a:spcBef>
                <a:spcPts val="1200"/>
              </a:spcBef>
            </a:pPr>
            <a:endParaRPr lang="en-US" dirty="0" smtClean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211" y="2725201"/>
            <a:ext cx="1221518" cy="212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360000" y="792000"/>
            <a:ext cx="115920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35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y_Files\Publications\y2018.07_EARSeL\map_testsites_ACIX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1044003"/>
            <a:ext cx="7200000" cy="495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000" y="504000"/>
            <a:ext cx="11248800" cy="369332"/>
          </a:xfrm>
        </p:spPr>
        <p:txBody>
          <a:bodyPr>
            <a:spAutoFit/>
          </a:bodyPr>
          <a:lstStyle/>
          <a:p>
            <a:pPr algn="ctr"/>
            <a:r>
              <a:rPr lang="en-GB" dirty="0" smtClean="0"/>
              <a:t>Validation </a:t>
            </a:r>
            <a:r>
              <a:rPr lang="en-GB" dirty="0"/>
              <a:t>data </a:t>
            </a:r>
            <a:r>
              <a:rPr lang="en-GB" dirty="0" smtClean="0"/>
              <a:t>set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12" name="Inhaltsplatzhalter 7"/>
          <p:cNvSpPr txBox="1">
            <a:spLocks/>
          </p:cNvSpPr>
          <p:nvPr/>
        </p:nvSpPr>
        <p:spPr>
          <a:xfrm>
            <a:off x="7920000" y="4224693"/>
            <a:ext cx="3954378" cy="18158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600" dirty="0" smtClean="0"/>
              <a:t>Sen2Cor (</a:t>
            </a:r>
            <a:r>
              <a:rPr lang="de-DE" sz="1600" dirty="0" err="1" smtClean="0"/>
              <a:t>version</a:t>
            </a:r>
            <a:r>
              <a:rPr lang="de-DE" sz="1600" dirty="0" smtClean="0"/>
              <a:t> 2.5) </a:t>
            </a:r>
            <a:r>
              <a:rPr lang="de-DE" sz="1600" dirty="0" err="1" smtClean="0"/>
              <a:t>processing</a:t>
            </a:r>
            <a:endParaRPr lang="de-DE" sz="1600" dirty="0" smtClean="0"/>
          </a:p>
          <a:p>
            <a:pPr marL="910375" lvl="2" indent="-2857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Courier New" panose="02070309020205020404" pitchFamily="49" charset="0"/>
              <a:buChar char="o"/>
            </a:pPr>
            <a:r>
              <a:rPr lang="de-DE" sz="1600" dirty="0" smtClean="0"/>
              <a:t>rural </a:t>
            </a:r>
            <a:r>
              <a:rPr lang="de-DE" sz="1600" dirty="0" err="1" smtClean="0"/>
              <a:t>aerosols</a:t>
            </a:r>
            <a:endParaRPr lang="de-DE" sz="1600" dirty="0" smtClean="0"/>
          </a:p>
          <a:p>
            <a:pPr marL="910375" lvl="2" indent="-2857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Courier New" panose="02070309020205020404" pitchFamily="49" charset="0"/>
              <a:buChar char="o"/>
            </a:pPr>
            <a:r>
              <a:rPr lang="de-DE" sz="1600" dirty="0" err="1" smtClean="0"/>
              <a:t>profile</a:t>
            </a:r>
            <a:r>
              <a:rPr lang="de-DE" sz="1600" dirty="0" smtClean="0"/>
              <a:t> </a:t>
            </a:r>
            <a:r>
              <a:rPr lang="de-DE" sz="1600" dirty="0" err="1" smtClean="0"/>
              <a:t>selection</a:t>
            </a:r>
            <a:r>
              <a:rPr lang="de-DE" sz="1600" dirty="0" smtClean="0"/>
              <a:t> </a:t>
            </a:r>
            <a:r>
              <a:rPr lang="de-DE" sz="1600" dirty="0" err="1" smtClean="0"/>
              <a:t>automatic</a:t>
            </a:r>
            <a:endParaRPr lang="de-DE" sz="1600" dirty="0" smtClean="0"/>
          </a:p>
          <a:p>
            <a:pPr marL="910375" lvl="2" indent="-2857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Courier New" panose="02070309020205020404" pitchFamily="49" charset="0"/>
              <a:buChar char="o"/>
            </a:pPr>
            <a:r>
              <a:rPr lang="de-DE" sz="1600" dirty="0" smtClean="0"/>
              <a:t>(</a:t>
            </a:r>
            <a:r>
              <a:rPr lang="de-DE" sz="1600" dirty="0" err="1" smtClean="0"/>
              <a:t>ozone</a:t>
            </a:r>
            <a:r>
              <a:rPr lang="de-DE" sz="1600" dirty="0" smtClean="0"/>
              <a:t> </a:t>
            </a:r>
            <a:r>
              <a:rPr lang="de-DE" sz="1600" dirty="0" err="1" smtClean="0"/>
              <a:t>content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/>
              <a:t>metadata</a:t>
            </a:r>
            <a:r>
              <a:rPr lang="de-DE" sz="1600" dirty="0" smtClean="0"/>
              <a:t>)</a:t>
            </a:r>
          </a:p>
          <a:p>
            <a:pPr marL="910375" lvl="2" indent="-2857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Courier New" panose="02070309020205020404" pitchFamily="49" charset="0"/>
              <a:buChar char="o"/>
            </a:pPr>
            <a:r>
              <a:rPr lang="de-DE" sz="1600" dirty="0" err="1" smtClean="0"/>
              <a:t>no</a:t>
            </a:r>
            <a:r>
              <a:rPr lang="de-DE" sz="1600" dirty="0" smtClean="0"/>
              <a:t> </a:t>
            </a:r>
            <a:r>
              <a:rPr lang="de-DE" sz="1600" dirty="0" err="1" smtClean="0"/>
              <a:t>cirrus</a:t>
            </a:r>
            <a:r>
              <a:rPr lang="de-DE" sz="1600" dirty="0" smtClean="0"/>
              <a:t> </a:t>
            </a:r>
            <a:r>
              <a:rPr lang="de-DE" sz="1600" dirty="0" err="1" smtClean="0"/>
              <a:t>correction</a:t>
            </a:r>
            <a:endParaRPr lang="de-DE" sz="1600" dirty="0" smtClean="0"/>
          </a:p>
          <a:p>
            <a:pPr marL="910375" lvl="2" indent="-2857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Courier New" panose="02070309020205020404" pitchFamily="49" charset="0"/>
              <a:buChar char="o"/>
            </a:pPr>
            <a:r>
              <a:rPr lang="de-DE" sz="1600" dirty="0" err="1" smtClean="0"/>
              <a:t>terrain</a:t>
            </a:r>
            <a:r>
              <a:rPr lang="de-DE" sz="1600" dirty="0" smtClean="0"/>
              <a:t> </a:t>
            </a:r>
            <a:r>
              <a:rPr lang="de-DE" sz="1600" dirty="0" err="1" smtClean="0"/>
              <a:t>correction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SRTM-DEM</a:t>
            </a:r>
          </a:p>
          <a:p>
            <a:pPr marL="910375" lvl="2" indent="-2857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Courier New" panose="02070309020205020404" pitchFamily="49" charset="0"/>
              <a:buChar char="o"/>
            </a:pPr>
            <a:r>
              <a:rPr lang="de-DE" sz="1600" dirty="0" err="1" smtClean="0"/>
              <a:t>Adjacency</a:t>
            </a:r>
            <a:r>
              <a:rPr lang="de-DE" sz="1600" dirty="0" smtClean="0"/>
              <a:t> </a:t>
            </a:r>
            <a:r>
              <a:rPr lang="de-DE" sz="1600" dirty="0" err="1" smtClean="0"/>
              <a:t>correction</a:t>
            </a:r>
            <a:endParaRPr lang="de-DE" sz="1600" dirty="0"/>
          </a:p>
        </p:txBody>
      </p:sp>
      <p:sp>
        <p:nvSpPr>
          <p:cNvPr id="13" name="Inhaltsplatzhalter 7"/>
          <p:cNvSpPr txBox="1">
            <a:spLocks/>
          </p:cNvSpPr>
          <p:nvPr/>
        </p:nvSpPr>
        <p:spPr>
          <a:xfrm>
            <a:off x="7920000" y="1152000"/>
            <a:ext cx="3954378" cy="238526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a-DK" sz="1600" b="1" dirty="0">
                <a:solidFill>
                  <a:srgbClr val="008000"/>
                </a:solidFill>
              </a:rPr>
              <a:t>DDV </a:t>
            </a:r>
            <a:r>
              <a:rPr lang="da-DK" sz="1600" b="1" dirty="0" smtClean="0">
                <a:solidFill>
                  <a:srgbClr val="008000"/>
                </a:solidFill>
              </a:rPr>
              <a:t>set </a:t>
            </a:r>
            <a:r>
              <a:rPr lang="da-DK" sz="1600" dirty="0" smtClean="0">
                <a:solidFill>
                  <a:srgbClr val="008000"/>
                </a:solidFill>
              </a:rPr>
              <a:t>(≥2% DDV pixels): </a:t>
            </a:r>
            <a:r>
              <a:rPr lang="da-DK" sz="1600" dirty="0">
                <a:solidFill>
                  <a:srgbClr val="008000"/>
                </a:solidFill>
              </a:rPr>
              <a:t>(11 sites</a:t>
            </a:r>
            <a:r>
              <a:rPr lang="da-DK" sz="1600" dirty="0" smtClean="0">
                <a:solidFill>
                  <a:srgbClr val="008000"/>
                </a:solidFill>
              </a:rPr>
              <a:t>)</a:t>
            </a:r>
            <a:br>
              <a:rPr lang="da-DK" sz="1600" dirty="0" smtClean="0">
                <a:solidFill>
                  <a:srgbClr val="008000"/>
                </a:solidFill>
              </a:rPr>
            </a:br>
            <a:r>
              <a:rPr lang="da-DK" sz="1600" dirty="0" smtClean="0">
                <a:solidFill>
                  <a:srgbClr val="008000"/>
                </a:solidFill>
              </a:rPr>
              <a:t>17.11.2015 </a:t>
            </a:r>
            <a:r>
              <a:rPr lang="da-DK" sz="1600" dirty="0">
                <a:solidFill>
                  <a:srgbClr val="008000"/>
                </a:solidFill>
              </a:rPr>
              <a:t>– </a:t>
            </a:r>
            <a:r>
              <a:rPr lang="da-DK" sz="1600" dirty="0" smtClean="0">
                <a:solidFill>
                  <a:srgbClr val="008000"/>
                </a:solidFill>
              </a:rPr>
              <a:t>11.06.2016</a:t>
            </a:r>
            <a:br>
              <a:rPr lang="da-DK" sz="1600" dirty="0" smtClean="0">
                <a:solidFill>
                  <a:srgbClr val="008000"/>
                </a:solidFill>
              </a:rPr>
            </a:br>
            <a:endParaRPr lang="de-DE" sz="1600" dirty="0" smtClean="0"/>
          </a:p>
          <a:p>
            <a:pPr marL="460375" lvl="1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600" dirty="0" err="1" smtClean="0"/>
              <a:t>dataset</a:t>
            </a:r>
            <a:r>
              <a:rPr lang="de-DE" sz="1600" dirty="0" smtClean="0"/>
              <a:t> </a:t>
            </a:r>
            <a:r>
              <a:rPr lang="de-DE" sz="1600" dirty="0" err="1" smtClean="0"/>
              <a:t>covers</a:t>
            </a:r>
            <a:r>
              <a:rPr lang="de-DE" sz="1600" dirty="0" smtClean="0"/>
              <a:t> different</a:t>
            </a:r>
            <a:endParaRPr lang="de-DE" sz="1600" dirty="0"/>
          </a:p>
          <a:p>
            <a:pPr marL="910375" lvl="2" indent="-2857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1600" dirty="0" smtClean="0"/>
              <a:t>atmospheric </a:t>
            </a:r>
            <a:r>
              <a:rPr lang="en-US" sz="1600" dirty="0"/>
              <a:t>conditions</a:t>
            </a:r>
          </a:p>
          <a:p>
            <a:pPr marL="910375" lvl="2" indent="-2857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1600" dirty="0" smtClean="0"/>
              <a:t>latitudes </a:t>
            </a:r>
            <a:r>
              <a:rPr lang="en-US" sz="1600" dirty="0"/>
              <a:t>(various solar </a:t>
            </a:r>
            <a:r>
              <a:rPr lang="en-US" sz="1600" dirty="0" smtClean="0"/>
              <a:t>angles)</a:t>
            </a:r>
          </a:p>
          <a:p>
            <a:pPr marL="910375" lvl="2" indent="-2857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1600" dirty="0" smtClean="0"/>
              <a:t>continents</a:t>
            </a:r>
            <a:endParaRPr lang="en-US" sz="1600" dirty="0"/>
          </a:p>
          <a:p>
            <a:pPr marL="910375" lvl="2" indent="-2857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1600" dirty="0" smtClean="0"/>
              <a:t>topography </a:t>
            </a:r>
            <a:r>
              <a:rPr lang="en-US" sz="1600" dirty="0"/>
              <a:t>and land cover </a:t>
            </a:r>
            <a:r>
              <a:rPr lang="en-US" sz="1600" dirty="0" smtClean="0"/>
              <a:t>type</a:t>
            </a:r>
          </a:p>
          <a:p>
            <a:pPr marL="461963" lvl="2" indent="-28575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600" dirty="0" err="1" smtClean="0"/>
              <a:t>dataset</a:t>
            </a:r>
            <a:r>
              <a:rPr lang="de-DE" sz="1600" dirty="0" smtClean="0"/>
              <a:t> </a:t>
            </a:r>
            <a:r>
              <a:rPr lang="de-DE" sz="1600" dirty="0" err="1" smtClean="0"/>
              <a:t>covers</a:t>
            </a:r>
            <a:r>
              <a:rPr lang="de-DE" sz="1600" dirty="0" smtClean="0"/>
              <a:t> </a:t>
            </a:r>
            <a:r>
              <a:rPr lang="en-US" sz="1600" dirty="0"/>
              <a:t>not all  </a:t>
            </a:r>
            <a:r>
              <a:rPr lang="en-US" sz="1600" dirty="0" smtClean="0"/>
              <a:t>seasons</a:t>
            </a:r>
            <a:endParaRPr lang="en-US" sz="1600" dirty="0"/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360000" y="972000"/>
            <a:ext cx="115920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Inhaltsplatzhalter 7"/>
          <p:cNvSpPr txBox="1">
            <a:spLocks/>
          </p:cNvSpPr>
          <p:nvPr/>
        </p:nvSpPr>
        <p:spPr>
          <a:xfrm>
            <a:off x="985800" y="5923953"/>
            <a:ext cx="658848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None/>
              <a:tabLst>
                <a:tab pos="2332038" algn="l"/>
                <a:tab pos="4487863" algn="l"/>
              </a:tabLst>
            </a:pPr>
            <a:r>
              <a:rPr lang="de-DE" sz="1600" dirty="0" smtClean="0">
                <a:solidFill>
                  <a:srgbClr val="008000"/>
                </a:solidFill>
              </a:rPr>
              <a:t>* Vegetation (DDV) </a:t>
            </a:r>
            <a:r>
              <a:rPr lang="de-DE" sz="1600" dirty="0" err="1" smtClean="0">
                <a:solidFill>
                  <a:srgbClr val="008000"/>
                </a:solidFill>
              </a:rPr>
              <a:t>site</a:t>
            </a:r>
            <a:r>
              <a:rPr lang="de-DE" sz="1600" dirty="0" smtClean="0"/>
              <a:t>	</a:t>
            </a:r>
            <a:r>
              <a:rPr lang="de-DE" sz="1600" dirty="0" smtClean="0">
                <a:solidFill>
                  <a:srgbClr val="FF0000"/>
                </a:solidFill>
              </a:rPr>
              <a:t>* arid (</a:t>
            </a:r>
            <a:r>
              <a:rPr lang="de-DE" sz="1600" dirty="0" err="1" smtClean="0">
                <a:solidFill>
                  <a:srgbClr val="FF0000"/>
                </a:solidFill>
              </a:rPr>
              <a:t>noDDV</a:t>
            </a:r>
            <a:r>
              <a:rPr lang="de-DE" sz="1600" dirty="0" smtClean="0">
                <a:solidFill>
                  <a:srgbClr val="FF0000"/>
                </a:solidFill>
              </a:rPr>
              <a:t>) </a:t>
            </a:r>
            <a:r>
              <a:rPr lang="de-DE" sz="1600" dirty="0" err="1" smtClean="0">
                <a:solidFill>
                  <a:srgbClr val="FF0000"/>
                </a:solidFill>
              </a:rPr>
              <a:t>site</a:t>
            </a:r>
            <a:r>
              <a:rPr lang="de-DE" sz="1600" dirty="0" smtClean="0"/>
              <a:t>		</a:t>
            </a:r>
            <a:r>
              <a:rPr lang="de-DE" sz="1600" dirty="0" smtClean="0">
                <a:solidFill>
                  <a:srgbClr val="0000FF"/>
                </a:solidFill>
              </a:rPr>
              <a:t>* </a:t>
            </a:r>
            <a:r>
              <a:rPr lang="de-DE" sz="1600" dirty="0" err="1" smtClean="0">
                <a:solidFill>
                  <a:srgbClr val="0000FF"/>
                </a:solidFill>
              </a:rPr>
              <a:t>water</a:t>
            </a:r>
            <a:r>
              <a:rPr lang="de-DE" sz="1600" dirty="0" smtClean="0">
                <a:solidFill>
                  <a:srgbClr val="0000FF"/>
                </a:solidFill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</a:rPr>
              <a:t>site</a:t>
            </a:r>
            <a:endParaRPr lang="de-DE" sz="16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0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000" y="252000"/>
            <a:ext cx="2348489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 smtClean="0"/>
              <a:t>&gt; B. Pflug et.al. &gt; Accuracy and Uncertainty of Sen2Cor Bottom‐of‐Atmosphere Product                                                                                                                      38th </a:t>
            </a:r>
            <a:r>
              <a:rPr lang="en-US" noProof="0" dirty="0" err="1" smtClean="0"/>
              <a:t>EARSeL</a:t>
            </a:r>
            <a:r>
              <a:rPr lang="en-US" noProof="0" dirty="0" smtClean="0"/>
              <a:t>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505327" y="432000"/>
            <a:ext cx="112411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dirty="0" smtClean="0"/>
              <a:t>Validation procedure</a:t>
            </a:r>
            <a:endParaRPr lang="en-GB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 bwMode="auto">
          <a:xfrm>
            <a:off x="370803" y="972000"/>
            <a:ext cx="5182299" cy="54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AOT &amp; WV  </a:t>
            </a:r>
            <a:r>
              <a:rPr lang="de-DE" dirty="0" err="1" smtClean="0"/>
              <a:t>validation</a:t>
            </a:r>
            <a:r>
              <a:rPr lang="de-DE" dirty="0" smtClean="0"/>
              <a:t> </a:t>
            </a:r>
            <a:r>
              <a:rPr lang="de-DE" dirty="0" err="1" smtClean="0"/>
              <a:t>procedure</a:t>
            </a:r>
            <a:r>
              <a:rPr lang="de-DE" dirty="0" smtClean="0"/>
              <a:t>:</a:t>
            </a:r>
          </a:p>
          <a:p>
            <a:pPr marL="460375" lvl="1" indent="-28575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600" dirty="0" err="1" smtClean="0"/>
              <a:t>direct</a:t>
            </a:r>
            <a:r>
              <a:rPr lang="de-DE" sz="1600" dirty="0" smtClean="0"/>
              <a:t> </a:t>
            </a:r>
            <a:r>
              <a:rPr lang="de-DE" sz="1600" dirty="0" err="1" smtClean="0"/>
              <a:t>comparison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AERONET </a:t>
            </a:r>
            <a:r>
              <a:rPr lang="de-DE" sz="1600" dirty="0" err="1" smtClean="0"/>
              <a:t>as</a:t>
            </a:r>
            <a:r>
              <a:rPr lang="de-DE" sz="1600" dirty="0" smtClean="0"/>
              <a:t> </a:t>
            </a:r>
            <a:r>
              <a:rPr lang="de-DE" sz="1600" dirty="0" err="1" smtClean="0"/>
              <a:t>reference</a:t>
            </a:r>
            <a:endParaRPr lang="de-DE" sz="1600" dirty="0" smtClean="0"/>
          </a:p>
          <a:p>
            <a:pPr marL="460375" lvl="1" indent="-285750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600" dirty="0" smtClean="0"/>
              <a:t>AERONET: </a:t>
            </a:r>
            <a:r>
              <a:rPr lang="de-DE" sz="1600" dirty="0" err="1" smtClean="0"/>
              <a:t>satellite</a:t>
            </a:r>
            <a:r>
              <a:rPr lang="de-DE" sz="1600" dirty="0" smtClean="0"/>
              <a:t> </a:t>
            </a:r>
            <a:r>
              <a:rPr lang="de-DE" sz="1600" dirty="0" err="1" smtClean="0"/>
              <a:t>overpass</a:t>
            </a:r>
            <a:r>
              <a:rPr lang="de-DE" sz="1600" dirty="0" smtClean="0"/>
              <a:t> time ±30 min</a:t>
            </a:r>
          </a:p>
          <a:p>
            <a:pPr marL="460375" lvl="1" indent="-28575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600" dirty="0" smtClean="0"/>
              <a:t>Sentinel-2: </a:t>
            </a:r>
            <a:r>
              <a:rPr lang="de-DE" sz="1600" dirty="0" err="1" smtClean="0"/>
              <a:t>average</a:t>
            </a:r>
            <a:r>
              <a:rPr lang="de-DE" sz="1600" dirty="0" smtClean="0"/>
              <a:t> </a:t>
            </a:r>
            <a:r>
              <a:rPr lang="de-DE" sz="1600" dirty="0" err="1" smtClean="0"/>
              <a:t>over</a:t>
            </a:r>
            <a:endParaRPr lang="de-DE" sz="1600" dirty="0"/>
          </a:p>
          <a:p>
            <a:pPr marL="910375" lvl="2" indent="-28575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600" dirty="0" smtClean="0"/>
              <a:t>9km x 9km </a:t>
            </a:r>
            <a:r>
              <a:rPr lang="de-DE" sz="1600" dirty="0" err="1" smtClean="0"/>
              <a:t>area</a:t>
            </a:r>
            <a:r>
              <a:rPr lang="de-DE" sz="1600" dirty="0" smtClean="0"/>
              <a:t> </a:t>
            </a:r>
            <a:r>
              <a:rPr lang="de-DE" sz="1600" dirty="0" err="1" smtClean="0"/>
              <a:t>around</a:t>
            </a:r>
            <a:r>
              <a:rPr lang="de-DE" sz="1600" dirty="0" smtClean="0"/>
              <a:t> </a:t>
            </a:r>
            <a:r>
              <a:rPr lang="de-DE" sz="1600" dirty="0" err="1" smtClean="0"/>
              <a:t>sunphotometer</a:t>
            </a:r>
            <a:r>
              <a:rPr lang="de-DE" sz="1600" dirty="0" smtClean="0"/>
              <a:t> of all</a:t>
            </a:r>
          </a:p>
          <a:p>
            <a:pPr marL="910375" lvl="2" indent="-28575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600" dirty="0" err="1" smtClean="0"/>
              <a:t>vegetated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non-</a:t>
            </a:r>
            <a:r>
              <a:rPr lang="de-DE" sz="1600" dirty="0" err="1" smtClean="0"/>
              <a:t>vegetated</a:t>
            </a:r>
            <a:r>
              <a:rPr lang="de-DE" sz="1600" dirty="0" smtClean="0"/>
              <a:t> </a:t>
            </a:r>
            <a:r>
              <a:rPr lang="de-DE" sz="1600" dirty="0" err="1" smtClean="0"/>
              <a:t>pixels</a:t>
            </a:r>
            <a:endParaRPr lang="de-DE" sz="1600" dirty="0" smtClean="0"/>
          </a:p>
          <a:p>
            <a:pPr>
              <a:spcBef>
                <a:spcPts val="1800"/>
              </a:spcBef>
            </a:pPr>
            <a:r>
              <a:rPr lang="de-DE" dirty="0" smtClean="0"/>
              <a:t>SR </a:t>
            </a:r>
            <a:r>
              <a:rPr lang="de-DE" dirty="0" err="1" smtClean="0"/>
              <a:t>validation</a:t>
            </a:r>
            <a:r>
              <a:rPr lang="de-DE" dirty="0" smtClean="0"/>
              <a:t> </a:t>
            </a:r>
            <a:r>
              <a:rPr lang="de-DE" dirty="0" err="1" smtClean="0"/>
              <a:t>procedure</a:t>
            </a:r>
            <a:r>
              <a:rPr lang="de-DE" dirty="0" smtClean="0"/>
              <a:t>:</a:t>
            </a:r>
          </a:p>
          <a:p>
            <a:pPr marL="460375" lvl="1" indent="-28575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600" dirty="0"/>
              <a:t>Pixel-</a:t>
            </a:r>
            <a:r>
              <a:rPr lang="de-DE" sz="1600" dirty="0" err="1"/>
              <a:t>by</a:t>
            </a:r>
            <a:r>
              <a:rPr lang="de-DE" sz="1600" dirty="0"/>
              <a:t>-pixel </a:t>
            </a:r>
            <a:r>
              <a:rPr lang="de-DE" sz="1600" dirty="0" err="1"/>
              <a:t>comparison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AERONET </a:t>
            </a:r>
            <a:r>
              <a:rPr lang="de-DE" sz="1600" dirty="0" err="1"/>
              <a:t>corrected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 smtClean="0"/>
              <a:t>(</a:t>
            </a:r>
            <a:r>
              <a:rPr lang="de-DE" sz="1600" dirty="0" err="1"/>
              <a:t>surface</a:t>
            </a:r>
            <a:r>
              <a:rPr lang="de-DE" sz="1600" dirty="0"/>
              <a:t> </a:t>
            </a:r>
            <a:r>
              <a:rPr lang="de-DE" sz="1600" dirty="0" err="1"/>
              <a:t>reflection</a:t>
            </a:r>
            <a:r>
              <a:rPr lang="de-DE" sz="1600" dirty="0"/>
              <a:t>) </a:t>
            </a:r>
            <a:r>
              <a:rPr lang="de-DE" sz="1600" dirty="0" err="1" smtClean="0"/>
              <a:t>data</a:t>
            </a:r>
            <a:r>
              <a:rPr lang="de-DE" sz="1600" dirty="0" smtClean="0"/>
              <a:t> </a:t>
            </a:r>
            <a:r>
              <a:rPr lang="de-DE" sz="1600" dirty="0" err="1" smtClean="0"/>
              <a:t>as</a:t>
            </a:r>
            <a:r>
              <a:rPr lang="de-DE" sz="1600" dirty="0" smtClean="0"/>
              <a:t> </a:t>
            </a:r>
            <a:r>
              <a:rPr lang="de-DE" sz="1600" dirty="0" err="1" smtClean="0"/>
              <a:t>reference</a:t>
            </a:r>
            <a:endParaRPr lang="de-DE" sz="1600" dirty="0" smtClean="0"/>
          </a:p>
          <a:p>
            <a:pPr marL="460375" lvl="1" indent="-28575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  <a:tabLst>
                <a:tab pos="5110163" algn="r"/>
              </a:tabLst>
            </a:pPr>
            <a:r>
              <a:rPr lang="de-DE" sz="1600" dirty="0"/>
              <a:t>SR </a:t>
            </a:r>
            <a:r>
              <a:rPr lang="de-DE" sz="1600" dirty="0" err="1"/>
              <a:t>reference</a:t>
            </a:r>
            <a:r>
              <a:rPr lang="de-DE" sz="1600" dirty="0"/>
              <a:t> </a:t>
            </a:r>
            <a:r>
              <a:rPr lang="de-DE" sz="1600" dirty="0" err="1"/>
              <a:t>computed</a:t>
            </a:r>
            <a:r>
              <a:rPr lang="de-DE" sz="1600" dirty="0"/>
              <a:t> </a:t>
            </a:r>
            <a:r>
              <a:rPr lang="de-DE" sz="1600" dirty="0" err="1" smtClean="0"/>
              <a:t>from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Eric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Vermote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]</a:t>
            </a:r>
            <a:endParaRPr lang="de-DE" sz="1400" dirty="0" smtClean="0"/>
          </a:p>
          <a:p>
            <a:pPr marL="910375" lvl="2" indent="-28575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600" dirty="0" smtClean="0"/>
              <a:t>Sentinel-2 L1C (TOA) </a:t>
            </a:r>
            <a:r>
              <a:rPr lang="de-DE" sz="1600" dirty="0" err="1" smtClean="0"/>
              <a:t>data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endParaRPr lang="de-DE" sz="1600" dirty="0"/>
          </a:p>
          <a:p>
            <a:pPr marL="910375" lvl="2" indent="-28575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600" dirty="0" smtClean="0"/>
              <a:t>6S </a:t>
            </a:r>
            <a:r>
              <a:rPr lang="de-DE" sz="1600" dirty="0" err="1" smtClean="0"/>
              <a:t>radiation</a:t>
            </a:r>
            <a:r>
              <a:rPr lang="de-DE" sz="1600" dirty="0" smtClean="0"/>
              <a:t> </a:t>
            </a:r>
            <a:r>
              <a:rPr lang="de-DE" sz="1600" dirty="0" err="1" smtClean="0"/>
              <a:t>transport</a:t>
            </a:r>
            <a:r>
              <a:rPr lang="de-DE" sz="1600" dirty="0" smtClean="0"/>
              <a:t> </a:t>
            </a:r>
            <a:r>
              <a:rPr lang="de-DE" sz="1600" dirty="0" err="1" smtClean="0"/>
              <a:t>model</a:t>
            </a:r>
            <a:r>
              <a:rPr lang="de-DE" sz="1600" dirty="0" smtClean="0"/>
              <a:t> </a:t>
            </a:r>
            <a:r>
              <a:rPr lang="de-DE" sz="1600" dirty="0" err="1" smtClean="0"/>
              <a:t>using</a:t>
            </a:r>
            <a:endParaRPr lang="de-DE" sz="1600" dirty="0"/>
          </a:p>
          <a:p>
            <a:pPr marL="910375" lvl="2" indent="-28575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600" dirty="0" err="1" smtClean="0"/>
              <a:t>aerosol</a:t>
            </a:r>
            <a:r>
              <a:rPr lang="de-DE" sz="1600" dirty="0" smtClean="0"/>
              <a:t> </a:t>
            </a:r>
            <a:r>
              <a:rPr lang="de-DE" sz="1600" dirty="0" err="1" smtClean="0"/>
              <a:t>parameters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AERONET </a:t>
            </a:r>
            <a:r>
              <a:rPr lang="de-DE" sz="1600" dirty="0" err="1" smtClean="0"/>
              <a:t>as</a:t>
            </a:r>
            <a:r>
              <a:rPr lang="de-DE" sz="1600" dirty="0" smtClean="0"/>
              <a:t> </a:t>
            </a:r>
            <a:r>
              <a:rPr lang="de-DE" sz="1600" dirty="0" err="1" smtClean="0"/>
              <a:t>input</a:t>
            </a:r>
            <a:endParaRPr lang="de-DE" sz="1600" dirty="0"/>
          </a:p>
          <a:p>
            <a:pPr marL="460375" lvl="1" indent="-285750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600" dirty="0" smtClean="0"/>
              <a:t>AERONET</a:t>
            </a:r>
            <a:r>
              <a:rPr lang="de-DE" sz="1600" dirty="0"/>
              <a:t>: </a:t>
            </a:r>
            <a:r>
              <a:rPr lang="de-DE" sz="1600" dirty="0" err="1"/>
              <a:t>satellite</a:t>
            </a:r>
            <a:r>
              <a:rPr lang="de-DE" sz="1600" dirty="0"/>
              <a:t> </a:t>
            </a:r>
            <a:r>
              <a:rPr lang="de-DE" sz="1600" dirty="0" err="1"/>
              <a:t>overpass</a:t>
            </a:r>
            <a:r>
              <a:rPr lang="de-DE" sz="1600" dirty="0"/>
              <a:t> time ±30 </a:t>
            </a:r>
            <a:r>
              <a:rPr lang="de-DE" sz="1600" dirty="0" smtClean="0"/>
              <a:t>min</a:t>
            </a:r>
          </a:p>
          <a:p>
            <a:pPr marL="460375" lvl="1" indent="-28575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600" dirty="0" smtClean="0"/>
              <a:t>Sentinel-2:</a:t>
            </a:r>
            <a:endParaRPr lang="de-DE" sz="1600" dirty="0"/>
          </a:p>
          <a:p>
            <a:pPr marL="910375" lvl="2" indent="-28575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600" dirty="0"/>
              <a:t>9km x 9km </a:t>
            </a:r>
            <a:r>
              <a:rPr lang="de-DE" sz="1600" dirty="0" err="1"/>
              <a:t>area</a:t>
            </a:r>
            <a:r>
              <a:rPr lang="de-DE" sz="1600" dirty="0"/>
              <a:t> </a:t>
            </a:r>
            <a:r>
              <a:rPr lang="de-DE" sz="1600" dirty="0" err="1"/>
              <a:t>around</a:t>
            </a:r>
            <a:r>
              <a:rPr lang="de-DE" sz="1600" dirty="0"/>
              <a:t> </a:t>
            </a:r>
            <a:r>
              <a:rPr lang="de-DE" sz="1600" dirty="0" err="1"/>
              <a:t>sunphotometer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endParaRPr lang="de-DE" sz="1600" dirty="0"/>
          </a:p>
          <a:p>
            <a:pPr marL="910375" lvl="2" indent="-28575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de-DE" sz="1600" dirty="0" err="1"/>
              <a:t>only</a:t>
            </a:r>
            <a:r>
              <a:rPr lang="de-DE" sz="1600" dirty="0"/>
              <a:t> non-</a:t>
            </a:r>
            <a:r>
              <a:rPr lang="de-DE" sz="1600" dirty="0" err="1"/>
              <a:t>saturated</a:t>
            </a:r>
            <a:r>
              <a:rPr lang="de-DE" sz="1600" dirty="0"/>
              <a:t>, non-</a:t>
            </a:r>
            <a:r>
              <a:rPr lang="de-DE" sz="1600" dirty="0" err="1"/>
              <a:t>cloudy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non-</a:t>
            </a:r>
            <a:r>
              <a:rPr lang="de-DE" sz="1600" dirty="0" err="1"/>
              <a:t>missing</a:t>
            </a:r>
            <a:r>
              <a:rPr lang="de-DE" sz="1600" dirty="0"/>
              <a:t> </a:t>
            </a:r>
            <a:r>
              <a:rPr lang="de-DE" sz="1600" dirty="0" err="1"/>
              <a:t>pixels</a:t>
            </a:r>
            <a:r>
              <a:rPr lang="de-DE" sz="1600" dirty="0"/>
              <a:t> </a:t>
            </a:r>
            <a:r>
              <a:rPr lang="de-DE" sz="1600" dirty="0" err="1" smtClean="0"/>
              <a:t>considered</a:t>
            </a:r>
            <a:endParaRPr lang="de-D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platzhalter 2"/>
              <p:cNvSpPr txBox="1">
                <a:spLocks/>
              </p:cNvSpPr>
              <p:nvPr/>
            </p:nvSpPr>
            <p:spPr bwMode="auto">
              <a:xfrm>
                <a:off x="5982295" y="972000"/>
                <a:ext cx="5916628" cy="53978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180000" indent="-180000" algn="l" defTabSz="914400" rtl="0" eaLnBrk="1" latinLnBrk="0" hangingPunct="1">
                  <a:spcBef>
                    <a:spcPts val="3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626400" indent="-180000" algn="l" defTabSz="914400" rtl="0" eaLnBrk="1" latinLnBrk="0" hangingPunct="1">
                  <a:spcBef>
                    <a:spcPts val="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1076400" indent="-180000" algn="l" defTabSz="914400" rtl="0" eaLnBrk="1" latinLnBrk="0" hangingPunct="1">
                  <a:spcBef>
                    <a:spcPts val="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522800" indent="-180000" algn="l" defTabSz="914400" rtl="0" eaLnBrk="1" latinLnBrk="0" hangingPunct="1">
                  <a:spcBef>
                    <a:spcPts val="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969200" indent="-180000" algn="l" defTabSz="914400" rtl="0" eaLnBrk="1" latinLnBrk="0" hangingPunct="1">
                  <a:spcBef>
                    <a:spcPts val="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1200"/>
                  </a:spcBef>
                </a:pPr>
                <a:r>
                  <a:rPr lang="de-DE" dirty="0" smtClean="0"/>
                  <a:t>APU </a:t>
                </a:r>
                <a:r>
                  <a:rPr lang="de-DE" dirty="0" err="1" smtClean="0"/>
                  <a:t>statistical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metrics</a:t>
                </a:r>
                <a:r>
                  <a:rPr lang="de-DE" dirty="0" smtClean="0"/>
                  <a:t>:</a:t>
                </a:r>
                <a:endParaRPr lang="de-DE" dirty="0"/>
              </a:p>
              <a:p>
                <a:pPr marL="460375" lvl="1" indent="-285750">
                  <a:spcBef>
                    <a:spcPts val="600"/>
                  </a:spcBef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Ø"/>
                  <a:tabLst>
                    <a:tab pos="4483100" algn="r"/>
                  </a:tabLs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i="0">
                        <a:latin typeface="Cambria Math"/>
                      </a:rPr>
                      <m:t>X</m:t>
                    </m:r>
                    <m:r>
                      <m:rPr>
                        <m:nor/>
                      </m:rPr>
                      <a:rPr lang="en-GB" sz="1600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en-GB" sz="1600" i="0">
                        <a:latin typeface="Cambria Math"/>
                      </a:rPr>
                      <m:t>=</m:t>
                    </m:r>
                  </m:oMath>
                </a14:m>
                <a:r>
                  <a:rPr lang="en-US" sz="1600" dirty="0">
                    <a:latin typeface="Cambria Math"/>
                  </a:rPr>
                  <a:t> SR</a:t>
                </a:r>
                <a:r>
                  <a:rPr lang="en-GB" sz="16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i,λ</a:t>
                </a:r>
                <a:r>
                  <a:rPr lang="en-GB" sz="16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</a:t>
                </a:r>
                <a:r>
                  <a:rPr lang="en-US" sz="1600" dirty="0">
                    <a:latin typeface="Cambria Math"/>
                  </a:rPr>
                  <a:t>AOT</a:t>
                </a:r>
                <a:r>
                  <a:rPr lang="en-US" sz="1600" baseline="30000" dirty="0">
                    <a:latin typeface="Cambria Math"/>
                  </a:rPr>
                  <a:t>550</a:t>
                </a:r>
                <a:r>
                  <a:rPr lang="en-GB" sz="16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600" dirty="0">
                    <a:latin typeface="Cambria Math"/>
                  </a:rPr>
                  <a:t>; WV</a:t>
                </a:r>
                <a:r>
                  <a:rPr lang="en-GB" sz="16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GB" sz="16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600" dirty="0">
                    <a:latin typeface="Cambria Math"/>
                  </a:rPr>
                  <a:t>	</a:t>
                </a:r>
                <a:r>
                  <a:rPr lang="en-US" sz="1400" dirty="0">
                    <a:latin typeface="Cambria Math"/>
                  </a:rPr>
                  <a:t>(</a:t>
                </a:r>
                <a:r>
                  <a:rPr lang="en-US" sz="1400" dirty="0" err="1">
                    <a:latin typeface="Cambria Math"/>
                  </a:rPr>
                  <a:t>i</a:t>
                </a:r>
                <a:r>
                  <a:rPr lang="en-US" sz="1400" dirty="0">
                    <a:latin typeface="Cambria Math"/>
                  </a:rPr>
                  <a:t>:=pixel; </a:t>
                </a:r>
                <a:r>
                  <a:rPr lang="el-GR" sz="1400" dirty="0">
                    <a:latin typeface="Cambria Math"/>
                  </a:rPr>
                  <a:t>λ</a:t>
                </a:r>
                <a:r>
                  <a:rPr lang="de-DE" sz="1400" dirty="0">
                    <a:latin typeface="Cambria Math"/>
                  </a:rPr>
                  <a:t>:= Band)</a:t>
                </a:r>
                <a:endParaRPr lang="en-GB" sz="1400" dirty="0"/>
              </a:p>
              <a:p>
                <a:pPr marL="460375" lvl="1" indent="-285750">
                  <a:spcBef>
                    <a:spcPts val="300"/>
                  </a:spcBef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Ø"/>
                </a:pPr>
                <a:r>
                  <a:rPr lang="el-GR" sz="1600" dirty="0">
                    <a:latin typeface="Cambria Math"/>
                  </a:rPr>
                  <a:t>Δ</a:t>
                </a:r>
                <a:r>
                  <a:rPr lang="en-US" sz="1600" dirty="0">
                    <a:latin typeface="Cambria Math"/>
                  </a:rPr>
                  <a:t>𝑋</a:t>
                </a:r>
                <a:r>
                  <a:rPr lang="en-GB" sz="16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GB" sz="16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600" dirty="0">
                    <a:latin typeface="Cambria Math"/>
                  </a:rPr>
                  <a:t>=𝑋</a:t>
                </a:r>
                <a:r>
                  <a:rPr lang="en-US" sz="1600" baseline="-25000" dirty="0" err="1">
                    <a:latin typeface="Cambria Math"/>
                  </a:rPr>
                  <a:t>i</a:t>
                </a:r>
                <a:r>
                  <a:rPr lang="en-US" sz="1600" baseline="-25000" dirty="0">
                    <a:latin typeface="Cambria Math"/>
                  </a:rPr>
                  <a:t>, 𝑆𝐸𝑁2𝐶𝑂𝑅</a:t>
                </a:r>
                <a:r>
                  <a:rPr lang="en-US" sz="1600" dirty="0">
                    <a:latin typeface="Cambria Math"/>
                  </a:rPr>
                  <a:t>−𝑋</a:t>
                </a:r>
                <a:r>
                  <a:rPr lang="en-US" sz="1600" baseline="-25000" dirty="0" err="1">
                    <a:latin typeface="Cambria Math"/>
                  </a:rPr>
                  <a:t>i</a:t>
                </a:r>
                <a:r>
                  <a:rPr lang="en-US" sz="1600" baseline="-25000" dirty="0">
                    <a:latin typeface="Cambria Math"/>
                  </a:rPr>
                  <a:t>, reference</a:t>
                </a:r>
              </a:p>
              <a:p>
                <a:pPr marL="460375" lvl="1" indent="-285750">
                  <a:spcBef>
                    <a:spcPts val="2400"/>
                  </a:spcBef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Ø"/>
                  <a:tabLst>
                    <a:tab pos="714375" algn="l"/>
                  </a:tabLst>
                </a:pPr>
                <a:r>
                  <a:rPr lang="de-DE" sz="1600" b="0" i="0" u="sng" dirty="0" err="1" smtClean="0"/>
                  <a:t>A</a:t>
                </a:r>
                <a:r>
                  <a:rPr lang="de-DE" sz="1600" b="0" i="0" dirty="0" err="1" smtClean="0"/>
                  <a:t>ccuracy</a:t>
                </a:r>
                <a:r>
                  <a:rPr lang="de-DE" sz="1600" b="0" i="0" dirty="0" smtClean="0"/>
                  <a:t> </a:t>
                </a:r>
                <a:r>
                  <a:rPr lang="de-DE" sz="1600" b="0" i="0" dirty="0" err="1" smtClean="0"/>
                  <a:t>value</a:t>
                </a:r>
                <a:r>
                  <a:rPr lang="de-DE" sz="1600" b="0" i="0" dirty="0" smtClean="0"/>
                  <a:t> (A) </a:t>
                </a:r>
                <a:r>
                  <a:rPr lang="de-DE" sz="1400" b="0" i="0" dirty="0"/>
                  <a:t>(</a:t>
                </a:r>
                <a:r>
                  <a:rPr lang="de-DE" sz="1400" b="0" i="0" dirty="0" err="1" smtClean="0"/>
                  <a:t>mean</a:t>
                </a:r>
                <a:r>
                  <a:rPr lang="de-DE" sz="1400" b="0" i="0" dirty="0" smtClean="0"/>
                  <a:t> </a:t>
                </a:r>
                <a:r>
                  <a:rPr lang="de-DE" sz="1400" b="0" i="0" dirty="0" err="1"/>
                  <a:t>differerence</a:t>
                </a:r>
                <a:r>
                  <a:rPr lang="de-DE" sz="1400" b="0" i="0" dirty="0"/>
                  <a:t> </a:t>
                </a:r>
                <a:r>
                  <a:rPr lang="de-DE" sz="1400" b="0" i="0" dirty="0" err="1"/>
                  <a:t>to</a:t>
                </a:r>
                <a:r>
                  <a:rPr lang="de-DE" sz="1400" b="0" i="0" dirty="0"/>
                  <a:t> </a:t>
                </a:r>
                <a:r>
                  <a:rPr lang="de-DE" sz="1400" b="0" i="0" dirty="0" err="1"/>
                  <a:t>reference</a:t>
                </a:r>
                <a:r>
                  <a:rPr lang="de-DE" sz="1400" b="0" i="0" dirty="0"/>
                  <a:t> </a:t>
                </a:r>
                <a:r>
                  <a:rPr lang="de-DE" sz="1400" b="0" i="0" dirty="0" err="1"/>
                  <a:t>value</a:t>
                </a:r>
                <a:r>
                  <a:rPr lang="de-DE" sz="1400" b="0" i="0" dirty="0"/>
                  <a:t>)</a:t>
                </a:r>
                <a:endParaRPr lang="de-DE" sz="1600" i="1" dirty="0">
                  <a:latin typeface="Cambria Math"/>
                  <a:ea typeface="Times New Roman"/>
                  <a:cs typeface="Times New Roman"/>
                </a:endParaRPr>
              </a:p>
              <a:p>
                <a:pPr marL="174625" lvl="1" indent="0">
                  <a:lnSpc>
                    <a:spcPct val="150000"/>
                  </a:lnSpc>
                  <a:spcBef>
                    <a:spcPts val="600"/>
                  </a:spcBef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  <a:buNone/>
                  <a:tabLst>
                    <a:tab pos="714375" algn="l"/>
                  </a:tabLst>
                </a:pPr>
                <a:r>
                  <a:rPr lang="en-GB" sz="1600" b="1" dirty="0">
                    <a:ea typeface="Times New Roman"/>
                    <a:cs typeface="Times New Roman"/>
                  </a:rPr>
                  <a:t>	</a:t>
                </a:r>
                <a14:m>
                  <m:oMath xmlns:m="http://schemas.openxmlformats.org/officeDocument/2006/math">
                    <m:r>
                      <a:rPr lang="en-GB" sz="1600" b="1" i="0">
                        <a:latin typeface="Cambria Math"/>
                        <a:ea typeface="Times New Roman"/>
                        <a:cs typeface="Times New Roman"/>
                      </a:rPr>
                      <m:t>𝐀</m:t>
                    </m:r>
                    <m:r>
                      <a:rPr lang="en-GB" sz="1600" i="1">
                        <a:latin typeface="Cambria Math"/>
                        <a:ea typeface="Times New Roman"/>
                        <a:cs typeface="Times New Roman"/>
                      </a:rPr>
                      <m:t>=</m:t>
                    </m:r>
                    <m:sSubSup>
                      <m:sSubSupPr>
                        <m:ctrlPr>
                          <a:rPr lang="de-DE" sz="1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1600" i="1">
                            <a:latin typeface="Cambria Math"/>
                            <a:ea typeface="Times New Roman"/>
                            <a:cs typeface="Times New Roman"/>
                          </a:rPr>
                          <m:t>𝑀𝑒</m:t>
                        </m:r>
                        <m:r>
                          <a:rPr lang="de-DE" sz="1600" b="0" i="1" smtClean="0">
                            <a:latin typeface="Cambria Math"/>
                            <a:ea typeface="Times New Roman"/>
                            <a:cs typeface="Times New Roman"/>
                          </a:rPr>
                          <m:t>𝑎</m:t>
                        </m:r>
                        <m:r>
                          <a:rPr lang="en-GB" sz="1600" i="1">
                            <a:latin typeface="Cambria Math"/>
                            <a:ea typeface="Times New Roman"/>
                            <a:cs typeface="Times New Roman"/>
                          </a:rPr>
                          <m:t>𝑛</m:t>
                        </m:r>
                      </m:e>
                      <m:sub>
                        <m:r>
                          <a:rPr lang="en-GB" sz="1600" i="1">
                            <a:latin typeface="Cambria Math"/>
                            <a:ea typeface="Times New Roman"/>
                            <a:cs typeface="Times New Roman"/>
                          </a:rPr>
                          <m:t>𝑖</m:t>
                        </m:r>
                        <m:r>
                          <a:rPr lang="en-GB" sz="1600" i="1">
                            <a:latin typeface="Cambria Math"/>
                            <a:ea typeface="Times New Roman"/>
                            <a:cs typeface="Times New Roman"/>
                          </a:rPr>
                          <m:t>=1</m:t>
                        </m:r>
                      </m:sub>
                      <m:sup>
                        <m:r>
                          <a:rPr lang="en-GB" sz="1600" i="1">
                            <a:latin typeface="Cambria Math"/>
                            <a:ea typeface="Times New Roman"/>
                            <a:cs typeface="Times New Roman"/>
                          </a:rPr>
                          <m:t>𝑛</m:t>
                        </m:r>
                      </m:sup>
                    </m:sSubSup>
                    <m:d>
                      <m:dPr>
                        <m:ctrlPr>
                          <a:rPr lang="de-DE" sz="16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600">
                                <a:latin typeface="Cambria Math"/>
                                <a:ea typeface="Times New Roman"/>
                                <a:cs typeface="Times New Roman"/>
                              </a:rPr>
                              <m:t>Δ</m:t>
                            </m:r>
                            <m:r>
                              <a:rPr lang="en-GB" sz="1600" i="1">
                                <a:latin typeface="Cambria Math"/>
                                <a:ea typeface="Times New Roman"/>
                                <a:cs typeface="Times New Roman"/>
                              </a:rPr>
                              <m:t>𝑋</m:t>
                            </m:r>
                          </m:e>
                          <m:sub>
                            <m:r>
                              <a:rPr lang="en-GB" sz="1600" i="1">
                                <a:latin typeface="Cambria Math"/>
                                <a:ea typeface="Times New Roman"/>
                                <a:cs typeface="Times New Roman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sz="1600" dirty="0">
                  <a:latin typeface="Cambria Math"/>
                </a:endParaRPr>
              </a:p>
              <a:p>
                <a:pPr marL="460375" lvl="1" indent="-285750">
                  <a:spcBef>
                    <a:spcPts val="1200"/>
                  </a:spcBef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Ø"/>
                  <a:tabLst>
                    <a:tab pos="714375" algn="l"/>
                  </a:tabLst>
                </a:pPr>
                <a:r>
                  <a:rPr lang="en-US" sz="1600" u="sng" dirty="0"/>
                  <a:t>M</a:t>
                </a:r>
                <a:r>
                  <a:rPr lang="en-US" sz="1600" dirty="0"/>
                  <a:t>edian absolute </a:t>
                </a:r>
                <a:r>
                  <a:rPr lang="en-US" sz="1600" u="sng" dirty="0" smtClean="0"/>
                  <a:t>D</a:t>
                </a:r>
                <a:r>
                  <a:rPr lang="en-US" sz="1600" dirty="0" smtClean="0"/>
                  <a:t>eviation (MD):</a:t>
                </a:r>
                <a:endParaRPr lang="en-US" sz="1600" dirty="0"/>
              </a:p>
              <a:p>
                <a:pPr marL="174625" lvl="1" indent="0">
                  <a:spcBef>
                    <a:spcPts val="600"/>
                  </a:spcBef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  <a:buNone/>
                  <a:tabLst>
                    <a:tab pos="714375" algn="l"/>
                  </a:tabLst>
                </a:pPr>
                <a:r>
                  <a:rPr lang="en-GB" sz="1600" b="1" dirty="0">
                    <a:ea typeface="Times New Roman"/>
                    <a:cs typeface="Times New Roman"/>
                  </a:rPr>
                  <a:t>	</a:t>
                </a:r>
                <a14:m>
                  <m:oMath xmlns:m="http://schemas.openxmlformats.org/officeDocument/2006/math">
                    <m:r>
                      <a:rPr lang="en-GB" sz="1600" b="1" i="0">
                        <a:latin typeface="Cambria Math"/>
                        <a:ea typeface="Times New Roman"/>
                        <a:cs typeface="Times New Roman"/>
                      </a:rPr>
                      <m:t>𝐌</m:t>
                    </m:r>
                    <m:r>
                      <a:rPr lang="de-DE" sz="1600" b="1" i="0">
                        <a:latin typeface="Cambria Math"/>
                        <a:ea typeface="Times New Roman"/>
                        <a:cs typeface="Times New Roman"/>
                      </a:rPr>
                      <m:t>𝐃</m:t>
                    </m:r>
                    <m:r>
                      <a:rPr lang="en-GB" sz="1600" i="1">
                        <a:latin typeface="Cambria Math"/>
                        <a:ea typeface="Times New Roman"/>
                        <a:cs typeface="Times New Roman"/>
                      </a:rPr>
                      <m:t>=</m:t>
                    </m:r>
                    <m:sSubSup>
                      <m:sSubSupPr>
                        <m:ctrlPr>
                          <a:rPr lang="de-DE" sz="1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1600" i="1">
                            <a:latin typeface="Cambria Math"/>
                            <a:ea typeface="Times New Roman"/>
                            <a:cs typeface="Times New Roman"/>
                          </a:rPr>
                          <m:t>𝑀𝑒𝑑𝑖𝑎𝑛</m:t>
                        </m:r>
                      </m:e>
                      <m:sub>
                        <m:r>
                          <a:rPr lang="en-GB" sz="1600" i="1">
                            <a:latin typeface="Cambria Math"/>
                            <a:ea typeface="Times New Roman"/>
                            <a:cs typeface="Times New Roman"/>
                          </a:rPr>
                          <m:t>𝑖</m:t>
                        </m:r>
                        <m:r>
                          <a:rPr lang="en-GB" sz="1600" i="1">
                            <a:latin typeface="Cambria Math"/>
                            <a:ea typeface="Times New Roman"/>
                            <a:cs typeface="Times New Roman"/>
                          </a:rPr>
                          <m:t>=1</m:t>
                        </m:r>
                      </m:sub>
                      <m:sup>
                        <m:r>
                          <a:rPr lang="en-GB" sz="1600" i="1">
                            <a:latin typeface="Cambria Math"/>
                            <a:ea typeface="Times New Roman"/>
                            <a:cs typeface="Times New Roman"/>
                          </a:rPr>
                          <m:t>𝑛</m:t>
                        </m:r>
                      </m:sup>
                    </m:sSubSup>
                    <m:d>
                      <m:dPr>
                        <m:ctrlPr>
                          <a:rPr lang="de-DE" sz="1600" i="1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sz="1600"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Δ</m:t>
                                </m:r>
                                <m:r>
                                  <a:rPr lang="en-GB" sz="1600" i="1"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GB" sz="1600" i="1"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1600" dirty="0"/>
              </a:p>
              <a:p>
                <a:pPr marL="460375" lvl="1" indent="-285750">
                  <a:spcBef>
                    <a:spcPts val="1200"/>
                  </a:spcBef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Ø"/>
                  <a:tabLst>
                    <a:tab pos="714375" algn="l"/>
                  </a:tabLst>
                </a:pPr>
                <a:r>
                  <a:rPr lang="en-US" sz="1600" u="sng" dirty="0" smtClean="0"/>
                  <a:t>P</a:t>
                </a:r>
                <a:r>
                  <a:rPr lang="en-US" sz="1600" dirty="0" smtClean="0"/>
                  <a:t>recision value (P) </a:t>
                </a:r>
                <a:r>
                  <a:rPr lang="en-US" sz="1400" dirty="0"/>
                  <a:t>(</a:t>
                </a:r>
                <a:r>
                  <a:rPr lang="en-US" sz="1400" dirty="0" err="1"/>
                  <a:t>rms</a:t>
                </a:r>
                <a:r>
                  <a:rPr lang="en-US" sz="1400" dirty="0"/>
                  <a:t> around </a:t>
                </a:r>
                <a:r>
                  <a:rPr lang="en-US" sz="1400" dirty="0" smtClean="0"/>
                  <a:t>A</a:t>
                </a:r>
                <a:r>
                  <a:rPr lang="en-US" sz="1400" dirty="0"/>
                  <a:t>)</a:t>
                </a:r>
              </a:p>
              <a:p>
                <a:pPr marL="174625" lvl="1" indent="0"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  <a:buNone/>
                  <a:tabLst>
                    <a:tab pos="714375" algn="l"/>
                  </a:tabLst>
                </a:pPr>
                <a:r>
                  <a:rPr lang="en-GB" sz="1600" b="1" dirty="0"/>
                  <a:t>	</a:t>
                </a:r>
                <a14:m>
                  <m:oMath xmlns:m="http://schemas.openxmlformats.org/officeDocument/2006/math">
                    <m:r>
                      <a:rPr lang="en-GB" sz="1600" b="1" i="0">
                        <a:latin typeface="Cambria Math"/>
                      </a:rPr>
                      <m:t>𝐏</m:t>
                    </m:r>
                    <m:r>
                      <a:rPr lang="en-GB" sz="16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1600" i="1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sz="16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d>
                              <m:dPr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GB" sz="1600" i="1"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en-GB" sz="1600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d>
                          </m:den>
                        </m:f>
                        <m:r>
                          <a:rPr lang="en-GB" sz="1600" i="1">
                            <a:latin typeface="Cambria Math"/>
                          </a:rPr>
                          <m:t>∙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GB" sz="1600" i="1">
                                <a:latin typeface="Cambria Math"/>
                              </a:rPr>
                              <m:t>𝑖</m:t>
                            </m:r>
                            <m:r>
                              <a:rPr lang="en-GB" sz="1600" i="1"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en-GB" sz="1600" i="1">
                                <a:latin typeface="Cambria Math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de-DE" sz="16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 i="1">
                                        <a:latin typeface="Cambria Math"/>
                                      </a:rPr>
                                      <m:t>∆</m:t>
                                    </m:r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600" b="0" i="1">
                                            <a:latin typeface="Cambria Math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1600" b="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GB" sz="1600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GB" sz="1600" i="1">
                                        <a:latin typeface="Cambria Math"/>
                                      </a:rPr>
                                      <m:t>𝑀𝐴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GB" sz="16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rad>
                  </m:oMath>
                </a14:m>
                <a:endParaRPr lang="en-US" sz="1600" dirty="0">
                  <a:latin typeface="Cambria Math"/>
                </a:endParaRPr>
              </a:p>
              <a:p>
                <a:pPr marL="460375" lvl="1" indent="-285750">
                  <a:spcBef>
                    <a:spcPts val="1200"/>
                  </a:spcBef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Ø"/>
                  <a:tabLst>
                    <a:tab pos="714375" algn="l"/>
                  </a:tabLst>
                </a:pPr>
                <a:r>
                  <a:rPr lang="en-GB" sz="1600" u="sng" dirty="0"/>
                  <a:t>U</a:t>
                </a:r>
                <a:r>
                  <a:rPr lang="en-GB" sz="1600" dirty="0"/>
                  <a:t>ncertainty </a:t>
                </a:r>
                <a:r>
                  <a:rPr lang="en-GB" sz="1600" dirty="0" smtClean="0"/>
                  <a:t>(</a:t>
                </a:r>
                <a:r>
                  <a:rPr lang="en-GB" sz="1400" dirty="0" smtClean="0"/>
                  <a:t>U)  </a:t>
                </a:r>
                <a:r>
                  <a:rPr lang="en-GB" sz="1400" dirty="0"/>
                  <a:t>(</a:t>
                </a:r>
                <a:r>
                  <a:rPr lang="en-US" sz="1400" dirty="0" err="1"/>
                  <a:t>rms</a:t>
                </a:r>
                <a:r>
                  <a:rPr lang="en-US" sz="1400" dirty="0"/>
                  <a:t> around reference value)</a:t>
                </a:r>
                <a:endParaRPr lang="en-GB" sz="1400" dirty="0"/>
              </a:p>
              <a:p>
                <a:pPr marL="174625" lvl="1" indent="0"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  <a:buNone/>
                  <a:tabLst>
                    <a:tab pos="714375" algn="l"/>
                  </a:tabLst>
                </a:pPr>
                <a:r>
                  <a:rPr lang="en-GB" sz="1600" b="1" dirty="0">
                    <a:ea typeface="Times New Roman"/>
                    <a:cs typeface="Times New Roman"/>
                  </a:rPr>
                  <a:t>	</a:t>
                </a:r>
                <a14:m>
                  <m:oMath xmlns:m="http://schemas.openxmlformats.org/officeDocument/2006/math">
                    <m:r>
                      <a:rPr lang="en-GB" sz="1600" b="1" i="0">
                        <a:latin typeface="Cambria Math"/>
                        <a:ea typeface="Times New Roman"/>
                        <a:cs typeface="Times New Roman"/>
                      </a:rPr>
                      <m:t>𝐔</m:t>
                    </m:r>
                    <m:r>
                      <a:rPr lang="en-GB" sz="1600" i="1">
                        <a:latin typeface="Cambria Math"/>
                        <a:ea typeface="Times New Roman"/>
                        <a:cs typeface="Times New Roman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1600" i="1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sz="1600" i="1">
                                <a:latin typeface="Cambria Math"/>
                                <a:ea typeface="Times New Roman"/>
                                <a:cs typeface="Times New Roman"/>
                              </a:rPr>
                              <m:t>1</m:t>
                            </m:r>
                          </m:num>
                          <m:den>
                            <m:r>
                              <a:rPr lang="en-GB" sz="1600" i="1">
                                <a:latin typeface="Cambria Math"/>
                                <a:ea typeface="Times New Roman"/>
                                <a:cs typeface="Times New Roman"/>
                              </a:rPr>
                              <m:t>𝑛</m:t>
                            </m:r>
                          </m:den>
                        </m:f>
                        <m:nary>
                          <m:naryPr>
                            <m:chr m:val="∑"/>
                            <m:limLoc m:val="undOvr"/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GB" sz="1600" i="1">
                                <a:latin typeface="Cambria Math"/>
                                <a:ea typeface="Times New Roman"/>
                                <a:cs typeface="Times New Roman"/>
                              </a:rPr>
                              <m:t>𝑖</m:t>
                            </m:r>
                            <m:r>
                              <a:rPr lang="en-GB" sz="1600" i="1">
                                <a:latin typeface="Cambria Math"/>
                                <a:ea typeface="Times New Roman"/>
                                <a:cs typeface="Times New Roman"/>
                              </a:rPr>
                              <m:t>=1</m:t>
                            </m:r>
                          </m:sub>
                          <m:sup>
                            <m:r>
                              <a:rPr lang="en-GB" sz="1600" i="1">
                                <a:latin typeface="Cambria Math"/>
                                <a:ea typeface="Times New Roman"/>
                                <a:cs typeface="Times New Roman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de-DE" sz="16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6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GB" sz="1600">
                                            <a:latin typeface="Cambria Math"/>
                                            <a:ea typeface="Times New Roman"/>
                                            <a:cs typeface="Times New Roman"/>
                                          </a:rPr>
                                          <m:t>Δ</m:t>
                                        </m:r>
                                        <m:r>
                                          <a:rPr lang="en-GB" sz="1600" i="1">
                                            <a:latin typeface="Cambria Math"/>
                                            <a:ea typeface="Times New Roman"/>
                                            <a:cs typeface="Times New Roman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GB" sz="1600" i="1">
                                            <a:latin typeface="Cambria Math"/>
                                            <a:ea typeface="Times New Roman"/>
                                            <a:cs typeface="Times New Roman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GB" sz="1600" i="1"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rad>
                  </m:oMath>
                </a14:m>
                <a:endParaRPr lang="en-US" sz="1600" dirty="0"/>
              </a:p>
              <a:p>
                <a:pPr marL="174625" lvl="1" indent="0"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  <a:buNone/>
                </a:pPr>
                <a:endParaRPr lang="en-US" sz="1600" dirty="0"/>
              </a:p>
              <a:p>
                <a:pPr marL="460375" lvl="1" indent="-285750"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SR per band:</a:t>
                </a:r>
              </a:p>
              <a:p>
                <a:pPr marL="910375" lvl="2" indent="-285750"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Ø"/>
                </a:pPr>
                <a:r>
                  <a:rPr lang="en-US" sz="1600" dirty="0" smtClean="0"/>
                  <a:t>A</a:t>
                </a:r>
                <a:r>
                  <a:rPr lang="en-US" sz="1600" dirty="0"/>
                  <a:t>, </a:t>
                </a:r>
                <a:r>
                  <a:rPr lang="en-US" sz="1600" dirty="0" smtClean="0"/>
                  <a:t>P </a:t>
                </a:r>
                <a:r>
                  <a:rPr lang="en-US" sz="1600" dirty="0"/>
                  <a:t>and U are computed per 0.02-SR-bins and</a:t>
                </a:r>
              </a:p>
              <a:p>
                <a:pPr marL="910375" lvl="2" indent="-285750"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overall values for entire SR range</a:t>
                </a:r>
                <a:endParaRPr lang="de-DE" sz="1600" dirty="0"/>
              </a:p>
            </p:txBody>
          </p:sp>
        </mc:Choice>
        <mc:Fallback xmlns="">
          <p:sp>
            <p:nvSpPr>
              <p:cNvPr id="12" name="Text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82295" y="972000"/>
                <a:ext cx="5916628" cy="5397824"/>
              </a:xfrm>
              <a:prstGeom prst="rect">
                <a:avLst/>
              </a:prstGeom>
              <a:blipFill rotWithShape="1">
                <a:blip r:embed="rId4"/>
                <a:stretch>
                  <a:fillRect l="-2163" t="-1354" b="-13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Inhaltsplatzhalter 7"/>
          <p:cNvSpPr txBox="1">
            <a:spLocks/>
          </p:cNvSpPr>
          <p:nvPr/>
        </p:nvSpPr>
        <p:spPr>
          <a:xfrm>
            <a:off x="10656000" y="3600000"/>
            <a:ext cx="15120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lvl="3" indent="0" algn="ctr" defTabSz="808038">
              <a:spcBef>
                <a:spcPts val="1200"/>
              </a:spcBef>
              <a:spcAft>
                <a:spcPts val="600"/>
              </a:spcAft>
              <a:buNone/>
              <a:tabLst>
                <a:tab pos="542925" algn="l"/>
                <a:tab pos="8162925" algn="r"/>
              </a:tabLst>
            </a:pPr>
            <a:r>
              <a:rPr lang="en-US" sz="1400" dirty="0"/>
              <a:t>High accuracy, </a:t>
            </a:r>
            <a:r>
              <a:rPr lang="en-US" sz="1400" dirty="0" smtClean="0"/>
              <a:t>low precision</a:t>
            </a:r>
            <a:endParaRPr lang="de-DE" sz="1400" dirty="0" smtClean="0">
              <a:sym typeface="Wingdings" panose="05000000000000000000" pitchFamily="2" charset="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000" y="2556000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000" y="4212000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Inhaltsplatzhalter 7"/>
          <p:cNvSpPr txBox="1">
            <a:spLocks/>
          </p:cNvSpPr>
          <p:nvPr/>
        </p:nvSpPr>
        <p:spPr>
          <a:xfrm>
            <a:off x="10656000" y="5256000"/>
            <a:ext cx="15120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200" lvl="3" indent="0" defTabSz="808038">
              <a:spcBef>
                <a:spcPts val="1200"/>
              </a:spcBef>
              <a:spcAft>
                <a:spcPts val="600"/>
              </a:spcAft>
              <a:buNone/>
              <a:tabLst>
                <a:tab pos="542925" algn="l"/>
                <a:tab pos="8162925" algn="r"/>
              </a:tabLst>
            </a:pPr>
            <a:r>
              <a:rPr lang="en-US" sz="1400" dirty="0" smtClean="0"/>
              <a:t>high </a:t>
            </a:r>
            <a:r>
              <a:rPr lang="en-US" sz="1400" dirty="0"/>
              <a:t>precision, </a:t>
            </a:r>
            <a:r>
              <a:rPr lang="en-US" sz="1400" dirty="0" smtClean="0"/>
              <a:t>low accuracy</a:t>
            </a:r>
            <a:endParaRPr lang="de-DE" sz="1400" dirty="0" smtClean="0">
              <a:sym typeface="Wingdings" panose="05000000000000000000" pitchFamily="2" charset="2"/>
            </a:endParaRPr>
          </a:p>
        </p:txBody>
      </p:sp>
      <p:sp>
        <p:nvSpPr>
          <p:cNvPr id="23" name="Line 2"/>
          <p:cNvSpPr>
            <a:spLocks noChangeShapeType="1"/>
          </p:cNvSpPr>
          <p:nvPr/>
        </p:nvSpPr>
        <p:spPr bwMode="auto">
          <a:xfrm>
            <a:off x="360000" y="828000"/>
            <a:ext cx="92160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35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396000"/>
            <a:ext cx="11454162" cy="738664"/>
          </a:xfrm>
        </p:spPr>
        <p:txBody>
          <a:bodyPr wrap="square">
            <a:spAutoFit/>
          </a:bodyPr>
          <a:lstStyle/>
          <a:p>
            <a:pPr>
              <a:tabLst>
                <a:tab pos="11390313" algn="r"/>
              </a:tabLst>
            </a:pPr>
            <a:r>
              <a:rPr lang="en-US" dirty="0" smtClean="0"/>
              <a:t>Validation of </a:t>
            </a:r>
            <a:r>
              <a:rPr lang="en-US" dirty="0">
                <a:solidFill>
                  <a:srgbClr val="FF0000"/>
                </a:solidFill>
              </a:rPr>
              <a:t>AOT</a:t>
            </a:r>
            <a:r>
              <a:rPr lang="en-US" dirty="0"/>
              <a:t> </a:t>
            </a:r>
            <a:r>
              <a:rPr lang="en-US" dirty="0" smtClean="0"/>
              <a:t>Product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6</a:t>
            </a:fld>
            <a:endParaRPr lang="en-GB" noProof="0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445291"/>
              </p:ext>
            </p:extLst>
          </p:nvPr>
        </p:nvGraphicFramePr>
        <p:xfrm>
          <a:off x="360000" y="1044000"/>
          <a:ext cx="5508000" cy="4860000"/>
        </p:xfrm>
        <a:graphic>
          <a:graphicData uri="http://schemas.openxmlformats.org/drawingml/2006/table">
            <a:tbl>
              <a:tblPr/>
              <a:tblGrid>
                <a:gridCol w="3132000"/>
                <a:gridCol w="1188000"/>
                <a:gridCol w="1188000"/>
              </a:tblGrid>
              <a:tr h="360000">
                <a:tc>
                  <a:txBody>
                    <a:bodyPr/>
                    <a:lstStyle/>
                    <a:p>
                      <a:pPr algn="ctr" fontAlgn="b">
                        <a:lnSpc>
                          <a:spcPts val="144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de-DE" sz="16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AOT </a:t>
                      </a:r>
                      <a:r>
                        <a:rPr lang="de-DE" sz="1600" b="1" kern="120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statistics</a:t>
                      </a:r>
                      <a:endParaRPr lang="de-DE" sz="1600" b="1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ver</a:t>
                      </a: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2.4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ver</a:t>
                      </a: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2.5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Total </a:t>
                      </a:r>
                      <a:r>
                        <a:rPr lang="de-DE" sz="16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no</a:t>
                      </a: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. </a:t>
                      </a:r>
                      <a:r>
                        <a:rPr lang="de-DE" sz="16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of</a:t>
                      </a: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6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products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37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37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Products within 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requirement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Verdana"/>
                          <a:ea typeface="Times New Roman"/>
                          <a:cs typeface="Arial"/>
                        </a:rPr>
                        <a:t>22%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Verdana"/>
                          <a:ea typeface="Times New Roman"/>
                          <a:cs typeface="Arial"/>
                        </a:rPr>
                        <a:t>49%</a:t>
                      </a:r>
                      <a:endParaRPr lang="de-DE" sz="1600" b="1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de-DE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de-DE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de-DE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  <a:tabLst>
                          <a:tab pos="538163" algn="l"/>
                        </a:tabLs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R</a:t>
                      </a:r>
                      <a:r>
                        <a:rPr lang="de-DE" sz="1600" kern="1200" baseline="300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2	</a:t>
                      </a:r>
                      <a:r>
                        <a:rPr lang="en-GB" sz="1400" dirty="0" smtClean="0"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(Coefficient </a:t>
                      </a:r>
                      <a:r>
                        <a:rPr lang="en-GB" sz="1400" dirty="0"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of variation)</a:t>
                      </a:r>
                      <a:endParaRPr lang="de-DE" sz="14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0.17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0.47</a:t>
                      </a:r>
                      <a:endParaRPr lang="de-DE" sz="16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  <a:tabLst>
                          <a:tab pos="538163" algn="l"/>
                        </a:tabLs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r	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de-DE" sz="14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Pearson’s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kern="120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correlation</a:t>
                      </a:r>
                      <a:r>
                        <a:rPr lang="de-DE" sz="14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coeff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.)</a:t>
                      </a:r>
                      <a:endParaRPr lang="de-DE" sz="14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0.41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0.69</a:t>
                      </a:r>
                      <a:endParaRPr lang="de-DE" sz="16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de-DE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de-DE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de-DE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  <a:tabLst>
                          <a:tab pos="541338" algn="l"/>
                        </a:tabLst>
                      </a:pPr>
                      <a:r>
                        <a:rPr lang="de-DE" sz="1400" i="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M</a:t>
                      </a: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A	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de-DE" sz="1200" i="1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Median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kern="120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Accuracy</a:t>
                      </a:r>
                      <a:r>
                        <a:rPr lang="de-DE" sz="14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value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)</a:t>
                      </a:r>
                      <a:endParaRPr lang="de-DE" sz="14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0.10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b="1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0.02</a:t>
                      </a:r>
                      <a:endParaRPr lang="de-DE" sz="1600" b="1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  <a:tabLst>
                          <a:tab pos="541338" algn="l"/>
                        </a:tabLs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MD	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(Median </a:t>
                      </a:r>
                      <a:r>
                        <a:rPr lang="de-DE" sz="14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deviation</a:t>
                      </a:r>
                      <a:r>
                        <a:rPr lang="de-DE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)</a:t>
                      </a:r>
                      <a:endParaRPr lang="de-DE" sz="14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0.10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b="1" dirty="0" smtClean="0"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0.04</a:t>
                      </a:r>
                      <a:endParaRPr lang="de-DE" sz="1600" b="1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  <a:tabLst>
                          <a:tab pos="541338" algn="l"/>
                        </a:tabLst>
                      </a:pPr>
                      <a:r>
                        <a:rPr lang="de-DE" sz="1400" i="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M</a:t>
                      </a: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	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de-DE" sz="1200" i="1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Median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Precision </a:t>
                      </a:r>
                      <a:r>
                        <a:rPr lang="de-DE" sz="14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value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)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0.09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b="1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0.06</a:t>
                      </a:r>
                      <a:endParaRPr lang="de-DE" sz="1600" b="1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  <a:tabLst>
                          <a:tab pos="541338" algn="l"/>
                        </a:tabLs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U	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de-DE" sz="14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Uncertainty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)</a:t>
                      </a:r>
                      <a:endParaRPr lang="de-DE" sz="14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0.14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0.06</a:t>
                      </a:r>
                      <a:endParaRPr lang="de-DE" sz="1600" b="1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</a:pPr>
                      <a:endParaRPr lang="de-DE" sz="1000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000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000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Max AOT</a:t>
                      </a:r>
                      <a:r>
                        <a:rPr lang="de-DE" sz="1600" kern="1200" baseline="-25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550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difference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0.29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0.16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95.4% Quantile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0.24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0.08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68.3%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Quantile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0.15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0.04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2483075"/>
            <a:ext cx="2700000" cy="14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1080000"/>
            <a:ext cx="2700000" cy="14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Espace réservé du texte 2"/>
          <p:cNvSpPr txBox="1">
            <a:spLocks/>
          </p:cNvSpPr>
          <p:nvPr/>
        </p:nvSpPr>
        <p:spPr>
          <a:xfrm>
            <a:off x="6120000" y="4140000"/>
            <a:ext cx="5832000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tabLst>
                <a:tab pos="534988" algn="l"/>
                <a:tab pos="3141663" algn="l"/>
              </a:tabLst>
            </a:pPr>
            <a:r>
              <a:rPr lang="en-US" sz="1800" dirty="0"/>
              <a:t>Remarkable improvement since Sen2Cor 2.4</a:t>
            </a:r>
          </a:p>
          <a:p>
            <a:pPr marL="358775" indent="-358775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534988" algn="l"/>
                <a:tab pos="3141663" algn="l"/>
              </a:tabLst>
            </a:pPr>
            <a:r>
              <a:rPr lang="en-US" sz="1800" dirty="0" smtClean="0"/>
              <a:t>DDV-algorithm </a:t>
            </a:r>
            <a:r>
              <a:rPr lang="en-US" sz="1800" dirty="0"/>
              <a:t>mostly overestimates </a:t>
            </a:r>
            <a:r>
              <a:rPr lang="en-US" sz="1800" dirty="0" smtClean="0"/>
              <a:t>AOT</a:t>
            </a:r>
            <a:r>
              <a:rPr lang="en-US" sz="1800" baseline="-25000" dirty="0" smtClean="0"/>
              <a:t>550</a:t>
            </a:r>
            <a:endParaRPr lang="en-US" sz="1800" dirty="0" smtClean="0"/>
          </a:p>
          <a:p>
            <a:pPr marL="358775" indent="-358775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534988" algn="l"/>
                <a:tab pos="3141663" algn="l"/>
              </a:tabLst>
            </a:pPr>
            <a:r>
              <a:rPr lang="en-US" sz="1800" dirty="0" smtClean="0"/>
              <a:t>Very </a:t>
            </a:r>
            <a:r>
              <a:rPr lang="en-US" sz="1800" dirty="0"/>
              <a:t>good MA, MP und U for DDV-data </a:t>
            </a:r>
            <a:r>
              <a:rPr lang="en-US" sz="1800" dirty="0" smtClean="0"/>
              <a:t>set,</a:t>
            </a:r>
            <a:br>
              <a:rPr lang="en-US" sz="1800" dirty="0" smtClean="0"/>
            </a:br>
            <a:r>
              <a:rPr lang="en-US" sz="1800" dirty="0" smtClean="0"/>
              <a:t>but </a:t>
            </a:r>
            <a:r>
              <a:rPr lang="en-US" sz="1800" dirty="0"/>
              <a:t>still </a:t>
            </a:r>
            <a:r>
              <a:rPr lang="en-US" sz="1800" dirty="0" smtClean="0"/>
              <a:t>only ≈ </a:t>
            </a:r>
            <a:r>
              <a:rPr lang="en-US" sz="1800" dirty="0"/>
              <a:t>50% </a:t>
            </a:r>
            <a:r>
              <a:rPr lang="en-US" sz="1800" dirty="0" smtClean="0"/>
              <a:t>of products </a:t>
            </a:r>
            <a:r>
              <a:rPr lang="en-US" sz="1800" dirty="0"/>
              <a:t>within </a:t>
            </a:r>
            <a:r>
              <a:rPr lang="en-US" sz="1800" dirty="0" smtClean="0"/>
              <a:t>requirement</a:t>
            </a:r>
          </a:p>
          <a:p>
            <a:pPr marL="358775" indent="-358775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534988" algn="l"/>
                <a:tab pos="3141663" algn="l"/>
              </a:tabLst>
            </a:pPr>
            <a:r>
              <a:rPr lang="en-US" sz="1800" dirty="0" smtClean="0"/>
              <a:t>MA </a:t>
            </a:r>
            <a:r>
              <a:rPr lang="en-US" sz="1800" dirty="0"/>
              <a:t>± </a:t>
            </a:r>
            <a:r>
              <a:rPr lang="en-US" sz="1800" dirty="0" smtClean="0"/>
              <a:t>MP </a:t>
            </a:r>
            <a:r>
              <a:rPr lang="en-US" sz="1800" dirty="0"/>
              <a:t>=</a:t>
            </a:r>
            <a:r>
              <a:rPr lang="en-US" sz="1800" dirty="0" smtClean="0"/>
              <a:t> 0.02 </a:t>
            </a:r>
            <a:r>
              <a:rPr lang="en-US" sz="1800" dirty="0"/>
              <a:t>± </a:t>
            </a:r>
            <a:r>
              <a:rPr lang="en-US" sz="1800" dirty="0" smtClean="0"/>
              <a:t>0.06  </a:t>
            </a:r>
            <a:r>
              <a:rPr lang="en-US" sz="1600" dirty="0" smtClean="0"/>
              <a:t>for granules with vegetation</a:t>
            </a:r>
            <a:endParaRPr lang="en-US" sz="1600" dirty="0"/>
          </a:p>
        </p:txBody>
      </p:sp>
      <p:sp>
        <p:nvSpPr>
          <p:cNvPr id="16" name="Titel 1"/>
          <p:cNvSpPr txBox="1">
            <a:spLocks/>
          </p:cNvSpPr>
          <p:nvPr/>
        </p:nvSpPr>
        <p:spPr bwMode="auto">
          <a:xfrm>
            <a:off x="6192000" y="792000"/>
            <a:ext cx="583620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tabLst>
                <a:tab pos="5743575" algn="r"/>
                <a:tab pos="11390313" algn="r"/>
              </a:tabLst>
            </a:pPr>
            <a:r>
              <a:rPr lang="en-US" sz="1400" b="0" dirty="0" smtClean="0"/>
              <a:t>	Accuracy requirement (solid lines): |ΔAOT</a:t>
            </a:r>
            <a:r>
              <a:rPr lang="en-US" sz="1400" b="0" baseline="-25000" dirty="0" smtClean="0"/>
              <a:t>550</a:t>
            </a:r>
            <a:r>
              <a:rPr lang="en-US" sz="1400" b="0" dirty="0" smtClean="0"/>
              <a:t>| ≤0.1*AOT550</a:t>
            </a:r>
            <a:r>
              <a:rPr lang="en-US" sz="1400" b="0" baseline="-25000" dirty="0" smtClean="0"/>
              <a:t>ref</a:t>
            </a:r>
            <a:r>
              <a:rPr lang="en-US" sz="1400" b="0" dirty="0" smtClean="0"/>
              <a:t>+0.03</a:t>
            </a:r>
            <a:endParaRPr lang="en-GB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0" y="1080000"/>
            <a:ext cx="2940171" cy="28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Line 2"/>
          <p:cNvSpPr>
            <a:spLocks noChangeShapeType="1"/>
          </p:cNvSpPr>
          <p:nvPr/>
        </p:nvSpPr>
        <p:spPr bwMode="auto">
          <a:xfrm>
            <a:off x="360000" y="756000"/>
            <a:ext cx="115920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47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396000"/>
            <a:ext cx="11454162" cy="369332"/>
          </a:xfrm>
        </p:spPr>
        <p:txBody>
          <a:bodyPr wrap="square">
            <a:spAutoFit/>
          </a:bodyPr>
          <a:lstStyle/>
          <a:p>
            <a:pPr>
              <a:tabLst>
                <a:tab pos="11390313" algn="r"/>
              </a:tabLst>
            </a:pPr>
            <a:r>
              <a:rPr lang="en-US" dirty="0" smtClean="0"/>
              <a:t>Validation of </a:t>
            </a:r>
            <a:r>
              <a:rPr lang="en-US" dirty="0" smtClean="0">
                <a:solidFill>
                  <a:srgbClr val="FF0000"/>
                </a:solidFill>
              </a:rPr>
              <a:t>WV</a:t>
            </a:r>
            <a:r>
              <a:rPr lang="en-US" dirty="0" smtClean="0"/>
              <a:t> Product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 smtClean="0"/>
              <a:t>&gt; B. Pflug et.al. &gt; Accuracy and Uncertainty of Sen2Cor Bottom‐of‐Atmosphere Product                                                                                                                      38th </a:t>
            </a:r>
            <a:r>
              <a:rPr lang="en-US" noProof="0" dirty="0" err="1" smtClean="0"/>
              <a:t>EARSeL</a:t>
            </a:r>
            <a:r>
              <a:rPr lang="en-US" noProof="0" dirty="0" smtClean="0"/>
              <a:t>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7</a:t>
            </a:fld>
            <a:endParaRPr lang="en-GB" noProof="0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198508"/>
              </p:ext>
            </p:extLst>
          </p:nvPr>
        </p:nvGraphicFramePr>
        <p:xfrm>
          <a:off x="360000" y="1044000"/>
          <a:ext cx="5508000" cy="4860000"/>
        </p:xfrm>
        <a:graphic>
          <a:graphicData uri="http://schemas.openxmlformats.org/drawingml/2006/table">
            <a:tbl>
              <a:tblPr/>
              <a:tblGrid>
                <a:gridCol w="3132000"/>
                <a:gridCol w="1188000"/>
                <a:gridCol w="1188000"/>
              </a:tblGrid>
              <a:tr h="360000">
                <a:tc>
                  <a:txBody>
                    <a:bodyPr/>
                    <a:lstStyle/>
                    <a:p>
                      <a:pPr algn="ctr" fontAlgn="b">
                        <a:lnSpc>
                          <a:spcPts val="144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de-DE" sz="1600" b="1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WV </a:t>
                      </a:r>
                      <a:r>
                        <a:rPr lang="de-DE" sz="1600" b="1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statistics</a:t>
                      </a:r>
                      <a:r>
                        <a:rPr lang="de-DE" sz="1600" b="1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 </a:t>
                      </a:r>
                      <a:r>
                        <a:rPr lang="de-DE" sz="1400" b="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[cm]</a:t>
                      </a:r>
                      <a:endParaRPr lang="de-DE" sz="1400" b="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ver</a:t>
                      </a: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2.4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ver</a:t>
                      </a: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2.5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Total </a:t>
                      </a:r>
                      <a:r>
                        <a:rPr lang="de-DE" sz="16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no</a:t>
                      </a: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. </a:t>
                      </a:r>
                      <a:r>
                        <a:rPr lang="de-DE" sz="16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of</a:t>
                      </a: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6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products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37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37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Products within 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requirement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Verdana"/>
                          <a:ea typeface="Times New Roman"/>
                          <a:cs typeface="Arial"/>
                        </a:rPr>
                        <a:t>92%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Verdana"/>
                          <a:ea typeface="Times New Roman"/>
                          <a:cs typeface="Arial"/>
                        </a:rPr>
                        <a:t>97%</a:t>
                      </a:r>
                      <a:endParaRPr lang="de-DE" sz="1600" b="1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de-DE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de-DE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de-DE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  <a:tabLst>
                          <a:tab pos="538163" algn="l"/>
                        </a:tabLs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R</a:t>
                      </a:r>
                      <a:r>
                        <a:rPr lang="de-DE" sz="1600" kern="1200" baseline="300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2	</a:t>
                      </a:r>
                      <a:r>
                        <a:rPr lang="en-GB" sz="1400" dirty="0" smtClean="0"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(Coefficient </a:t>
                      </a:r>
                      <a:r>
                        <a:rPr lang="en-GB" sz="1400" dirty="0"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of variation)</a:t>
                      </a:r>
                      <a:endParaRPr lang="de-DE" sz="14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0.97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0.99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  <a:tabLst>
                          <a:tab pos="538163" algn="l"/>
                        </a:tabLs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r	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de-DE" sz="14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Pearson’s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kern="120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correlation</a:t>
                      </a:r>
                      <a:r>
                        <a:rPr lang="de-DE" sz="14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coeff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.)</a:t>
                      </a:r>
                      <a:endParaRPr lang="de-DE" sz="14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0.98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0.99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de-DE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de-DE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endParaRPr lang="de-DE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  <a:tabLst>
                          <a:tab pos="541338" algn="l"/>
                        </a:tabLst>
                      </a:pP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M</a:t>
                      </a: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A	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de-DE" sz="1200" i="1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Median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kern="120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Accuracy</a:t>
                      </a:r>
                      <a:r>
                        <a:rPr lang="de-DE" sz="14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value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)</a:t>
                      </a:r>
                      <a:endParaRPr lang="de-DE" sz="14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-0.12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b="1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-0.11</a:t>
                      </a:r>
                      <a:endParaRPr lang="de-DE" sz="1600" b="1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  <a:tabLst>
                          <a:tab pos="541338" algn="l"/>
                        </a:tabLs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MD	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(Median </a:t>
                      </a:r>
                      <a:r>
                        <a:rPr lang="de-DE" sz="14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deviation</a:t>
                      </a:r>
                      <a:r>
                        <a:rPr lang="de-DE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)</a:t>
                      </a:r>
                      <a:endParaRPr lang="de-DE" sz="14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0.04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b="1" dirty="0" smtClean="0"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0.02</a:t>
                      </a:r>
                      <a:endParaRPr lang="de-DE" sz="1600" b="1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  <a:tabLst>
                          <a:tab pos="541338" algn="l"/>
                        </a:tabLst>
                      </a:pP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M</a:t>
                      </a: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	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de-DE" sz="1200" i="1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Median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Precision </a:t>
                      </a:r>
                      <a:r>
                        <a:rPr lang="de-DE" sz="14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value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)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0.27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b="1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0.16</a:t>
                      </a:r>
                      <a:endParaRPr lang="de-DE" sz="1600" b="1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  <a:tabLst>
                          <a:tab pos="541338" algn="l"/>
                        </a:tabLs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U	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de-DE" sz="1400" kern="12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Uncertainty</a:t>
                      </a:r>
                      <a:r>
                        <a:rPr lang="de-DE" sz="14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)</a:t>
                      </a:r>
                      <a:endParaRPr lang="de-DE" sz="14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0.29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b="1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0.20</a:t>
                      </a:r>
                      <a:endParaRPr lang="de-DE" sz="1600" b="1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</a:pPr>
                      <a:endParaRPr lang="de-DE" sz="1000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000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000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Max AOT</a:t>
                      </a:r>
                      <a:r>
                        <a:rPr lang="de-DE" sz="1600" kern="1200" baseline="-25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550</a:t>
                      </a:r>
                      <a:r>
                        <a:rPr lang="de-DE" sz="16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difference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0.97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0.46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95.4% Quantile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0.22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0.19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176213" indent="0" algn="l" fontAlgn="b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68.3%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Quantile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-0.04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-0.035</a:t>
                      </a:r>
                      <a:endParaRPr lang="de-DE" sz="16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Espace réservé du texte 2"/>
          <p:cNvSpPr txBox="1">
            <a:spLocks/>
          </p:cNvSpPr>
          <p:nvPr/>
        </p:nvSpPr>
        <p:spPr>
          <a:xfrm>
            <a:off x="6120000" y="4140000"/>
            <a:ext cx="5908204" cy="22159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tabLst>
                <a:tab pos="534988" algn="l"/>
                <a:tab pos="3141663" algn="l"/>
              </a:tabLst>
            </a:pPr>
            <a:r>
              <a:rPr lang="en-US" sz="1800" dirty="0"/>
              <a:t>Already accurate WV estimation by Sen2Cor 2.4 is still little improved with Sen2Cor 2.5</a:t>
            </a:r>
          </a:p>
          <a:p>
            <a:pPr marL="358775" indent="-358775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534988" algn="l"/>
                <a:tab pos="3141663" algn="l"/>
              </a:tabLst>
            </a:pPr>
            <a:r>
              <a:rPr lang="en-US" sz="1800" dirty="0" smtClean="0"/>
              <a:t>Sen2Cor slightly underestimates WV</a:t>
            </a:r>
          </a:p>
          <a:p>
            <a:pPr marL="358775" indent="-358775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534988" algn="l"/>
                <a:tab pos="3141663" algn="l"/>
              </a:tabLst>
            </a:pPr>
            <a:r>
              <a:rPr lang="en-US" sz="1800" dirty="0" smtClean="0"/>
              <a:t>Very </a:t>
            </a:r>
            <a:r>
              <a:rPr lang="en-US" sz="1800" dirty="0"/>
              <a:t>good MA, MP und </a:t>
            </a:r>
            <a:r>
              <a:rPr lang="en-US" sz="1800" dirty="0" smtClean="0"/>
              <a:t>U,</a:t>
            </a:r>
            <a:br>
              <a:rPr lang="en-US" sz="1800" dirty="0" smtClean="0"/>
            </a:br>
            <a:r>
              <a:rPr lang="en-US" sz="1800" dirty="0" smtClean="0"/>
              <a:t>97% of products </a:t>
            </a:r>
            <a:r>
              <a:rPr lang="en-US" sz="1800" dirty="0"/>
              <a:t>within </a:t>
            </a:r>
            <a:r>
              <a:rPr lang="en-US" sz="1800" dirty="0" smtClean="0"/>
              <a:t>requirement</a:t>
            </a:r>
          </a:p>
          <a:p>
            <a:pPr marL="358775" indent="-358775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534988" algn="l"/>
                <a:tab pos="3141663" algn="l"/>
              </a:tabLst>
            </a:pPr>
            <a:r>
              <a:rPr lang="en-US" sz="1800" dirty="0" smtClean="0"/>
              <a:t>MA </a:t>
            </a:r>
            <a:r>
              <a:rPr lang="en-US" sz="1800" dirty="0"/>
              <a:t>± </a:t>
            </a:r>
            <a:r>
              <a:rPr lang="en-US" sz="1800" dirty="0" smtClean="0"/>
              <a:t>MP </a:t>
            </a:r>
            <a:r>
              <a:rPr lang="en-US" sz="1800" dirty="0"/>
              <a:t>=</a:t>
            </a:r>
            <a:r>
              <a:rPr lang="en-US" sz="1800" dirty="0" smtClean="0"/>
              <a:t> -0.11 </a:t>
            </a:r>
            <a:r>
              <a:rPr lang="en-US" sz="1800" dirty="0"/>
              <a:t>± </a:t>
            </a:r>
            <a:r>
              <a:rPr lang="en-US" sz="1800" dirty="0" smtClean="0"/>
              <a:t>0.16 cm  </a:t>
            </a:r>
            <a:r>
              <a:rPr lang="en-US" sz="1600" dirty="0" smtClean="0"/>
              <a:t>for granules with vegetation</a:t>
            </a:r>
            <a:endParaRPr lang="en-US" sz="1600" dirty="0"/>
          </a:p>
        </p:txBody>
      </p:sp>
      <p:sp>
        <p:nvSpPr>
          <p:cNvPr id="16" name="Titel 1"/>
          <p:cNvSpPr txBox="1">
            <a:spLocks/>
          </p:cNvSpPr>
          <p:nvPr/>
        </p:nvSpPr>
        <p:spPr bwMode="auto">
          <a:xfrm>
            <a:off x="6192000" y="792000"/>
            <a:ext cx="583620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tabLst>
                <a:tab pos="5743575" algn="r"/>
                <a:tab pos="11390313" algn="r"/>
              </a:tabLst>
            </a:pPr>
            <a:r>
              <a:rPr lang="en-US" sz="1400" b="0" dirty="0" smtClean="0"/>
              <a:t>	Accuracy requirement (solid lines): </a:t>
            </a:r>
            <a:r>
              <a:rPr lang="el-GR" sz="1400" b="0" dirty="0"/>
              <a:t>|Δ</a:t>
            </a:r>
            <a:r>
              <a:rPr lang="en-US" sz="1400" b="0" dirty="0"/>
              <a:t>WV| ≤0.1*WV</a:t>
            </a:r>
            <a:r>
              <a:rPr lang="en-US" sz="1400" b="0" baseline="-25000" dirty="0"/>
              <a:t>ref</a:t>
            </a:r>
            <a:r>
              <a:rPr lang="en-US" sz="1400" b="0" dirty="0"/>
              <a:t>+0.2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2484000"/>
            <a:ext cx="2700000" cy="14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0" y="1080000"/>
            <a:ext cx="3084003" cy="28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1080000"/>
            <a:ext cx="2700000" cy="141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Line 2"/>
          <p:cNvSpPr>
            <a:spLocks noChangeShapeType="1"/>
          </p:cNvSpPr>
          <p:nvPr/>
        </p:nvSpPr>
        <p:spPr bwMode="auto">
          <a:xfrm>
            <a:off x="360000" y="756000"/>
            <a:ext cx="117000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646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D:\proj_s2mpc\val-SR\Sen2Cor25\APU-graphs\apuband04landDDVsen2Cor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548" y="3420000"/>
            <a:ext cx="336000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proj_s2mpc\val-SR\Sen2Cor25\APU-graphs\apuband02landDDVsen2Cor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548" y="3420000"/>
            <a:ext cx="336000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396000"/>
            <a:ext cx="11221200" cy="369332"/>
          </a:xfrm>
        </p:spPr>
        <p:txBody>
          <a:bodyPr>
            <a:spAutoFit/>
          </a:bodyPr>
          <a:lstStyle/>
          <a:p>
            <a:pPr>
              <a:tabLst>
                <a:tab pos="8969375" algn="l"/>
                <a:tab pos="11214100" algn="r"/>
              </a:tabLst>
            </a:pPr>
            <a:r>
              <a:rPr lang="en-GB" dirty="0" smtClean="0"/>
              <a:t>Validation of </a:t>
            </a:r>
            <a:r>
              <a:rPr lang="en-GB" dirty="0" smtClean="0">
                <a:solidFill>
                  <a:srgbClr val="FF0000"/>
                </a:solidFill>
              </a:rPr>
              <a:t>BOA</a:t>
            </a:r>
            <a:r>
              <a:rPr lang="en-GB" dirty="0" smtClean="0"/>
              <a:t> Product (SR):  </a:t>
            </a:r>
            <a:r>
              <a:rPr lang="en-GB" dirty="0" smtClean="0">
                <a:solidFill>
                  <a:srgbClr val="FF0000"/>
                </a:solidFill>
              </a:rPr>
              <a:t>Sen2Cor 2.5 versus 2.4</a:t>
            </a:r>
            <a:r>
              <a:rPr lang="en-GB" dirty="0"/>
              <a:t>	</a:t>
            </a:r>
            <a:r>
              <a:rPr lang="en-US" sz="1400" b="0" dirty="0"/>
              <a:t> </a:t>
            </a:r>
            <a:r>
              <a:rPr lang="en-US" sz="1200" b="0" dirty="0"/>
              <a:t>specs: </a:t>
            </a:r>
            <a:r>
              <a:rPr lang="el-GR" sz="1200" b="0" dirty="0"/>
              <a:t>|Δ</a:t>
            </a:r>
            <a:r>
              <a:rPr lang="en-US" sz="1200" b="0" dirty="0"/>
              <a:t>SR| ≤0.05*SR</a:t>
            </a:r>
            <a:r>
              <a:rPr lang="en-US" sz="1200" b="0" baseline="-25000" dirty="0"/>
              <a:t>ref</a:t>
            </a:r>
            <a:r>
              <a:rPr lang="en-US" sz="1200" b="0" dirty="0"/>
              <a:t>+0.005</a:t>
            </a:r>
            <a:endParaRPr lang="en-GB" sz="1200" b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60000" y="828000"/>
            <a:ext cx="117000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" name="Espace réservé du texte 2"/>
          <p:cNvSpPr txBox="1">
            <a:spLocks/>
          </p:cNvSpPr>
          <p:nvPr/>
        </p:nvSpPr>
        <p:spPr>
          <a:xfrm>
            <a:off x="1776232" y="5976000"/>
            <a:ext cx="1065631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6195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1074738" algn="l"/>
              </a:tabLst>
            </a:pPr>
            <a:r>
              <a:rPr lang="de-DE" sz="2000" dirty="0" smtClean="0">
                <a:latin typeface="+mn-lt"/>
              </a:rPr>
              <a:t>All of A, P </a:t>
            </a:r>
            <a:r>
              <a:rPr lang="de-DE" sz="2000" dirty="0" err="1" smtClean="0">
                <a:latin typeface="+mn-lt"/>
              </a:rPr>
              <a:t>and</a:t>
            </a:r>
            <a:r>
              <a:rPr lang="de-DE" sz="2000" dirty="0" smtClean="0">
                <a:latin typeface="+mn-lt"/>
              </a:rPr>
              <a:t> U </a:t>
            </a:r>
            <a:r>
              <a:rPr lang="de-DE" sz="2000" dirty="0" err="1" smtClean="0">
                <a:latin typeface="+mn-lt"/>
              </a:rPr>
              <a:t>give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better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results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for</a:t>
            </a:r>
            <a:r>
              <a:rPr lang="de-DE" sz="2000" dirty="0" smtClean="0">
                <a:latin typeface="+mn-lt"/>
              </a:rPr>
              <a:t> Sen2Cor 2.5 </a:t>
            </a:r>
            <a:r>
              <a:rPr lang="de-DE" sz="2000" dirty="0" err="1" smtClean="0">
                <a:latin typeface="+mn-lt"/>
              </a:rPr>
              <a:t>than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for</a:t>
            </a:r>
            <a:r>
              <a:rPr lang="de-DE" sz="2000" dirty="0" smtClean="0">
                <a:latin typeface="+mn-lt"/>
              </a:rPr>
              <a:t> Sen2Cor 2.4</a:t>
            </a:r>
          </a:p>
        </p:txBody>
      </p:sp>
      <p:sp>
        <p:nvSpPr>
          <p:cNvPr id="33" name="Espace réservé du texte 2"/>
          <p:cNvSpPr txBox="1">
            <a:spLocks/>
          </p:cNvSpPr>
          <p:nvPr/>
        </p:nvSpPr>
        <p:spPr>
          <a:xfrm>
            <a:off x="3576548" y="4500000"/>
            <a:ext cx="972000" cy="561692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B2</a:t>
            </a:r>
          </a:p>
          <a:p>
            <a:pPr marL="0" indent="0" algn="r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&lt;U&gt;=</a:t>
            </a:r>
            <a:r>
              <a:rPr lang="en-GB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0.016</a:t>
            </a:r>
            <a:endParaRPr lang="de-DE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6" name="Espace réservé du texte 2"/>
          <p:cNvSpPr txBox="1">
            <a:spLocks/>
          </p:cNvSpPr>
          <p:nvPr/>
        </p:nvSpPr>
        <p:spPr>
          <a:xfrm>
            <a:off x="10056548" y="4500000"/>
            <a:ext cx="972000" cy="561692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B4</a:t>
            </a:r>
          </a:p>
          <a:p>
            <a:pPr marL="0" indent="0" algn="r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&lt;U&gt;=</a:t>
            </a:r>
            <a:r>
              <a:rPr lang="en-GB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0.023</a:t>
            </a:r>
            <a:endParaRPr lang="de-DE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548" y="900000"/>
            <a:ext cx="336082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548" y="900000"/>
            <a:ext cx="335096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Espace réservé du texte 2"/>
          <p:cNvSpPr txBox="1">
            <a:spLocks/>
          </p:cNvSpPr>
          <p:nvPr/>
        </p:nvSpPr>
        <p:spPr>
          <a:xfrm>
            <a:off x="3576548" y="2160000"/>
            <a:ext cx="971912" cy="561692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B2</a:t>
            </a:r>
          </a:p>
          <a:p>
            <a:pPr marL="0" indent="0" algn="r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&lt;U&gt;=0.020</a:t>
            </a:r>
            <a:endParaRPr lang="de-DE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0" name="Espace réservé du texte 2"/>
          <p:cNvSpPr txBox="1">
            <a:spLocks/>
          </p:cNvSpPr>
          <p:nvPr/>
        </p:nvSpPr>
        <p:spPr>
          <a:xfrm>
            <a:off x="10056548" y="2160000"/>
            <a:ext cx="972000" cy="561692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B4</a:t>
            </a:r>
          </a:p>
          <a:p>
            <a:pPr marL="0" indent="0" algn="r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&lt;U&gt;=0.027</a:t>
            </a:r>
            <a:endParaRPr lang="de-DE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1" name="Espace réservé du texte 2"/>
          <p:cNvSpPr txBox="1">
            <a:spLocks/>
          </p:cNvSpPr>
          <p:nvPr/>
        </p:nvSpPr>
        <p:spPr>
          <a:xfrm>
            <a:off x="552548" y="3420000"/>
            <a:ext cx="11160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buNone/>
              <a:tabLst>
                <a:tab pos="449263" algn="l"/>
                <a:tab pos="3767138" algn="l"/>
                <a:tab pos="6908800" algn="l"/>
              </a:tabLst>
            </a:pPr>
            <a:r>
              <a:rPr lang="en-US" sz="1800" dirty="0" smtClean="0"/>
              <a:t>Sen2Cor </a:t>
            </a:r>
            <a:r>
              <a:rPr lang="en-US" sz="1800" dirty="0" smtClean="0">
                <a:solidFill>
                  <a:srgbClr val="FF0000"/>
                </a:solidFill>
              </a:rPr>
              <a:t>2.5 </a:t>
            </a:r>
            <a:endParaRPr lang="de-DE" sz="1800" dirty="0" smtClean="0"/>
          </a:p>
        </p:txBody>
      </p:sp>
      <p:sp>
        <p:nvSpPr>
          <p:cNvPr id="52" name="Espace réservé du texte 2"/>
          <p:cNvSpPr txBox="1">
            <a:spLocks/>
          </p:cNvSpPr>
          <p:nvPr/>
        </p:nvSpPr>
        <p:spPr>
          <a:xfrm>
            <a:off x="552548" y="900000"/>
            <a:ext cx="11160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buNone/>
              <a:tabLst>
                <a:tab pos="449263" algn="l"/>
                <a:tab pos="3767138" algn="l"/>
                <a:tab pos="6908800" algn="l"/>
              </a:tabLst>
            </a:pPr>
            <a:r>
              <a:rPr lang="en-US" sz="1800" dirty="0" smtClean="0"/>
              <a:t>Sen2Cor </a:t>
            </a:r>
            <a:r>
              <a:rPr lang="en-US" sz="1800" dirty="0" smtClean="0">
                <a:solidFill>
                  <a:srgbClr val="FF0000"/>
                </a:solidFill>
              </a:rPr>
              <a:t>2.4 </a:t>
            </a:r>
            <a:endParaRPr lang="de-DE" sz="1800" dirty="0" smtClean="0"/>
          </a:p>
        </p:txBody>
      </p:sp>
      <p:pic>
        <p:nvPicPr>
          <p:cNvPr id="5122" name="Picture 2" descr="C:\Users\pflug\Pictures\Bild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36" y="899999"/>
            <a:ext cx="335096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Espace réservé du texte 2"/>
          <p:cNvSpPr txBox="1">
            <a:spLocks/>
          </p:cNvSpPr>
          <p:nvPr/>
        </p:nvSpPr>
        <p:spPr>
          <a:xfrm>
            <a:off x="6816548" y="2160000"/>
            <a:ext cx="971912" cy="561692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B3</a:t>
            </a:r>
          </a:p>
          <a:p>
            <a:pPr marL="0" indent="0" algn="r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&lt;U&gt;=0.023</a:t>
            </a:r>
            <a:endParaRPr lang="de-DE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124" name="Picture 4" descr="C:\Users\Public\Pictures\apuband03landDDVsen2Cor2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48" y="342000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space réservé du texte 2"/>
          <p:cNvSpPr txBox="1">
            <a:spLocks/>
          </p:cNvSpPr>
          <p:nvPr/>
        </p:nvSpPr>
        <p:spPr>
          <a:xfrm>
            <a:off x="6816548" y="4500000"/>
            <a:ext cx="971912" cy="561692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B3</a:t>
            </a:r>
          </a:p>
          <a:p>
            <a:pPr marL="0" indent="0" algn="r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&lt;U&gt;=0.019</a:t>
            </a:r>
            <a:endParaRPr lang="de-DE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9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 descr="D:\proj_s2mpc\val-SR\Sen2Cor25\APU-graphs\apuband12landDDVsen2Cor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44640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D:\proj_s2mpc\val-SR\Sen2Cor25\APU-graphs\apuband8alandDDVsen2Cor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00" y="26640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D:\proj_s2mpc\val-SR\Sen2Cor25\APU-graphs\apuband08landDDVsen2Cor2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26640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D:\proj_s2mpc\val-SR\Sen2Cor25\APU-graphs\apuband07landDDVsen2Cor2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00" y="26640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D:\proj_s2mpc\val-SR\Sen2Cor25\APU-graphs\apuband11landDDVsen2Cor2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0" y="26640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D:\proj_s2mpc\val-SR\Sen2Cor25\APU-graphs\apuband06landDDVsen2Cor2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26640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proj_s2mpc\val-SR\Sen2Cor25\APU-graphs\apuband04landDDVsen2Cor2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000" y="8640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proj_s2mpc\val-SR\Sen2Cor25\APU-graphs\apuband03landDDVsen2Cor2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000" y="8640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proj_s2mpc\val-SR\Sen2Cor25\APU-graphs\apuband02landDDVsen2Cor2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00" y="8640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:\proj_s2mpc\val-SR\Sen2Cor25\APU-graphs\apuband05landDDVsen2Cor25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0" y="8640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proj_s2mpc\val-SR\Sen2Cor25\APU-graphs\apuband01landDDVsen2Cor25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00" y="8640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396000"/>
            <a:ext cx="11221200" cy="584775"/>
          </a:xfrm>
        </p:spPr>
        <p:txBody>
          <a:bodyPr>
            <a:spAutoFit/>
          </a:bodyPr>
          <a:lstStyle/>
          <a:p>
            <a:pPr>
              <a:tabLst>
                <a:tab pos="11214100" algn="r"/>
              </a:tabLst>
            </a:pPr>
            <a:r>
              <a:rPr lang="en-GB" sz="1800" dirty="0" smtClean="0"/>
              <a:t>Validation of BOA Product (SR):  </a:t>
            </a:r>
            <a:r>
              <a:rPr lang="en-GB" dirty="0" smtClean="0">
                <a:solidFill>
                  <a:srgbClr val="FF0000"/>
                </a:solidFill>
              </a:rPr>
              <a:t>All </a:t>
            </a:r>
            <a:r>
              <a:rPr lang="en-GB" dirty="0">
                <a:solidFill>
                  <a:srgbClr val="FF0000"/>
                </a:solidFill>
              </a:rPr>
              <a:t>bands </a:t>
            </a:r>
            <a:r>
              <a:rPr lang="en-GB" dirty="0" smtClean="0">
                <a:solidFill>
                  <a:srgbClr val="FF0000"/>
                </a:solidFill>
              </a:rPr>
              <a:t>overview, all DDV sites</a:t>
            </a:r>
            <a:r>
              <a:rPr lang="en-GB" dirty="0"/>
              <a:t>	</a:t>
            </a:r>
            <a:r>
              <a:rPr lang="en-US" sz="1200" b="0" dirty="0"/>
              <a:t> specs: </a:t>
            </a:r>
            <a:r>
              <a:rPr lang="el-GR" sz="1200" b="0" dirty="0"/>
              <a:t>|Δ</a:t>
            </a:r>
            <a:r>
              <a:rPr lang="en-US" sz="1200" b="0" dirty="0"/>
              <a:t>SR| ≤0.05*SR</a:t>
            </a:r>
            <a:r>
              <a:rPr lang="en-US" sz="1200" b="0" baseline="-25000" dirty="0"/>
              <a:t>ref</a:t>
            </a:r>
            <a:r>
              <a:rPr lang="en-US" sz="1200" b="0" dirty="0"/>
              <a:t>+0.005</a:t>
            </a:r>
            <a:r>
              <a:rPr lang="el-GR" sz="1200" b="0" dirty="0" smtClean="0"/>
              <a:t>)</a:t>
            </a:r>
            <a:r>
              <a:rPr lang="el-GR" sz="1200" b="0" dirty="0"/>
              <a:t/>
            </a:r>
            <a:br>
              <a:rPr lang="el-GR" sz="1200" b="0" dirty="0"/>
            </a:br>
            <a:endParaRPr lang="en-GB" sz="1400" b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smtClean="0"/>
              <a:t>&gt; B. Pflug et.al. &gt; Accuracy and Uncertainty of Sen2Cor Bottom‐of‐Atmosphere Product                                                                                                                      38th EARSeL Symposium, 9 – 12 July  2018, Chania, Greece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60000" y="792000"/>
            <a:ext cx="117000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3005974" y="4683611"/>
            <a:ext cx="8868052" cy="123110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6195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1074738" algn="l"/>
              </a:tabLst>
            </a:pPr>
            <a:r>
              <a:rPr lang="en-US" sz="1800" dirty="0" smtClean="0">
                <a:latin typeface="+mn-lt"/>
              </a:rPr>
              <a:t>Accuracy better than Precision and Uncertainty</a:t>
            </a:r>
          </a:p>
          <a:p>
            <a:pPr marL="358775" indent="-3619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tabLst>
                <a:tab pos="1074738" algn="l"/>
              </a:tabLst>
            </a:pPr>
            <a:r>
              <a:rPr lang="en-US" sz="1800" dirty="0" smtClean="0">
                <a:latin typeface="+mn-lt"/>
              </a:rPr>
              <a:t>U </a:t>
            </a:r>
            <a:r>
              <a:rPr lang="en-US" sz="1800" dirty="0">
                <a:latin typeface="+mn-lt"/>
              </a:rPr>
              <a:t>within specs in many bands for most frequent SR</a:t>
            </a:r>
          </a:p>
          <a:p>
            <a:pPr marL="358775" indent="-36195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Tx/>
              <a:tabLst>
                <a:tab pos="1074738" algn="l"/>
              </a:tabLst>
            </a:pPr>
            <a:r>
              <a:rPr lang="en-US" sz="1800" dirty="0" smtClean="0">
                <a:latin typeface="+mn-lt"/>
              </a:rPr>
              <a:t>More problems with larger SR</a:t>
            </a:r>
          </a:p>
        </p:txBody>
      </p:sp>
      <p:sp>
        <p:nvSpPr>
          <p:cNvPr id="35" name="Espace réservé du texte 2"/>
          <p:cNvSpPr txBox="1">
            <a:spLocks/>
          </p:cNvSpPr>
          <p:nvPr/>
        </p:nvSpPr>
        <p:spPr>
          <a:xfrm>
            <a:off x="1800000" y="180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B1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4068000" y="180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B2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7" name="Espace réservé du texte 2"/>
          <p:cNvSpPr txBox="1">
            <a:spLocks/>
          </p:cNvSpPr>
          <p:nvPr/>
        </p:nvSpPr>
        <p:spPr>
          <a:xfrm>
            <a:off x="6624000" y="180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B3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8" name="Espace réservé du texte 2"/>
          <p:cNvSpPr txBox="1">
            <a:spLocks/>
          </p:cNvSpPr>
          <p:nvPr/>
        </p:nvSpPr>
        <p:spPr>
          <a:xfrm>
            <a:off x="9000000" y="180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B4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9" name="Espace réservé du texte 2"/>
          <p:cNvSpPr txBox="1">
            <a:spLocks/>
          </p:cNvSpPr>
          <p:nvPr/>
        </p:nvSpPr>
        <p:spPr>
          <a:xfrm>
            <a:off x="11304000" y="180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B5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0" name="Espace réservé du texte 2"/>
          <p:cNvSpPr txBox="1">
            <a:spLocks/>
          </p:cNvSpPr>
          <p:nvPr/>
        </p:nvSpPr>
        <p:spPr>
          <a:xfrm>
            <a:off x="8928000" y="3240000"/>
            <a:ext cx="611872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B8A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1" name="Espace réservé du texte 2"/>
          <p:cNvSpPr txBox="1">
            <a:spLocks/>
          </p:cNvSpPr>
          <p:nvPr/>
        </p:nvSpPr>
        <p:spPr>
          <a:xfrm>
            <a:off x="11340000" y="360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B11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2" name="Espace réservé du texte 2"/>
          <p:cNvSpPr txBox="1">
            <a:spLocks/>
          </p:cNvSpPr>
          <p:nvPr/>
        </p:nvSpPr>
        <p:spPr>
          <a:xfrm>
            <a:off x="1764000" y="5400000"/>
            <a:ext cx="648072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B12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3" name="Espace réservé du texte 2"/>
          <p:cNvSpPr txBox="1">
            <a:spLocks/>
          </p:cNvSpPr>
          <p:nvPr/>
        </p:nvSpPr>
        <p:spPr>
          <a:xfrm>
            <a:off x="1872000" y="360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B6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4" name="Espace réservé du texte 2"/>
          <p:cNvSpPr txBox="1">
            <a:spLocks/>
          </p:cNvSpPr>
          <p:nvPr/>
        </p:nvSpPr>
        <p:spPr>
          <a:xfrm>
            <a:off x="4284000" y="360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B7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5" name="Espace réservé du texte 2"/>
          <p:cNvSpPr txBox="1">
            <a:spLocks/>
          </p:cNvSpPr>
          <p:nvPr/>
        </p:nvSpPr>
        <p:spPr>
          <a:xfrm>
            <a:off x="6624000" y="3240000"/>
            <a:ext cx="539864" cy="338554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76889"/>
              </a:buClr>
              <a:buFont typeface="Wingdings 3" panose="05040102010807070707" pitchFamily="18" charset="2"/>
              <a:buChar char="â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6889"/>
              </a:buClr>
              <a:buSzPct val="150000"/>
              <a:buFont typeface="Arial" panose="020B0604020202020204" pitchFamily="34" charset="0"/>
              <a:buChar char="›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‐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Tx/>
              <a:buNone/>
            </a:pPr>
            <a:r>
              <a:rPr lang="en-GB" sz="1600" dirty="0" smtClean="0"/>
              <a:t>B8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LR-Präsentation 16:9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Standardeigenschaften</tns:defaultPropertyEditorNamespace>
</tns:customPropertyEditors>
</file>

<file path=customXml/itemProps1.xml><?xml version="1.0" encoding="utf-8"?>
<ds:datastoreItem xmlns:ds="http://schemas.openxmlformats.org/officeDocument/2006/customXml" ds:itemID="{A10E0A5B-51D0-4A24-862C-0D9D8D0E9658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1816</Words>
  <Application>Microsoft Office PowerPoint</Application>
  <PresentationFormat>Benutzerdefiniert</PresentationFormat>
  <Paragraphs>376</Paragraphs>
  <Slides>18</Slides>
  <Notes>16</Notes>
  <HiddenSlides>2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DLR-Präsentation 16:9 Englisch</vt:lpstr>
      <vt:lpstr>Accuracy and Uncertainty of Sen2Cor Bottom‐of‐Atmosphere Product (for granules containing vegetated area)</vt:lpstr>
      <vt:lpstr>Sentinel-2 Mission</vt:lpstr>
      <vt:lpstr>Sen2Cor Processor Framework</vt:lpstr>
      <vt:lpstr>Validation data set</vt:lpstr>
      <vt:lpstr>PowerPoint-Präsentation</vt:lpstr>
      <vt:lpstr>Validation of AOT Product </vt:lpstr>
      <vt:lpstr>Validation of WV Product</vt:lpstr>
      <vt:lpstr>Validation of BOA Product (SR):  Sen2Cor 2.5 versus 2.4  specs: |ΔSR| ≤0.05*SRref+0.005</vt:lpstr>
      <vt:lpstr>Validation of BOA Product (SR):  All bands overview, all DDV sites  specs: |ΔSR| ≤0.05*SRref+0.005) </vt:lpstr>
      <vt:lpstr>Validation of BOA Product (SR):  Band average APU  specs: |ΔSR| ≤0.05*SRref+0.005</vt:lpstr>
      <vt:lpstr>Validation of BOA Product (SR):  All bands overview, Alta Floresta  specs: |ΔSR| ≤0.05*SRref+0.005) </vt:lpstr>
      <vt:lpstr>Validation of BOA Product (SR):  All bands overview, Canberra  specs: |ΔSR| ≤0.05*SRref+0.005) </vt:lpstr>
      <vt:lpstr>Validation of BOA Product (SR):  All bands overview, Carpentras  specs: |ΔSR| ≤0.05*SRref+0.005) </vt:lpstr>
      <vt:lpstr>Validation of BOA Product (SR):  All bands overview, Yakutsk  specs: |ΔSR| ≤0.05*SRref+0.005) </vt:lpstr>
      <vt:lpstr>Validation of BOA Product (SR):  Reference measurements  specs: |ΔSR| ≤0.05*SRref+0.005</vt:lpstr>
      <vt:lpstr>Summary</vt:lpstr>
      <vt:lpstr>Thank you for your attention!</vt:lpstr>
      <vt:lpstr>Sen2Cor Processor – Module Atmospheric Correction (AC)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Lorerumetur acipitis am rest et  explabore expliam, tem quis et ut enisto</dc:title>
  <dc:creator>Bringfried.Pflug@dlr.de</dc:creator>
  <cp:lastModifiedBy>Pflug, Bringfried</cp:lastModifiedBy>
  <cp:revision>283</cp:revision>
  <cp:lastPrinted>2017-09-15T10:15:32Z</cp:lastPrinted>
  <dcterms:created xsi:type="dcterms:W3CDTF">2012-06-19T06:51:55Z</dcterms:created>
  <dcterms:modified xsi:type="dcterms:W3CDTF">2018-07-05T09:51:50Z</dcterms:modified>
</cp:coreProperties>
</file>