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436" r:id="rId3"/>
    <p:sldId id="435" r:id="rId4"/>
    <p:sldId id="439" r:id="rId5"/>
    <p:sldId id="440" r:id="rId6"/>
    <p:sldId id="442" r:id="rId7"/>
    <p:sldId id="443" r:id="rId8"/>
    <p:sldId id="444" r:id="rId9"/>
    <p:sldId id="445" r:id="rId10"/>
    <p:sldId id="446" r:id="rId11"/>
    <p:sldId id="448" r:id="rId12"/>
    <p:sldId id="447" r:id="rId13"/>
    <p:sldId id="449" r:id="rId14"/>
    <p:sldId id="453" r:id="rId15"/>
    <p:sldId id="460" r:id="rId16"/>
    <p:sldId id="456" r:id="rId17"/>
    <p:sldId id="458" r:id="rId18"/>
    <p:sldId id="451" r:id="rId19"/>
    <p:sldId id="434" r:id="rId20"/>
    <p:sldId id="454" r:id="rId21"/>
    <p:sldId id="437" r:id="rId22"/>
    <p:sldId id="428" r:id="rId23"/>
    <p:sldId id="429" r:id="rId24"/>
    <p:sldId id="401" r:id="rId25"/>
    <p:sldId id="402" r:id="rId26"/>
    <p:sldId id="430" r:id="rId27"/>
    <p:sldId id="417" r:id="rId28"/>
    <p:sldId id="431" r:id="rId29"/>
  </p:sldIdLst>
  <p:sldSz cx="12195175" cy="6859588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ot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3" autoAdjust="0"/>
    <p:restoredTop sz="91689" autoAdjust="0"/>
  </p:normalViewPr>
  <p:slideViewPr>
    <p:cSldViewPr>
      <p:cViewPr varScale="1">
        <p:scale>
          <a:sx n="84" d="100"/>
          <a:sy n="84" d="100"/>
        </p:scale>
        <p:origin x="-90" y="-192"/>
      </p:cViewPr>
      <p:guideLst>
        <p:guide orient="horz" pos="2161"/>
        <p:guide pos="3842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1164" y="-96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A0366-DCF4-4793-9CD5-0BB7BBA9D118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10800000"/>
          </a:camera>
          <a:lightRig rig="threePt" dir="t"/>
        </a:scene3d>
      </dgm:spPr>
    </dgm:pt>
    <dgm:pt modelId="{205E5869-88C5-46CA-8DE5-069802624F3D}">
      <dgm:prSet phldrT="[Text]" custT="1"/>
      <dgm:spPr>
        <a:sp3d/>
      </dgm:spPr>
      <dgm:t>
        <a:bodyPr>
          <a:flatTx/>
        </a:bodyPr>
        <a:lstStyle/>
        <a:p>
          <a:pPr algn="ctr">
            <a:lnSpc>
              <a:spcPct val="110000"/>
            </a:lnSpc>
            <a:spcAft>
              <a:spcPts val="0"/>
            </a:spcAft>
          </a:pPr>
          <a:r>
            <a:rPr lang="de-DE" sz="1800" b="1" dirty="0" smtClean="0"/>
            <a:t>Coupon-Tests</a:t>
          </a:r>
        </a:p>
        <a:p>
          <a:pPr algn="ctr">
            <a:lnSpc>
              <a:spcPct val="110000"/>
            </a:lnSpc>
            <a:spcAft>
              <a:spcPts val="0"/>
            </a:spcAft>
          </a:pPr>
          <a:r>
            <a:rPr lang="de-DE" sz="1800" dirty="0" smtClean="0"/>
            <a:t>Lochleibungstests</a:t>
          </a:r>
          <a:endParaRPr lang="de-DE" sz="1800" dirty="0"/>
        </a:p>
      </dgm:t>
    </dgm:pt>
    <dgm:pt modelId="{F349412B-A3F6-4F3B-B2FB-23B488966471}" type="parTrans" cxnId="{8556F40B-98A5-418C-9179-B4DF73B1F0DB}">
      <dgm:prSet/>
      <dgm:spPr/>
      <dgm:t>
        <a:bodyPr/>
        <a:lstStyle/>
        <a:p>
          <a:endParaRPr lang="de-DE" sz="1800"/>
        </a:p>
      </dgm:t>
    </dgm:pt>
    <dgm:pt modelId="{7947CC26-D348-491E-AE1F-3306A991CAF6}" type="sibTrans" cxnId="{8556F40B-98A5-418C-9179-B4DF73B1F0DB}">
      <dgm:prSet/>
      <dgm:spPr/>
      <dgm:t>
        <a:bodyPr/>
        <a:lstStyle/>
        <a:p>
          <a:endParaRPr lang="de-DE" sz="1800"/>
        </a:p>
      </dgm:t>
    </dgm:pt>
    <dgm:pt modelId="{1E3E781E-6D5C-4B65-94DF-60B2B47EF41A}">
      <dgm:prSet phldrT="[Text]" custT="1"/>
      <dgm:spPr>
        <a:solidFill>
          <a:srgbClr val="FFC000"/>
        </a:solidFill>
        <a:sp3d/>
      </dgm:spPr>
      <dgm:t>
        <a:bodyPr anchor="t" anchorCtr="0">
          <a:flatTx/>
        </a:bodyPr>
        <a:lstStyle/>
        <a:p>
          <a:pPr>
            <a:lnSpc>
              <a:spcPct val="110000"/>
            </a:lnSpc>
            <a:spcAft>
              <a:spcPts val="0"/>
            </a:spcAft>
          </a:pPr>
          <a:r>
            <a:rPr lang="de-DE" sz="1800" dirty="0" smtClean="0"/>
            <a:t>Biegebalken</a:t>
          </a:r>
          <a:endParaRPr lang="de-DE" sz="1800" dirty="0"/>
        </a:p>
      </dgm:t>
    </dgm:pt>
    <dgm:pt modelId="{EBC52FA2-87B4-4C2D-A91A-946D4C2572F3}" type="parTrans" cxnId="{AF4BD8FF-A7CA-49D7-81C2-432681B6A38B}">
      <dgm:prSet/>
      <dgm:spPr/>
      <dgm:t>
        <a:bodyPr/>
        <a:lstStyle/>
        <a:p>
          <a:endParaRPr lang="de-DE" sz="1800"/>
        </a:p>
      </dgm:t>
    </dgm:pt>
    <dgm:pt modelId="{30130857-7AB0-467B-A327-D845FF5539E7}" type="sibTrans" cxnId="{AF4BD8FF-A7CA-49D7-81C2-432681B6A38B}">
      <dgm:prSet/>
      <dgm:spPr/>
      <dgm:t>
        <a:bodyPr/>
        <a:lstStyle/>
        <a:p>
          <a:endParaRPr lang="de-DE" sz="1800"/>
        </a:p>
      </dgm:t>
    </dgm:pt>
    <dgm:pt modelId="{1D908205-5137-4979-A39B-ED9513B1D330}">
      <dgm:prSet phldrT="[Text]" custT="1"/>
      <dgm:spPr>
        <a:sp3d/>
      </dgm:spPr>
      <dgm:t>
        <a:bodyPr anchor="t" anchorCtr="0">
          <a:flatTx/>
        </a:bodyPr>
        <a:lstStyle/>
        <a:p>
          <a:pPr>
            <a:lnSpc>
              <a:spcPct val="100000"/>
            </a:lnSpc>
            <a:spcAft>
              <a:spcPts val="0"/>
            </a:spcAft>
          </a:pPr>
          <a:endParaRPr lang="de-DE" sz="1800" b="1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de-DE" sz="18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800" b="1" dirty="0" err="1" smtClean="0"/>
            <a:t>Full</a:t>
          </a:r>
          <a:endParaRPr lang="de-DE" sz="18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800" b="1" dirty="0" smtClean="0"/>
            <a:t>Scale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800" b="1" dirty="0" smtClean="0"/>
            <a:t>Test</a:t>
          </a:r>
          <a:endParaRPr lang="de-DE" sz="1800" b="1" dirty="0"/>
        </a:p>
      </dgm:t>
    </dgm:pt>
    <dgm:pt modelId="{62FC6E2C-FF42-44B9-B02A-63AD18597921}" type="parTrans" cxnId="{23873DBB-D994-4D46-B119-7C19C65FB2BD}">
      <dgm:prSet/>
      <dgm:spPr/>
      <dgm:t>
        <a:bodyPr/>
        <a:lstStyle/>
        <a:p>
          <a:endParaRPr lang="de-DE" sz="1800"/>
        </a:p>
      </dgm:t>
    </dgm:pt>
    <dgm:pt modelId="{150056E4-7399-4BE9-B13D-57E966BCD40F}" type="sibTrans" cxnId="{23873DBB-D994-4D46-B119-7C19C65FB2BD}">
      <dgm:prSet/>
      <dgm:spPr/>
      <dgm:t>
        <a:bodyPr/>
        <a:lstStyle/>
        <a:p>
          <a:endParaRPr lang="de-DE" sz="1800"/>
        </a:p>
      </dgm:t>
    </dgm:pt>
    <dgm:pt modelId="{09D9DFEB-5FF0-444C-90B5-49A57584798B}">
      <dgm:prSet custT="1"/>
      <dgm:spPr>
        <a:solidFill>
          <a:srgbClr val="FFC000"/>
        </a:solidFill>
        <a:sp3d/>
      </dgm:spPr>
      <dgm:t>
        <a:bodyPr anchor="b" anchorCtr="0">
          <a:flatTx/>
        </a:bodyPr>
        <a:lstStyle/>
        <a:p>
          <a:r>
            <a:rPr lang="de-DE" sz="1800" b="1" dirty="0" smtClean="0"/>
            <a:t>Bauteil-Tests </a:t>
          </a:r>
          <a:r>
            <a:rPr lang="de-DE" sz="1800" dirty="0" smtClean="0"/>
            <a:t>Verschraubte Holme</a:t>
          </a:r>
          <a:endParaRPr lang="de-DE" sz="1800" dirty="0"/>
        </a:p>
      </dgm:t>
    </dgm:pt>
    <dgm:pt modelId="{EC2121F2-6257-482B-87E0-ABBA4294172D}" type="parTrans" cxnId="{BB5CF0C8-5096-46DA-8682-FE5500E132C8}">
      <dgm:prSet/>
      <dgm:spPr/>
      <dgm:t>
        <a:bodyPr/>
        <a:lstStyle/>
        <a:p>
          <a:endParaRPr lang="de-DE"/>
        </a:p>
      </dgm:t>
    </dgm:pt>
    <dgm:pt modelId="{818FE8F6-87FD-47B2-8C6E-2AEF5C450B58}" type="sibTrans" cxnId="{BB5CF0C8-5096-46DA-8682-FE5500E132C8}">
      <dgm:prSet/>
      <dgm:spPr/>
      <dgm:t>
        <a:bodyPr/>
        <a:lstStyle/>
        <a:p>
          <a:endParaRPr lang="de-DE"/>
        </a:p>
      </dgm:t>
    </dgm:pt>
    <dgm:pt modelId="{503E7AA0-2C63-4629-A5CA-540C78B0CCE1}">
      <dgm:prSet custT="1"/>
      <dgm:spPr>
        <a:sp3d/>
      </dgm:spPr>
      <dgm:t>
        <a:bodyPr>
          <a:flatTx/>
        </a:bodyPr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800" b="1" dirty="0" smtClean="0"/>
            <a:t>Design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800" dirty="0" smtClean="0">
              <a:latin typeface="+mn-lt"/>
              <a:cs typeface="Arial" panose="020B0604020202020204" pitchFamily="34" charset="0"/>
            </a:rPr>
            <a:t>Konzeptentwicklung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800" dirty="0" smtClean="0">
              <a:latin typeface="+mn-lt"/>
              <a:cs typeface="Arial" panose="020B0604020202020204" pitchFamily="34" charset="0"/>
            </a:rPr>
            <a:t>Vorauslegung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800" dirty="0" smtClean="0">
              <a:latin typeface="+mn-lt"/>
              <a:cs typeface="Arial" panose="020B0604020202020204" pitchFamily="34" charset="0"/>
            </a:rPr>
            <a:t>CAD-Modellierung</a:t>
          </a:r>
          <a:endParaRPr lang="de-DE" sz="1800" dirty="0">
            <a:latin typeface="+mn-lt"/>
          </a:endParaRPr>
        </a:p>
      </dgm:t>
    </dgm:pt>
    <dgm:pt modelId="{0B139C50-7DB9-4F6B-9B93-FF6B90D2E2F9}" type="parTrans" cxnId="{EC2C0186-176B-4338-9CAA-91BC7B1EDEE6}">
      <dgm:prSet/>
      <dgm:spPr/>
      <dgm:t>
        <a:bodyPr/>
        <a:lstStyle/>
        <a:p>
          <a:endParaRPr lang="de-DE"/>
        </a:p>
      </dgm:t>
    </dgm:pt>
    <dgm:pt modelId="{03224A18-F1D3-476A-9A0D-6A8D6DFC3E6D}" type="sibTrans" cxnId="{EC2C0186-176B-4338-9CAA-91BC7B1EDEE6}">
      <dgm:prSet/>
      <dgm:spPr/>
      <dgm:t>
        <a:bodyPr/>
        <a:lstStyle/>
        <a:p>
          <a:endParaRPr lang="de-DE"/>
        </a:p>
      </dgm:t>
    </dgm:pt>
    <dgm:pt modelId="{D3E15032-972E-4845-8563-C5812AA89A92}" type="pres">
      <dgm:prSet presAssocID="{EC1A0366-DCF4-4793-9CD5-0BB7BBA9D118}" presName="Name0" presStyleCnt="0">
        <dgm:presLayoutVars>
          <dgm:dir/>
          <dgm:animLvl val="lvl"/>
          <dgm:resizeHandles val="exact"/>
        </dgm:presLayoutVars>
      </dgm:prSet>
      <dgm:spPr/>
    </dgm:pt>
    <dgm:pt modelId="{7022879E-8247-40FD-AD01-45F403CD86A8}" type="pres">
      <dgm:prSet presAssocID="{503E7AA0-2C63-4629-A5CA-540C78B0CCE1}" presName="Name8" presStyleCnt="0"/>
      <dgm:spPr>
        <a:sp3d/>
      </dgm:spPr>
    </dgm:pt>
    <dgm:pt modelId="{4B1EFC12-B53D-4451-9362-2007387315EE}" type="pres">
      <dgm:prSet presAssocID="{503E7AA0-2C63-4629-A5CA-540C78B0CCE1}" presName="level" presStyleLbl="node1" presStyleIdx="0" presStyleCnt="5" custScaleY="57179" custLinFactNeighborX="67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57C260-AA66-4461-B7C4-0431B3504088}" type="pres">
      <dgm:prSet presAssocID="{503E7AA0-2C63-4629-A5CA-540C78B0CC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DE42B4-0D2E-4C82-BA12-FF348F11666D}" type="pres">
      <dgm:prSet presAssocID="{205E5869-88C5-46CA-8DE5-069802624F3D}" presName="Name8" presStyleCnt="0"/>
      <dgm:spPr>
        <a:sp3d/>
      </dgm:spPr>
    </dgm:pt>
    <dgm:pt modelId="{2D4DC5D7-EE98-4D6E-986B-7212993D66BE}" type="pres">
      <dgm:prSet presAssocID="{205E5869-88C5-46CA-8DE5-069802624F3D}" presName="level" presStyleLbl="node1" presStyleIdx="1" presStyleCnt="5" custScaleY="32051" custLinFactNeighborY="99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C85B31-B614-490D-985F-255901C20A13}" type="pres">
      <dgm:prSet presAssocID="{205E5869-88C5-46CA-8DE5-069802624F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17B77F-10E4-4E0B-9B63-3DDBC9443F4B}" type="pres">
      <dgm:prSet presAssocID="{1E3E781E-6D5C-4B65-94DF-60B2B47EF41A}" presName="Name8" presStyleCnt="0"/>
      <dgm:spPr>
        <a:sp3d/>
      </dgm:spPr>
    </dgm:pt>
    <dgm:pt modelId="{C1CD8C30-82CE-49BA-A5C3-77570E7F6C7F}" type="pres">
      <dgm:prSet presAssocID="{1E3E781E-6D5C-4B65-94DF-60B2B47EF41A}" presName="level" presStyleLbl="node1" presStyleIdx="2" presStyleCnt="5" custScaleX="100580" custScaleY="2181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49E105-0436-4B30-9783-4A009879ADA0}" type="pres">
      <dgm:prSet presAssocID="{1E3E781E-6D5C-4B65-94DF-60B2B47EF4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E968A6-E8DB-4509-B131-8B5666E9257F}" type="pres">
      <dgm:prSet presAssocID="{09D9DFEB-5FF0-444C-90B5-49A57584798B}" presName="Name8" presStyleCnt="0"/>
      <dgm:spPr>
        <a:sp3d/>
      </dgm:spPr>
    </dgm:pt>
    <dgm:pt modelId="{2B4BBCB8-DE5C-48E9-8D3A-67CA85B07050}" type="pres">
      <dgm:prSet presAssocID="{09D9DFEB-5FF0-444C-90B5-49A57584798B}" presName="level" presStyleLbl="node1" presStyleIdx="3" presStyleCnt="5" custScaleX="99695" custScaleY="4360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541B7D-A2A7-40BD-B115-5D4A27C75867}" type="pres">
      <dgm:prSet presAssocID="{09D9DFEB-5FF0-444C-90B5-49A5758479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8A7D3F-8211-4C90-A5BE-3BE213D3A06E}" type="pres">
      <dgm:prSet presAssocID="{1D908205-5137-4979-A39B-ED9513B1D330}" presName="Name8" presStyleCnt="0"/>
      <dgm:spPr>
        <a:sp3d/>
      </dgm:spPr>
    </dgm:pt>
    <dgm:pt modelId="{1FEB98B5-AA4A-4C37-BEA5-FFBF94631409}" type="pres">
      <dgm:prSet presAssocID="{1D908205-5137-4979-A39B-ED9513B1D330}" presName="level" presStyleLbl="node1" presStyleIdx="4" presStyleCnt="5" custScaleY="6825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42CFE1-0869-46C9-A39F-59E1D128BDF2}" type="pres">
      <dgm:prSet presAssocID="{1D908205-5137-4979-A39B-ED9513B1D3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03628D6-8682-4EEC-8D79-1633F06836A8}" type="presOf" srcId="{EC1A0366-DCF4-4793-9CD5-0BB7BBA9D118}" destId="{D3E15032-972E-4845-8563-C5812AA89A92}" srcOrd="0" destOrd="0" presId="urn:microsoft.com/office/officeart/2005/8/layout/pyramid3"/>
    <dgm:cxn modelId="{8556F40B-98A5-418C-9179-B4DF73B1F0DB}" srcId="{EC1A0366-DCF4-4793-9CD5-0BB7BBA9D118}" destId="{205E5869-88C5-46CA-8DE5-069802624F3D}" srcOrd="1" destOrd="0" parTransId="{F349412B-A3F6-4F3B-B2FB-23B488966471}" sibTransId="{7947CC26-D348-491E-AE1F-3306A991CAF6}"/>
    <dgm:cxn modelId="{EC2C0186-176B-4338-9CAA-91BC7B1EDEE6}" srcId="{EC1A0366-DCF4-4793-9CD5-0BB7BBA9D118}" destId="{503E7AA0-2C63-4629-A5CA-540C78B0CCE1}" srcOrd="0" destOrd="0" parTransId="{0B139C50-7DB9-4F6B-9B93-FF6B90D2E2F9}" sibTransId="{03224A18-F1D3-476A-9A0D-6A8D6DFC3E6D}"/>
    <dgm:cxn modelId="{BB5CF0C8-5096-46DA-8682-FE5500E132C8}" srcId="{EC1A0366-DCF4-4793-9CD5-0BB7BBA9D118}" destId="{09D9DFEB-5FF0-444C-90B5-49A57584798B}" srcOrd="3" destOrd="0" parTransId="{EC2121F2-6257-482B-87E0-ABBA4294172D}" sibTransId="{818FE8F6-87FD-47B2-8C6E-2AEF5C450B58}"/>
    <dgm:cxn modelId="{D194FF61-A8D9-4946-9ABF-D30CDBBC63BC}" type="presOf" srcId="{205E5869-88C5-46CA-8DE5-069802624F3D}" destId="{2D4DC5D7-EE98-4D6E-986B-7212993D66BE}" srcOrd="0" destOrd="0" presId="urn:microsoft.com/office/officeart/2005/8/layout/pyramid3"/>
    <dgm:cxn modelId="{AF4BD8FF-A7CA-49D7-81C2-432681B6A38B}" srcId="{EC1A0366-DCF4-4793-9CD5-0BB7BBA9D118}" destId="{1E3E781E-6D5C-4B65-94DF-60B2B47EF41A}" srcOrd="2" destOrd="0" parTransId="{EBC52FA2-87B4-4C2D-A91A-946D4C2572F3}" sibTransId="{30130857-7AB0-467B-A327-D845FF5539E7}"/>
    <dgm:cxn modelId="{A9E0D077-1691-4BEF-80CE-7E0340E7B2F6}" type="presOf" srcId="{1E3E781E-6D5C-4B65-94DF-60B2B47EF41A}" destId="{C1CD8C30-82CE-49BA-A5C3-77570E7F6C7F}" srcOrd="0" destOrd="0" presId="urn:microsoft.com/office/officeart/2005/8/layout/pyramid3"/>
    <dgm:cxn modelId="{E8351B2B-4CC0-44B9-8BAB-59AD22B2FC6B}" type="presOf" srcId="{09D9DFEB-5FF0-444C-90B5-49A57584798B}" destId="{2B4BBCB8-DE5C-48E9-8D3A-67CA85B07050}" srcOrd="0" destOrd="0" presId="urn:microsoft.com/office/officeart/2005/8/layout/pyramid3"/>
    <dgm:cxn modelId="{23873DBB-D994-4D46-B119-7C19C65FB2BD}" srcId="{EC1A0366-DCF4-4793-9CD5-0BB7BBA9D118}" destId="{1D908205-5137-4979-A39B-ED9513B1D330}" srcOrd="4" destOrd="0" parTransId="{62FC6E2C-FF42-44B9-B02A-63AD18597921}" sibTransId="{150056E4-7399-4BE9-B13D-57E966BCD40F}"/>
    <dgm:cxn modelId="{F6A1CBCF-E47F-4EC6-B084-8F3169E52E06}" type="presOf" srcId="{09D9DFEB-5FF0-444C-90B5-49A57584798B}" destId="{82541B7D-A2A7-40BD-B115-5D4A27C75867}" srcOrd="1" destOrd="0" presId="urn:microsoft.com/office/officeart/2005/8/layout/pyramid3"/>
    <dgm:cxn modelId="{183343BE-C563-423C-B0EA-4280CE72818D}" type="presOf" srcId="{503E7AA0-2C63-4629-A5CA-540C78B0CCE1}" destId="{4857C260-AA66-4461-B7C4-0431B3504088}" srcOrd="1" destOrd="0" presId="urn:microsoft.com/office/officeart/2005/8/layout/pyramid3"/>
    <dgm:cxn modelId="{EE14DC8F-7C4F-4D12-830C-EF34CA7A9DDC}" type="presOf" srcId="{1D908205-5137-4979-A39B-ED9513B1D330}" destId="{1FEB98B5-AA4A-4C37-BEA5-FFBF94631409}" srcOrd="0" destOrd="0" presId="urn:microsoft.com/office/officeart/2005/8/layout/pyramid3"/>
    <dgm:cxn modelId="{B25F85B2-1256-4DAF-AB8F-E82EEAFAFC34}" type="presOf" srcId="{503E7AA0-2C63-4629-A5CA-540C78B0CCE1}" destId="{4B1EFC12-B53D-4451-9362-2007387315EE}" srcOrd="0" destOrd="0" presId="urn:microsoft.com/office/officeart/2005/8/layout/pyramid3"/>
    <dgm:cxn modelId="{1291D719-641D-44C5-9331-D3E9F61D297E}" type="presOf" srcId="{1D908205-5137-4979-A39B-ED9513B1D330}" destId="{0D42CFE1-0869-46C9-A39F-59E1D128BDF2}" srcOrd="1" destOrd="0" presId="urn:microsoft.com/office/officeart/2005/8/layout/pyramid3"/>
    <dgm:cxn modelId="{985C7120-8269-4CEE-839C-4FA6383A6517}" type="presOf" srcId="{205E5869-88C5-46CA-8DE5-069802624F3D}" destId="{89C85B31-B614-490D-985F-255901C20A13}" srcOrd="1" destOrd="0" presId="urn:microsoft.com/office/officeart/2005/8/layout/pyramid3"/>
    <dgm:cxn modelId="{31E9D282-3909-451F-A014-6A88C330F896}" type="presOf" srcId="{1E3E781E-6D5C-4B65-94DF-60B2B47EF41A}" destId="{FA49E105-0436-4B30-9783-4A009879ADA0}" srcOrd="1" destOrd="0" presId="urn:microsoft.com/office/officeart/2005/8/layout/pyramid3"/>
    <dgm:cxn modelId="{699D1B21-C70A-4C5D-80E2-2861FB9C1030}" type="presParOf" srcId="{D3E15032-972E-4845-8563-C5812AA89A92}" destId="{7022879E-8247-40FD-AD01-45F403CD86A8}" srcOrd="0" destOrd="0" presId="urn:microsoft.com/office/officeart/2005/8/layout/pyramid3"/>
    <dgm:cxn modelId="{249B0142-CF06-4094-9BDB-73E2FD5E660E}" type="presParOf" srcId="{7022879E-8247-40FD-AD01-45F403CD86A8}" destId="{4B1EFC12-B53D-4451-9362-2007387315EE}" srcOrd="0" destOrd="0" presId="urn:microsoft.com/office/officeart/2005/8/layout/pyramid3"/>
    <dgm:cxn modelId="{9EDE0ABC-54F8-4975-8094-B301E415DB3D}" type="presParOf" srcId="{7022879E-8247-40FD-AD01-45F403CD86A8}" destId="{4857C260-AA66-4461-B7C4-0431B3504088}" srcOrd="1" destOrd="0" presId="urn:microsoft.com/office/officeart/2005/8/layout/pyramid3"/>
    <dgm:cxn modelId="{3726370A-71AD-4687-B8D5-4DE466DAD1D1}" type="presParOf" srcId="{D3E15032-972E-4845-8563-C5812AA89A92}" destId="{3EDE42B4-0D2E-4C82-BA12-FF348F11666D}" srcOrd="1" destOrd="0" presId="urn:microsoft.com/office/officeart/2005/8/layout/pyramid3"/>
    <dgm:cxn modelId="{A6208DEF-1C30-4AC3-B7E5-F699D04690B9}" type="presParOf" srcId="{3EDE42B4-0D2E-4C82-BA12-FF348F11666D}" destId="{2D4DC5D7-EE98-4D6E-986B-7212993D66BE}" srcOrd="0" destOrd="0" presId="urn:microsoft.com/office/officeart/2005/8/layout/pyramid3"/>
    <dgm:cxn modelId="{6DA04A58-27C6-49C7-8953-6433365D5204}" type="presParOf" srcId="{3EDE42B4-0D2E-4C82-BA12-FF348F11666D}" destId="{89C85B31-B614-490D-985F-255901C20A13}" srcOrd="1" destOrd="0" presId="urn:microsoft.com/office/officeart/2005/8/layout/pyramid3"/>
    <dgm:cxn modelId="{2752CF3E-5792-45CE-B9FD-7B3E8B9A6B65}" type="presParOf" srcId="{D3E15032-972E-4845-8563-C5812AA89A92}" destId="{CE17B77F-10E4-4E0B-9B63-3DDBC9443F4B}" srcOrd="2" destOrd="0" presId="urn:microsoft.com/office/officeart/2005/8/layout/pyramid3"/>
    <dgm:cxn modelId="{541B6D25-6237-4925-8AD2-D54CFD4510B0}" type="presParOf" srcId="{CE17B77F-10E4-4E0B-9B63-3DDBC9443F4B}" destId="{C1CD8C30-82CE-49BA-A5C3-77570E7F6C7F}" srcOrd="0" destOrd="0" presId="urn:microsoft.com/office/officeart/2005/8/layout/pyramid3"/>
    <dgm:cxn modelId="{553FB2E0-7908-40C7-B359-E2121F82EA8B}" type="presParOf" srcId="{CE17B77F-10E4-4E0B-9B63-3DDBC9443F4B}" destId="{FA49E105-0436-4B30-9783-4A009879ADA0}" srcOrd="1" destOrd="0" presId="urn:microsoft.com/office/officeart/2005/8/layout/pyramid3"/>
    <dgm:cxn modelId="{44DCD90A-184F-470A-A931-9CED237DF91F}" type="presParOf" srcId="{D3E15032-972E-4845-8563-C5812AA89A92}" destId="{3BE968A6-E8DB-4509-B131-8B5666E9257F}" srcOrd="3" destOrd="0" presId="urn:microsoft.com/office/officeart/2005/8/layout/pyramid3"/>
    <dgm:cxn modelId="{F234C5FB-74A5-4EAD-868A-5944EDB330BC}" type="presParOf" srcId="{3BE968A6-E8DB-4509-B131-8B5666E9257F}" destId="{2B4BBCB8-DE5C-48E9-8D3A-67CA85B07050}" srcOrd="0" destOrd="0" presId="urn:microsoft.com/office/officeart/2005/8/layout/pyramid3"/>
    <dgm:cxn modelId="{049C490A-00A4-40D4-96E8-E85FC3F8DA18}" type="presParOf" srcId="{3BE968A6-E8DB-4509-B131-8B5666E9257F}" destId="{82541B7D-A2A7-40BD-B115-5D4A27C75867}" srcOrd="1" destOrd="0" presId="urn:microsoft.com/office/officeart/2005/8/layout/pyramid3"/>
    <dgm:cxn modelId="{7FCA58DE-FA7B-4CEE-AA1E-D156E12C5534}" type="presParOf" srcId="{D3E15032-972E-4845-8563-C5812AA89A92}" destId="{D28A7D3F-8211-4C90-A5BE-3BE213D3A06E}" srcOrd="4" destOrd="0" presId="urn:microsoft.com/office/officeart/2005/8/layout/pyramid3"/>
    <dgm:cxn modelId="{0650185B-6BB7-4AB5-950A-9A8123B6F33C}" type="presParOf" srcId="{D28A7D3F-8211-4C90-A5BE-3BE213D3A06E}" destId="{1FEB98B5-AA4A-4C37-BEA5-FFBF94631409}" srcOrd="0" destOrd="0" presId="urn:microsoft.com/office/officeart/2005/8/layout/pyramid3"/>
    <dgm:cxn modelId="{B596D0E7-443E-45C4-BB13-7BD5B5422A88}" type="presParOf" srcId="{D28A7D3F-8211-4C90-A5BE-3BE213D3A06E}" destId="{0D42CFE1-0869-46C9-A39F-59E1D128BDF2}" srcOrd="1" destOrd="0" presId="urn:microsoft.com/office/officeart/2005/8/layout/pyramid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EFC12-B53D-4451-9362-2007387315EE}">
      <dsp:nvSpPr>
        <dsp:cNvPr id="0" name=""/>
        <dsp:cNvSpPr/>
      </dsp:nvSpPr>
      <dsp:spPr>
        <a:xfrm rot="10800000">
          <a:off x="0" y="0"/>
          <a:ext cx="4343519" cy="1256374"/>
        </a:xfrm>
        <a:prstGeom prst="trapezoid">
          <a:avLst>
            <a:gd name="adj" fmla="val 443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flatTx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800" b="1" kern="1200" dirty="0" smtClean="0"/>
            <a:t>Design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800" kern="1200" dirty="0" smtClean="0">
              <a:latin typeface="+mn-lt"/>
              <a:cs typeface="Arial" panose="020B0604020202020204" pitchFamily="34" charset="0"/>
            </a:rPr>
            <a:t>Konzeptentwicklung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800" kern="1200" dirty="0" smtClean="0">
              <a:latin typeface="+mn-lt"/>
              <a:cs typeface="Arial" panose="020B0604020202020204" pitchFamily="34" charset="0"/>
            </a:rPr>
            <a:t>Vorauslegung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800" kern="1200" dirty="0" smtClean="0">
              <a:latin typeface="+mn-lt"/>
              <a:cs typeface="Arial" panose="020B0604020202020204" pitchFamily="34" charset="0"/>
            </a:rPr>
            <a:t>CAD-Modellierung</a:t>
          </a:r>
          <a:endParaRPr lang="de-DE" sz="1800" kern="1200" dirty="0">
            <a:latin typeface="+mn-lt"/>
          </a:endParaRPr>
        </a:p>
      </dsp:txBody>
      <dsp:txXfrm rot="-10800000">
        <a:off x="760116" y="0"/>
        <a:ext cx="2823288" cy="1256374"/>
      </dsp:txXfrm>
    </dsp:sp>
    <dsp:sp modelId="{2D4DC5D7-EE98-4D6E-986B-7212993D66BE}">
      <dsp:nvSpPr>
        <dsp:cNvPr id="0" name=""/>
        <dsp:cNvSpPr/>
      </dsp:nvSpPr>
      <dsp:spPr>
        <a:xfrm rot="10800000">
          <a:off x="557089" y="1278237"/>
          <a:ext cx="3229341" cy="704245"/>
        </a:xfrm>
        <a:prstGeom prst="trapezoid">
          <a:avLst>
            <a:gd name="adj" fmla="val 443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flatTx/>
        </a:bodyPr>
        <a:lstStyle/>
        <a:p>
          <a:pPr lvl="0" algn="ctr" defTabSz="8001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de-DE" sz="1800" b="1" kern="1200" dirty="0" smtClean="0"/>
            <a:t>Coupon-Tests</a:t>
          </a:r>
        </a:p>
        <a:p>
          <a:pPr lvl="0" algn="ctr" defTabSz="8001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de-DE" sz="1800" kern="1200" dirty="0" smtClean="0"/>
            <a:t>Lochleibungstests</a:t>
          </a:r>
          <a:endParaRPr lang="de-DE" sz="1800" kern="1200" dirty="0"/>
        </a:p>
      </dsp:txBody>
      <dsp:txXfrm rot="-10800000">
        <a:off x="1122223" y="1278237"/>
        <a:ext cx="2099072" cy="704245"/>
      </dsp:txXfrm>
    </dsp:sp>
    <dsp:sp modelId="{C1CD8C30-82CE-49BA-A5C3-77570E7F6C7F}">
      <dsp:nvSpPr>
        <dsp:cNvPr id="0" name=""/>
        <dsp:cNvSpPr/>
      </dsp:nvSpPr>
      <dsp:spPr>
        <a:xfrm rot="10800000">
          <a:off x="861804" y="1960620"/>
          <a:ext cx="2619910" cy="479421"/>
        </a:xfrm>
        <a:prstGeom prst="trapezoid">
          <a:avLst>
            <a:gd name="adj" fmla="val 4434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  <a:flatTx/>
        </a:bodyPr>
        <a:lstStyle/>
        <a:p>
          <a:pPr lvl="0" algn="ctr" defTabSz="8001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de-DE" sz="1800" kern="1200" dirty="0" smtClean="0"/>
            <a:t>Biegebalken</a:t>
          </a:r>
          <a:endParaRPr lang="de-DE" sz="1800" kern="1200" dirty="0"/>
        </a:p>
      </dsp:txBody>
      <dsp:txXfrm rot="-10800000">
        <a:off x="1320289" y="1960620"/>
        <a:ext cx="1702941" cy="479421"/>
      </dsp:txXfrm>
    </dsp:sp>
    <dsp:sp modelId="{2B4BBCB8-DE5C-48E9-8D3A-67CA85B07050}">
      <dsp:nvSpPr>
        <dsp:cNvPr id="0" name=""/>
        <dsp:cNvSpPr/>
      </dsp:nvSpPr>
      <dsp:spPr>
        <a:xfrm rot="10800000">
          <a:off x="1085262" y="2440041"/>
          <a:ext cx="2172994" cy="958161"/>
        </a:xfrm>
        <a:prstGeom prst="trapezoid">
          <a:avLst>
            <a:gd name="adj" fmla="val 4434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b" anchorCtr="0">
          <a:noAutofit/>
          <a:flatTx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Bauteil-Tests </a:t>
          </a:r>
          <a:r>
            <a:rPr lang="de-DE" sz="1800" kern="1200" dirty="0" smtClean="0"/>
            <a:t>Verschraubte Holme</a:t>
          </a:r>
          <a:endParaRPr lang="de-DE" sz="1800" kern="1200" dirty="0"/>
        </a:p>
      </dsp:txBody>
      <dsp:txXfrm rot="-10800000">
        <a:off x="1465536" y="2440041"/>
        <a:ext cx="1412446" cy="958161"/>
      </dsp:txXfrm>
    </dsp:sp>
    <dsp:sp modelId="{1FEB98B5-AA4A-4C37-BEA5-FFBF94631409}">
      <dsp:nvSpPr>
        <dsp:cNvPr id="0" name=""/>
        <dsp:cNvSpPr/>
      </dsp:nvSpPr>
      <dsp:spPr>
        <a:xfrm rot="10800000">
          <a:off x="1506797" y="3398203"/>
          <a:ext cx="1329924" cy="1499655"/>
        </a:xfrm>
        <a:prstGeom prst="trapezoid">
          <a:avLst>
            <a:gd name="adj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  <a:flatTx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de-DE" sz="1800" b="1" kern="120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de-DE" sz="1800" b="1" kern="120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800" b="1" kern="1200" dirty="0" err="1" smtClean="0"/>
            <a:t>Full</a:t>
          </a:r>
          <a:endParaRPr lang="de-DE" sz="1800" b="1" kern="120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800" b="1" kern="1200" dirty="0" smtClean="0"/>
            <a:t>Scale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800" b="1" kern="1200" dirty="0" smtClean="0"/>
            <a:t>Test</a:t>
          </a:r>
          <a:endParaRPr lang="de-DE" sz="1800" b="1" kern="1200" dirty="0"/>
        </a:p>
      </dsp:txBody>
      <dsp:txXfrm rot="-10800000">
        <a:off x="1506797" y="3398203"/>
        <a:ext cx="1329924" cy="1499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E4836-9387-4C75-B34E-95AB13AB62D4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4AA0-29BF-4DB7-B568-A8DB1D62D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004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05.09.2017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23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16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789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789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6375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50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50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52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675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Spannring</a:t>
            </a:r>
            <a:r>
              <a:rPr lang="de-DE" baseline="0" dirty="0" smtClean="0"/>
              <a:t> = </a:t>
            </a:r>
            <a:r>
              <a:rPr lang="de-DE" baseline="0" dirty="0" err="1" smtClean="0"/>
              <a:t>clamping</a:t>
            </a:r>
            <a:r>
              <a:rPr lang="de-DE" baseline="0" dirty="0" smtClean="0"/>
              <a:t> ring</a:t>
            </a:r>
          </a:p>
          <a:p>
            <a:r>
              <a:rPr lang="de-DE" baseline="0" dirty="0" smtClean="0"/>
              <a:t>Ausführung = Implementation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74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00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Quasiisotropic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layoup</a:t>
            </a:r>
            <a:endParaRPr lang="de-DE" dirty="0" smtClean="0"/>
          </a:p>
          <a:p>
            <a:r>
              <a:rPr lang="de-DE" dirty="0" smtClean="0"/>
              <a:t>Disk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inner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pressure</a:t>
            </a:r>
            <a:endParaRPr lang="de-DE" baseline="0" dirty="0" smtClean="0"/>
          </a:p>
          <a:p>
            <a:r>
              <a:rPr lang="de-DE" baseline="0" dirty="0" smtClean="0"/>
              <a:t>Angle Theta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02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78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78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 descr="Folie_1-0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dirty="0" smtClean="0"/>
              <a:t>Untertitel durch Klicken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Slide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Slide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Slide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Slide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0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Slide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5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Slide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Slide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Slide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Slide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63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&gt; ICCS20 &gt; Beyland &gt; 05.09.2017</a:t>
            </a:r>
            <a:endParaRPr lang="de-DE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DLR.de  •  Slide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58" r:id="rId6"/>
    <p:sldLayoutId id="2147483655" r:id="rId7"/>
    <p:sldLayoutId id="2147483656" r:id="rId8"/>
    <p:sldLayoutId id="214748366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3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eg"/><Relationship Id="rId5" Type="http://schemas.microsoft.com/office/2007/relationships/hdphoto" Target="../media/hdphoto2.wdp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mailto:Lutz.Beyland@DLR.d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edler.de/product/1643/1621/spannsaetze-com-as-bohrung-19-bis-100m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7.jpeg"/><Relationship Id="rId7" Type="http://schemas.openxmlformats.org/officeDocument/2006/relationships/diagramData" Target="../diagrams/data1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eg"/><Relationship Id="rId11" Type="http://schemas.microsoft.com/office/2007/relationships/diagramDrawing" Target="../diagrams/drawing1.xml"/><Relationship Id="rId5" Type="http://schemas.openxmlformats.org/officeDocument/2006/relationships/image" Target="../media/image7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8.jpeg"/><Relationship Id="rId9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18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584" y="2132856"/>
            <a:ext cx="6782171" cy="504056"/>
          </a:xfrm>
        </p:spPr>
        <p:txBody>
          <a:bodyPr/>
          <a:lstStyle/>
          <a:p>
            <a:r>
              <a:rPr lang="en-US" noProof="0" dirty="0"/>
              <a:t>Bolted </a:t>
            </a:r>
            <a:r>
              <a:rPr lang="en-US" noProof="0" dirty="0" smtClean="0"/>
              <a:t>joints with </a:t>
            </a:r>
            <a:r>
              <a:rPr lang="en-US" noProof="0" dirty="0"/>
              <a:t>radial pretension for thick-walled composites structures</a:t>
            </a:r>
            <a:endParaRPr lang="en-US" noProof="0" dirty="0" smtClean="0"/>
          </a:p>
        </p:txBody>
      </p:sp>
      <p:sp>
        <p:nvSpPr>
          <p:cNvPr id="10" name="Textplatzhalter 2"/>
          <p:cNvSpPr txBox="1">
            <a:spLocks/>
          </p:cNvSpPr>
          <p:nvPr/>
        </p:nvSpPr>
        <p:spPr bwMode="auto">
          <a:xfrm>
            <a:off x="899592" y="3717826"/>
            <a:ext cx="6336704" cy="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de-DE" sz="1600" b="1" dirty="0" smtClean="0"/>
              <a:t>Lutz Beyland</a:t>
            </a:r>
            <a:r>
              <a:rPr lang="en-US" altLang="de-DE" sz="1600" dirty="0" smtClean="0"/>
              <a:t>, Composite Design Engineer,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de-DE" sz="1400" dirty="0" smtClean="0"/>
              <a:t>German Aerospace Center (DLR)</a:t>
            </a:r>
            <a:br>
              <a:rPr lang="en-US" altLang="de-DE" sz="1400" dirty="0" smtClean="0"/>
            </a:br>
            <a:r>
              <a:rPr lang="en-US" altLang="de-DE" sz="1400" dirty="0" smtClean="0"/>
              <a:t>Institute of </a:t>
            </a:r>
            <a:r>
              <a:rPr lang="en-US" sz="1400" dirty="0" smtClean="0"/>
              <a:t>Composite Structures and Adaptive Systems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de-DE" sz="1400" dirty="0"/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sz="1600" b="1" dirty="0" smtClean="0"/>
              <a:t>Elisabeth Ens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de-DE" sz="1400" dirty="0"/>
              <a:t>RWTH Aachen</a:t>
            </a:r>
            <a:endParaRPr lang="en-US" sz="1400" dirty="0"/>
          </a:p>
        </p:txBody>
      </p:sp>
      <p:sp>
        <p:nvSpPr>
          <p:cNvPr id="15" name="Textplatzhalter 2"/>
          <p:cNvSpPr txBox="1">
            <a:spLocks/>
          </p:cNvSpPr>
          <p:nvPr/>
        </p:nvSpPr>
        <p:spPr bwMode="auto">
          <a:xfrm>
            <a:off x="899592" y="928442"/>
            <a:ext cx="6624736" cy="19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de-DE" sz="1600" dirty="0" smtClean="0"/>
              <a:t>ICCS20, International Conference on Composite Structures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de-DE" sz="1600" dirty="0" smtClean="0"/>
              <a:t>4-7 September 2017 – CNAM, Paris, France</a:t>
            </a:r>
            <a:endParaRPr lang="en-US" altLang="de-DE" sz="1600" dirty="0"/>
          </a:p>
        </p:txBody>
      </p:sp>
    </p:spTree>
    <p:extLst>
      <p:ext uri="{BB962C8B-B14F-4D97-AF65-F5344CB8AC3E}">
        <p14:creationId xmlns:p14="http://schemas.microsoft.com/office/powerpoint/2010/main" val="27079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Slide </a:t>
            </a:r>
            <a:fld id="{A5AC3FBE-A647-41C9-A8C3-4435ED4FC8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Comparison of analytical and FE model</a:t>
            </a:r>
            <a:endParaRPr lang="en-US" noProof="0" dirty="0"/>
          </a:p>
        </p:txBody>
      </p:sp>
      <p:grpSp>
        <p:nvGrpSpPr>
          <p:cNvPr id="70" name="Gruppieren 69"/>
          <p:cNvGrpSpPr/>
          <p:nvPr/>
        </p:nvGrpSpPr>
        <p:grpSpPr>
          <a:xfrm>
            <a:off x="8617867" y="3384948"/>
            <a:ext cx="3096344" cy="2925166"/>
            <a:chOff x="6777985" y="1760122"/>
            <a:chExt cx="3291817" cy="3109832"/>
          </a:xfrm>
        </p:grpSpPr>
        <p:sp>
          <p:nvSpPr>
            <p:cNvPr id="10" name="Rad 9"/>
            <p:cNvSpPr/>
            <p:nvPr/>
          </p:nvSpPr>
          <p:spPr>
            <a:xfrm>
              <a:off x="7964482" y="2274435"/>
              <a:ext cx="2105320" cy="2105320"/>
            </a:xfrm>
            <a:prstGeom prst="donut">
              <a:avLst>
                <a:gd name="adj" fmla="val 33270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Gerade Verbindung mit Pfeil 44"/>
            <p:cNvCxnSpPr>
              <a:endCxn id="52" idx="0"/>
            </p:cNvCxnSpPr>
            <p:nvPr/>
          </p:nvCxnSpPr>
          <p:spPr>
            <a:xfrm>
              <a:off x="9021339" y="2133650"/>
              <a:ext cx="0" cy="236697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hteck 51"/>
                <p:cNvSpPr/>
                <p:nvPr/>
              </p:nvSpPr>
              <p:spPr>
                <a:xfrm>
                  <a:off x="8545859" y="4500622"/>
                  <a:ext cx="95096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2" name="Rechteck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859" y="4500622"/>
                  <a:ext cx="95096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hteck 57"/>
                <p:cNvSpPr/>
                <p:nvPr/>
              </p:nvSpPr>
              <p:spPr>
                <a:xfrm>
                  <a:off x="8458993" y="1760122"/>
                  <a:ext cx="123899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8" name="Rechteck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993" y="1760122"/>
                  <a:ext cx="123899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Gerade Verbindung mit Pfeil 58"/>
            <p:cNvCxnSpPr/>
            <p:nvPr/>
          </p:nvCxnSpPr>
          <p:spPr>
            <a:xfrm>
              <a:off x="7832127" y="3311972"/>
              <a:ext cx="117393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hteck 65"/>
                <p:cNvSpPr/>
                <p:nvPr/>
              </p:nvSpPr>
              <p:spPr>
                <a:xfrm>
                  <a:off x="6777985" y="3127306"/>
                  <a:ext cx="123899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6" name="Rechteck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985" y="3127306"/>
                  <a:ext cx="123899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Gerade Verbindung mit Pfeil 49"/>
            <p:cNvCxnSpPr/>
            <p:nvPr/>
          </p:nvCxnSpPr>
          <p:spPr>
            <a:xfrm>
              <a:off x="9021340" y="3131817"/>
              <a:ext cx="0" cy="519608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hteck 50"/>
                <p:cNvSpPr/>
                <p:nvPr/>
              </p:nvSpPr>
              <p:spPr>
                <a:xfrm>
                  <a:off x="9023230" y="3035846"/>
                  <a:ext cx="357587" cy="4178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baseline="-25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1" name="Rechteck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3230" y="3035846"/>
                  <a:ext cx="357587" cy="41780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636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Gerade Verbindung mit Pfeil 72"/>
            <p:cNvCxnSpPr/>
            <p:nvPr/>
          </p:nvCxnSpPr>
          <p:spPr>
            <a:xfrm flipH="1">
              <a:off x="8155201" y="3578812"/>
              <a:ext cx="591811" cy="609831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hteck 73"/>
            <p:cNvSpPr/>
            <p:nvPr/>
          </p:nvSpPr>
          <p:spPr>
            <a:xfrm>
              <a:off x="7147358" y="3999771"/>
              <a:ext cx="1858702" cy="556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Circum-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ferential path</a:t>
              </a:r>
              <a:endPara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Bogen 77"/>
            <p:cNvSpPr/>
            <p:nvPr/>
          </p:nvSpPr>
          <p:spPr>
            <a:xfrm rot="5400000" flipV="1">
              <a:off x="8654120" y="2960134"/>
              <a:ext cx="722817" cy="728327"/>
            </a:xfrm>
            <a:prstGeom prst="arc">
              <a:avLst>
                <a:gd name="adj1" fmla="val 10707358"/>
                <a:gd name="adj2" fmla="val 21525361"/>
              </a:avLst>
            </a:prstGeom>
            <a:ln w="38100">
              <a:solidFill>
                <a:srgbClr val="FF0000"/>
              </a:solidFill>
              <a:prstDash val="solid"/>
              <a:headEnd type="triangle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81" name="Rechteck 80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624980" y="4725938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Stresses at bore hole (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circumferential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maximum difference: 2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maximum difference: 5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Analytical model is accurate for stresses at bolt hole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5" y="1398199"/>
            <a:ext cx="4121873" cy="296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72" y="1398200"/>
            <a:ext cx="4121873" cy="296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8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Slide </a:t>
            </a:r>
            <a:fld id="{A5AC3FBE-A647-41C9-A8C3-4435ED4FC8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Comparison </a:t>
            </a:r>
            <a:r>
              <a:rPr lang="en-US" noProof="0" dirty="0"/>
              <a:t>of analytical and </a:t>
            </a:r>
            <a:r>
              <a:rPr lang="en-US" noProof="0" dirty="0" smtClean="0"/>
              <a:t>FE model</a:t>
            </a:r>
            <a:endParaRPr lang="en-US" noProof="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8604574" y="3384948"/>
            <a:ext cx="3109637" cy="2925166"/>
            <a:chOff x="6763854" y="1760122"/>
            <a:chExt cx="3305948" cy="3109832"/>
          </a:xfrm>
        </p:grpSpPr>
        <p:sp>
          <p:nvSpPr>
            <p:cNvPr id="21" name="Rad 20"/>
            <p:cNvSpPr/>
            <p:nvPr/>
          </p:nvSpPr>
          <p:spPr>
            <a:xfrm>
              <a:off x="7964482" y="2274435"/>
              <a:ext cx="2105320" cy="2105320"/>
            </a:xfrm>
            <a:prstGeom prst="donut">
              <a:avLst>
                <a:gd name="adj" fmla="val 33270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Gerade Verbindung mit Pfeil 21"/>
            <p:cNvCxnSpPr>
              <a:endCxn id="23" idx="0"/>
            </p:cNvCxnSpPr>
            <p:nvPr/>
          </p:nvCxnSpPr>
          <p:spPr>
            <a:xfrm>
              <a:off x="9021339" y="2133650"/>
              <a:ext cx="0" cy="236697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hteck 22"/>
                <p:cNvSpPr/>
                <p:nvPr/>
              </p:nvSpPr>
              <p:spPr>
                <a:xfrm>
                  <a:off x="8545859" y="4500622"/>
                  <a:ext cx="95096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de-DE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de-DE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de-DE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Rechteck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859" y="4500622"/>
                  <a:ext cx="95096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hteck 23"/>
                <p:cNvSpPr/>
                <p:nvPr/>
              </p:nvSpPr>
              <p:spPr>
                <a:xfrm>
                  <a:off x="8458993" y="1760122"/>
                  <a:ext cx="123899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de-DE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de-DE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  <m:r>
                          <a:rPr lang="de-DE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Rechteck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993" y="1760122"/>
                  <a:ext cx="123899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Gerade Verbindung mit Pfeil 24"/>
            <p:cNvCxnSpPr/>
            <p:nvPr/>
          </p:nvCxnSpPr>
          <p:spPr>
            <a:xfrm flipH="1">
              <a:off x="8222725" y="3918706"/>
              <a:ext cx="804381" cy="394155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hteck 25"/>
                <p:cNvSpPr/>
                <p:nvPr/>
              </p:nvSpPr>
              <p:spPr>
                <a:xfrm>
                  <a:off x="6763854" y="3127306"/>
                  <a:ext cx="123899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de-DE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de-DE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  <m:r>
                          <a:rPr lang="de-DE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Rechteck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854" y="3127306"/>
                  <a:ext cx="123899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Gerade Verbindung mit Pfeil 26"/>
            <p:cNvCxnSpPr/>
            <p:nvPr/>
          </p:nvCxnSpPr>
          <p:spPr>
            <a:xfrm>
              <a:off x="9021340" y="3131817"/>
              <a:ext cx="0" cy="519608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hteck 27"/>
                <p:cNvSpPr/>
                <p:nvPr/>
              </p:nvSpPr>
              <p:spPr>
                <a:xfrm>
                  <a:off x="9013448" y="3035846"/>
                  <a:ext cx="357587" cy="4178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baseline="-25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8" name="Rechteck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3448" y="3035846"/>
                  <a:ext cx="357587" cy="41780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818" r="-181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Gerade Verbindung mit Pfeil 29"/>
            <p:cNvCxnSpPr>
              <a:endCxn id="21" idx="4"/>
            </p:cNvCxnSpPr>
            <p:nvPr/>
          </p:nvCxnSpPr>
          <p:spPr>
            <a:xfrm flipH="1">
              <a:off x="9017142" y="3697080"/>
              <a:ext cx="4198" cy="68267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7048613" y="4143584"/>
              <a:ext cx="14972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Radial path</a:t>
              </a:r>
              <a:endPara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Gerade Verbindung mit Pfeil 32"/>
            <p:cNvCxnSpPr/>
            <p:nvPr/>
          </p:nvCxnSpPr>
          <p:spPr>
            <a:xfrm>
              <a:off x="7827624" y="3311972"/>
              <a:ext cx="117069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hteck 38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624980" y="4725938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Stresses at bore hole (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maximum difference: 16 MPa  (~7%)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maximum difference: 20 MPa  (~17%)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Analytical model is sufficient for stresses at whole disk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9" y="1372471"/>
            <a:ext cx="4176465" cy="29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54" y="1372472"/>
            <a:ext cx="4183493" cy="29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5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Slide </a:t>
            </a:r>
            <a:fld id="{A5AC3FBE-A647-41C9-A8C3-4435ED4FC895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Effect of friction on stress distribution – </a:t>
            </a:r>
            <a:r>
              <a:rPr lang="en-US" noProof="0" dirty="0" smtClean="0"/>
              <a:t>2D-FE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811387" cy="4338000"/>
          </a:xfrm>
        </p:spPr>
        <p:txBody>
          <a:bodyPr/>
          <a:lstStyle/>
          <a:p>
            <a:r>
              <a:rPr lang="en-US" dirty="0"/>
              <a:t>Friction strongly influences </a:t>
            </a:r>
            <a:r>
              <a:rPr lang="en-US" dirty="0" smtClean="0"/>
              <a:t>stress </a:t>
            </a:r>
            <a:r>
              <a:rPr lang="en-US" dirty="0"/>
              <a:t>distribution</a:t>
            </a:r>
          </a:p>
          <a:p>
            <a:r>
              <a:rPr lang="en-US" noProof="0" dirty="0" smtClean="0"/>
              <a:t>Coefficient </a:t>
            </a:r>
            <a:r>
              <a:rPr lang="en-US" noProof="0" dirty="0" smtClean="0"/>
              <a:t>of friction </a:t>
            </a:r>
            <a:r>
              <a:rPr lang="en-US" i="1" noProof="0" dirty="0" smtClean="0"/>
              <a:t>µ</a:t>
            </a:r>
            <a:r>
              <a:rPr lang="en-US" noProof="0" dirty="0" smtClean="0"/>
              <a:t> between </a:t>
            </a:r>
            <a:r>
              <a:rPr lang="en-US" noProof="0" dirty="0" smtClean="0"/>
              <a:t>bolt and hole is not well known</a:t>
            </a:r>
          </a:p>
          <a:p>
            <a:endParaRPr lang="en-US" noProof="0" dirty="0" smtClean="0"/>
          </a:p>
          <a:p>
            <a:r>
              <a:rPr lang="en-US" noProof="0" dirty="0" smtClean="0"/>
              <a:t>Literature [Cuntze] suggests</a:t>
            </a:r>
            <a:br>
              <a:rPr lang="en-US" noProof="0" dirty="0" smtClean="0"/>
            </a:br>
            <a:r>
              <a:rPr lang="en-US" noProof="0" dirty="0" smtClean="0"/>
              <a:t>µ = 0,1 – 0,3</a:t>
            </a:r>
          </a:p>
          <a:p>
            <a:pPr marL="0" indent="0">
              <a:buNone/>
            </a:pPr>
            <a:r>
              <a:rPr lang="en-US" dirty="0" smtClean="0"/>
              <a:t>&gt;&gt;&gt; </a:t>
            </a:r>
            <a:r>
              <a:rPr lang="en-US" noProof="0" dirty="0" smtClean="0"/>
              <a:t>µ = 0,1 chosen</a:t>
            </a:r>
            <a:endParaRPr lang="en-US" noProof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83" y="3357786"/>
            <a:ext cx="3508292" cy="297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51" y="3357786"/>
            <a:ext cx="3508292" cy="297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6174200" y="981522"/>
            <a:ext cx="4968552" cy="2232736"/>
            <a:chOff x="4297387" y="3645818"/>
            <a:chExt cx="4968552" cy="2232736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5017467" y="3645818"/>
              <a:ext cx="3744771" cy="627854"/>
              <a:chOff x="3793331" y="2449956"/>
              <a:chExt cx="3744771" cy="627854"/>
            </a:xfrm>
          </p:grpSpPr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3" t="64802" r="75803" b="15456"/>
              <a:stretch/>
            </p:blipFill>
            <p:spPr bwMode="auto">
              <a:xfrm>
                <a:off x="6313966" y="2776105"/>
                <a:ext cx="297979" cy="295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59" t="36413" r="76325" b="44954"/>
              <a:stretch/>
            </p:blipFill>
            <p:spPr bwMode="auto">
              <a:xfrm>
                <a:off x="4969371" y="2770033"/>
                <a:ext cx="297979" cy="283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45" t="7358" r="76013" b="73496"/>
              <a:stretch/>
            </p:blipFill>
            <p:spPr bwMode="auto">
              <a:xfrm>
                <a:off x="3793331" y="2766134"/>
                <a:ext cx="297979" cy="288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hteck 21"/>
              <p:cNvSpPr/>
              <p:nvPr/>
            </p:nvSpPr>
            <p:spPr>
              <a:xfrm>
                <a:off x="4118420" y="2757733"/>
                <a:ext cx="61101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Near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5294460" y="2757733"/>
                <a:ext cx="89904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Sliding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6639055" y="2770033"/>
                <a:ext cx="89904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Sticking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4876314" y="2449956"/>
                <a:ext cx="158664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 smtClean="0">
                    <a:latin typeface="Arial" pitchFamily="34" charset="0"/>
                    <a:cs typeface="Arial" pitchFamily="34" charset="0"/>
                  </a:rPr>
                  <a:t>Contact status</a:t>
                </a:r>
                <a:endParaRPr lang="en-US" sz="1400" b="1" u="sng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4297387" y="4365898"/>
              <a:ext cx="1562101" cy="1504950"/>
              <a:chOff x="5953571" y="2675306"/>
              <a:chExt cx="1562101" cy="1504950"/>
            </a:xfrm>
          </p:grpSpPr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39" t="8560" r="7236" b="9266"/>
              <a:stretch/>
            </p:blipFill>
            <p:spPr bwMode="auto">
              <a:xfrm>
                <a:off x="5953571" y="2675306"/>
                <a:ext cx="1562101" cy="1504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hteck 14"/>
              <p:cNvSpPr/>
              <p:nvPr/>
            </p:nvSpPr>
            <p:spPr>
              <a:xfrm>
                <a:off x="6450583" y="3069753"/>
                <a:ext cx="61069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µ = 0 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6" name="Gerade Verbindung mit Pfeil 25"/>
              <p:cNvCxnSpPr/>
              <p:nvPr/>
            </p:nvCxnSpPr>
            <p:spPr>
              <a:xfrm>
                <a:off x="6769725" y="3517105"/>
                <a:ext cx="0" cy="488753"/>
              </a:xfrm>
              <a:prstGeom prst="straightConnector1">
                <a:avLst/>
              </a:prstGeom>
              <a:ln w="444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hteck 26"/>
                  <p:cNvSpPr/>
                  <p:nvPr/>
                </p:nvSpPr>
                <p:spPr>
                  <a:xfrm>
                    <a:off x="6762302" y="3426833"/>
                    <a:ext cx="336353" cy="39299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000" b="1" baseline="-250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" name="Rechteck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2302" y="3426833"/>
                    <a:ext cx="336353" cy="39299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1786" b="-10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uppieren 10"/>
            <p:cNvGrpSpPr/>
            <p:nvPr/>
          </p:nvGrpSpPr>
          <p:grpSpPr>
            <a:xfrm>
              <a:off x="6032016" y="4365898"/>
              <a:ext cx="1523606" cy="1504950"/>
              <a:chOff x="6032016" y="4365898"/>
              <a:chExt cx="1523606" cy="1504950"/>
            </a:xfrm>
          </p:grpSpPr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2016" y="4365898"/>
                <a:ext cx="1523606" cy="1504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hteck 29"/>
              <p:cNvSpPr/>
              <p:nvPr/>
            </p:nvSpPr>
            <p:spPr>
              <a:xfrm>
                <a:off x="6368543" y="4753667"/>
                <a:ext cx="8863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µ = 0,1 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Gerade Verbindung mit Pfeil 30"/>
              <p:cNvCxnSpPr/>
              <p:nvPr/>
            </p:nvCxnSpPr>
            <p:spPr>
              <a:xfrm>
                <a:off x="6798994" y="5201019"/>
                <a:ext cx="0" cy="488753"/>
              </a:xfrm>
              <a:prstGeom prst="straightConnector1">
                <a:avLst/>
              </a:prstGeom>
              <a:ln w="444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hteck 31"/>
                  <p:cNvSpPr/>
                  <p:nvPr/>
                </p:nvSpPr>
                <p:spPr>
                  <a:xfrm>
                    <a:off x="6791571" y="5110747"/>
                    <a:ext cx="336353" cy="39299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000" b="1" baseline="-250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hteck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1571" y="5110747"/>
                    <a:ext cx="336353" cy="392993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1818" r="-1818" b="-10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uppieren 8"/>
            <p:cNvGrpSpPr/>
            <p:nvPr/>
          </p:nvGrpSpPr>
          <p:grpSpPr>
            <a:xfrm>
              <a:off x="7747183" y="4365898"/>
              <a:ext cx="1518756" cy="1512656"/>
              <a:chOff x="4225379" y="4444691"/>
              <a:chExt cx="1518756" cy="1512656"/>
            </a:xfrm>
          </p:grpSpPr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5379" y="4444691"/>
                <a:ext cx="1518756" cy="1512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hteck 33"/>
              <p:cNvSpPr/>
              <p:nvPr/>
            </p:nvSpPr>
            <p:spPr>
              <a:xfrm>
                <a:off x="4563597" y="4833180"/>
                <a:ext cx="8863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µ = 0,5 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5" name="Gerade Verbindung mit Pfeil 34"/>
              <p:cNvCxnSpPr/>
              <p:nvPr/>
            </p:nvCxnSpPr>
            <p:spPr>
              <a:xfrm>
                <a:off x="4994048" y="5280532"/>
                <a:ext cx="0" cy="488753"/>
              </a:xfrm>
              <a:prstGeom prst="straightConnector1">
                <a:avLst/>
              </a:prstGeom>
              <a:ln w="444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hteck 35"/>
                  <p:cNvSpPr/>
                  <p:nvPr/>
                </p:nvSpPr>
                <p:spPr>
                  <a:xfrm>
                    <a:off x="4986625" y="5190260"/>
                    <a:ext cx="336353" cy="39299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000" b="1" baseline="-250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Rechteck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86625" y="5190260"/>
                    <a:ext cx="336353" cy="39299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1818" r="-1818" b="-10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0" name="Gruppieren 49"/>
          <p:cNvGrpSpPr/>
          <p:nvPr/>
        </p:nvGrpSpPr>
        <p:grpSpPr>
          <a:xfrm>
            <a:off x="2209864" y="4056306"/>
            <a:ext cx="2236612" cy="2220633"/>
            <a:chOff x="6916206" y="1760122"/>
            <a:chExt cx="3153596" cy="3131065"/>
          </a:xfrm>
        </p:grpSpPr>
        <p:sp>
          <p:nvSpPr>
            <p:cNvPr id="51" name="Rad 50"/>
            <p:cNvSpPr/>
            <p:nvPr/>
          </p:nvSpPr>
          <p:spPr>
            <a:xfrm>
              <a:off x="7964482" y="2274435"/>
              <a:ext cx="2105320" cy="2105320"/>
            </a:xfrm>
            <a:prstGeom prst="donut">
              <a:avLst>
                <a:gd name="adj" fmla="val 33270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" name="Gerade Verbindung mit Pfeil 51"/>
            <p:cNvCxnSpPr>
              <a:endCxn id="53" idx="0"/>
            </p:cNvCxnSpPr>
            <p:nvPr/>
          </p:nvCxnSpPr>
          <p:spPr>
            <a:xfrm>
              <a:off x="9021339" y="2133650"/>
              <a:ext cx="0" cy="236697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hteck 52"/>
                <p:cNvSpPr/>
                <p:nvPr/>
              </p:nvSpPr>
              <p:spPr>
                <a:xfrm>
                  <a:off x="8545859" y="4500622"/>
                  <a:ext cx="950959" cy="3905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2" name="Rechteck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859" y="4500622"/>
                  <a:ext cx="95096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hteck 53"/>
                <p:cNvSpPr/>
                <p:nvPr/>
              </p:nvSpPr>
              <p:spPr>
                <a:xfrm>
                  <a:off x="8458992" y="1760122"/>
                  <a:ext cx="1238995" cy="3905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8" name="Rechteck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993" y="1760122"/>
                  <a:ext cx="1238994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Gerade Verbindung mit Pfeil 54"/>
            <p:cNvCxnSpPr/>
            <p:nvPr/>
          </p:nvCxnSpPr>
          <p:spPr>
            <a:xfrm>
              <a:off x="7832127" y="3311972"/>
              <a:ext cx="117393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hteck 55"/>
                <p:cNvSpPr/>
                <p:nvPr/>
              </p:nvSpPr>
              <p:spPr>
                <a:xfrm>
                  <a:off x="6916206" y="2943633"/>
                  <a:ext cx="1238995" cy="3905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6" name="Rechteck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6206" y="2943633"/>
                  <a:ext cx="1238995" cy="3905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Gerade Verbindung mit Pfeil 56"/>
            <p:cNvCxnSpPr/>
            <p:nvPr/>
          </p:nvCxnSpPr>
          <p:spPr>
            <a:xfrm>
              <a:off x="9021340" y="3131817"/>
              <a:ext cx="0" cy="51960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hteck 57"/>
                <p:cNvSpPr/>
                <p:nvPr/>
              </p:nvSpPr>
              <p:spPr>
                <a:xfrm>
                  <a:off x="9023230" y="3035846"/>
                  <a:ext cx="357587" cy="4694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1600" b="1" baseline="-25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8" name="Rechteck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3230" y="3035846"/>
                  <a:ext cx="357587" cy="46940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14634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Gerade Verbindung mit Pfeil 58"/>
            <p:cNvCxnSpPr/>
            <p:nvPr/>
          </p:nvCxnSpPr>
          <p:spPr>
            <a:xfrm flipH="1">
              <a:off x="8155201" y="3578812"/>
              <a:ext cx="591811" cy="609831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hteck 59"/>
            <p:cNvSpPr/>
            <p:nvPr/>
          </p:nvSpPr>
          <p:spPr>
            <a:xfrm>
              <a:off x="7147358" y="3999772"/>
              <a:ext cx="1858702" cy="60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Circum-</a:t>
              </a:r>
            </a:p>
            <a:p>
              <a:r>
                <a:rPr lang="en-US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ferential path</a:t>
              </a:r>
              <a:endParaRPr lang="en-US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Bogen 60"/>
            <p:cNvSpPr/>
            <p:nvPr/>
          </p:nvSpPr>
          <p:spPr>
            <a:xfrm rot="5400000" flipV="1">
              <a:off x="8654120" y="2960134"/>
              <a:ext cx="722817" cy="728327"/>
            </a:xfrm>
            <a:prstGeom prst="arc">
              <a:avLst>
                <a:gd name="adj1" fmla="val 10707358"/>
                <a:gd name="adj2" fmla="val 21525361"/>
              </a:avLst>
            </a:prstGeom>
            <a:ln w="28575">
              <a:solidFill>
                <a:srgbClr val="FF0000"/>
              </a:solidFill>
              <a:prstDash val="solid"/>
              <a:headEnd type="triangle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4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Slide </a:t>
            </a:r>
            <a:fld id="{A5AC3FBE-A647-41C9-A8C3-4435ED4FC8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pretension on stress distribution – </a:t>
            </a:r>
            <a:r>
              <a:rPr lang="en-US" dirty="0" smtClean="0"/>
              <a:t>2D-FE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platzhalter 4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657427" y="1591200"/>
                <a:ext cx="7195763" cy="3638794"/>
              </a:xfrm>
            </p:spPr>
            <p:txBody>
              <a:bodyPr/>
              <a:lstStyle/>
              <a:p>
                <a:r>
                  <a:rPr lang="en-US" sz="1600" dirty="0" smtClean="0"/>
                  <a:t>Amount of pretension significantly influences both radial and tangential stress</a:t>
                </a:r>
              </a:p>
              <a:p>
                <a:r>
                  <a:rPr lang="en-US" sz="1600" dirty="0"/>
                  <a:t>High pretension avoids clearance under bolt load &gt;&gt; no tangential stress peak </a:t>
                </a:r>
                <a:r>
                  <a:rPr lang="en-US" sz="1600" dirty="0" smtClean="0"/>
                  <a:t>at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</a:rPr>
                      <m:t>  </m:t>
                    </m:r>
                    <m:r>
                      <a:rPr lang="en-US" sz="1600" b="0" i="1">
                        <a:latin typeface="Cambria Math"/>
                      </a:rPr>
                      <m:t>𝜃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600" b="0" i="1" smtClean="0">
                        <a:latin typeface="Cambria Math"/>
                      </a:rPr>
                      <m:t>9</m:t>
                    </m:r>
                    <m:r>
                      <a:rPr lang="en-US" sz="1600" b="0" i="1">
                        <a:latin typeface="Cambria Math"/>
                      </a:rPr>
                      <m:t>0°</m:t>
                    </m:r>
                  </m:oMath>
                </a14:m>
                <a:endParaRPr lang="en-US" sz="1600" dirty="0" smtClean="0"/>
              </a:p>
              <a:p>
                <a:r>
                  <a:rPr lang="en-US" sz="1600" dirty="0" smtClean="0"/>
                  <a:t>Medium pretension results in minimum overall tangential and radial stresses</a:t>
                </a:r>
                <a:endParaRPr lang="en-US" sz="1600" dirty="0"/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5" name="Text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657427" y="1591200"/>
                <a:ext cx="7195763" cy="3638794"/>
              </a:xfrm>
              <a:blipFill rotWithShape="1">
                <a:blip r:embed="rId2"/>
                <a:stretch>
                  <a:fillRect l="-1525" t="-1675" r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9" y="2970025"/>
            <a:ext cx="3888432" cy="309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9" y="2969631"/>
            <a:ext cx="3888432" cy="308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71339"/>
              </p:ext>
            </p:extLst>
          </p:nvPr>
        </p:nvGraphicFramePr>
        <p:xfrm>
          <a:off x="480963" y="1341562"/>
          <a:ext cx="3672408" cy="1432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6184"/>
                <a:gridCol w="1008112"/>
                <a:gridCol w="1008112"/>
              </a:tblGrid>
              <a:tr h="147740">
                <a:tc>
                  <a:txBody>
                    <a:bodyPr/>
                    <a:lstStyle/>
                    <a:p>
                      <a:r>
                        <a:rPr lang="de-DE" sz="1400" noProof="0" dirty="0" smtClean="0"/>
                        <a:t>Szenario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Pretension</a:t>
                      </a:r>
                    </a:p>
                    <a:p>
                      <a:r>
                        <a:rPr lang="de-DE" sz="1400" noProof="0" dirty="0" smtClean="0"/>
                        <a:t>p</a:t>
                      </a:r>
                      <a:r>
                        <a:rPr lang="de-DE" sz="1400" baseline="-25000" noProof="0" dirty="0" smtClean="0"/>
                        <a:t>i</a:t>
                      </a:r>
                      <a:r>
                        <a:rPr lang="de-DE" sz="1400" noProof="0" dirty="0" smtClean="0"/>
                        <a:t> [MPa]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Expansion</a:t>
                      </a:r>
                    </a:p>
                    <a:p>
                      <a:r>
                        <a:rPr lang="de-DE" sz="1400" noProof="0" dirty="0" smtClean="0"/>
                        <a:t>u</a:t>
                      </a:r>
                      <a:r>
                        <a:rPr lang="de-DE" sz="1400" baseline="-25000" noProof="0" dirty="0" smtClean="0"/>
                        <a:t>0</a:t>
                      </a:r>
                      <a:r>
                        <a:rPr lang="de-DE" sz="1400" noProof="0" dirty="0" smtClean="0"/>
                        <a:t> [mm]</a:t>
                      </a:r>
                      <a:endParaRPr lang="en-US" sz="1400" noProof="0" dirty="0" smtClean="0"/>
                    </a:p>
                  </a:txBody>
                  <a:tcPr/>
                </a:tc>
              </a:tr>
              <a:tr h="1477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High pretension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/>
                        <a:t>270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0,5</a:t>
                      </a:r>
                      <a:endParaRPr lang="en-US" sz="1400" noProof="0" dirty="0"/>
                    </a:p>
                  </a:txBody>
                  <a:tcPr/>
                </a:tc>
              </a:tr>
              <a:tr h="1477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Medium pretension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135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0,25</a:t>
                      </a:r>
                      <a:endParaRPr lang="en-US" sz="1400" noProof="0" dirty="0"/>
                    </a:p>
                  </a:txBody>
                  <a:tcPr/>
                </a:tc>
              </a:tr>
              <a:tr h="1477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No pretension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uppieren 10"/>
          <p:cNvGrpSpPr/>
          <p:nvPr/>
        </p:nvGrpSpPr>
        <p:grpSpPr>
          <a:xfrm>
            <a:off x="9049915" y="3728533"/>
            <a:ext cx="2236612" cy="2220633"/>
            <a:chOff x="6916206" y="1760122"/>
            <a:chExt cx="3153596" cy="3131065"/>
          </a:xfrm>
        </p:grpSpPr>
        <p:sp>
          <p:nvSpPr>
            <p:cNvPr id="12" name="Rad 11"/>
            <p:cNvSpPr/>
            <p:nvPr/>
          </p:nvSpPr>
          <p:spPr>
            <a:xfrm>
              <a:off x="7964482" y="2274435"/>
              <a:ext cx="2105320" cy="2105320"/>
            </a:xfrm>
            <a:prstGeom prst="donut">
              <a:avLst>
                <a:gd name="adj" fmla="val 33270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Gerade Verbindung mit Pfeil 12"/>
            <p:cNvCxnSpPr>
              <a:endCxn id="14" idx="0"/>
            </p:cNvCxnSpPr>
            <p:nvPr/>
          </p:nvCxnSpPr>
          <p:spPr>
            <a:xfrm>
              <a:off x="9021339" y="2133650"/>
              <a:ext cx="0" cy="236697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hteck 13"/>
                <p:cNvSpPr/>
                <p:nvPr/>
              </p:nvSpPr>
              <p:spPr>
                <a:xfrm>
                  <a:off x="8545859" y="4500622"/>
                  <a:ext cx="950959" cy="3905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2" name="Rechteck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859" y="4500622"/>
                  <a:ext cx="95096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hteck 14"/>
                <p:cNvSpPr/>
                <p:nvPr/>
              </p:nvSpPr>
              <p:spPr>
                <a:xfrm>
                  <a:off x="8458992" y="1760122"/>
                  <a:ext cx="1238995" cy="3905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8" name="Rechteck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993" y="1760122"/>
                  <a:ext cx="123899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Gerade Verbindung mit Pfeil 15"/>
            <p:cNvCxnSpPr/>
            <p:nvPr/>
          </p:nvCxnSpPr>
          <p:spPr>
            <a:xfrm>
              <a:off x="7832127" y="3311972"/>
              <a:ext cx="117393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hteck 16"/>
                <p:cNvSpPr/>
                <p:nvPr/>
              </p:nvSpPr>
              <p:spPr>
                <a:xfrm>
                  <a:off x="6916206" y="2943633"/>
                  <a:ext cx="1238995" cy="3905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°</m:t>
                        </m:r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Rechteck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6206" y="2943633"/>
                  <a:ext cx="1238995" cy="3905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Gerade Verbindung mit Pfeil 17"/>
            <p:cNvCxnSpPr/>
            <p:nvPr/>
          </p:nvCxnSpPr>
          <p:spPr>
            <a:xfrm>
              <a:off x="9021340" y="3131817"/>
              <a:ext cx="0" cy="51960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hteck 18"/>
                <p:cNvSpPr/>
                <p:nvPr/>
              </p:nvSpPr>
              <p:spPr>
                <a:xfrm>
                  <a:off x="9023230" y="3035846"/>
                  <a:ext cx="357587" cy="4694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1600" b="1" baseline="-25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Rechteck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3230" y="3035846"/>
                  <a:ext cx="357587" cy="46940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4634" b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Gerade Verbindung mit Pfeil 19"/>
            <p:cNvCxnSpPr/>
            <p:nvPr/>
          </p:nvCxnSpPr>
          <p:spPr>
            <a:xfrm flipH="1">
              <a:off x="8155201" y="3578812"/>
              <a:ext cx="591811" cy="609831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/>
          </p:nvSpPr>
          <p:spPr>
            <a:xfrm>
              <a:off x="7147358" y="3999772"/>
              <a:ext cx="1858702" cy="60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Circum-</a:t>
              </a:r>
            </a:p>
            <a:p>
              <a:r>
                <a:rPr lang="en-US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ferential path</a:t>
              </a:r>
              <a:endParaRPr lang="en-US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Bogen 21"/>
            <p:cNvSpPr/>
            <p:nvPr/>
          </p:nvSpPr>
          <p:spPr>
            <a:xfrm rot="5400000" flipV="1">
              <a:off x="8654120" y="2960134"/>
              <a:ext cx="722817" cy="728327"/>
            </a:xfrm>
            <a:prstGeom prst="arc">
              <a:avLst>
                <a:gd name="adj1" fmla="val 10707358"/>
                <a:gd name="adj2" fmla="val 21525361"/>
              </a:avLst>
            </a:prstGeom>
            <a:ln w="28575">
              <a:solidFill>
                <a:srgbClr val="FF0000"/>
              </a:solidFill>
              <a:prstDash val="solid"/>
              <a:headEnd type="triangle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73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test setup</a:t>
            </a:r>
            <a:endParaRPr lang="en-US" dirty="0"/>
          </a:p>
        </p:txBody>
      </p:sp>
      <p:pic>
        <p:nvPicPr>
          <p:cNvPr id="1027" name="Picture 3" descr="\\bsfait00\FA\Archiv-Neu\Abteilungsarchiv\FLB\Projekte\BiLo\05_Mediathek\01_Bilder\DLR_Fotografen_2015-02-17\Img9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9" b="8073"/>
          <a:stretch/>
        </p:blipFill>
        <p:spPr bwMode="auto">
          <a:xfrm>
            <a:off x="7177707" y="621482"/>
            <a:ext cx="4518848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6000" y="1358171"/>
            <a:ext cx="6331667" cy="1567567"/>
          </a:xfrm>
        </p:spPr>
        <p:txBody>
          <a:bodyPr/>
          <a:lstStyle/>
          <a:p>
            <a:r>
              <a:rPr lang="en-US" dirty="0" smtClean="0"/>
              <a:t>Special 3-Point bearing test setup</a:t>
            </a:r>
          </a:p>
          <a:p>
            <a:r>
              <a:rPr lang="en-US" dirty="0" smtClean="0"/>
              <a:t>Laminate thickness t = 10…20 mm</a:t>
            </a:r>
          </a:p>
          <a:p>
            <a:r>
              <a:rPr lang="en-US" dirty="0" smtClean="0"/>
              <a:t>Maximum static load: F = 500 kN</a:t>
            </a:r>
          </a:p>
          <a:p>
            <a:r>
              <a:rPr lang="en-US" dirty="0" smtClean="0"/>
              <a:t>Maximum fatigue load: -50 kN &lt; F &lt; +200 kN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1007715" y="2950350"/>
            <a:ext cx="4959677" cy="3359764"/>
            <a:chOff x="841003" y="2874945"/>
            <a:chExt cx="4959677" cy="3359764"/>
          </a:xfrm>
        </p:grpSpPr>
        <p:pic>
          <p:nvPicPr>
            <p:cNvPr id="1026" name="Picture 2" descr="\\bsfait00\FA\Archiv-Neu\Abteilungsarchiv\FLB\Projekte\BiLo\05_Mediathek\01_Bilder\DLR_Fotografen_2015-02-17\Img907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" t="20151" r="4596" b="19538"/>
            <a:stretch/>
          </p:blipFill>
          <p:spPr bwMode="auto">
            <a:xfrm>
              <a:off x="841003" y="3578087"/>
              <a:ext cx="4959677" cy="2201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Gerade Verbindung mit Pfeil 7"/>
            <p:cNvCxnSpPr/>
            <p:nvPr/>
          </p:nvCxnSpPr>
          <p:spPr>
            <a:xfrm flipH="1">
              <a:off x="2857227" y="5080883"/>
              <a:ext cx="363051" cy="869191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841003" y="2874945"/>
              <a:ext cx="1872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Specimen GFRP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[+45 / -45 / 0 / 90]</a:t>
              </a:r>
              <a:r>
                <a:rPr lang="en-US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5s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2785219" y="2906574"/>
              <a:ext cx="10801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Bolt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 = 40 mm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3073251" y="3448958"/>
              <a:ext cx="103574" cy="1111484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/>
            <p:cNvSpPr/>
            <p:nvPr/>
          </p:nvSpPr>
          <p:spPr>
            <a:xfrm>
              <a:off x="4369395" y="2887890"/>
              <a:ext cx="12241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Bore hole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for fixation</a:t>
              </a: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4873451" y="3411110"/>
              <a:ext cx="176380" cy="1186715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/>
          </p:nvSpPr>
          <p:spPr>
            <a:xfrm>
              <a:off x="2186459" y="5926932"/>
              <a:ext cx="14401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Bearing failure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1606163" y="3411110"/>
              <a:ext cx="158460" cy="663526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3320385" y="3717753"/>
              <a:ext cx="0" cy="651106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hteck 26"/>
                <p:cNvSpPr/>
                <p:nvPr/>
              </p:nvSpPr>
              <p:spPr>
                <a:xfrm>
                  <a:off x="3433291" y="3720463"/>
                  <a:ext cx="336353" cy="5734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oMath>
                    </m:oMathPara>
                  </a14:m>
                  <a:endParaRPr lang="en-US" sz="3200" b="1" baseline="-25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Rechteck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3291" y="3720463"/>
                  <a:ext cx="336353" cy="57342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32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</a:t>
            </a:r>
            <a:r>
              <a:rPr lang="en-US" dirty="0" err="1" smtClean="0"/>
              <a:t>Folie</a:t>
            </a:r>
            <a:r>
              <a:rPr lang="en-US" dirty="0" smtClean="0"/>
              <a:t> </a:t>
            </a:r>
            <a:fld id="{A5AC3FBE-A647-41C9-A8C3-4435ED4FC89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Clearance fit vs. radial </a:t>
            </a:r>
            <a:r>
              <a:rPr lang="en-US" dirty="0" smtClean="0"/>
              <a:t>pretension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190684" y="1568696"/>
            <a:ext cx="3442982" cy="1427616"/>
            <a:chOff x="6525317" y="3803327"/>
            <a:chExt cx="2223147" cy="921817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6525317" y="4117726"/>
              <a:ext cx="1570047" cy="607418"/>
              <a:chOff x="558775" y="4012381"/>
              <a:chExt cx="2051068" cy="793515"/>
            </a:xfrm>
          </p:grpSpPr>
          <p:sp>
            <p:nvSpPr>
              <p:cNvPr id="18" name="Rechteck 17"/>
              <p:cNvSpPr/>
              <p:nvPr/>
            </p:nvSpPr>
            <p:spPr bwMode="auto">
              <a:xfrm>
                <a:off x="558775" y="4012381"/>
                <a:ext cx="2051068" cy="793515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Ellipse 229"/>
              <p:cNvSpPr>
                <a:spLocks noChangeArrowheads="1"/>
              </p:cNvSpPr>
              <p:nvPr/>
            </p:nvSpPr>
            <p:spPr bwMode="auto">
              <a:xfrm rot="16200000">
                <a:off x="1395046" y="4213765"/>
                <a:ext cx="390840" cy="39072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Gruppieren 163"/>
              <p:cNvGrpSpPr>
                <a:grpSpLocks/>
              </p:cNvGrpSpPr>
              <p:nvPr/>
            </p:nvGrpSpPr>
            <p:grpSpPr bwMode="auto">
              <a:xfrm rot="16200000">
                <a:off x="1343402" y="4165016"/>
                <a:ext cx="481691" cy="488244"/>
                <a:chOff x="5625341" y="2459453"/>
                <a:chExt cx="466952" cy="473075"/>
              </a:xfrm>
            </p:grpSpPr>
            <p:grpSp>
              <p:nvGrpSpPr>
                <p:cNvPr id="29" name="Gruppieren 242"/>
                <p:cNvGrpSpPr>
                  <a:grpSpLocks/>
                </p:cNvGrpSpPr>
                <p:nvPr/>
              </p:nvGrpSpPr>
              <p:grpSpPr bwMode="auto">
                <a:xfrm>
                  <a:off x="5690668" y="2459453"/>
                  <a:ext cx="336339" cy="473075"/>
                  <a:chOff x="5990242" y="3530117"/>
                  <a:chExt cx="336223" cy="473284"/>
                </a:xfrm>
              </p:grpSpPr>
              <p:sp>
                <p:nvSpPr>
                  <p:cNvPr id="31" name="Ellipse 229"/>
                  <p:cNvSpPr>
                    <a:spLocks noChangeArrowheads="1"/>
                  </p:cNvSpPr>
                  <p:nvPr/>
                </p:nvSpPr>
                <p:spPr bwMode="auto">
                  <a:xfrm>
                    <a:off x="5990242" y="3604673"/>
                    <a:ext cx="336223" cy="336221"/>
                  </a:xfrm>
                  <a:prstGeom prst="ellipse">
                    <a:avLst/>
                  </a:prstGeom>
                  <a:pattFill prst="dk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2" name="Gerade Verbindung 31"/>
                  <p:cNvCxnSpPr/>
                  <p:nvPr/>
                </p:nvCxnSpPr>
                <p:spPr bwMode="auto">
                  <a:xfrm flipH="1">
                    <a:off x="6158333" y="3530117"/>
                    <a:ext cx="0" cy="47328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Gerade Verbindung 29"/>
                <p:cNvCxnSpPr/>
                <p:nvPr/>
              </p:nvCxnSpPr>
              <p:spPr bwMode="auto">
                <a:xfrm flipH="1">
                  <a:off x="5625341" y="2700756"/>
                  <a:ext cx="466952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Ellipse 229"/>
              <p:cNvSpPr>
                <a:spLocks noChangeArrowheads="1"/>
              </p:cNvSpPr>
              <p:nvPr/>
            </p:nvSpPr>
            <p:spPr bwMode="auto">
              <a:xfrm rot="16200000">
                <a:off x="756801" y="4235702"/>
                <a:ext cx="346955" cy="34684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Gerade Verbindung 21"/>
              <p:cNvCxnSpPr/>
              <p:nvPr/>
            </p:nvCxnSpPr>
            <p:spPr bwMode="auto">
              <a:xfrm rot="16200000" flipH="1">
                <a:off x="924063" y="4165025"/>
                <a:ext cx="0" cy="48824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 bwMode="auto">
              <a:xfrm rot="16200000" flipH="1">
                <a:off x="688135" y="4409140"/>
                <a:ext cx="48169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uppieren 163"/>
              <p:cNvGrpSpPr>
                <a:grpSpLocks/>
              </p:cNvGrpSpPr>
              <p:nvPr/>
            </p:nvGrpSpPr>
            <p:grpSpPr bwMode="auto">
              <a:xfrm rot="16200000">
                <a:off x="2003466" y="4165016"/>
                <a:ext cx="481691" cy="488244"/>
                <a:chOff x="5625341" y="2459453"/>
                <a:chExt cx="466952" cy="473075"/>
              </a:xfrm>
            </p:grpSpPr>
            <p:grpSp>
              <p:nvGrpSpPr>
                <p:cNvPr id="25" name="Gruppieren 242"/>
                <p:cNvGrpSpPr>
                  <a:grpSpLocks/>
                </p:cNvGrpSpPr>
                <p:nvPr/>
              </p:nvGrpSpPr>
              <p:grpSpPr bwMode="auto">
                <a:xfrm>
                  <a:off x="5690668" y="2459453"/>
                  <a:ext cx="336339" cy="473075"/>
                  <a:chOff x="5990242" y="3530117"/>
                  <a:chExt cx="336223" cy="473284"/>
                </a:xfrm>
              </p:grpSpPr>
              <p:sp>
                <p:nvSpPr>
                  <p:cNvPr id="27" name="Ellipse 26"/>
                  <p:cNvSpPr>
                    <a:spLocks noChangeArrowheads="1"/>
                  </p:cNvSpPr>
                  <p:nvPr/>
                </p:nvSpPr>
                <p:spPr bwMode="auto">
                  <a:xfrm>
                    <a:off x="5990242" y="3604673"/>
                    <a:ext cx="336223" cy="336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8" name="Gerade Verbindung 27"/>
                  <p:cNvCxnSpPr/>
                  <p:nvPr/>
                </p:nvCxnSpPr>
                <p:spPr bwMode="auto">
                  <a:xfrm flipH="1">
                    <a:off x="6158333" y="3530117"/>
                    <a:ext cx="0" cy="47328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Gerade Verbindung 25"/>
                <p:cNvCxnSpPr/>
                <p:nvPr/>
              </p:nvCxnSpPr>
              <p:spPr bwMode="auto">
                <a:xfrm flipH="1">
                  <a:off x="5625341" y="2700756"/>
                  <a:ext cx="466952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uppieren 10"/>
            <p:cNvGrpSpPr/>
            <p:nvPr/>
          </p:nvGrpSpPr>
          <p:grpSpPr>
            <a:xfrm>
              <a:off x="8377925" y="4115717"/>
              <a:ext cx="370539" cy="607418"/>
              <a:chOff x="8365407" y="4473437"/>
              <a:chExt cx="484062" cy="793515"/>
            </a:xfrm>
          </p:grpSpPr>
          <p:sp>
            <p:nvSpPr>
              <p:cNvPr id="14" name="Rechteck 13"/>
              <p:cNvSpPr/>
              <p:nvPr/>
            </p:nvSpPr>
            <p:spPr bwMode="auto">
              <a:xfrm>
                <a:off x="8532440" y="4473437"/>
                <a:ext cx="141246" cy="793515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Gerade Verbindung 14"/>
              <p:cNvCxnSpPr/>
              <p:nvPr/>
            </p:nvCxnSpPr>
            <p:spPr bwMode="auto">
              <a:xfrm>
                <a:off x="8365407" y="4872819"/>
                <a:ext cx="48406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hteck 15"/>
              <p:cNvSpPr/>
              <p:nvPr/>
            </p:nvSpPr>
            <p:spPr bwMode="auto">
              <a:xfrm>
                <a:off x="8532440" y="4677387"/>
                <a:ext cx="141248" cy="38616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8385654" y="4693188"/>
                <a:ext cx="434818" cy="354014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feld 11"/>
            <p:cNvSpPr txBox="1">
              <a:spLocks noChangeArrowheads="1"/>
            </p:cNvSpPr>
            <p:nvPr/>
          </p:nvSpPr>
          <p:spPr bwMode="auto">
            <a:xfrm>
              <a:off x="7087690" y="3803327"/>
              <a:ext cx="855568" cy="19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Clearance fit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 bwMode="auto">
            <a:xfrm flipH="1">
              <a:off x="7396416" y="4012928"/>
              <a:ext cx="91738" cy="295835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/>
          <p:cNvGrpSpPr/>
          <p:nvPr/>
        </p:nvGrpSpPr>
        <p:grpSpPr>
          <a:xfrm>
            <a:off x="6790854" y="1579887"/>
            <a:ext cx="3843237" cy="1413314"/>
            <a:chOff x="1058212" y="3802511"/>
            <a:chExt cx="3193790" cy="1174486"/>
          </a:xfrm>
        </p:grpSpPr>
        <p:sp>
          <p:nvSpPr>
            <p:cNvPr id="37" name="Rechteck 36"/>
            <p:cNvSpPr/>
            <p:nvPr/>
          </p:nvSpPr>
          <p:spPr bwMode="auto">
            <a:xfrm>
              <a:off x="3658913" y="4180857"/>
              <a:ext cx="141246" cy="793515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hteck 37"/>
            <p:cNvSpPr/>
            <p:nvPr/>
          </p:nvSpPr>
          <p:spPr bwMode="auto">
            <a:xfrm>
              <a:off x="3630768" y="4329811"/>
              <a:ext cx="198486" cy="500832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1058212" y="4183482"/>
              <a:ext cx="2051068" cy="793515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Ellipse 229"/>
            <p:cNvSpPr>
              <a:spLocks noChangeArrowheads="1"/>
            </p:cNvSpPr>
            <p:nvPr/>
          </p:nvSpPr>
          <p:spPr bwMode="auto">
            <a:xfrm rot="16200000">
              <a:off x="1839487" y="4329887"/>
              <a:ext cx="500832" cy="500680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uppieren 163"/>
            <p:cNvGrpSpPr>
              <a:grpSpLocks/>
            </p:cNvGrpSpPr>
            <p:nvPr/>
          </p:nvGrpSpPr>
          <p:grpSpPr bwMode="auto">
            <a:xfrm rot="16200000">
              <a:off x="1842839" y="4336117"/>
              <a:ext cx="481691" cy="488244"/>
              <a:chOff x="5625341" y="2459453"/>
              <a:chExt cx="466952" cy="473075"/>
            </a:xfrm>
          </p:grpSpPr>
          <p:grpSp>
            <p:nvGrpSpPr>
              <p:cNvPr id="55" name="Gruppieren 242"/>
              <p:cNvGrpSpPr>
                <a:grpSpLocks/>
              </p:cNvGrpSpPr>
              <p:nvPr/>
            </p:nvGrpSpPr>
            <p:grpSpPr bwMode="auto">
              <a:xfrm>
                <a:off x="5690668" y="2459453"/>
                <a:ext cx="336339" cy="473075"/>
                <a:chOff x="5990242" y="3530117"/>
                <a:chExt cx="336223" cy="473284"/>
              </a:xfrm>
            </p:grpSpPr>
            <p:sp>
              <p:nvSpPr>
                <p:cNvPr id="57" name="Ellipse 229"/>
                <p:cNvSpPr>
                  <a:spLocks noChangeArrowheads="1"/>
                </p:cNvSpPr>
                <p:nvPr/>
              </p:nvSpPr>
              <p:spPr bwMode="auto">
                <a:xfrm>
                  <a:off x="5990242" y="3604673"/>
                  <a:ext cx="336223" cy="336221"/>
                </a:xfrm>
                <a:prstGeom prst="ellipse">
                  <a:avLst/>
                </a:prstGeom>
                <a:pattFill prst="dkDnDiag">
                  <a:fgClr>
                    <a:schemeClr val="tx1"/>
                  </a:fgClr>
                  <a:bgClr>
                    <a:schemeClr val="bg1"/>
                  </a:bgClr>
                </a:patt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8" name="Gerade Verbindung 57"/>
                <p:cNvCxnSpPr/>
                <p:nvPr/>
              </p:nvCxnSpPr>
              <p:spPr bwMode="auto">
                <a:xfrm flipH="1">
                  <a:off x="6158333" y="3530117"/>
                  <a:ext cx="0" cy="4732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Gerade Verbindung 55"/>
              <p:cNvCxnSpPr/>
              <p:nvPr/>
            </p:nvCxnSpPr>
            <p:spPr bwMode="auto">
              <a:xfrm flipH="1">
                <a:off x="5625341" y="2700756"/>
                <a:ext cx="46695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Ellipse 229"/>
            <p:cNvSpPr>
              <a:spLocks noChangeArrowheads="1"/>
            </p:cNvSpPr>
            <p:nvPr/>
          </p:nvSpPr>
          <p:spPr bwMode="auto">
            <a:xfrm rot="16200000">
              <a:off x="1256238" y="4406803"/>
              <a:ext cx="346955" cy="34684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Gerade Verbindung 42"/>
            <p:cNvCxnSpPr/>
            <p:nvPr/>
          </p:nvCxnSpPr>
          <p:spPr bwMode="auto">
            <a:xfrm rot="16200000" flipH="1">
              <a:off x="1423500" y="4336126"/>
              <a:ext cx="0" cy="488244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 bwMode="auto">
            <a:xfrm rot="16200000" flipH="1">
              <a:off x="1187572" y="4580241"/>
              <a:ext cx="481691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uppieren 163"/>
            <p:cNvGrpSpPr>
              <a:grpSpLocks/>
            </p:cNvGrpSpPr>
            <p:nvPr/>
          </p:nvGrpSpPr>
          <p:grpSpPr bwMode="auto">
            <a:xfrm rot="16200000">
              <a:off x="2502903" y="4336117"/>
              <a:ext cx="481691" cy="488244"/>
              <a:chOff x="5625341" y="2459453"/>
              <a:chExt cx="466952" cy="473075"/>
            </a:xfrm>
          </p:grpSpPr>
          <p:grpSp>
            <p:nvGrpSpPr>
              <p:cNvPr id="51" name="Gruppieren 242"/>
              <p:cNvGrpSpPr>
                <a:grpSpLocks/>
              </p:cNvGrpSpPr>
              <p:nvPr/>
            </p:nvGrpSpPr>
            <p:grpSpPr bwMode="auto">
              <a:xfrm>
                <a:off x="5690668" y="2459453"/>
                <a:ext cx="336339" cy="473075"/>
                <a:chOff x="5990242" y="3530117"/>
                <a:chExt cx="336223" cy="473284"/>
              </a:xfrm>
            </p:grpSpPr>
            <p:sp>
              <p:nvSpPr>
                <p:cNvPr id="53" name="Ellipse 52"/>
                <p:cNvSpPr>
                  <a:spLocks noChangeArrowheads="1"/>
                </p:cNvSpPr>
                <p:nvPr/>
              </p:nvSpPr>
              <p:spPr bwMode="auto">
                <a:xfrm>
                  <a:off x="5990242" y="3604673"/>
                  <a:ext cx="336223" cy="33622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4" name="Gerade Verbindung 53"/>
                <p:cNvCxnSpPr/>
                <p:nvPr/>
              </p:nvCxnSpPr>
              <p:spPr bwMode="auto">
                <a:xfrm flipH="1">
                  <a:off x="6158333" y="3530117"/>
                  <a:ext cx="0" cy="4732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Gerade Verbindung 51"/>
              <p:cNvCxnSpPr/>
              <p:nvPr/>
            </p:nvCxnSpPr>
            <p:spPr bwMode="auto">
              <a:xfrm flipH="1">
                <a:off x="5625341" y="2700756"/>
                <a:ext cx="46695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hteck 45"/>
            <p:cNvSpPr/>
            <p:nvPr/>
          </p:nvSpPr>
          <p:spPr bwMode="auto">
            <a:xfrm>
              <a:off x="3512127" y="4400608"/>
              <a:ext cx="434818" cy="354014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endParaRPr>
            </a:p>
          </p:txBody>
        </p:sp>
        <p:cxnSp>
          <p:nvCxnSpPr>
            <p:cNvPr id="47" name="Gerade Verbindung 46"/>
            <p:cNvCxnSpPr/>
            <p:nvPr/>
          </p:nvCxnSpPr>
          <p:spPr bwMode="auto">
            <a:xfrm>
              <a:off x="3491880" y="4580239"/>
              <a:ext cx="484062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/>
            <p:cNvSpPr txBox="1">
              <a:spLocks noChangeArrowheads="1"/>
            </p:cNvSpPr>
            <p:nvPr/>
          </p:nvSpPr>
          <p:spPr bwMode="auto">
            <a:xfrm>
              <a:off x="1379693" y="3802511"/>
              <a:ext cx="2872309" cy="25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Clamping bush for radial pretension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Gerade Verbindung mit Pfeil 48"/>
            <p:cNvCxnSpPr>
              <a:endCxn id="40" idx="5"/>
            </p:cNvCxnSpPr>
            <p:nvPr/>
          </p:nvCxnSpPr>
          <p:spPr bwMode="auto">
            <a:xfrm flipH="1">
              <a:off x="2266921" y="4099560"/>
              <a:ext cx="130048" cy="303597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/>
            <p:nvPr/>
          </p:nvCxnSpPr>
          <p:spPr bwMode="auto">
            <a:xfrm>
              <a:off x="3276600" y="4099560"/>
              <a:ext cx="396240" cy="27432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/>
          <p:cNvGrpSpPr/>
          <p:nvPr/>
        </p:nvGrpSpPr>
        <p:grpSpPr>
          <a:xfrm>
            <a:off x="5924507" y="3861842"/>
            <a:ext cx="6293760" cy="2132411"/>
            <a:chOff x="683568" y="1648582"/>
            <a:chExt cx="7187277" cy="2435146"/>
          </a:xfrm>
        </p:grpSpPr>
        <p:pic>
          <p:nvPicPr>
            <p:cNvPr id="61" name="Picture 3" descr="Y:\Projekte\BiLo\04_Abwicklung\01_Lochleibung\05_Prüfung\03_Versuchsdurchführung\BiLo-01-BEA-SP-02\Bilder\DSC0010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26" b="89213" l="1016" r="98724">
                          <a14:foregroundMark x1="13464" y1="18796" x2="13464" y2="18796"/>
                          <a14:foregroundMark x1="25990" y1="27130" x2="25990" y2="27130"/>
                          <a14:foregroundMark x1="70599" y1="31481" x2="70599" y2="31481"/>
                          <a14:foregroundMark x1="70703" y1="77315" x2="70703" y2="77315"/>
                          <a14:foregroundMark x1="86094" y1="63009" x2="86094" y2="63009"/>
                          <a14:foregroundMark x1="22214" y1="69306" x2="22214" y2="69306"/>
                          <a14:foregroundMark x1="30885" y1="33287" x2="30885" y2="33287"/>
                          <a14:foregroundMark x1="62552" y1="16991" x2="62552" y2="16991"/>
                          <a14:foregroundMark x1="44948" y1="18796" x2="44948" y2="18796"/>
                          <a14:foregroundMark x1="40052" y1="12824" x2="40052" y2="12824"/>
                          <a14:foregroundMark x1="24661" y1="51944" x2="24661" y2="51944"/>
                          <a14:foregroundMark x1="23854" y1="83102" x2="23854" y2="83102"/>
                          <a14:foregroundMark x1="73151" y1="21528" x2="73151" y2="21528"/>
                          <a14:foregroundMark x1="29245" y1="18611" x2="29245" y2="18611"/>
                          <a14:foregroundMark x1="13151" y1="29120" x2="13151" y2="29120"/>
                          <a14:foregroundMark x1="21198" y1="30926" x2="21198" y2="30926"/>
                          <a14:foregroundMark x1="71615" y1="62083" x2="71615" y2="62083"/>
                          <a14:foregroundMark x1="65417" y1="70231" x2="65417" y2="70231"/>
                          <a14:foregroundMark x1="67760" y1="84352" x2="67760" y2="84352"/>
                          <a14:foregroundMark x1="78646" y1="81111" x2="78646" y2="81111"/>
                          <a14:foregroundMark x1="74375" y1="46528" x2="74375" y2="46528"/>
                          <a14:foregroundMark x1="68776" y1="35833" x2="68776" y2="35833"/>
                          <a14:foregroundMark x1="61745" y1="18796" x2="61745" y2="18796"/>
                          <a14:foregroundMark x1="57057" y1="12083" x2="57057" y2="12083"/>
                          <a14:foregroundMark x1="46979" y1="7731" x2="46979" y2="7731"/>
                          <a14:foregroundMark x1="29661" y1="9398" x2="29661" y2="9398"/>
                          <a14:foregroundMark x1="12031" y1="72778" x2="12031" y2="72778"/>
                          <a14:foregroundMark x1="21719" y1="63148" x2="21719" y2="63148"/>
                          <a14:foregroundMark x1="28438" y1="46157" x2="28438" y2="46157"/>
                          <a14:foregroundMark x1="30573" y1="38009" x2="30573" y2="38009"/>
                          <a14:foregroundMark x1="34036" y1="36528" x2="34036" y2="36528"/>
                          <a14:foregroundMark x1="27813" y1="43426" x2="27813" y2="43426"/>
                          <a14:foregroundMark x1="16510" y1="67315" x2="16510" y2="67315"/>
                          <a14:foregroundMark x1="12630" y1="85787" x2="12630" y2="85787"/>
                          <a14:foregroundMark x1="8255" y1="85463" x2="8255" y2="85463"/>
                          <a14:foregroundMark x1="4089" y1="84722" x2="4089" y2="84722"/>
                          <a14:foregroundMark x1="8984" y1="78565" x2="8984" y2="78565"/>
                          <a14:foregroundMark x1="16198" y1="59352" x2="16198" y2="59352"/>
                          <a14:foregroundMark x1="9167" y1="57917" x2="9167" y2="57917"/>
                          <a14:foregroundMark x1="10000" y1="65880" x2="10000" y2="65880"/>
                          <a14:foregroundMark x1="11615" y1="55741" x2="11615" y2="55741"/>
                          <a14:foregroundMark x1="16615" y1="32546" x2="16615" y2="32546"/>
                          <a14:foregroundMark x1="22214" y1="22037" x2="22214" y2="22037"/>
                          <a14:foregroundMark x1="46667" y1="10833" x2="46667" y2="10833"/>
                          <a14:foregroundMark x1="43724" y1="11019" x2="43724" y2="11019"/>
                          <a14:foregroundMark x1="35573" y1="10093" x2="35573" y2="10093"/>
                          <a14:foregroundMark x1="26198" y1="10648" x2="26198" y2="10648"/>
                          <a14:foregroundMark x1="19557" y1="9907" x2="19557" y2="9907"/>
                          <a14:foregroundMark x1="7031" y1="24583" x2="7031" y2="24583"/>
                          <a14:foregroundMark x1="5000" y1="76019" x2="5000" y2="76019"/>
                          <a14:foregroundMark x1="77422" y1="20417" x2="77422" y2="20417"/>
                          <a14:foregroundMark x1="60521" y1="13194" x2="60521" y2="13194"/>
                          <a14:foregroundMark x1="87005" y1="60833" x2="87005" y2="60833"/>
                          <a14:foregroundMark x1="93229" y1="80556" x2="93229" y2="80556"/>
                          <a14:foregroundMark x1="76615" y1="83981" x2="76615" y2="83981"/>
                          <a14:foregroundMark x1="79167" y1="65000" x2="79167" y2="65000"/>
                          <a14:foregroundMark x1="76615" y1="51019" x2="76615" y2="51019"/>
                          <a14:foregroundMark x1="89766" y1="72778" x2="89766" y2="72778"/>
                          <a14:foregroundMark x1="90990" y1="57361" x2="90990" y2="57361"/>
                          <a14:foregroundMark x1="79766" y1="28194" x2="79766" y2="28194"/>
                          <a14:foregroundMark x1="8255" y1="29676" x2="8255" y2="29676"/>
                          <a14:foregroundMark x1="8880" y1="13009" x2="8880" y2="13009"/>
                          <a14:foregroundMark x1="7552" y1="8287" x2="7552" y2="8287"/>
                          <a14:foregroundMark x1="6432" y1="55556" x2="6432" y2="55556"/>
                          <a14:backgroundMark x1="28438" y1="94491" x2="28438" y2="94491"/>
                          <a14:backgroundMark x1="73958" y1="95787" x2="73958" y2="95787"/>
                          <a14:backgroundMark x1="14688" y1="2130" x2="14688" y2="2130"/>
                          <a14:backgroundMark x1="74375" y1="1574" x2="74375" y2="1574"/>
                          <a14:backgroundMark x1="53516" y1="88148" x2="53516" y2="88148"/>
                          <a14:backgroundMark x1="48932" y1="87917" x2="48932" y2="87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7" b="11297"/>
            <a:stretch/>
          </p:blipFill>
          <p:spPr bwMode="auto">
            <a:xfrm>
              <a:off x="683568" y="1689100"/>
              <a:ext cx="4791516" cy="233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Y:\Projekte\BiLo\04_Abwicklung\01_Lochleibung\05_Prüfung\03_Versuchsdurchführung\BiLo-01-BEA-SP-02\Bilder\DSC0009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25" r="99075">
                          <a14:foregroundMark x1="48400" y1="35433" x2="48400" y2="35433"/>
                          <a14:foregroundMark x1="46575" y1="46100" x2="46575" y2="46100"/>
                          <a14:foregroundMark x1="46200" y1="42233" x2="46200" y2="42233"/>
                          <a14:foregroundMark x1="49275" y1="45267" x2="49275" y2="45267"/>
                          <a14:foregroundMark x1="49900" y1="27900" x2="49900" y2="27900"/>
                          <a14:foregroundMark x1="45125" y1="77200" x2="45125" y2="77200"/>
                          <a14:foregroundMark x1="95300" y1="55600" x2="95300" y2="55600"/>
                          <a14:foregroundMark x1="7250" y1="50200" x2="7250" y2="50200"/>
                          <a14:foregroundMark x1="1625" y1="51767" x2="1625" y2="51767"/>
                          <a14:foregroundMark x1="99075" y1="57533" x2="99075" y2="57533"/>
                          <a14:foregroundMark x1="45275" y1="23500" x2="45275" y2="23500"/>
                          <a14:foregroundMark x1="54350" y1="46067" x2="54350" y2="46067"/>
                          <a14:foregroundMark x1="48350" y1="73100" x2="48350" y2="73100"/>
                          <a14:foregroundMark x1="48900" y1="77500" x2="48900" y2="77500"/>
                          <a14:foregroundMark x1="34642" y1="82584" x2="34642" y2="82584"/>
                          <a14:foregroundMark x1="48948" y1="68727" x2="48948" y2="68727"/>
                          <a14:backgroundMark x1="13175" y1="65067" x2="13175" y2="65067"/>
                          <a14:backgroundMark x1="23450" y1="64867" x2="23450" y2="64867"/>
                        </a14:backgroundRemoval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0" t="13902" r="24596" b="7169"/>
            <a:stretch/>
          </p:blipFill>
          <p:spPr bwMode="auto">
            <a:xfrm rot="5221151">
              <a:off x="5557072" y="1769954"/>
              <a:ext cx="2435146" cy="2192401"/>
            </a:xfrm>
            <a:prstGeom prst="parallelogram">
              <a:avLst>
                <a:gd name="adj" fmla="val 453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" name="Picture 2" descr="\\bsfait00\FA\Archiv-Neu\Abteilungsarchiv\FLB\Projekte\BiLo\05_Mediathek\01_Bilder\DLR_Fotografen_2015-02-17\Img907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20151" r="4596" b="19538"/>
          <a:stretch/>
        </p:blipFill>
        <p:spPr bwMode="auto">
          <a:xfrm>
            <a:off x="635812" y="3940316"/>
            <a:ext cx="4527319" cy="200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feld 64"/>
          <p:cNvSpPr txBox="1">
            <a:spLocks noChangeArrowheads="1"/>
          </p:cNvSpPr>
          <p:nvPr/>
        </p:nvSpPr>
        <p:spPr bwMode="auto">
          <a:xfrm>
            <a:off x="1314176" y="3172953"/>
            <a:ext cx="2266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Clearance =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feld 65"/>
          <p:cNvSpPr txBox="1">
            <a:spLocks noChangeArrowheads="1"/>
          </p:cNvSpPr>
          <p:nvPr/>
        </p:nvSpPr>
        <p:spPr bwMode="auto">
          <a:xfrm>
            <a:off x="7029211" y="3165224"/>
            <a:ext cx="31190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Radial expansion u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0,4…0,8 mm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Gerade Verbindung mit Pfeil 66"/>
          <p:cNvCxnSpPr/>
          <p:nvPr/>
        </p:nvCxnSpPr>
        <p:spPr bwMode="auto">
          <a:xfrm>
            <a:off x="5519581" y="1579887"/>
            <a:ext cx="0" cy="4462840"/>
          </a:xfrm>
          <a:prstGeom prst="straightConnector1">
            <a:avLst/>
          </a:prstGeom>
          <a:ln w="31750">
            <a:solidFill>
              <a:schemeClr val="tx1"/>
            </a:solidFill>
            <a:headEnd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5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bearing strength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31" y="1485578"/>
            <a:ext cx="6120680" cy="346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platzhalter 4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52971" y="1591200"/>
                <a:ext cx="4608512" cy="4338000"/>
              </a:xfrm>
            </p:spPr>
            <p:txBody>
              <a:bodyPr/>
              <a:lstStyle/>
              <a:p>
                <a:r>
                  <a:rPr lang="en-US" dirty="0" smtClean="0"/>
                  <a:t>Bearing strength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F… bolt </a:t>
                </a:r>
                <a:r>
                  <a:rPr lang="en-US" dirty="0" smtClean="0"/>
                  <a:t>load at failure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d… hole diameter</a:t>
                </a:r>
              </a:p>
              <a:p>
                <a:pPr lvl="1"/>
                <a:r>
                  <a:rPr lang="en-US" dirty="0" smtClean="0"/>
                  <a:t>t… laminate thickness</a:t>
                </a:r>
              </a:p>
              <a:p>
                <a:r>
                  <a:rPr lang="en-US" dirty="0" smtClean="0"/>
                  <a:t>Static bearing strength with radial pretension -15% compared to clearance fit</a:t>
                </a:r>
              </a:p>
              <a:p>
                <a:r>
                  <a:rPr lang="en-US" dirty="0" smtClean="0"/>
                  <a:t>Fatigue </a:t>
                </a:r>
                <a:r>
                  <a:rPr lang="en-US" dirty="0"/>
                  <a:t>bearing strength with radial pretension </a:t>
                </a:r>
                <a:r>
                  <a:rPr lang="en-US" dirty="0" smtClean="0"/>
                  <a:t>+40% </a:t>
                </a:r>
                <a:r>
                  <a:rPr lang="en-US" dirty="0"/>
                  <a:t>compared to clearance </a:t>
                </a:r>
                <a:r>
                  <a:rPr lang="en-US" dirty="0" smtClean="0"/>
                  <a:t>fit</a:t>
                </a:r>
              </a:p>
              <a:p>
                <a:r>
                  <a:rPr lang="en-US" dirty="0" smtClean="0"/>
                  <a:t>High pretension results in slightly higher fatigue strength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52971" y="1591200"/>
                <a:ext cx="4608512" cy="4338000"/>
              </a:xfrm>
              <a:blipFill rotWithShape="1">
                <a:blip r:embed="rId4"/>
                <a:stretch>
                  <a:fillRect l="-2910" t="-421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2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Slide </a:t>
            </a:r>
            <a:fld id="{A5AC3FBE-A647-41C9-A8C3-4435ED4FC895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 and Outlook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107531" cy="433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</a:t>
            </a:r>
          </a:p>
          <a:p>
            <a:r>
              <a:rPr lang="en-US" dirty="0" smtClean="0"/>
              <a:t>Analytic model for bolted joints with radial pretension is found and validated by FE-calculation </a:t>
            </a:r>
            <a:r>
              <a:rPr lang="en-US" dirty="0" smtClean="0"/>
              <a:t>(neglecting friction </a:t>
            </a:r>
            <a:r>
              <a:rPr lang="en-US" dirty="0" smtClean="0"/>
              <a:t>and cleavage)</a:t>
            </a:r>
          </a:p>
          <a:p>
            <a:r>
              <a:rPr lang="en-US" dirty="0" smtClean="0"/>
              <a:t>Friction has a big impact especially on tangential stresses</a:t>
            </a:r>
          </a:p>
          <a:p>
            <a:r>
              <a:rPr lang="en-US" dirty="0" smtClean="0"/>
              <a:t>Radial pretension results in smooth distribution of stresses around the bore hole</a:t>
            </a:r>
          </a:p>
          <a:p>
            <a:r>
              <a:rPr lang="en-US" dirty="0" smtClean="0"/>
              <a:t>Bearing tests with radial pretension show an increase in fatigue strength, but a decrease in static strength</a:t>
            </a:r>
            <a:endParaRPr lang="en-US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 bwMode="auto">
          <a:xfrm>
            <a:off x="6534672" y="1557586"/>
            <a:ext cx="5107531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smtClean="0"/>
              <a:t>Outlook</a:t>
            </a:r>
          </a:p>
          <a:p>
            <a:r>
              <a:rPr lang="en-US" smtClean="0"/>
              <a:t>Detailed understanding of bearing failure with radial pretension</a:t>
            </a:r>
          </a:p>
          <a:p>
            <a:r>
              <a:rPr lang="en-US" smtClean="0"/>
              <a:t>Prediction of failure load from FE-calculation</a:t>
            </a:r>
            <a:br>
              <a:rPr lang="en-US" smtClean="0"/>
            </a:br>
            <a:r>
              <a:rPr lang="en-US" smtClean="0"/>
              <a:t>&gt;&gt;&gt; failure criteria for bearing</a:t>
            </a:r>
          </a:p>
          <a:p>
            <a:r>
              <a:rPr lang="en-US" smtClean="0"/>
              <a:t>Bearing tests with different pretensions</a:t>
            </a:r>
            <a:br>
              <a:rPr lang="en-US" smtClean="0"/>
            </a:br>
            <a:r>
              <a:rPr lang="en-US" smtClean="0"/>
              <a:t>&gt;&gt; evaluation of optimum pretension</a:t>
            </a:r>
          </a:p>
          <a:p>
            <a:r>
              <a:rPr lang="en-US" smtClean="0"/>
              <a:t>Bearing tests with combined radial and axial pretension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Slide </a:t>
            </a:r>
            <a:fld id="{A5AC3FBE-A647-41C9-A8C3-4435ED4FC89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43000" y="1412776"/>
            <a:ext cx="7342188" cy="738187"/>
          </a:xfrm>
        </p:spPr>
        <p:txBody>
          <a:bodyPr/>
          <a:lstStyle/>
          <a:p>
            <a:r>
              <a:rPr lang="en-US" sz="2000" noProof="0" dirty="0" smtClean="0"/>
              <a:t>MANY THANKS FOR YOUR ATTENTION !</a:t>
            </a:r>
            <a:endParaRPr lang="en-US" sz="2000" noProof="0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 bwMode="auto">
          <a:xfrm>
            <a:off x="1187624" y="4509914"/>
            <a:ext cx="7416824" cy="140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de-DE" sz="1600" b="1" dirty="0"/>
              <a:t>Lutz Beyland</a:t>
            </a:r>
            <a:r>
              <a:rPr lang="en-US" altLang="de-DE" sz="1600" dirty="0"/>
              <a:t>, Composite Design Engineer,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de-DE" sz="1400" dirty="0"/>
              <a:t>German Aerospace Center (DLR</a:t>
            </a:r>
            <a:r>
              <a:rPr lang="en-US" altLang="de-DE" sz="1400" dirty="0" smtClean="0"/>
              <a:t>), Institute </a:t>
            </a:r>
            <a:r>
              <a:rPr lang="en-US" altLang="de-DE" sz="1400" dirty="0"/>
              <a:t>of </a:t>
            </a:r>
            <a:r>
              <a:rPr lang="en-US" sz="1400" dirty="0"/>
              <a:t>Composite Structures and Adaptive Systems</a:t>
            </a:r>
          </a:p>
          <a:p>
            <a:pPr>
              <a:lnSpc>
                <a:spcPct val="130000"/>
              </a:lnSpc>
            </a:pPr>
            <a:r>
              <a:rPr lang="en-US" sz="1400" dirty="0" smtClean="0"/>
              <a:t>Lilienthalplatz 7, 38108 Braunschweig, Germany</a:t>
            </a:r>
          </a:p>
          <a:p>
            <a:pPr>
              <a:lnSpc>
                <a:spcPct val="130000"/>
              </a:lnSpc>
            </a:pPr>
            <a:r>
              <a:rPr lang="en-US" altLang="de-DE" sz="1400" dirty="0" smtClean="0">
                <a:hlinkClick r:id="rId2"/>
              </a:rPr>
              <a:t>Lutz.Beyland@DLR.de</a:t>
            </a:r>
            <a:endParaRPr lang="en-US" altLang="de-DE" sz="1400" dirty="0" smtClean="0"/>
          </a:p>
          <a:p>
            <a:pPr>
              <a:lnSpc>
                <a:spcPct val="130000"/>
              </a:lnSpc>
              <a:buFontTx/>
              <a:buNone/>
            </a:pPr>
            <a:endParaRPr lang="en-US" altLang="de-DE" sz="1400" dirty="0"/>
          </a:p>
        </p:txBody>
      </p:sp>
      <p:pic>
        <p:nvPicPr>
          <p:cNvPr id="1026" name="Picture 2" descr="Bildergebnis für fragezeiche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51" y="1910506"/>
            <a:ext cx="21717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3444751" y="2637706"/>
            <a:ext cx="4453036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/>
              <a:t>DO YOU HAVE ANY QUESTIONS 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0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Slide </a:t>
            </a:r>
            <a:fld id="{A5AC3FBE-A647-41C9-A8C3-4435ED4FC895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References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400" dirty="0" smtClean="0"/>
              <a:t>[</a:t>
            </a:r>
            <a:r>
              <a:rPr lang="en-US" altLang="de-DE" sz="1400" dirty="0" smtClean="0"/>
              <a:t>DIEM</a:t>
            </a:r>
            <a:r>
              <a:rPr lang="en-US" sz="1400" dirty="0" smtClean="0"/>
              <a:t>]</a:t>
            </a:r>
            <a:br>
              <a:rPr lang="en-US" sz="1400" dirty="0" smtClean="0"/>
            </a:br>
            <a:r>
              <a:rPr lang="en-US" sz="1400" noProof="0" dirty="0" smtClean="0"/>
              <a:t>Diem, H.: </a:t>
            </a:r>
            <a:r>
              <a:rPr lang="de-DE" sz="1400" i="1" dirty="0"/>
              <a:t>Tragfähigkeit von Bolzenverbindungen in </a:t>
            </a:r>
            <a:r>
              <a:rPr lang="de-DE" sz="1400" i="1" dirty="0" smtClean="0"/>
              <a:t>dickwandigen Faserverbundstrukturen</a:t>
            </a:r>
            <a:r>
              <a:rPr lang="en-US" sz="1400" noProof="0" dirty="0" smtClean="0"/>
              <a:t>; Dissertation; TU München; 19.2.2007</a:t>
            </a:r>
          </a:p>
          <a:p>
            <a:r>
              <a:rPr lang="en-US" sz="1400" dirty="0" smtClean="0"/>
              <a:t>[HAU]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Hau, E.:</a:t>
            </a:r>
            <a:r>
              <a:rPr lang="de-DE" sz="1400" dirty="0" smtClean="0"/>
              <a:t> </a:t>
            </a:r>
            <a:r>
              <a:rPr lang="de-DE" sz="1400" i="1" dirty="0" smtClean="0"/>
              <a:t>Windkraftanlagen: </a:t>
            </a:r>
            <a:r>
              <a:rPr lang="de-DE" sz="1400" i="1" dirty="0"/>
              <a:t>Grundlagen, Technik, Einsatz, Wirtschaftlichkeit</a:t>
            </a:r>
            <a:r>
              <a:rPr lang="en-US" sz="1400" dirty="0" smtClean="0"/>
              <a:t>, </a:t>
            </a:r>
            <a:r>
              <a:rPr lang="de-DE" sz="1400" dirty="0"/>
              <a:t>Springer Berlin </a:t>
            </a:r>
            <a:r>
              <a:rPr lang="de-DE" sz="1400" dirty="0" smtClean="0"/>
              <a:t>Heidelberg</a:t>
            </a:r>
            <a:r>
              <a:rPr lang="en-US" sz="1400" dirty="0" smtClean="0"/>
              <a:t>, ISBN </a:t>
            </a:r>
            <a:r>
              <a:rPr lang="de-DE" sz="1400" dirty="0" smtClean="0"/>
              <a:t>978-3-540-72150-5</a:t>
            </a:r>
            <a:endParaRPr lang="en-US" sz="1400" dirty="0" smtClean="0"/>
          </a:p>
          <a:p>
            <a:r>
              <a:rPr lang="en-US" sz="1400" dirty="0" smtClean="0"/>
              <a:t>[MÄDLER]</a:t>
            </a:r>
            <a:br>
              <a:rPr lang="en-US" sz="1400" dirty="0" smtClean="0"/>
            </a:br>
            <a:r>
              <a:rPr lang="en-US" sz="1400" dirty="0" smtClean="0"/>
              <a:t>Mädler GmbH: </a:t>
            </a:r>
            <a:r>
              <a:rPr lang="de-DE" sz="1400" i="1" dirty="0"/>
              <a:t>Spannsätze COM-AS Bohrung 19 bis </a:t>
            </a:r>
            <a:r>
              <a:rPr lang="de-DE" sz="1400" i="1" dirty="0" smtClean="0"/>
              <a:t>100mm</a:t>
            </a:r>
            <a:r>
              <a:rPr lang="en-US" sz="1400" dirty="0" smtClean="0"/>
              <a:t>; </a:t>
            </a:r>
            <a:r>
              <a:rPr lang="en-US" sz="1400" dirty="0" smtClean="0">
                <a:hlinkClick r:id="rId2"/>
              </a:rPr>
              <a:t>http://www.maedler.de/product/1643/1621/spannsaetze-com-as-bohrung-19-bis-100mm</a:t>
            </a:r>
            <a:r>
              <a:rPr lang="en-US" sz="1400" dirty="0" smtClean="0"/>
              <a:t>; accessed on 30.8.2017</a:t>
            </a:r>
          </a:p>
          <a:p>
            <a:r>
              <a:rPr lang="en-US" sz="1400" dirty="0" smtClean="0"/>
              <a:t>[TIMOSHENKO]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Timoshenko, S.: </a:t>
            </a:r>
            <a:r>
              <a:rPr lang="en-US" sz="1400" i="1" dirty="0"/>
              <a:t>Theory of </a:t>
            </a:r>
            <a:r>
              <a:rPr lang="en-US" sz="1400" i="1" dirty="0" smtClean="0"/>
              <a:t>Elasticity;</a:t>
            </a:r>
            <a:r>
              <a:rPr lang="en-US" sz="1400" dirty="0" smtClean="0"/>
              <a:t> </a:t>
            </a:r>
            <a:r>
              <a:rPr lang="en-US" sz="1400" dirty="0"/>
              <a:t>McGraw- </a:t>
            </a:r>
            <a:r>
              <a:rPr lang="en-US" sz="1400" dirty="0" smtClean="0"/>
              <a:t>Hill; 1934</a:t>
            </a:r>
          </a:p>
          <a:p>
            <a:r>
              <a:rPr lang="en-US" sz="1400" dirty="0" smtClean="0"/>
              <a:t>[ZHANG]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Zhang, K.-D</a:t>
            </a:r>
            <a:r>
              <a:rPr lang="en-US" sz="1400" dirty="0" smtClean="0"/>
              <a:t>.; </a:t>
            </a:r>
            <a:r>
              <a:rPr lang="en-US" sz="1400" dirty="0"/>
              <a:t>Ueng, C. E.: </a:t>
            </a:r>
            <a:r>
              <a:rPr lang="en-US" sz="1400" i="1" dirty="0"/>
              <a:t>Stresses Around a Pin-loaded Hole in Orthotropic </a:t>
            </a:r>
            <a:r>
              <a:rPr lang="en-US" sz="1400" i="1" dirty="0" smtClean="0"/>
              <a:t>Plates</a:t>
            </a:r>
            <a:r>
              <a:rPr lang="en-US" sz="1400" dirty="0" smtClean="0"/>
              <a:t>; Journal </a:t>
            </a:r>
            <a:r>
              <a:rPr lang="en-US" sz="1400" dirty="0"/>
              <a:t>of Composite Materials 18 (1984), </a:t>
            </a:r>
            <a:r>
              <a:rPr lang="en-US" sz="1400" dirty="0" smtClean="0"/>
              <a:t>No. </a:t>
            </a:r>
            <a:r>
              <a:rPr lang="en-US" sz="1400" dirty="0"/>
              <a:t>5, </a:t>
            </a:r>
            <a:r>
              <a:rPr lang="en-US" sz="1400" dirty="0" smtClean="0"/>
              <a:t>p. 432-446</a:t>
            </a:r>
          </a:p>
          <a:p>
            <a:r>
              <a:rPr lang="en-US" sz="1400" dirty="0" smtClean="0"/>
              <a:t>[</a:t>
            </a:r>
            <a:r>
              <a:rPr lang="en-US" sz="1400" dirty="0"/>
              <a:t>CUNTZE]</a:t>
            </a:r>
            <a:br>
              <a:rPr lang="en-US" sz="1400" dirty="0"/>
            </a:br>
            <a:r>
              <a:rPr lang="en-US" sz="1400" dirty="0"/>
              <a:t>CUNTZE, R.; Das Versagensmoduskonzept, ein praktikables Auslegungswerkzeug bei neuen Leichtbauwerkstoffen“; Handout, Dresdner Leichtbausymposium, 7.-9. </a:t>
            </a:r>
            <a:r>
              <a:rPr lang="en-US" sz="1400" dirty="0" smtClean="0"/>
              <a:t>June 2001</a:t>
            </a:r>
            <a:endParaRPr lang="en-US" sz="1400" dirty="0"/>
          </a:p>
          <a:p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18183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152270" y="1591200"/>
            <a:ext cx="7337805" cy="4338000"/>
          </a:xfrm>
        </p:spPr>
        <p:txBody>
          <a:bodyPr/>
          <a:lstStyle/>
          <a:p>
            <a:r>
              <a:rPr lang="en-US" noProof="0" dirty="0" smtClean="0"/>
              <a:t>State of the art bolted joints in thick walled laminates</a:t>
            </a:r>
          </a:p>
          <a:p>
            <a:endParaRPr lang="en-US" noProof="0" dirty="0" smtClean="0"/>
          </a:p>
          <a:p>
            <a:r>
              <a:rPr lang="en-US" noProof="0" dirty="0" smtClean="0"/>
              <a:t>Concept of bolted joint with radial pretension</a:t>
            </a:r>
          </a:p>
          <a:p>
            <a:endParaRPr lang="de-DE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Analytical approach</a:t>
            </a:r>
          </a:p>
          <a:p>
            <a:endParaRPr lang="en-US" noProof="0" dirty="0" smtClean="0"/>
          </a:p>
          <a:p>
            <a:r>
              <a:rPr lang="en-US" noProof="0" dirty="0" smtClean="0"/>
              <a:t>FE-Calculation</a:t>
            </a:r>
          </a:p>
          <a:p>
            <a:endParaRPr lang="en-US" noProof="0" dirty="0" smtClean="0"/>
          </a:p>
          <a:p>
            <a:endParaRPr lang="de-DE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Bearing tests</a:t>
            </a:r>
          </a:p>
          <a:p>
            <a:endParaRPr lang="de-DE" noProof="0" dirty="0" smtClean="0"/>
          </a:p>
          <a:p>
            <a:r>
              <a:rPr lang="en-US" noProof="0" dirty="0" smtClean="0"/>
              <a:t>Conclusion and Outlook</a:t>
            </a:r>
            <a:endParaRPr lang="en-US" noProof="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648752" y="1893174"/>
            <a:ext cx="2002144" cy="975293"/>
            <a:chOff x="6601643" y="3475340"/>
            <a:chExt cx="2445497" cy="1191261"/>
          </a:xfrm>
        </p:grpSpPr>
        <p:grpSp>
          <p:nvGrpSpPr>
            <p:cNvPr id="7" name="Gruppieren 6"/>
            <p:cNvGrpSpPr/>
            <p:nvPr/>
          </p:nvGrpSpPr>
          <p:grpSpPr>
            <a:xfrm>
              <a:off x="7538149" y="3475340"/>
              <a:ext cx="592934" cy="1191261"/>
              <a:chOff x="8005799" y="2157688"/>
              <a:chExt cx="936104" cy="1776316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8005799" y="2280780"/>
                <a:ext cx="936104" cy="154697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Gerade Verbindung 8"/>
              <p:cNvCxnSpPr/>
              <p:nvPr/>
            </p:nvCxnSpPr>
            <p:spPr>
              <a:xfrm>
                <a:off x="8473851" y="2157688"/>
                <a:ext cx="0" cy="1776316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lgDash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>
            <a:xfrm>
              <a:off x="6601643" y="3645818"/>
              <a:ext cx="2445497" cy="418722"/>
              <a:chOff x="1092535" y="4040942"/>
              <a:chExt cx="4307800" cy="737588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1092535" y="4109240"/>
                <a:ext cx="1412511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htwinkliges Dreieck 71"/>
              <p:cNvSpPr/>
              <p:nvPr/>
            </p:nvSpPr>
            <p:spPr>
              <a:xfrm rot="10800000">
                <a:off x="2529394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htwinkliges Dreieck 71"/>
              <p:cNvSpPr/>
              <p:nvPr/>
            </p:nvSpPr>
            <p:spPr>
              <a:xfrm>
                <a:off x="2489769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>
              <a:xfrm flipH="1">
                <a:off x="4023807" y="4109240"/>
                <a:ext cx="1376528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htwinkliges Dreieck 71"/>
              <p:cNvSpPr/>
              <p:nvPr/>
            </p:nvSpPr>
            <p:spPr>
              <a:xfrm rot="10800000" flipH="1">
                <a:off x="3786680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htwinkliges Dreieck 71"/>
              <p:cNvSpPr/>
              <p:nvPr/>
            </p:nvSpPr>
            <p:spPr>
              <a:xfrm flipH="1">
                <a:off x="3819821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 flipV="1">
              <a:off x="6601643" y="4104616"/>
              <a:ext cx="2445496" cy="418722"/>
              <a:chOff x="1092535" y="4040942"/>
              <a:chExt cx="4307799" cy="737588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1092535" y="4109241"/>
                <a:ext cx="1412511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htwinkliges Dreieck 71"/>
              <p:cNvSpPr/>
              <p:nvPr/>
            </p:nvSpPr>
            <p:spPr>
              <a:xfrm rot="10800000">
                <a:off x="2529394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htwinkliges Dreieck 71"/>
              <p:cNvSpPr/>
              <p:nvPr/>
            </p:nvSpPr>
            <p:spPr>
              <a:xfrm>
                <a:off x="2489769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 flipH="1">
                <a:off x="4023807" y="4109241"/>
                <a:ext cx="1376527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htwinkliges Dreieck 71"/>
              <p:cNvSpPr/>
              <p:nvPr/>
            </p:nvSpPr>
            <p:spPr>
              <a:xfrm rot="10800000" flipH="1">
                <a:off x="3786680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htwinkliges Dreieck 71"/>
              <p:cNvSpPr/>
              <p:nvPr/>
            </p:nvSpPr>
            <p:spPr>
              <a:xfrm flipH="1">
                <a:off x="3819821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B2901DEF-4DF1-47CA-AF4C-76364A289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24" y="3070183"/>
            <a:ext cx="324000" cy="357308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2" b="20809"/>
          <a:stretch/>
        </p:blipFill>
        <p:spPr bwMode="auto">
          <a:xfrm>
            <a:off x="1062753" y="3629207"/>
            <a:ext cx="1174142" cy="82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\\bsfait00\FA\Archiv-Neu\Abteilungsarchiv\FLB\Projekte\BiLo\05_Mediathek\01_Bilder\DLR_Fotografen_2015-02-17\Img90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20151" r="4596" b="19538"/>
          <a:stretch/>
        </p:blipFill>
        <p:spPr bwMode="auto">
          <a:xfrm>
            <a:off x="595458" y="4725938"/>
            <a:ext cx="21087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Anhang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0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Lösungsraum</a:t>
            </a:r>
            <a:r>
              <a:rPr lang="en-US" noProof="0" dirty="0" smtClean="0"/>
              <a:t> </a:t>
            </a:r>
            <a:r>
              <a:rPr lang="en-US" noProof="0" dirty="0" err="1" smtClean="0"/>
              <a:t>für</a:t>
            </a:r>
            <a:r>
              <a:rPr lang="en-US" noProof="0" dirty="0" smtClean="0"/>
              <a:t> </a:t>
            </a:r>
            <a:r>
              <a:rPr lang="en-US" noProof="0" dirty="0" err="1" smtClean="0"/>
              <a:t>segmentierte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Rotorblätter</a:t>
            </a:r>
            <a:endParaRPr lang="en-US" noProof="0" dirty="0"/>
          </a:p>
        </p:txBody>
      </p:sp>
      <p:grpSp>
        <p:nvGrpSpPr>
          <p:cNvPr id="152" name="Gruppieren 151"/>
          <p:cNvGrpSpPr/>
          <p:nvPr/>
        </p:nvGrpSpPr>
        <p:grpSpPr>
          <a:xfrm>
            <a:off x="2046715" y="615804"/>
            <a:ext cx="8758473" cy="5565648"/>
            <a:chOff x="251521" y="764628"/>
            <a:chExt cx="8758473" cy="5565648"/>
          </a:xfrm>
        </p:grpSpPr>
        <p:sp>
          <p:nvSpPr>
            <p:cNvPr id="79" name="Freihandform 78"/>
            <p:cNvSpPr/>
            <p:nvPr/>
          </p:nvSpPr>
          <p:spPr bwMode="auto">
            <a:xfrm>
              <a:off x="4382588" y="1877255"/>
              <a:ext cx="4627406" cy="3626069"/>
            </a:xfrm>
            <a:custGeom>
              <a:avLst/>
              <a:gdLst>
                <a:gd name="connsiteX0" fmla="*/ 0 w 4627179"/>
                <a:gd name="connsiteY0" fmla="*/ 425669 h 2632841"/>
                <a:gd name="connsiteX1" fmla="*/ 4627179 w 4627179"/>
                <a:gd name="connsiteY1" fmla="*/ 0 h 2632841"/>
                <a:gd name="connsiteX2" fmla="*/ 4627179 w 4627179"/>
                <a:gd name="connsiteY2" fmla="*/ 2632841 h 2632841"/>
                <a:gd name="connsiteX3" fmla="*/ 7883 w 4627179"/>
                <a:gd name="connsiteY3" fmla="*/ 1087820 h 2632841"/>
                <a:gd name="connsiteX4" fmla="*/ 0 w 4627179"/>
                <a:gd name="connsiteY4" fmla="*/ 425669 h 2632841"/>
                <a:gd name="connsiteX0" fmla="*/ 8232 w 4619646"/>
                <a:gd name="connsiteY0" fmla="*/ 0 h 2743200"/>
                <a:gd name="connsiteX1" fmla="*/ 4619646 w 4619646"/>
                <a:gd name="connsiteY1" fmla="*/ 110359 h 2743200"/>
                <a:gd name="connsiteX2" fmla="*/ 4619646 w 4619646"/>
                <a:gd name="connsiteY2" fmla="*/ 2743200 h 2743200"/>
                <a:gd name="connsiteX3" fmla="*/ 350 w 4619646"/>
                <a:gd name="connsiteY3" fmla="*/ 1198179 h 2743200"/>
                <a:gd name="connsiteX4" fmla="*/ 8232 w 4619646"/>
                <a:gd name="connsiteY4" fmla="*/ 0 h 2743200"/>
                <a:gd name="connsiteX0" fmla="*/ 8232 w 4619646"/>
                <a:gd name="connsiteY0" fmla="*/ 0 h 3626069"/>
                <a:gd name="connsiteX1" fmla="*/ 4619646 w 4619646"/>
                <a:gd name="connsiteY1" fmla="*/ 110359 h 3626069"/>
                <a:gd name="connsiteX2" fmla="*/ 4611763 w 4619646"/>
                <a:gd name="connsiteY2" fmla="*/ 3626069 h 3626069"/>
                <a:gd name="connsiteX3" fmla="*/ 350 w 4619646"/>
                <a:gd name="connsiteY3" fmla="*/ 1198179 h 3626069"/>
                <a:gd name="connsiteX4" fmla="*/ 8232 w 4619646"/>
                <a:gd name="connsiteY4" fmla="*/ 0 h 3626069"/>
                <a:gd name="connsiteX0" fmla="*/ 8232 w 4619646"/>
                <a:gd name="connsiteY0" fmla="*/ 0 h 3626069"/>
                <a:gd name="connsiteX1" fmla="*/ 4619646 w 4619646"/>
                <a:gd name="connsiteY1" fmla="*/ 1521373 h 3626069"/>
                <a:gd name="connsiteX2" fmla="*/ 4611763 w 4619646"/>
                <a:gd name="connsiteY2" fmla="*/ 3626069 h 3626069"/>
                <a:gd name="connsiteX3" fmla="*/ 350 w 4619646"/>
                <a:gd name="connsiteY3" fmla="*/ 1198179 h 3626069"/>
                <a:gd name="connsiteX4" fmla="*/ 8232 w 4619646"/>
                <a:gd name="connsiteY4" fmla="*/ 0 h 3626069"/>
                <a:gd name="connsiteX0" fmla="*/ 0 w 4611414"/>
                <a:gd name="connsiteY0" fmla="*/ 0 h 3626069"/>
                <a:gd name="connsiteX1" fmla="*/ 4611414 w 4611414"/>
                <a:gd name="connsiteY1" fmla="*/ 1521373 h 3626069"/>
                <a:gd name="connsiteX2" fmla="*/ 4603531 w 4611414"/>
                <a:gd name="connsiteY2" fmla="*/ 3626069 h 3626069"/>
                <a:gd name="connsiteX3" fmla="*/ 7883 w 4611414"/>
                <a:gd name="connsiteY3" fmla="*/ 1182414 h 3626069"/>
                <a:gd name="connsiteX4" fmla="*/ 0 w 4611414"/>
                <a:gd name="connsiteY4" fmla="*/ 0 h 3626069"/>
                <a:gd name="connsiteX0" fmla="*/ 15992 w 4627406"/>
                <a:gd name="connsiteY0" fmla="*/ 0 h 3626069"/>
                <a:gd name="connsiteX1" fmla="*/ 4627406 w 4627406"/>
                <a:gd name="connsiteY1" fmla="*/ 1521373 h 3626069"/>
                <a:gd name="connsiteX2" fmla="*/ 4619523 w 4627406"/>
                <a:gd name="connsiteY2" fmla="*/ 3626069 h 3626069"/>
                <a:gd name="connsiteX3" fmla="*/ 227 w 4627406"/>
                <a:gd name="connsiteY3" fmla="*/ 1182414 h 3626069"/>
                <a:gd name="connsiteX4" fmla="*/ 15992 w 4627406"/>
                <a:gd name="connsiteY4" fmla="*/ 0 h 362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406" h="3626069">
                  <a:moveTo>
                    <a:pt x="15992" y="0"/>
                  </a:moveTo>
                  <a:lnTo>
                    <a:pt x="4627406" y="1521373"/>
                  </a:lnTo>
                  <a:cubicBezTo>
                    <a:pt x="4624778" y="2693276"/>
                    <a:pt x="4622151" y="2454166"/>
                    <a:pt x="4619523" y="3626069"/>
                  </a:cubicBezTo>
                  <a:lnTo>
                    <a:pt x="227" y="1182414"/>
                  </a:lnTo>
                  <a:cubicBezTo>
                    <a:pt x="-2401" y="961697"/>
                    <a:pt x="18620" y="220717"/>
                    <a:pt x="15992" y="0"/>
                  </a:cubicBezTo>
                  <a:close/>
                </a:path>
              </a:pathLst>
            </a:custGeom>
            <a:solidFill>
              <a:srgbClr val="FFFF00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de-DE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80" name="Freihandform 79"/>
            <p:cNvSpPr/>
            <p:nvPr/>
          </p:nvSpPr>
          <p:spPr bwMode="auto">
            <a:xfrm>
              <a:off x="4382814" y="764628"/>
              <a:ext cx="4627179" cy="2632841"/>
            </a:xfrm>
            <a:custGeom>
              <a:avLst/>
              <a:gdLst>
                <a:gd name="connsiteX0" fmla="*/ 0 w 4627179"/>
                <a:gd name="connsiteY0" fmla="*/ 425669 h 2632841"/>
                <a:gd name="connsiteX1" fmla="*/ 4627179 w 4627179"/>
                <a:gd name="connsiteY1" fmla="*/ 0 h 2632841"/>
                <a:gd name="connsiteX2" fmla="*/ 4627179 w 4627179"/>
                <a:gd name="connsiteY2" fmla="*/ 2632841 h 2632841"/>
                <a:gd name="connsiteX3" fmla="*/ 7883 w 4627179"/>
                <a:gd name="connsiteY3" fmla="*/ 1087820 h 2632841"/>
                <a:gd name="connsiteX4" fmla="*/ 0 w 4627179"/>
                <a:gd name="connsiteY4" fmla="*/ 425669 h 263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179" h="2632841">
                  <a:moveTo>
                    <a:pt x="0" y="425669"/>
                  </a:moveTo>
                  <a:lnTo>
                    <a:pt x="4627179" y="0"/>
                  </a:lnTo>
                  <a:lnTo>
                    <a:pt x="4627179" y="2632841"/>
                  </a:lnTo>
                  <a:lnTo>
                    <a:pt x="7883" y="1087820"/>
                  </a:lnTo>
                  <a:cubicBezTo>
                    <a:pt x="5255" y="867103"/>
                    <a:pt x="2628" y="646386"/>
                    <a:pt x="0" y="425669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cxnSp>
          <p:nvCxnSpPr>
            <p:cNvPr id="81" name="Gerader Verbinder 15"/>
            <p:cNvCxnSpPr>
              <a:stCxn id="102" idx="2"/>
              <a:endCxn id="103" idx="0"/>
            </p:cNvCxnSpPr>
            <p:nvPr/>
          </p:nvCxnSpPr>
          <p:spPr bwMode="auto">
            <a:xfrm>
              <a:off x="1103400" y="3144383"/>
              <a:ext cx="0" cy="157824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Gruppieren 81"/>
            <p:cNvGrpSpPr/>
            <p:nvPr/>
          </p:nvGrpSpPr>
          <p:grpSpPr>
            <a:xfrm>
              <a:off x="4857017" y="3955641"/>
              <a:ext cx="1296143" cy="1417575"/>
              <a:chOff x="1072392" y="3658996"/>
              <a:chExt cx="1810244" cy="1979842"/>
            </a:xfrm>
            <a:solidFill>
              <a:srgbClr val="FFFFFF"/>
            </a:solidFill>
          </p:grpSpPr>
          <p:pic>
            <p:nvPicPr>
              <p:cNvPr id="83" name="Grafik 8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9" t="33974" r="15628" b="-8049"/>
              <a:stretch/>
            </p:blipFill>
            <p:spPr>
              <a:xfrm>
                <a:off x="1072392" y="3715455"/>
                <a:ext cx="1810244" cy="1923383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84" name="Abgerundetes Rechteck 83"/>
              <p:cNvSpPr/>
              <p:nvPr/>
            </p:nvSpPr>
            <p:spPr bwMode="auto">
              <a:xfrm>
                <a:off x="1313346" y="3658996"/>
                <a:ext cx="1368152" cy="471305"/>
              </a:xfrm>
              <a:prstGeom prst="round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 charset="0"/>
                  </a:rPr>
                  <a:t>JOULE III</a:t>
                </a:r>
              </a:p>
            </p:txBody>
          </p:sp>
        </p:grpSp>
        <p:grpSp>
          <p:nvGrpSpPr>
            <p:cNvPr id="85" name="Gruppieren 84"/>
            <p:cNvGrpSpPr/>
            <p:nvPr/>
          </p:nvGrpSpPr>
          <p:grpSpPr>
            <a:xfrm>
              <a:off x="7524328" y="1768073"/>
              <a:ext cx="1440160" cy="1244331"/>
              <a:chOff x="728595" y="4192187"/>
              <a:chExt cx="1962616" cy="1750332"/>
            </a:xfrm>
            <a:solidFill>
              <a:srgbClr val="FFFFFF"/>
            </a:solidFill>
          </p:grpSpPr>
          <p:pic>
            <p:nvPicPr>
              <p:cNvPr id="86" name="Grafik 8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43"/>
              <a:stretch/>
            </p:blipFill>
            <p:spPr>
              <a:xfrm>
                <a:off x="728595" y="4192187"/>
                <a:ext cx="1962616" cy="1750332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87" name="Abgerundetes Rechteck 86"/>
              <p:cNvSpPr/>
              <p:nvPr/>
            </p:nvSpPr>
            <p:spPr bwMode="auto">
              <a:xfrm>
                <a:off x="1219249" y="4417276"/>
                <a:ext cx="1075472" cy="288032"/>
              </a:xfrm>
              <a:prstGeom prst="round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 charset="0"/>
                  </a:rPr>
                  <a:t>Enercon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 charset="0"/>
                  </a:rPr>
                  <a:t>E126</a:t>
                </a:r>
              </a:p>
            </p:txBody>
          </p:sp>
        </p:grpSp>
        <p:grpSp>
          <p:nvGrpSpPr>
            <p:cNvPr id="88" name="Gruppieren 87"/>
            <p:cNvGrpSpPr/>
            <p:nvPr/>
          </p:nvGrpSpPr>
          <p:grpSpPr>
            <a:xfrm>
              <a:off x="5905220" y="2963704"/>
              <a:ext cx="1703499" cy="983652"/>
              <a:chOff x="1446792" y="4763730"/>
              <a:chExt cx="2209333" cy="1275736"/>
            </a:xfrm>
            <a:solidFill>
              <a:srgbClr val="FFFFFF"/>
            </a:solidFill>
          </p:grpSpPr>
          <p:pic>
            <p:nvPicPr>
              <p:cNvPr id="89" name="Grafik 8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51" t="-14639" b="9383"/>
              <a:stretch/>
            </p:blipFill>
            <p:spPr>
              <a:xfrm>
                <a:off x="1446792" y="4763730"/>
                <a:ext cx="2209333" cy="1275736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90" name="Abgerundetes Rechteck 89"/>
              <p:cNvSpPr/>
              <p:nvPr/>
            </p:nvSpPr>
            <p:spPr bwMode="auto">
              <a:xfrm>
                <a:off x="2152348" y="4826891"/>
                <a:ext cx="805202" cy="202465"/>
              </a:xfrm>
              <a:prstGeom prst="round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 charset="0"/>
                  </a:rPr>
                  <a:t>Gamesa</a:t>
                </a:r>
                <a:endParaRPr kumimoji="0" lang="en-US" sz="9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endParaRPr>
              </a:p>
            </p:txBody>
          </p:sp>
          <p:sp>
            <p:nvSpPr>
              <p:cNvPr id="91" name="Abgerundetes Rechteck 90"/>
              <p:cNvSpPr/>
              <p:nvPr/>
            </p:nvSpPr>
            <p:spPr bwMode="auto">
              <a:xfrm>
                <a:off x="2050066" y="5029356"/>
                <a:ext cx="1009766" cy="202466"/>
              </a:xfrm>
              <a:prstGeom prst="round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 charset="0"/>
                  </a:rPr>
                  <a:t>Innoblade</a:t>
                </a:r>
                <a:endParaRPr kumimoji="0" lang="en-US" sz="9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endParaRPr>
              </a:p>
            </p:txBody>
          </p:sp>
        </p:grpSp>
        <p:grpSp>
          <p:nvGrpSpPr>
            <p:cNvPr id="92" name="Gruppieren 91"/>
            <p:cNvGrpSpPr/>
            <p:nvPr/>
          </p:nvGrpSpPr>
          <p:grpSpPr>
            <a:xfrm>
              <a:off x="7478628" y="3490677"/>
              <a:ext cx="1225727" cy="1224899"/>
              <a:chOff x="7547082" y="2619759"/>
              <a:chExt cx="2188469" cy="2186990"/>
            </a:xfrm>
            <a:solidFill>
              <a:srgbClr val="FFFFFF"/>
            </a:solidFill>
          </p:grpSpPr>
          <p:pic>
            <p:nvPicPr>
              <p:cNvPr id="93" name="Grafik 9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935" t="-3002" r="-21495" b="5180"/>
              <a:stretch/>
            </p:blipFill>
            <p:spPr>
              <a:xfrm rot="21184924">
                <a:off x="7547082" y="2619759"/>
                <a:ext cx="2188469" cy="2186990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94" name="Abgerundetes Rechteck 93"/>
              <p:cNvSpPr/>
              <p:nvPr/>
            </p:nvSpPr>
            <p:spPr bwMode="auto">
              <a:xfrm>
                <a:off x="8210954" y="2796207"/>
                <a:ext cx="1010334" cy="484222"/>
              </a:xfrm>
              <a:prstGeom prst="round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 charset="0"/>
                  </a:rPr>
                  <a:t>Indeol / CENER</a:t>
                </a:r>
              </a:p>
            </p:txBody>
          </p:sp>
        </p:grpSp>
        <p:grpSp>
          <p:nvGrpSpPr>
            <p:cNvPr id="95" name="Gruppieren 94"/>
            <p:cNvGrpSpPr/>
            <p:nvPr/>
          </p:nvGrpSpPr>
          <p:grpSpPr>
            <a:xfrm>
              <a:off x="4860032" y="5517232"/>
              <a:ext cx="1681000" cy="813044"/>
              <a:chOff x="6681448" y="5149225"/>
              <a:chExt cx="2981906" cy="1442250"/>
            </a:xfrm>
          </p:grpSpPr>
          <p:pic>
            <p:nvPicPr>
              <p:cNvPr id="96" name="Grafik 9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87" b="9054"/>
              <a:stretch/>
            </p:blipFill>
            <p:spPr>
              <a:xfrm>
                <a:off x="6681448" y="5149225"/>
                <a:ext cx="2981906" cy="144225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97" name="Abgerundetes Rechteck 96"/>
              <p:cNvSpPr/>
              <p:nvPr/>
            </p:nvSpPr>
            <p:spPr bwMode="auto">
              <a:xfrm>
                <a:off x="7320119" y="5211027"/>
                <a:ext cx="1916012" cy="484220"/>
              </a:xfrm>
              <a:prstGeom prst="round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charset="0"/>
                    <a:ea typeface="ヒラギノ角ゴ Pro W3" charset="-128"/>
                    <a:cs typeface="Arial" charset="0"/>
                  </a:rPr>
                  <a:t>Modular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charset="0"/>
                    <a:ea typeface="ヒラギノ角ゴ Pro W3" charset="-128"/>
                    <a:cs typeface="Arial" charset="0"/>
                  </a:rPr>
                  <a:t>  Wind Energy</a:t>
                </a:r>
                <a:endParaRPr lang="en-US" sz="1000" b="1" dirty="0">
                  <a:solidFill>
                    <a:srgbClr val="000000"/>
                  </a:solidFill>
                  <a:latin typeface="Arial" charset="0"/>
                  <a:ea typeface="ヒラギノ角ゴ Pro W3" charset="-128"/>
                  <a:cs typeface="Arial" charset="0"/>
                </a:endParaRPr>
              </a:p>
            </p:txBody>
          </p:sp>
        </p:grpSp>
        <p:grpSp>
          <p:nvGrpSpPr>
            <p:cNvPr id="98" name="Gruppieren 97"/>
            <p:cNvGrpSpPr/>
            <p:nvPr/>
          </p:nvGrpSpPr>
          <p:grpSpPr>
            <a:xfrm>
              <a:off x="4784190" y="2280127"/>
              <a:ext cx="1221680" cy="1148873"/>
              <a:chOff x="1813635" y="2459882"/>
              <a:chExt cx="1583963" cy="1489565"/>
            </a:xfrm>
            <a:solidFill>
              <a:srgbClr val="FFFFFF"/>
            </a:solidFill>
          </p:grpSpPr>
          <p:pic>
            <p:nvPicPr>
              <p:cNvPr id="99" name="Grafik 9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97" t="-13660" r="-3579" b="57015"/>
              <a:stretch/>
            </p:blipFill>
            <p:spPr>
              <a:xfrm>
                <a:off x="1813635" y="2478625"/>
                <a:ext cx="1583963" cy="1470822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00" name="Abgerundetes Rechteck 99"/>
              <p:cNvSpPr/>
              <p:nvPr/>
            </p:nvSpPr>
            <p:spPr bwMode="auto">
              <a:xfrm>
                <a:off x="2007888" y="2459882"/>
                <a:ext cx="1202061" cy="471304"/>
              </a:xfrm>
              <a:prstGeom prst="round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 charset="0"/>
                  </a:rPr>
                  <a:t>JOULE III</a:t>
                </a:r>
              </a:p>
            </p:txBody>
          </p:sp>
        </p:grpSp>
        <p:sp>
          <p:nvSpPr>
            <p:cNvPr id="101" name="Abgerundetes Rechteck 100"/>
            <p:cNvSpPr/>
            <p:nvPr/>
          </p:nvSpPr>
          <p:spPr bwMode="auto">
            <a:xfrm>
              <a:off x="251521" y="3690289"/>
              <a:ext cx="1210706" cy="50893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Connection principle</a:t>
              </a:r>
            </a:p>
          </p:txBody>
        </p:sp>
        <p:sp>
          <p:nvSpPr>
            <p:cNvPr id="102" name="Abgerundetes Rechteck 101"/>
            <p:cNvSpPr/>
            <p:nvPr/>
          </p:nvSpPr>
          <p:spPr bwMode="auto">
            <a:xfrm>
              <a:off x="539552" y="2756066"/>
              <a:ext cx="1127695" cy="38831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Detachable</a:t>
              </a:r>
            </a:p>
          </p:txBody>
        </p:sp>
        <p:sp>
          <p:nvSpPr>
            <p:cNvPr id="103" name="Abgerundetes Rechteck 102"/>
            <p:cNvSpPr/>
            <p:nvPr/>
          </p:nvSpPr>
          <p:spPr bwMode="auto">
            <a:xfrm>
              <a:off x="539552" y="4722623"/>
              <a:ext cx="1127695" cy="52433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Non-Detachable</a:t>
              </a:r>
            </a:p>
          </p:txBody>
        </p:sp>
        <p:sp>
          <p:nvSpPr>
            <p:cNvPr id="104" name="Abgerundetes Rechteck 103"/>
            <p:cNvSpPr/>
            <p:nvPr/>
          </p:nvSpPr>
          <p:spPr bwMode="auto">
            <a:xfrm>
              <a:off x="1979711" y="1704932"/>
              <a:ext cx="1224137" cy="611548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Bolting in longitudinal direction</a:t>
              </a:r>
            </a:p>
          </p:txBody>
        </p:sp>
        <p:sp>
          <p:nvSpPr>
            <p:cNvPr id="105" name="Abgerundetes Rechteck 104"/>
            <p:cNvSpPr/>
            <p:nvPr/>
          </p:nvSpPr>
          <p:spPr bwMode="auto">
            <a:xfrm>
              <a:off x="1979711" y="3230880"/>
              <a:ext cx="1224137" cy="608846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Bolting in transversal direction</a:t>
              </a:r>
            </a:p>
          </p:txBody>
        </p:sp>
        <p:sp>
          <p:nvSpPr>
            <p:cNvPr id="106" name="Abgerundetes Rechteck 105"/>
            <p:cNvSpPr/>
            <p:nvPr/>
          </p:nvSpPr>
          <p:spPr bwMode="auto">
            <a:xfrm>
              <a:off x="1979711" y="4137660"/>
              <a:ext cx="1224137" cy="640114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Bolting of pieces with a large overlap</a:t>
              </a:r>
            </a:p>
          </p:txBody>
        </p:sp>
        <p:sp>
          <p:nvSpPr>
            <p:cNvPr id="107" name="Abgerundetes Rechteck 106"/>
            <p:cNvSpPr/>
            <p:nvPr/>
          </p:nvSpPr>
          <p:spPr bwMode="auto">
            <a:xfrm>
              <a:off x="1979711" y="5070277"/>
              <a:ext cx="1224137" cy="475778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Welding of thermoplasts</a:t>
              </a:r>
            </a:p>
          </p:txBody>
        </p:sp>
        <p:sp>
          <p:nvSpPr>
            <p:cNvPr id="108" name="Abgerundetes Rechteck 107"/>
            <p:cNvSpPr/>
            <p:nvPr/>
          </p:nvSpPr>
          <p:spPr bwMode="auto">
            <a:xfrm>
              <a:off x="1979711" y="5753101"/>
              <a:ext cx="1224137" cy="462828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Bonding of thermosets</a:t>
              </a:r>
            </a:p>
          </p:txBody>
        </p:sp>
        <p:sp>
          <p:nvSpPr>
            <p:cNvPr id="109" name="Abgerundetes Rechteck 108"/>
            <p:cNvSpPr/>
            <p:nvPr/>
          </p:nvSpPr>
          <p:spPr bwMode="auto">
            <a:xfrm>
              <a:off x="3495769" y="1312491"/>
              <a:ext cx="983679" cy="388317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T-bolts</a:t>
              </a:r>
            </a:p>
          </p:txBody>
        </p:sp>
        <p:sp>
          <p:nvSpPr>
            <p:cNvPr id="110" name="Abgerundetes Rechteck 109"/>
            <p:cNvSpPr/>
            <p:nvPr/>
          </p:nvSpPr>
          <p:spPr bwMode="auto">
            <a:xfrm>
              <a:off x="3495769" y="2300973"/>
              <a:ext cx="983679" cy="455094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Metallic</a:t>
              </a:r>
              <a:b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</a:b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inserts</a:t>
              </a:r>
            </a:p>
          </p:txBody>
        </p:sp>
        <p:sp>
          <p:nvSpPr>
            <p:cNvPr id="111" name="Abgerundetes Rechteck 110"/>
            <p:cNvSpPr/>
            <p:nvPr/>
          </p:nvSpPr>
          <p:spPr bwMode="auto">
            <a:xfrm>
              <a:off x="3495769" y="3269045"/>
              <a:ext cx="983679" cy="244392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Form-fit</a:t>
              </a:r>
            </a:p>
          </p:txBody>
        </p:sp>
        <p:sp>
          <p:nvSpPr>
            <p:cNvPr id="112" name="Abgerundetes Rechteck 111"/>
            <p:cNvSpPr/>
            <p:nvPr/>
          </p:nvSpPr>
          <p:spPr bwMode="auto">
            <a:xfrm>
              <a:off x="3495769" y="3564951"/>
              <a:ext cx="983679" cy="236518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Force-fit</a:t>
              </a:r>
            </a:p>
          </p:txBody>
        </p:sp>
        <p:sp>
          <p:nvSpPr>
            <p:cNvPr id="113" name="Abgerundetes Rechteck 112"/>
            <p:cNvSpPr/>
            <p:nvPr/>
          </p:nvSpPr>
          <p:spPr bwMode="auto">
            <a:xfrm>
              <a:off x="3495769" y="3955642"/>
              <a:ext cx="983679" cy="437740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Connection tubes</a:t>
              </a:r>
            </a:p>
          </p:txBody>
        </p:sp>
        <p:sp>
          <p:nvSpPr>
            <p:cNvPr id="114" name="Abgerundetes Rechteck 113"/>
            <p:cNvSpPr/>
            <p:nvPr/>
          </p:nvSpPr>
          <p:spPr bwMode="auto">
            <a:xfrm>
              <a:off x="3495769" y="4465935"/>
              <a:ext cx="983679" cy="475233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Bolting of shear web</a:t>
              </a:r>
            </a:p>
          </p:txBody>
        </p:sp>
        <p:sp>
          <p:nvSpPr>
            <p:cNvPr id="115" name="Abgerundetes Rechteck 114"/>
            <p:cNvSpPr/>
            <p:nvPr/>
          </p:nvSpPr>
          <p:spPr bwMode="auto">
            <a:xfrm>
              <a:off x="3495769" y="5070276"/>
              <a:ext cx="983679" cy="230932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Single lap</a:t>
              </a:r>
            </a:p>
          </p:txBody>
        </p:sp>
        <p:sp>
          <p:nvSpPr>
            <p:cNvPr id="116" name="Abgerundetes Rechteck 115"/>
            <p:cNvSpPr/>
            <p:nvPr/>
          </p:nvSpPr>
          <p:spPr bwMode="auto">
            <a:xfrm>
              <a:off x="3491880" y="5358308"/>
              <a:ext cx="983679" cy="230932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Multi lap</a:t>
              </a:r>
            </a:p>
          </p:txBody>
        </p:sp>
        <p:sp>
          <p:nvSpPr>
            <p:cNvPr id="117" name="Abgerundetes Rechteck 116"/>
            <p:cNvSpPr/>
            <p:nvPr/>
          </p:nvSpPr>
          <p:spPr bwMode="auto">
            <a:xfrm>
              <a:off x="3495769" y="5718348"/>
              <a:ext cx="983679" cy="230932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Single lap</a:t>
              </a:r>
            </a:p>
          </p:txBody>
        </p:sp>
        <p:sp>
          <p:nvSpPr>
            <p:cNvPr id="118" name="Abgerundetes Rechteck 117"/>
            <p:cNvSpPr/>
            <p:nvPr/>
          </p:nvSpPr>
          <p:spPr bwMode="auto">
            <a:xfrm>
              <a:off x="3491880" y="6006380"/>
              <a:ext cx="983679" cy="230932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Multi lap</a:t>
              </a:r>
            </a:p>
          </p:txBody>
        </p:sp>
        <p:cxnSp>
          <p:nvCxnSpPr>
            <p:cNvPr id="119" name="Gewinkelte Verbindung 118"/>
            <p:cNvCxnSpPr>
              <a:stCxn id="108" idx="1"/>
              <a:endCxn id="103" idx="2"/>
            </p:cNvCxnSpPr>
            <p:nvPr/>
          </p:nvCxnSpPr>
          <p:spPr bwMode="auto">
            <a:xfrm rot="10800000">
              <a:off x="1103401" y="5246955"/>
              <a:ext cx="876311" cy="737561"/>
            </a:xfrm>
            <a:prstGeom prst="bentConnector2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winkelte Verbindung 119"/>
            <p:cNvCxnSpPr>
              <a:stCxn id="107" idx="1"/>
              <a:endCxn id="102" idx="3"/>
            </p:cNvCxnSpPr>
            <p:nvPr/>
          </p:nvCxnSpPr>
          <p:spPr bwMode="auto">
            <a:xfrm rot="10800000">
              <a:off x="1667247" y="2950226"/>
              <a:ext cx="312464" cy="235794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winkelte Verbindung 120"/>
            <p:cNvCxnSpPr>
              <a:stCxn id="106" idx="1"/>
              <a:endCxn id="102" idx="3"/>
            </p:cNvCxnSpPr>
            <p:nvPr/>
          </p:nvCxnSpPr>
          <p:spPr bwMode="auto">
            <a:xfrm rot="10800000">
              <a:off x="1667247" y="2950225"/>
              <a:ext cx="312464" cy="1507492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winkelte Verbindung 121"/>
            <p:cNvCxnSpPr>
              <a:stCxn id="105" idx="1"/>
              <a:endCxn id="102" idx="3"/>
            </p:cNvCxnSpPr>
            <p:nvPr/>
          </p:nvCxnSpPr>
          <p:spPr bwMode="auto">
            <a:xfrm rot="10800000">
              <a:off x="1667247" y="2950225"/>
              <a:ext cx="312464" cy="58507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winkelte Verbindung 122"/>
            <p:cNvCxnSpPr>
              <a:stCxn id="104" idx="1"/>
              <a:endCxn id="102" idx="3"/>
            </p:cNvCxnSpPr>
            <p:nvPr/>
          </p:nvCxnSpPr>
          <p:spPr bwMode="auto">
            <a:xfrm rot="10800000" flipV="1">
              <a:off x="1667247" y="2010705"/>
              <a:ext cx="312464" cy="939519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winkelte Verbindung 123"/>
            <p:cNvCxnSpPr>
              <a:stCxn id="109" idx="1"/>
              <a:endCxn id="104" idx="3"/>
            </p:cNvCxnSpPr>
            <p:nvPr/>
          </p:nvCxnSpPr>
          <p:spPr bwMode="auto">
            <a:xfrm rot="10800000" flipV="1">
              <a:off x="3203849" y="1506650"/>
              <a:ext cx="291921" cy="504056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winkelte Verbindung 124"/>
            <p:cNvCxnSpPr>
              <a:stCxn id="110" idx="1"/>
              <a:endCxn id="104" idx="3"/>
            </p:cNvCxnSpPr>
            <p:nvPr/>
          </p:nvCxnSpPr>
          <p:spPr bwMode="auto">
            <a:xfrm rot="10800000">
              <a:off x="3203849" y="2010706"/>
              <a:ext cx="291921" cy="517814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winkelte Verbindung 125"/>
            <p:cNvCxnSpPr>
              <a:stCxn id="111" idx="1"/>
              <a:endCxn id="105" idx="3"/>
            </p:cNvCxnSpPr>
            <p:nvPr/>
          </p:nvCxnSpPr>
          <p:spPr bwMode="auto">
            <a:xfrm rot="10800000" flipV="1">
              <a:off x="3203849" y="3391241"/>
              <a:ext cx="291921" cy="144062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winkelte Verbindung 126"/>
            <p:cNvCxnSpPr>
              <a:stCxn id="112" idx="1"/>
              <a:endCxn id="105" idx="3"/>
            </p:cNvCxnSpPr>
            <p:nvPr/>
          </p:nvCxnSpPr>
          <p:spPr bwMode="auto">
            <a:xfrm rot="10800000">
              <a:off x="3203849" y="3535304"/>
              <a:ext cx="291921" cy="147907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winkelte Verbindung 127"/>
            <p:cNvCxnSpPr>
              <a:stCxn id="113" idx="1"/>
              <a:endCxn id="106" idx="3"/>
            </p:cNvCxnSpPr>
            <p:nvPr/>
          </p:nvCxnSpPr>
          <p:spPr bwMode="auto">
            <a:xfrm rot="10800000" flipV="1">
              <a:off x="3203849" y="4174511"/>
              <a:ext cx="291921" cy="28320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winkelte Verbindung 128"/>
            <p:cNvCxnSpPr>
              <a:stCxn id="114" idx="1"/>
              <a:endCxn id="106" idx="3"/>
            </p:cNvCxnSpPr>
            <p:nvPr/>
          </p:nvCxnSpPr>
          <p:spPr bwMode="auto">
            <a:xfrm rot="10800000">
              <a:off x="3203849" y="4457718"/>
              <a:ext cx="291921" cy="24583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winkelte Verbindung 129"/>
            <p:cNvCxnSpPr>
              <a:stCxn id="115" idx="1"/>
              <a:endCxn id="107" idx="3"/>
            </p:cNvCxnSpPr>
            <p:nvPr/>
          </p:nvCxnSpPr>
          <p:spPr bwMode="auto">
            <a:xfrm rot="10800000" flipV="1">
              <a:off x="3203849" y="5185742"/>
              <a:ext cx="291921" cy="122424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winkelte Verbindung 130"/>
            <p:cNvCxnSpPr>
              <a:stCxn id="116" idx="1"/>
              <a:endCxn id="107" idx="3"/>
            </p:cNvCxnSpPr>
            <p:nvPr/>
          </p:nvCxnSpPr>
          <p:spPr bwMode="auto">
            <a:xfrm rot="10800000">
              <a:off x="3203848" y="5308166"/>
              <a:ext cx="288032" cy="16560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winkelte Verbindung 131"/>
            <p:cNvCxnSpPr>
              <a:stCxn id="117" idx="1"/>
              <a:endCxn id="108" idx="3"/>
            </p:cNvCxnSpPr>
            <p:nvPr/>
          </p:nvCxnSpPr>
          <p:spPr bwMode="auto">
            <a:xfrm rot="10800000" flipV="1">
              <a:off x="3203849" y="5833813"/>
              <a:ext cx="291921" cy="15070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winkelte Verbindung 132"/>
            <p:cNvCxnSpPr>
              <a:stCxn id="118" idx="1"/>
              <a:endCxn id="108" idx="3"/>
            </p:cNvCxnSpPr>
            <p:nvPr/>
          </p:nvCxnSpPr>
          <p:spPr bwMode="auto">
            <a:xfrm rot="10800000">
              <a:off x="3203848" y="5984516"/>
              <a:ext cx="288032" cy="13733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r Verbinder 134"/>
            <p:cNvCxnSpPr>
              <a:endCxn id="79" idx="1"/>
            </p:cNvCxnSpPr>
            <p:nvPr/>
          </p:nvCxnSpPr>
          <p:spPr bwMode="auto">
            <a:xfrm>
              <a:off x="4384496" y="1850243"/>
              <a:ext cx="4625498" cy="154838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r Verbinder 138"/>
            <p:cNvCxnSpPr>
              <a:endCxn id="79" idx="2"/>
            </p:cNvCxnSpPr>
            <p:nvPr/>
          </p:nvCxnSpPr>
          <p:spPr bwMode="auto">
            <a:xfrm>
              <a:off x="4355976" y="3068316"/>
              <a:ext cx="4646135" cy="243500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winkelte Verbindung 135"/>
            <p:cNvCxnSpPr>
              <a:stCxn id="83" idx="2"/>
              <a:endCxn id="113" idx="3"/>
            </p:cNvCxnSpPr>
            <p:nvPr/>
          </p:nvCxnSpPr>
          <p:spPr bwMode="auto">
            <a:xfrm rot="10800000">
              <a:off x="4479449" y="4174513"/>
              <a:ext cx="377569" cy="510129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Gewinkelte Verbindung 136"/>
            <p:cNvCxnSpPr>
              <a:stCxn id="96" idx="2"/>
              <a:endCxn id="118" idx="3"/>
            </p:cNvCxnSpPr>
            <p:nvPr/>
          </p:nvCxnSpPr>
          <p:spPr bwMode="auto">
            <a:xfrm rot="10800000" flipV="1">
              <a:off x="4475560" y="5923754"/>
              <a:ext cx="384473" cy="198092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" name="Gruppieren 137"/>
            <p:cNvGrpSpPr/>
            <p:nvPr/>
          </p:nvGrpSpPr>
          <p:grpSpPr>
            <a:xfrm>
              <a:off x="7070085" y="984943"/>
              <a:ext cx="1419346" cy="852796"/>
              <a:chOff x="6889506" y="1439893"/>
              <a:chExt cx="2176272" cy="1307585"/>
            </a:xfrm>
            <a:solidFill>
              <a:srgbClr val="FFFFFF"/>
            </a:solidFill>
          </p:grpSpPr>
          <p:pic>
            <p:nvPicPr>
              <p:cNvPr id="139" name="Grafik 13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6622" b="1"/>
              <a:stretch/>
            </p:blipFill>
            <p:spPr>
              <a:xfrm>
                <a:off x="6889506" y="1439893"/>
                <a:ext cx="2176272" cy="1307585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40" name="Abgerundetes Rechteck 139"/>
              <p:cNvSpPr/>
              <p:nvPr/>
            </p:nvSpPr>
            <p:spPr bwMode="auto">
              <a:xfrm>
                <a:off x="7293566" y="1439893"/>
                <a:ext cx="1368152" cy="404931"/>
              </a:xfrm>
              <a:prstGeom prst="round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 charset="0"/>
                  </a:rPr>
                  <a:t>Megawind</a:t>
                </a:r>
                <a:endPara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endParaRPr>
              </a:p>
            </p:txBody>
          </p:sp>
        </p:grpSp>
        <p:grpSp>
          <p:nvGrpSpPr>
            <p:cNvPr id="141" name="Gruppieren 140"/>
            <p:cNvGrpSpPr/>
            <p:nvPr/>
          </p:nvGrpSpPr>
          <p:grpSpPr>
            <a:xfrm>
              <a:off x="6050206" y="1289494"/>
              <a:ext cx="1224138" cy="1229955"/>
              <a:chOff x="515460" y="2525361"/>
              <a:chExt cx="1297865" cy="1304033"/>
            </a:xfrm>
            <a:solidFill>
              <a:srgbClr val="FFFFFF"/>
            </a:solidFill>
          </p:grpSpPr>
          <p:pic>
            <p:nvPicPr>
              <p:cNvPr id="142" name="Grafik 1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926" t="-11622" r="55515" b="61638"/>
              <a:stretch/>
            </p:blipFill>
            <p:spPr>
              <a:xfrm>
                <a:off x="515460" y="2531531"/>
                <a:ext cx="1297865" cy="1297863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43" name="Abgerundetes Rechteck 142"/>
              <p:cNvSpPr/>
              <p:nvPr/>
            </p:nvSpPr>
            <p:spPr bwMode="auto">
              <a:xfrm>
                <a:off x="668151" y="2525361"/>
                <a:ext cx="1011767" cy="401130"/>
              </a:xfrm>
              <a:prstGeom prst="round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 charset="0"/>
                  </a:rPr>
                  <a:t>JOULE III</a:t>
                </a:r>
              </a:p>
            </p:txBody>
          </p:sp>
        </p:grpSp>
        <p:cxnSp>
          <p:nvCxnSpPr>
            <p:cNvPr id="144" name="Gerader Verbinder 134"/>
            <p:cNvCxnSpPr>
              <a:endCxn id="80" idx="1"/>
            </p:cNvCxnSpPr>
            <p:nvPr/>
          </p:nvCxnSpPr>
          <p:spPr bwMode="auto">
            <a:xfrm flipV="1">
              <a:off x="4391345" y="764628"/>
              <a:ext cx="4618648" cy="43212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5" name="Gruppieren 144"/>
            <p:cNvGrpSpPr/>
            <p:nvPr/>
          </p:nvGrpSpPr>
          <p:grpSpPr>
            <a:xfrm>
              <a:off x="4647215" y="1322659"/>
              <a:ext cx="1505945" cy="613233"/>
              <a:chOff x="1560746" y="4784245"/>
              <a:chExt cx="2696522" cy="1098045"/>
            </a:xfrm>
            <a:solidFill>
              <a:srgbClr val="FFFFFF"/>
            </a:solidFill>
          </p:grpSpPr>
          <p:pic>
            <p:nvPicPr>
              <p:cNvPr id="146" name="Grafik 14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16" t="-25293" r="11309" b="-13650"/>
              <a:stretch/>
            </p:blipFill>
            <p:spPr>
              <a:xfrm>
                <a:off x="1560746" y="4784245"/>
                <a:ext cx="2696522" cy="1098045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47" name="Abgerundetes Rechteck 146"/>
              <p:cNvSpPr/>
              <p:nvPr/>
            </p:nvSpPr>
            <p:spPr bwMode="auto">
              <a:xfrm>
                <a:off x="2204083" y="4886564"/>
                <a:ext cx="1484477" cy="288031"/>
              </a:xfrm>
              <a:prstGeom prst="roundRect">
                <a:avLst/>
              </a:prstGeom>
              <a:grpFill/>
              <a:ln w="25400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 charset="0"/>
                  </a:rPr>
                  <a:t>DEBRA-25</a:t>
                </a:r>
                <a:endPara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endParaRPr>
              </a:p>
            </p:txBody>
          </p:sp>
        </p:grpSp>
        <p:sp>
          <p:nvSpPr>
            <p:cNvPr id="148" name="Abgerundetes Rechteck 147"/>
            <p:cNvSpPr/>
            <p:nvPr/>
          </p:nvSpPr>
          <p:spPr bwMode="auto">
            <a:xfrm>
              <a:off x="3495769" y="1312491"/>
              <a:ext cx="983679" cy="388317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T-bolts</a:t>
              </a:r>
            </a:p>
          </p:txBody>
        </p:sp>
        <p:sp>
          <p:nvSpPr>
            <p:cNvPr id="149" name="Abgerundetes Rechteck 148"/>
            <p:cNvSpPr/>
            <p:nvPr/>
          </p:nvSpPr>
          <p:spPr bwMode="auto">
            <a:xfrm>
              <a:off x="3495769" y="2300369"/>
              <a:ext cx="983679" cy="455094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Metallic</a:t>
              </a:r>
              <a:b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</a:b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inserts</a:t>
              </a:r>
            </a:p>
          </p:txBody>
        </p:sp>
        <p:sp>
          <p:nvSpPr>
            <p:cNvPr id="150" name="Abgerundetes Rechteck 149"/>
            <p:cNvSpPr/>
            <p:nvPr/>
          </p:nvSpPr>
          <p:spPr bwMode="auto">
            <a:xfrm>
              <a:off x="3495769" y="3955641"/>
              <a:ext cx="983679" cy="437740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Connection tubes</a:t>
              </a:r>
            </a:p>
          </p:txBody>
        </p:sp>
        <p:sp>
          <p:nvSpPr>
            <p:cNvPr id="151" name="Abgerundetes Rechteck 150"/>
            <p:cNvSpPr/>
            <p:nvPr/>
          </p:nvSpPr>
          <p:spPr bwMode="auto">
            <a:xfrm>
              <a:off x="3491880" y="6004338"/>
              <a:ext cx="983679" cy="230932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rPr>
                <a:t>Multi lap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5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kern="0" noProof="0" dirty="0" smtClean="0">
                <a:latin typeface="Arial"/>
                <a:cs typeface="Arial"/>
              </a:rPr>
              <a:t>Wo </a:t>
            </a:r>
            <a:r>
              <a:rPr lang="en-US" kern="0" noProof="0" dirty="0" err="1" smtClean="0">
                <a:latin typeface="Arial"/>
                <a:cs typeface="Arial"/>
              </a:rPr>
              <a:t>teilen</a:t>
            </a:r>
            <a:r>
              <a:rPr lang="en-US" kern="0" noProof="0" dirty="0" smtClean="0">
                <a:latin typeface="Arial"/>
                <a:cs typeface="Arial"/>
              </a:rPr>
              <a:t>?</a:t>
            </a:r>
            <a:br>
              <a:rPr lang="en-US" kern="0" noProof="0" dirty="0" smtClean="0">
                <a:latin typeface="Arial"/>
                <a:cs typeface="Arial"/>
              </a:rPr>
            </a:br>
            <a:endParaRPr lang="en-US" noProof="0" dirty="0"/>
          </a:p>
        </p:txBody>
      </p:sp>
      <p:sp>
        <p:nvSpPr>
          <p:cNvPr id="40" name="Titel 1"/>
          <p:cNvSpPr txBox="1">
            <a:spLocks/>
          </p:cNvSpPr>
          <p:nvPr/>
        </p:nvSpPr>
        <p:spPr bwMode="auto">
          <a:xfrm>
            <a:off x="1143000" y="764704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74" name="Gruppieren 73"/>
          <p:cNvGrpSpPr/>
          <p:nvPr/>
        </p:nvGrpSpPr>
        <p:grpSpPr>
          <a:xfrm>
            <a:off x="1394971" y="1181731"/>
            <a:ext cx="8658314" cy="4750768"/>
            <a:chOff x="263416" y="1484784"/>
            <a:chExt cx="8658314" cy="4750768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755576" y="2318425"/>
              <a:ext cx="7772928" cy="3917127"/>
              <a:chOff x="755576" y="2318425"/>
              <a:chExt cx="7772928" cy="3917127"/>
            </a:xfrm>
          </p:grpSpPr>
          <p:sp>
            <p:nvSpPr>
              <p:cNvPr id="42" name="Freihandform 41"/>
              <p:cNvSpPr/>
              <p:nvPr/>
            </p:nvSpPr>
            <p:spPr bwMode="auto">
              <a:xfrm>
                <a:off x="1112280" y="2318425"/>
                <a:ext cx="6921943" cy="559026"/>
              </a:xfrm>
              <a:custGeom>
                <a:avLst/>
                <a:gdLst>
                  <a:gd name="connsiteX0" fmla="*/ 0 w 5260063"/>
                  <a:gd name="connsiteY0" fmla="*/ 9053 h 499449"/>
                  <a:gd name="connsiteX1" fmla="*/ 4327556 w 5260063"/>
                  <a:gd name="connsiteY1" fmla="*/ 0 h 499449"/>
                  <a:gd name="connsiteX2" fmla="*/ 4934138 w 5260063"/>
                  <a:gd name="connsiteY2" fmla="*/ 81481 h 499449"/>
                  <a:gd name="connsiteX3" fmla="*/ 2372007 w 5260063"/>
                  <a:gd name="connsiteY3" fmla="*/ 262550 h 499449"/>
                  <a:gd name="connsiteX4" fmla="*/ 1204110 w 5260063"/>
                  <a:gd name="connsiteY4" fmla="*/ 416459 h 499449"/>
                  <a:gd name="connsiteX5" fmla="*/ 651849 w 5260063"/>
                  <a:gd name="connsiteY5" fmla="*/ 479833 h 499449"/>
                  <a:gd name="connsiteX6" fmla="*/ 316871 w 5260063"/>
                  <a:gd name="connsiteY6" fmla="*/ 298764 h 499449"/>
                  <a:gd name="connsiteX7" fmla="*/ 9053 w 5260063"/>
                  <a:gd name="connsiteY7" fmla="*/ 280657 h 499449"/>
                  <a:gd name="connsiteX0" fmla="*/ 0 w 5104507"/>
                  <a:gd name="connsiteY0" fmla="*/ 9053 h 480892"/>
                  <a:gd name="connsiteX1" fmla="*/ 4327556 w 5104507"/>
                  <a:gd name="connsiteY1" fmla="*/ 0 h 480892"/>
                  <a:gd name="connsiteX2" fmla="*/ 4934138 w 5104507"/>
                  <a:gd name="connsiteY2" fmla="*/ 81481 h 480892"/>
                  <a:gd name="connsiteX3" fmla="*/ 2372007 w 5104507"/>
                  <a:gd name="connsiteY3" fmla="*/ 262550 h 480892"/>
                  <a:gd name="connsiteX4" fmla="*/ 1558641 w 5104507"/>
                  <a:gd name="connsiteY4" fmla="*/ 368383 h 480892"/>
                  <a:gd name="connsiteX5" fmla="*/ 651849 w 5104507"/>
                  <a:gd name="connsiteY5" fmla="*/ 479833 h 480892"/>
                  <a:gd name="connsiteX6" fmla="*/ 316871 w 5104507"/>
                  <a:gd name="connsiteY6" fmla="*/ 298764 h 480892"/>
                  <a:gd name="connsiteX7" fmla="*/ 9053 w 5104507"/>
                  <a:gd name="connsiteY7" fmla="*/ 280657 h 480892"/>
                  <a:gd name="connsiteX0" fmla="*/ 0 w 5104505"/>
                  <a:gd name="connsiteY0" fmla="*/ 9053 h 457133"/>
                  <a:gd name="connsiteX1" fmla="*/ 4327556 w 5104505"/>
                  <a:gd name="connsiteY1" fmla="*/ 0 h 457133"/>
                  <a:gd name="connsiteX2" fmla="*/ 4934138 w 5104505"/>
                  <a:gd name="connsiteY2" fmla="*/ 81481 h 457133"/>
                  <a:gd name="connsiteX3" fmla="*/ 2372007 w 5104505"/>
                  <a:gd name="connsiteY3" fmla="*/ 262550 h 457133"/>
                  <a:gd name="connsiteX4" fmla="*/ 1558641 w 5104505"/>
                  <a:gd name="connsiteY4" fmla="*/ 368383 h 457133"/>
                  <a:gd name="connsiteX5" fmla="*/ 879761 w 5104505"/>
                  <a:gd name="connsiteY5" fmla="*/ 455795 h 457133"/>
                  <a:gd name="connsiteX6" fmla="*/ 316871 w 5104505"/>
                  <a:gd name="connsiteY6" fmla="*/ 298764 h 457133"/>
                  <a:gd name="connsiteX7" fmla="*/ 9053 w 5104505"/>
                  <a:gd name="connsiteY7" fmla="*/ 280657 h 457133"/>
                  <a:gd name="connsiteX0" fmla="*/ 0 w 5101290"/>
                  <a:gd name="connsiteY0" fmla="*/ 9053 h 457077"/>
                  <a:gd name="connsiteX1" fmla="*/ 4327556 w 5101290"/>
                  <a:gd name="connsiteY1" fmla="*/ 0 h 457077"/>
                  <a:gd name="connsiteX2" fmla="*/ 4934138 w 5101290"/>
                  <a:gd name="connsiteY2" fmla="*/ 81481 h 457077"/>
                  <a:gd name="connsiteX3" fmla="*/ 2415419 w 5101290"/>
                  <a:gd name="connsiteY3" fmla="*/ 282581 h 457077"/>
                  <a:gd name="connsiteX4" fmla="*/ 1558641 w 5101290"/>
                  <a:gd name="connsiteY4" fmla="*/ 368383 h 457077"/>
                  <a:gd name="connsiteX5" fmla="*/ 879761 w 5101290"/>
                  <a:gd name="connsiteY5" fmla="*/ 455795 h 457077"/>
                  <a:gd name="connsiteX6" fmla="*/ 316871 w 5101290"/>
                  <a:gd name="connsiteY6" fmla="*/ 298764 h 457077"/>
                  <a:gd name="connsiteX7" fmla="*/ 9053 w 5101290"/>
                  <a:gd name="connsiteY7" fmla="*/ 280657 h 457077"/>
                  <a:gd name="connsiteX0" fmla="*/ 0 w 5101292"/>
                  <a:gd name="connsiteY0" fmla="*/ 9053 h 456895"/>
                  <a:gd name="connsiteX1" fmla="*/ 4327556 w 5101292"/>
                  <a:gd name="connsiteY1" fmla="*/ 0 h 456895"/>
                  <a:gd name="connsiteX2" fmla="*/ 4934138 w 5101292"/>
                  <a:gd name="connsiteY2" fmla="*/ 81481 h 456895"/>
                  <a:gd name="connsiteX3" fmla="*/ 2415419 w 5101292"/>
                  <a:gd name="connsiteY3" fmla="*/ 282581 h 456895"/>
                  <a:gd name="connsiteX4" fmla="*/ 1623758 w 5101292"/>
                  <a:gd name="connsiteY4" fmla="*/ 364377 h 456895"/>
                  <a:gd name="connsiteX5" fmla="*/ 879761 w 5101292"/>
                  <a:gd name="connsiteY5" fmla="*/ 455795 h 456895"/>
                  <a:gd name="connsiteX6" fmla="*/ 316871 w 5101292"/>
                  <a:gd name="connsiteY6" fmla="*/ 298764 h 456895"/>
                  <a:gd name="connsiteX7" fmla="*/ 9053 w 5101292"/>
                  <a:gd name="connsiteY7" fmla="*/ 280657 h 456895"/>
                  <a:gd name="connsiteX0" fmla="*/ 0 w 5101290"/>
                  <a:gd name="connsiteY0" fmla="*/ 9053 h 456247"/>
                  <a:gd name="connsiteX1" fmla="*/ 4327556 w 5101290"/>
                  <a:gd name="connsiteY1" fmla="*/ 0 h 456247"/>
                  <a:gd name="connsiteX2" fmla="*/ 4934138 w 5101290"/>
                  <a:gd name="connsiteY2" fmla="*/ 81481 h 456247"/>
                  <a:gd name="connsiteX3" fmla="*/ 2415419 w 5101290"/>
                  <a:gd name="connsiteY3" fmla="*/ 282581 h 456247"/>
                  <a:gd name="connsiteX4" fmla="*/ 1837198 w 5101290"/>
                  <a:gd name="connsiteY4" fmla="*/ 344346 h 456247"/>
                  <a:gd name="connsiteX5" fmla="*/ 879761 w 5101290"/>
                  <a:gd name="connsiteY5" fmla="*/ 455795 h 456247"/>
                  <a:gd name="connsiteX6" fmla="*/ 316871 w 5101290"/>
                  <a:gd name="connsiteY6" fmla="*/ 298764 h 456247"/>
                  <a:gd name="connsiteX7" fmla="*/ 9053 w 5101290"/>
                  <a:gd name="connsiteY7" fmla="*/ 280657 h 456247"/>
                  <a:gd name="connsiteX0" fmla="*/ 0 w 5101292"/>
                  <a:gd name="connsiteY0" fmla="*/ 9053 h 456247"/>
                  <a:gd name="connsiteX1" fmla="*/ 4327556 w 5101292"/>
                  <a:gd name="connsiteY1" fmla="*/ 0 h 456247"/>
                  <a:gd name="connsiteX2" fmla="*/ 4934138 w 5101292"/>
                  <a:gd name="connsiteY2" fmla="*/ 81481 h 456247"/>
                  <a:gd name="connsiteX3" fmla="*/ 2415419 w 5101292"/>
                  <a:gd name="connsiteY3" fmla="*/ 282581 h 456247"/>
                  <a:gd name="connsiteX4" fmla="*/ 1837198 w 5101292"/>
                  <a:gd name="connsiteY4" fmla="*/ 344346 h 456247"/>
                  <a:gd name="connsiteX5" fmla="*/ 879761 w 5101292"/>
                  <a:gd name="connsiteY5" fmla="*/ 455795 h 456247"/>
                  <a:gd name="connsiteX6" fmla="*/ 316871 w 5101292"/>
                  <a:gd name="connsiteY6" fmla="*/ 298764 h 456247"/>
                  <a:gd name="connsiteX7" fmla="*/ 9053 w 5101292"/>
                  <a:gd name="connsiteY7" fmla="*/ 280657 h 456247"/>
                  <a:gd name="connsiteX0" fmla="*/ 0 w 5101290"/>
                  <a:gd name="connsiteY0" fmla="*/ 9053 h 456247"/>
                  <a:gd name="connsiteX1" fmla="*/ 4327556 w 5101290"/>
                  <a:gd name="connsiteY1" fmla="*/ 0 h 456247"/>
                  <a:gd name="connsiteX2" fmla="*/ 4934138 w 5101290"/>
                  <a:gd name="connsiteY2" fmla="*/ 81481 h 456247"/>
                  <a:gd name="connsiteX3" fmla="*/ 2415419 w 5101290"/>
                  <a:gd name="connsiteY3" fmla="*/ 282581 h 456247"/>
                  <a:gd name="connsiteX4" fmla="*/ 1837198 w 5101290"/>
                  <a:gd name="connsiteY4" fmla="*/ 344346 h 456247"/>
                  <a:gd name="connsiteX5" fmla="*/ 879761 w 5101290"/>
                  <a:gd name="connsiteY5" fmla="*/ 455795 h 456247"/>
                  <a:gd name="connsiteX6" fmla="*/ 316871 w 5101290"/>
                  <a:gd name="connsiteY6" fmla="*/ 298764 h 456247"/>
                  <a:gd name="connsiteX7" fmla="*/ 9053 w 5101290"/>
                  <a:gd name="connsiteY7" fmla="*/ 280657 h 456247"/>
                  <a:gd name="connsiteX0" fmla="*/ 0 w 5101292"/>
                  <a:gd name="connsiteY0" fmla="*/ 9053 h 456245"/>
                  <a:gd name="connsiteX1" fmla="*/ 4327556 w 5101292"/>
                  <a:gd name="connsiteY1" fmla="*/ 0 h 456245"/>
                  <a:gd name="connsiteX2" fmla="*/ 4934138 w 5101292"/>
                  <a:gd name="connsiteY2" fmla="*/ 81481 h 456245"/>
                  <a:gd name="connsiteX3" fmla="*/ 2415419 w 5101292"/>
                  <a:gd name="connsiteY3" fmla="*/ 282581 h 456245"/>
                  <a:gd name="connsiteX4" fmla="*/ 1837198 w 5101292"/>
                  <a:gd name="connsiteY4" fmla="*/ 344346 h 456245"/>
                  <a:gd name="connsiteX5" fmla="*/ 923173 w 5101292"/>
                  <a:gd name="connsiteY5" fmla="*/ 455794 h 456245"/>
                  <a:gd name="connsiteX6" fmla="*/ 316871 w 5101292"/>
                  <a:gd name="connsiteY6" fmla="*/ 298764 h 456245"/>
                  <a:gd name="connsiteX7" fmla="*/ 9053 w 5101292"/>
                  <a:gd name="connsiteY7" fmla="*/ 280657 h 456245"/>
                  <a:gd name="connsiteX0" fmla="*/ 5418 w 5106708"/>
                  <a:gd name="connsiteY0" fmla="*/ 9053 h 456247"/>
                  <a:gd name="connsiteX1" fmla="*/ 4332974 w 5106708"/>
                  <a:gd name="connsiteY1" fmla="*/ 0 h 456247"/>
                  <a:gd name="connsiteX2" fmla="*/ 4939556 w 5106708"/>
                  <a:gd name="connsiteY2" fmla="*/ 81481 h 456247"/>
                  <a:gd name="connsiteX3" fmla="*/ 2420837 w 5106708"/>
                  <a:gd name="connsiteY3" fmla="*/ 282581 h 456247"/>
                  <a:gd name="connsiteX4" fmla="*/ 1842616 w 5106708"/>
                  <a:gd name="connsiteY4" fmla="*/ 344346 h 456247"/>
                  <a:gd name="connsiteX5" fmla="*/ 928591 w 5106708"/>
                  <a:gd name="connsiteY5" fmla="*/ 455794 h 456247"/>
                  <a:gd name="connsiteX6" fmla="*/ 322289 w 5106708"/>
                  <a:gd name="connsiteY6" fmla="*/ 298764 h 456247"/>
                  <a:gd name="connsiteX7" fmla="*/ 0 w 5106708"/>
                  <a:gd name="connsiteY7" fmla="*/ 272645 h 456247"/>
                  <a:gd name="connsiteX0" fmla="*/ 0 w 5101292"/>
                  <a:gd name="connsiteY0" fmla="*/ 9053 h 456245"/>
                  <a:gd name="connsiteX1" fmla="*/ 4327556 w 5101292"/>
                  <a:gd name="connsiteY1" fmla="*/ 0 h 456245"/>
                  <a:gd name="connsiteX2" fmla="*/ 4934138 w 5101292"/>
                  <a:gd name="connsiteY2" fmla="*/ 81481 h 456245"/>
                  <a:gd name="connsiteX3" fmla="*/ 2415419 w 5101292"/>
                  <a:gd name="connsiteY3" fmla="*/ 282581 h 456245"/>
                  <a:gd name="connsiteX4" fmla="*/ 1837198 w 5101292"/>
                  <a:gd name="connsiteY4" fmla="*/ 344346 h 456245"/>
                  <a:gd name="connsiteX5" fmla="*/ 923173 w 5101292"/>
                  <a:gd name="connsiteY5" fmla="*/ 455794 h 456245"/>
                  <a:gd name="connsiteX6" fmla="*/ 316871 w 5101292"/>
                  <a:gd name="connsiteY6" fmla="*/ 298764 h 456245"/>
                  <a:gd name="connsiteX7" fmla="*/ 5434 w 5101292"/>
                  <a:gd name="connsiteY7" fmla="*/ 268640 h 45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1292" h="456245">
                    <a:moveTo>
                      <a:pt x="0" y="9053"/>
                    </a:moveTo>
                    <a:lnTo>
                      <a:pt x="4327556" y="0"/>
                    </a:lnTo>
                    <a:cubicBezTo>
                      <a:pt x="5149912" y="12071"/>
                      <a:pt x="5252828" y="34384"/>
                      <a:pt x="4934138" y="81481"/>
                    </a:cubicBezTo>
                    <a:cubicBezTo>
                      <a:pt x="4615448" y="128578"/>
                      <a:pt x="2935194" y="234764"/>
                      <a:pt x="2415419" y="282581"/>
                    </a:cubicBezTo>
                    <a:cubicBezTo>
                      <a:pt x="1895644" y="330398"/>
                      <a:pt x="2085906" y="315477"/>
                      <a:pt x="1837198" y="344346"/>
                    </a:cubicBezTo>
                    <a:cubicBezTo>
                      <a:pt x="1588490" y="373215"/>
                      <a:pt x="1176561" y="463391"/>
                      <a:pt x="923173" y="455794"/>
                    </a:cubicBezTo>
                    <a:cubicBezTo>
                      <a:pt x="669785" y="448197"/>
                      <a:pt x="424004" y="331960"/>
                      <a:pt x="316871" y="298764"/>
                    </a:cubicBezTo>
                    <a:cubicBezTo>
                      <a:pt x="209738" y="265568"/>
                      <a:pt x="105776" y="261095"/>
                      <a:pt x="5434" y="268640"/>
                    </a:cubicBez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cxnSp>
            <p:nvCxnSpPr>
              <p:cNvPr id="43" name="Gerade Verbindung 42"/>
              <p:cNvCxnSpPr>
                <a:stCxn id="42" idx="7"/>
                <a:endCxn id="42" idx="0"/>
              </p:cNvCxnSpPr>
              <p:nvPr/>
            </p:nvCxnSpPr>
            <p:spPr bwMode="auto">
              <a:xfrm flipH="1" flipV="1">
                <a:off x="1112280" y="2329518"/>
                <a:ext cx="7374" cy="318065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4" name="Gerade Verbindung 43"/>
              <p:cNvCxnSpPr/>
              <p:nvPr/>
            </p:nvCxnSpPr>
            <p:spPr bwMode="auto">
              <a:xfrm>
                <a:off x="2460562" y="2318429"/>
                <a:ext cx="0" cy="364012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sp>
            <p:nvSpPr>
              <p:cNvPr id="45" name="Rechteck 22"/>
              <p:cNvSpPr>
                <a:spLocks noChangeArrowheads="1"/>
              </p:cNvSpPr>
              <p:nvPr/>
            </p:nvSpPr>
            <p:spPr bwMode="auto">
              <a:xfrm>
                <a:off x="1907704" y="5958553"/>
                <a:ext cx="10835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/>
                  </a:rPr>
                  <a:t>0.2</a:t>
                </a:r>
                <a:endPara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endParaRPr>
              </a:p>
            </p:txBody>
          </p:sp>
          <p:cxnSp>
            <p:nvCxnSpPr>
              <p:cNvPr id="46" name="Gerade Verbindung 45"/>
              <p:cNvCxnSpPr>
                <a:endCxn id="48" idx="0"/>
              </p:cNvCxnSpPr>
              <p:nvPr/>
            </p:nvCxnSpPr>
            <p:spPr bwMode="auto">
              <a:xfrm flipH="1">
                <a:off x="8046638" y="2334327"/>
                <a:ext cx="173" cy="3624222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7" name="Gerade Verbindung 46"/>
              <p:cNvCxnSpPr/>
              <p:nvPr/>
            </p:nvCxnSpPr>
            <p:spPr bwMode="auto">
              <a:xfrm>
                <a:off x="1112280" y="2418747"/>
                <a:ext cx="0" cy="3539802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48" name="Rechteck 16"/>
              <p:cNvSpPr>
                <a:spLocks noChangeArrowheads="1"/>
              </p:cNvSpPr>
              <p:nvPr/>
            </p:nvSpPr>
            <p:spPr bwMode="auto">
              <a:xfrm>
                <a:off x="7564771" y="5958549"/>
                <a:ext cx="96373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/>
                  </a:rPr>
                  <a:t>1</a:t>
                </a:r>
              </a:p>
            </p:txBody>
          </p:sp>
          <p:sp>
            <p:nvSpPr>
              <p:cNvPr id="49" name="Rechteck 17"/>
              <p:cNvSpPr>
                <a:spLocks noChangeArrowheads="1"/>
              </p:cNvSpPr>
              <p:nvPr/>
            </p:nvSpPr>
            <p:spPr bwMode="auto">
              <a:xfrm>
                <a:off x="755576" y="5958551"/>
                <a:ext cx="74214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/>
                  </a:rPr>
                  <a:t>0</a:t>
                </a:r>
              </a:p>
            </p:txBody>
          </p:sp>
          <p:cxnSp>
            <p:nvCxnSpPr>
              <p:cNvPr id="50" name="Gerade Verbindung 49"/>
              <p:cNvCxnSpPr>
                <a:endCxn id="51" idx="0"/>
              </p:cNvCxnSpPr>
              <p:nvPr/>
            </p:nvCxnSpPr>
            <p:spPr bwMode="auto">
              <a:xfrm>
                <a:off x="3179916" y="2334327"/>
                <a:ext cx="0" cy="3624226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sp>
            <p:nvSpPr>
              <p:cNvPr id="51" name="Rechteck 22"/>
              <p:cNvSpPr>
                <a:spLocks noChangeArrowheads="1"/>
              </p:cNvSpPr>
              <p:nvPr/>
            </p:nvSpPr>
            <p:spPr bwMode="auto">
              <a:xfrm>
                <a:off x="2638135" y="5958553"/>
                <a:ext cx="10835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/>
                  </a:rPr>
                  <a:t>0.3</a:t>
                </a:r>
                <a:endPara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endParaRPr>
              </a:p>
            </p:txBody>
          </p:sp>
          <p:cxnSp>
            <p:nvCxnSpPr>
              <p:cNvPr id="52" name="Gerade Verbindung 51"/>
              <p:cNvCxnSpPr>
                <a:endCxn id="53" idx="0"/>
              </p:cNvCxnSpPr>
              <p:nvPr/>
            </p:nvCxnSpPr>
            <p:spPr bwMode="auto">
              <a:xfrm>
                <a:off x="3897199" y="2318429"/>
                <a:ext cx="121" cy="364012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sp>
            <p:nvSpPr>
              <p:cNvPr id="53" name="Rechteck 22"/>
              <p:cNvSpPr>
                <a:spLocks noChangeArrowheads="1"/>
              </p:cNvSpPr>
              <p:nvPr/>
            </p:nvSpPr>
            <p:spPr bwMode="auto">
              <a:xfrm>
                <a:off x="3355539" y="5958553"/>
                <a:ext cx="10835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charset="-128"/>
                    <a:cs typeface="Arial"/>
                  </a:rPr>
                  <a:t>0.4</a:t>
                </a:r>
              </a:p>
            </p:txBody>
          </p:sp>
          <p:cxnSp>
            <p:nvCxnSpPr>
              <p:cNvPr id="54" name="Gerade Verbindung 53"/>
              <p:cNvCxnSpPr>
                <a:endCxn id="55" idx="0"/>
              </p:cNvCxnSpPr>
              <p:nvPr/>
            </p:nvCxnSpPr>
            <p:spPr bwMode="auto">
              <a:xfrm>
                <a:off x="4614725" y="2329518"/>
                <a:ext cx="1" cy="3629035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sp>
            <p:nvSpPr>
              <p:cNvPr id="55" name="Rechteck 22"/>
              <p:cNvSpPr>
                <a:spLocks noChangeArrowheads="1"/>
              </p:cNvSpPr>
              <p:nvPr/>
            </p:nvSpPr>
            <p:spPr bwMode="auto">
              <a:xfrm>
                <a:off x="4072945" y="5958553"/>
                <a:ext cx="10835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/>
                  </a:rPr>
                  <a:t>0.5</a:t>
                </a:r>
                <a:endPara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endParaRPr>
              </a:p>
            </p:txBody>
          </p:sp>
          <p:cxnSp>
            <p:nvCxnSpPr>
              <p:cNvPr id="56" name="Gerade Verbindung 55"/>
              <p:cNvCxnSpPr>
                <a:endCxn id="57" idx="0"/>
              </p:cNvCxnSpPr>
              <p:nvPr/>
            </p:nvCxnSpPr>
            <p:spPr bwMode="auto">
              <a:xfrm>
                <a:off x="5330568" y="2318429"/>
                <a:ext cx="1562" cy="364012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sp>
            <p:nvSpPr>
              <p:cNvPr id="57" name="Rechteck 22"/>
              <p:cNvSpPr>
                <a:spLocks noChangeArrowheads="1"/>
              </p:cNvSpPr>
              <p:nvPr/>
            </p:nvSpPr>
            <p:spPr bwMode="auto">
              <a:xfrm>
                <a:off x="4790349" y="5958553"/>
                <a:ext cx="10835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/>
                  </a:rPr>
                  <a:t>0.6</a:t>
                </a:r>
                <a:endPara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endParaRPr>
              </a:p>
            </p:txBody>
          </p:sp>
          <p:cxnSp>
            <p:nvCxnSpPr>
              <p:cNvPr id="58" name="Gerade Verbindung 57"/>
              <p:cNvCxnSpPr>
                <a:endCxn id="59" idx="0"/>
              </p:cNvCxnSpPr>
              <p:nvPr/>
            </p:nvCxnSpPr>
            <p:spPr bwMode="auto">
              <a:xfrm flipH="1">
                <a:off x="6043302" y="2334327"/>
                <a:ext cx="1" cy="3624226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sp>
            <p:nvSpPr>
              <p:cNvPr id="59" name="Rechteck 58"/>
              <p:cNvSpPr>
                <a:spLocks noChangeArrowheads="1"/>
              </p:cNvSpPr>
              <p:nvPr/>
            </p:nvSpPr>
            <p:spPr bwMode="auto">
              <a:xfrm>
                <a:off x="5501521" y="5958553"/>
                <a:ext cx="10835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/>
                  </a:rPr>
                  <a:t>0.7</a:t>
                </a:r>
                <a:endPara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endParaRPr>
              </a:p>
            </p:txBody>
          </p:sp>
          <p:cxnSp>
            <p:nvCxnSpPr>
              <p:cNvPr id="60" name="Gerade Verbindung 59"/>
              <p:cNvCxnSpPr>
                <a:endCxn id="61" idx="0"/>
              </p:cNvCxnSpPr>
              <p:nvPr/>
            </p:nvCxnSpPr>
            <p:spPr bwMode="auto">
              <a:xfrm flipH="1">
                <a:off x="6766935" y="2318429"/>
                <a:ext cx="269" cy="364012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sp>
            <p:nvSpPr>
              <p:cNvPr id="61" name="Rechteck 22"/>
              <p:cNvSpPr>
                <a:spLocks noChangeArrowheads="1"/>
              </p:cNvSpPr>
              <p:nvPr/>
            </p:nvSpPr>
            <p:spPr bwMode="auto">
              <a:xfrm>
                <a:off x="6225154" y="5958553"/>
                <a:ext cx="10835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/>
                  </a:rPr>
                  <a:t>0.8</a:t>
                </a:r>
                <a:endPara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endParaRPr>
              </a:p>
            </p:txBody>
          </p:sp>
        </p:grpSp>
        <p:sp>
          <p:nvSpPr>
            <p:cNvPr id="62" name="Abgerundetes Rechteck 61"/>
            <p:cNvSpPr/>
            <p:nvPr/>
          </p:nvSpPr>
          <p:spPr bwMode="auto">
            <a:xfrm>
              <a:off x="2839656" y="3043984"/>
              <a:ext cx="1774228" cy="330716"/>
            </a:xfrm>
            <a:prstGeom prst="roundRect">
              <a:avLst/>
            </a:prstGeom>
            <a:gradFill flip="none" rotWithShape="1">
              <a:gsLst>
                <a:gs pos="50000">
                  <a:srgbClr val="03E31E"/>
                </a:gs>
                <a:gs pos="0">
                  <a:srgbClr val="00CC99">
                    <a:tint val="44500"/>
                    <a:satMod val="160000"/>
                  </a:srgbClr>
                </a:gs>
                <a:gs pos="100000">
                  <a:srgbClr val="00CC99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Transportation</a:t>
              </a:r>
            </a:p>
          </p:txBody>
        </p:sp>
        <p:sp>
          <p:nvSpPr>
            <p:cNvPr id="63" name="Abgerundetes Rechteck 62"/>
            <p:cNvSpPr/>
            <p:nvPr/>
          </p:nvSpPr>
          <p:spPr bwMode="auto">
            <a:xfrm>
              <a:off x="3895565" y="4849764"/>
              <a:ext cx="2871639" cy="330716"/>
            </a:xfrm>
            <a:prstGeom prst="roundRect">
              <a:avLst/>
            </a:prstGeom>
            <a:gradFill flip="none" rotWithShape="1">
              <a:gsLst>
                <a:gs pos="50000">
                  <a:srgbClr val="FF0000">
                    <a:alpha val="70000"/>
                  </a:srgbClr>
                </a:gs>
                <a:gs pos="0">
                  <a:srgbClr val="00CC99">
                    <a:tint val="44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Extra mass = dynamic loads</a:t>
              </a:r>
            </a:p>
          </p:txBody>
        </p:sp>
        <p:sp>
          <p:nvSpPr>
            <p:cNvPr id="64" name="Abgerundetes Rechteck 63"/>
            <p:cNvSpPr/>
            <p:nvPr/>
          </p:nvSpPr>
          <p:spPr bwMode="auto">
            <a:xfrm>
              <a:off x="3179917" y="3495429"/>
              <a:ext cx="2150652" cy="330716"/>
            </a:xfrm>
            <a:prstGeom prst="roundRect">
              <a:avLst/>
            </a:prstGeom>
            <a:gradFill flip="none" rotWithShape="1">
              <a:gsLst>
                <a:gs pos="50000">
                  <a:srgbClr val="FF0000">
                    <a:alpha val="70000"/>
                  </a:srgbClr>
                </a:gs>
                <a:gs pos="0">
                  <a:srgbClr val="00CC99">
                    <a:tint val="44500"/>
                    <a:satMod val="160000"/>
                  </a:srgbClr>
                </a:gs>
                <a:gs pos="100000">
                  <a:srgbClr val="00CC99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Spar cap loads</a:t>
              </a:r>
            </a:p>
          </p:txBody>
        </p:sp>
        <p:sp>
          <p:nvSpPr>
            <p:cNvPr id="65" name="Abgerundetes Rechteck 64"/>
            <p:cNvSpPr/>
            <p:nvPr/>
          </p:nvSpPr>
          <p:spPr bwMode="auto">
            <a:xfrm>
              <a:off x="2460562" y="3946874"/>
              <a:ext cx="2870007" cy="330716"/>
            </a:xfrm>
            <a:prstGeom prst="roundRect">
              <a:avLst/>
            </a:prstGeom>
            <a:gradFill flip="none" rotWithShape="1">
              <a:gsLst>
                <a:gs pos="10000">
                  <a:srgbClr val="FF0000">
                    <a:alpha val="70000"/>
                  </a:srgbClr>
                </a:gs>
                <a:gs pos="100000">
                  <a:srgbClr val="00CC99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Secondary loads</a:t>
              </a:r>
            </a:p>
          </p:txBody>
        </p:sp>
        <p:sp>
          <p:nvSpPr>
            <p:cNvPr id="66" name="Abgerundetes Rechteck 65"/>
            <p:cNvSpPr/>
            <p:nvPr/>
          </p:nvSpPr>
          <p:spPr bwMode="auto">
            <a:xfrm>
              <a:off x="2460562" y="4398319"/>
              <a:ext cx="2870007" cy="330716"/>
            </a:xfrm>
            <a:prstGeom prst="roundRect">
              <a:avLst/>
            </a:prstGeom>
            <a:gradFill flip="none" rotWithShape="1">
              <a:gsLst>
                <a:gs pos="50000">
                  <a:srgbClr val="FF0000">
                    <a:lumMod val="100000"/>
                    <a:alpha val="70000"/>
                  </a:srgbClr>
                </a:gs>
                <a:gs pos="0">
                  <a:srgbClr val="FF0000">
                    <a:alpha val="70000"/>
                  </a:srgbClr>
                </a:gs>
                <a:gs pos="100000">
                  <a:srgbClr val="00CC99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Big extra mass = extra cost</a:t>
              </a:r>
            </a:p>
          </p:txBody>
        </p:sp>
        <p:sp>
          <p:nvSpPr>
            <p:cNvPr id="67" name="Abgerundetes Rechteck 66"/>
            <p:cNvSpPr/>
            <p:nvPr/>
          </p:nvSpPr>
          <p:spPr bwMode="auto">
            <a:xfrm>
              <a:off x="4255243" y="5301208"/>
              <a:ext cx="2511961" cy="330716"/>
            </a:xfrm>
            <a:prstGeom prst="roundRect">
              <a:avLst/>
            </a:prstGeom>
            <a:gradFill flip="none" rotWithShape="1">
              <a:gsLst>
                <a:gs pos="50000">
                  <a:srgbClr val="FF0000">
                    <a:alpha val="70000"/>
                  </a:srgbClr>
                </a:gs>
                <a:gs pos="0">
                  <a:srgbClr val="00CC99">
                    <a:tint val="44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Little space</a:t>
              </a:r>
            </a:p>
          </p:txBody>
        </p:sp>
        <p:sp>
          <p:nvSpPr>
            <p:cNvPr id="68" name="Abgerundetes Rechteck 67"/>
            <p:cNvSpPr/>
            <p:nvPr/>
          </p:nvSpPr>
          <p:spPr bwMode="auto">
            <a:xfrm>
              <a:off x="3179915" y="1484784"/>
              <a:ext cx="1752125" cy="330716"/>
            </a:xfrm>
            <a:prstGeom prst="roundRect">
              <a:avLst/>
            </a:prstGeom>
            <a:gradFill flip="none" rotWithShape="1">
              <a:gsLst>
                <a:gs pos="50000">
                  <a:srgbClr val="03E31E"/>
                </a:gs>
                <a:gs pos="0">
                  <a:srgbClr val="00CC99">
                    <a:tint val="44500"/>
                    <a:satMod val="160000"/>
                  </a:srgbClr>
                </a:gs>
                <a:gs pos="100000">
                  <a:srgbClr val="00CC99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Bolting</a:t>
              </a:r>
            </a:p>
          </p:txBody>
        </p:sp>
        <p:sp>
          <p:nvSpPr>
            <p:cNvPr id="69" name="Abgerundetes Rechteck 68"/>
            <p:cNvSpPr/>
            <p:nvPr/>
          </p:nvSpPr>
          <p:spPr bwMode="auto">
            <a:xfrm>
              <a:off x="3179915" y="1874148"/>
              <a:ext cx="2870608" cy="330716"/>
            </a:xfrm>
            <a:prstGeom prst="roundRect">
              <a:avLst/>
            </a:prstGeom>
            <a:gradFill flip="none" rotWithShape="1">
              <a:gsLst>
                <a:gs pos="50000">
                  <a:srgbClr val="03E31E"/>
                </a:gs>
                <a:gs pos="0">
                  <a:srgbClr val="00CC99">
                    <a:tint val="44500"/>
                    <a:satMod val="160000"/>
                  </a:srgbClr>
                </a:gs>
                <a:gs pos="100000">
                  <a:srgbClr val="00CC99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Bonding</a:t>
              </a:r>
            </a:p>
          </p:txBody>
        </p:sp>
        <p:cxnSp>
          <p:nvCxnSpPr>
            <p:cNvPr id="70" name="Gewinkelte Verbindung 69"/>
            <p:cNvCxnSpPr>
              <a:stCxn id="73" idx="1"/>
              <a:endCxn id="64" idx="3"/>
            </p:cNvCxnSpPr>
            <p:nvPr/>
          </p:nvCxnSpPr>
          <p:spPr bwMode="auto">
            <a:xfrm rot="10800000" flipV="1">
              <a:off x="5330570" y="3590785"/>
              <a:ext cx="393559" cy="70001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49" t="-2566" r="-5799" b="204"/>
            <a:stretch/>
          </p:blipFill>
          <p:spPr bwMode="auto">
            <a:xfrm rot="16200000">
              <a:off x="1058316" y="3714221"/>
              <a:ext cx="1566656" cy="31564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/>
          </p:spPr>
        </p:pic>
        <p:cxnSp>
          <p:nvCxnSpPr>
            <p:cNvPr id="72" name="Gewinkelte Verbindung 71"/>
            <p:cNvCxnSpPr>
              <a:stCxn id="67" idx="1"/>
            </p:cNvCxnSpPr>
            <p:nvPr/>
          </p:nvCxnSpPr>
          <p:spPr bwMode="auto">
            <a:xfrm rot="10800000">
              <a:off x="3407979" y="5317424"/>
              <a:ext cx="847265" cy="149142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859030"/>
              <a:ext cx="3197602" cy="146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16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Konzept</a:t>
            </a:r>
            <a:r>
              <a:rPr lang="en-US" noProof="0" dirty="0" smtClean="0"/>
              <a:t> „</a:t>
            </a:r>
            <a:r>
              <a:rPr lang="en-US" noProof="0" dirty="0" err="1" smtClean="0"/>
              <a:t>Stegverschraubung</a:t>
            </a:r>
            <a:r>
              <a:rPr lang="en-US" noProof="0" dirty="0" smtClean="0"/>
              <a:t>“</a:t>
            </a:r>
            <a:endParaRPr lang="en-US" noProof="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994846" y="2880407"/>
            <a:ext cx="4567237" cy="1742054"/>
            <a:chOff x="4427538" y="2880407"/>
            <a:chExt cx="4567237" cy="1742054"/>
          </a:xfrm>
        </p:grpSpPr>
        <p:grpSp>
          <p:nvGrpSpPr>
            <p:cNvPr id="8" name="Gruppieren 193"/>
            <p:cNvGrpSpPr>
              <a:grpSpLocks/>
            </p:cNvGrpSpPr>
            <p:nvPr/>
          </p:nvGrpSpPr>
          <p:grpSpPr bwMode="auto">
            <a:xfrm>
              <a:off x="4788222" y="3229724"/>
              <a:ext cx="4032250" cy="1143000"/>
              <a:chOff x="5220072" y="4183573"/>
              <a:chExt cx="4032448" cy="1141740"/>
            </a:xfrm>
          </p:grpSpPr>
          <p:grpSp>
            <p:nvGrpSpPr>
              <p:cNvPr id="25" name="Gruppieren 191"/>
              <p:cNvGrpSpPr>
                <a:grpSpLocks/>
              </p:cNvGrpSpPr>
              <p:nvPr/>
            </p:nvGrpSpPr>
            <p:grpSpPr bwMode="auto">
              <a:xfrm>
                <a:off x="5220072" y="4183573"/>
                <a:ext cx="3388643" cy="1141740"/>
                <a:chOff x="5220072" y="4183573"/>
                <a:chExt cx="3388643" cy="1141740"/>
              </a:xfrm>
            </p:grpSpPr>
            <p:sp>
              <p:nvSpPr>
                <p:cNvPr id="49" name="Rechteck 48"/>
                <p:cNvSpPr/>
                <p:nvPr/>
              </p:nvSpPr>
              <p:spPr bwMode="auto">
                <a:xfrm>
                  <a:off x="5374068" y="4288232"/>
                  <a:ext cx="3233895" cy="79288"/>
                </a:xfrm>
                <a:prstGeom prst="rect">
                  <a:avLst/>
                </a:prstGeom>
                <a:pattFill prst="narHorz">
                  <a:fgClr>
                    <a:srgbClr val="FFC000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  <p:sp>
              <p:nvSpPr>
                <p:cNvPr id="50" name="Rechteck 49"/>
                <p:cNvSpPr/>
                <p:nvPr/>
              </p:nvSpPr>
              <p:spPr bwMode="auto">
                <a:xfrm>
                  <a:off x="5374068" y="5154052"/>
                  <a:ext cx="3233895" cy="77702"/>
                </a:xfrm>
                <a:prstGeom prst="rect">
                  <a:avLst/>
                </a:prstGeom>
                <a:pattFill prst="narHorz">
                  <a:fgClr>
                    <a:srgbClr val="FFC000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  <p:sp>
              <p:nvSpPr>
                <p:cNvPr id="51" name="Trapezoid 50"/>
                <p:cNvSpPr/>
                <p:nvPr/>
              </p:nvSpPr>
              <p:spPr bwMode="auto">
                <a:xfrm rot="16200000">
                  <a:off x="7012964" y="3612970"/>
                  <a:ext cx="897535" cy="2292462"/>
                </a:xfrm>
                <a:prstGeom prst="trapezoid">
                  <a:avLst>
                    <a:gd name="adj" fmla="val 6188"/>
                  </a:avLst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prstDash val="soli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  <p:sp>
              <p:nvSpPr>
                <p:cNvPr id="52" name="Rechteck 51"/>
                <p:cNvSpPr/>
                <p:nvPr/>
              </p:nvSpPr>
              <p:spPr bwMode="auto">
                <a:xfrm>
                  <a:off x="5405819" y="4367520"/>
                  <a:ext cx="992236" cy="786532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  <p:cxnSp>
              <p:nvCxnSpPr>
                <p:cNvPr id="53" name="Gerade Verbindung 52"/>
                <p:cNvCxnSpPr/>
                <p:nvPr/>
              </p:nvCxnSpPr>
              <p:spPr bwMode="auto">
                <a:xfrm flipH="1">
                  <a:off x="5435983" y="4364348"/>
                  <a:ext cx="87316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Freihandform 254"/>
                <p:cNvSpPr>
                  <a:spLocks/>
                </p:cNvSpPr>
                <p:nvPr/>
              </p:nvSpPr>
              <p:spPr bwMode="auto">
                <a:xfrm>
                  <a:off x="5220072" y="4183573"/>
                  <a:ext cx="365588" cy="1141740"/>
                </a:xfrm>
                <a:custGeom>
                  <a:avLst/>
                  <a:gdLst>
                    <a:gd name="T0" fmla="*/ 30 w 716280"/>
                    <a:gd name="T1" fmla="*/ 0 h 1394460"/>
                    <a:gd name="T2" fmla="*/ 26 w 716280"/>
                    <a:gd name="T3" fmla="*/ 31520 h 1394460"/>
                    <a:gd name="T4" fmla="*/ 28 w 716280"/>
                    <a:gd name="T5" fmla="*/ 52027 h 1394460"/>
                    <a:gd name="T6" fmla="*/ 26 w 716280"/>
                    <a:gd name="T7" fmla="*/ 69496 h 1394460"/>
                    <a:gd name="T8" fmla="*/ 0 w 716280"/>
                    <a:gd name="T9" fmla="*/ 69496 h 1394460"/>
                    <a:gd name="T10" fmla="*/ 0 w 716280"/>
                    <a:gd name="T11" fmla="*/ 1519 h 1394460"/>
                    <a:gd name="T12" fmla="*/ 30 w 716280"/>
                    <a:gd name="T13" fmla="*/ 0 h 13944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16280" h="1394460">
                      <a:moveTo>
                        <a:pt x="716280" y="0"/>
                      </a:moveTo>
                      <a:cubicBezTo>
                        <a:pt x="666750" y="229235"/>
                        <a:pt x="617220" y="458470"/>
                        <a:pt x="609600" y="632460"/>
                      </a:cubicBezTo>
                      <a:cubicBezTo>
                        <a:pt x="601980" y="806450"/>
                        <a:pt x="668020" y="916940"/>
                        <a:pt x="670560" y="1043940"/>
                      </a:cubicBezTo>
                      <a:cubicBezTo>
                        <a:pt x="673100" y="1170940"/>
                        <a:pt x="694690" y="1310640"/>
                        <a:pt x="624840" y="1394460"/>
                      </a:cubicBezTo>
                      <a:lnTo>
                        <a:pt x="0" y="1394460"/>
                      </a:lnTo>
                      <a:lnTo>
                        <a:pt x="0" y="30480"/>
                      </a:lnTo>
                      <a:lnTo>
                        <a:pt x="71628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dirty="0"/>
                </a:p>
              </p:txBody>
            </p:sp>
          </p:grpSp>
          <p:grpSp>
            <p:nvGrpSpPr>
              <p:cNvPr id="26" name="Gruppieren 192"/>
              <p:cNvGrpSpPr>
                <a:grpSpLocks/>
              </p:cNvGrpSpPr>
              <p:nvPr/>
            </p:nvGrpSpPr>
            <p:grpSpPr bwMode="auto">
              <a:xfrm>
                <a:off x="5820176" y="4302518"/>
                <a:ext cx="3432344" cy="905451"/>
                <a:chOff x="5820176" y="4302518"/>
                <a:chExt cx="3432344" cy="905451"/>
              </a:xfrm>
            </p:grpSpPr>
            <p:grpSp>
              <p:nvGrpSpPr>
                <p:cNvPr id="39" name="Gruppieren 173"/>
                <p:cNvGrpSpPr>
                  <a:grpSpLocks/>
                </p:cNvGrpSpPr>
                <p:nvPr/>
              </p:nvGrpSpPr>
              <p:grpSpPr bwMode="auto">
                <a:xfrm>
                  <a:off x="5822659" y="4331496"/>
                  <a:ext cx="3209199" cy="97511"/>
                  <a:chOff x="5822659" y="4331496"/>
                  <a:chExt cx="3209199" cy="97511"/>
                </a:xfrm>
              </p:grpSpPr>
              <p:sp>
                <p:nvSpPr>
                  <p:cNvPr id="47" name="Trapezoid 46"/>
                  <p:cNvSpPr/>
                  <p:nvPr/>
                </p:nvSpPr>
                <p:spPr bwMode="auto">
                  <a:xfrm rot="16140000" flipH="1">
                    <a:off x="6929938" y="3243487"/>
                    <a:ext cx="76116" cy="2295638"/>
                  </a:xfrm>
                  <a:prstGeom prst="trapezoid">
                    <a:avLst>
                      <a:gd name="adj" fmla="val 22003"/>
                    </a:avLst>
                  </a:prstGeom>
                  <a:pattFill prst="narHorz">
                    <a:fgClr>
                      <a:srgbClr val="0070C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48" name="Rechteck 47"/>
                  <p:cNvSpPr/>
                  <p:nvPr/>
                </p:nvSpPr>
                <p:spPr bwMode="auto">
                  <a:xfrm>
                    <a:off x="8111052" y="4331048"/>
                    <a:ext cx="920795" cy="76116"/>
                  </a:xfrm>
                  <a:prstGeom prst="rect">
                    <a:avLst/>
                  </a:prstGeom>
                  <a:pattFill prst="narHorz">
                    <a:fgClr>
                      <a:srgbClr val="0070C0"/>
                    </a:fgClr>
                    <a:bgClr>
                      <a:schemeClr val="bg1"/>
                    </a:bgClr>
                  </a:patt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</p:grpSp>
            <p:grpSp>
              <p:nvGrpSpPr>
                <p:cNvPr id="40" name="Gruppieren 174"/>
                <p:cNvGrpSpPr>
                  <a:grpSpLocks/>
                </p:cNvGrpSpPr>
                <p:nvPr/>
              </p:nvGrpSpPr>
              <p:grpSpPr bwMode="auto">
                <a:xfrm flipV="1">
                  <a:off x="5822659" y="5089958"/>
                  <a:ext cx="3213962" cy="101166"/>
                  <a:chOff x="5822659" y="4331496"/>
                  <a:chExt cx="3213962" cy="97511"/>
                </a:xfrm>
              </p:grpSpPr>
              <p:sp>
                <p:nvSpPr>
                  <p:cNvPr id="45" name="Trapezoid 44"/>
                  <p:cNvSpPr/>
                  <p:nvPr/>
                </p:nvSpPr>
                <p:spPr bwMode="auto">
                  <a:xfrm rot="16140000" flipH="1">
                    <a:off x="6929019" y="3241572"/>
                    <a:ext cx="77952" cy="2295638"/>
                  </a:xfrm>
                  <a:prstGeom prst="trapezoid">
                    <a:avLst>
                      <a:gd name="adj" fmla="val 22003"/>
                    </a:avLst>
                  </a:prstGeom>
                  <a:pattFill prst="narHorz">
                    <a:fgClr>
                      <a:srgbClr val="0070C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46" name="Rechteck 45"/>
                  <p:cNvSpPr/>
                  <p:nvPr/>
                </p:nvSpPr>
                <p:spPr bwMode="auto">
                  <a:xfrm>
                    <a:off x="8107876" y="4329017"/>
                    <a:ext cx="928733" cy="77952"/>
                  </a:xfrm>
                  <a:prstGeom prst="rect">
                    <a:avLst/>
                  </a:prstGeom>
                  <a:pattFill prst="narHorz">
                    <a:fgClr>
                      <a:srgbClr val="0070C0"/>
                    </a:fgClr>
                    <a:bgClr>
                      <a:schemeClr val="bg1"/>
                    </a:bgClr>
                  </a:patt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</p:grpSp>
            <p:sp>
              <p:nvSpPr>
                <p:cNvPr id="41" name="Rechteck 40"/>
                <p:cNvSpPr/>
                <p:nvPr/>
              </p:nvSpPr>
              <p:spPr bwMode="auto">
                <a:xfrm>
                  <a:off x="5820176" y="4407165"/>
                  <a:ext cx="3216433" cy="705658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  <p:cxnSp>
              <p:nvCxnSpPr>
                <p:cNvPr id="42" name="Gerade Verbindung 41"/>
                <p:cNvCxnSpPr/>
                <p:nvPr/>
              </p:nvCxnSpPr>
              <p:spPr bwMode="auto">
                <a:xfrm flipH="1">
                  <a:off x="8107877" y="4331049"/>
                  <a:ext cx="87316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42"/>
                <p:cNvCxnSpPr/>
                <p:nvPr/>
              </p:nvCxnSpPr>
              <p:spPr bwMode="auto">
                <a:xfrm flipH="1">
                  <a:off x="8107877" y="5187354"/>
                  <a:ext cx="87316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Freihandform 255"/>
                <p:cNvSpPr>
                  <a:spLocks/>
                </p:cNvSpPr>
                <p:nvPr/>
              </p:nvSpPr>
              <p:spPr bwMode="auto">
                <a:xfrm flipH="1">
                  <a:off x="8805074" y="4302518"/>
                  <a:ext cx="447446" cy="905451"/>
                </a:xfrm>
                <a:custGeom>
                  <a:avLst/>
                  <a:gdLst>
                    <a:gd name="T0" fmla="*/ 617 w 716280"/>
                    <a:gd name="T1" fmla="*/ 0 h 1394460"/>
                    <a:gd name="T2" fmla="*/ 525 w 716280"/>
                    <a:gd name="T3" fmla="*/ 920 h 1394460"/>
                    <a:gd name="T4" fmla="*/ 577 w 716280"/>
                    <a:gd name="T5" fmla="*/ 1519 h 1394460"/>
                    <a:gd name="T6" fmla="*/ 538 w 716280"/>
                    <a:gd name="T7" fmla="*/ 2029 h 1394460"/>
                    <a:gd name="T8" fmla="*/ 0 w 716280"/>
                    <a:gd name="T9" fmla="*/ 2029 h 1394460"/>
                    <a:gd name="T10" fmla="*/ 0 w 716280"/>
                    <a:gd name="T11" fmla="*/ 44 h 1394460"/>
                    <a:gd name="T12" fmla="*/ 617 w 716280"/>
                    <a:gd name="T13" fmla="*/ 0 h 13944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16280" h="1394460">
                      <a:moveTo>
                        <a:pt x="716280" y="0"/>
                      </a:moveTo>
                      <a:cubicBezTo>
                        <a:pt x="666750" y="229235"/>
                        <a:pt x="617220" y="458470"/>
                        <a:pt x="609600" y="632460"/>
                      </a:cubicBezTo>
                      <a:cubicBezTo>
                        <a:pt x="601980" y="806450"/>
                        <a:pt x="668020" y="916940"/>
                        <a:pt x="670560" y="1043940"/>
                      </a:cubicBezTo>
                      <a:cubicBezTo>
                        <a:pt x="673100" y="1170940"/>
                        <a:pt x="694690" y="1310640"/>
                        <a:pt x="624840" y="1394460"/>
                      </a:cubicBezTo>
                      <a:lnTo>
                        <a:pt x="0" y="1394460"/>
                      </a:lnTo>
                      <a:lnTo>
                        <a:pt x="0" y="30480"/>
                      </a:lnTo>
                      <a:lnTo>
                        <a:pt x="71628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dirty="0"/>
                </a:p>
              </p:txBody>
            </p:sp>
          </p:grpSp>
          <p:grpSp>
            <p:nvGrpSpPr>
              <p:cNvPr id="27" name="Gruppieren 140"/>
              <p:cNvGrpSpPr>
                <a:grpSpLocks/>
              </p:cNvGrpSpPr>
              <p:nvPr/>
            </p:nvGrpSpPr>
            <p:grpSpPr bwMode="auto">
              <a:xfrm>
                <a:off x="8054656" y="4531520"/>
                <a:ext cx="466725" cy="460376"/>
                <a:chOff x="3989535" y="4531520"/>
                <a:chExt cx="466725" cy="460376"/>
              </a:xfrm>
            </p:grpSpPr>
            <p:sp>
              <p:nvSpPr>
                <p:cNvPr id="34" name="Ellipse 250"/>
                <p:cNvSpPr>
                  <a:spLocks noChangeArrowheads="1"/>
                </p:cNvSpPr>
                <p:nvPr/>
              </p:nvSpPr>
              <p:spPr bwMode="auto">
                <a:xfrm>
                  <a:off x="4050464" y="4594232"/>
                  <a:ext cx="336206" cy="336115"/>
                </a:xfrm>
                <a:prstGeom prst="ellipse">
                  <a:avLst/>
                </a:prstGeom>
                <a:pattFill prst="dkDnDiag">
                  <a:fgClr>
                    <a:schemeClr val="tx1"/>
                  </a:fgClr>
                  <a:bgClr>
                    <a:schemeClr val="bg1"/>
                  </a:bgClr>
                </a:patt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 dirty="0"/>
                </a:p>
              </p:txBody>
            </p:sp>
            <p:sp>
              <p:nvSpPr>
                <p:cNvPr id="35" name="Ellipse 251"/>
                <p:cNvSpPr>
                  <a:spLocks noChangeArrowheads="1"/>
                </p:cNvSpPr>
                <p:nvPr/>
              </p:nvSpPr>
              <p:spPr bwMode="auto">
                <a:xfrm>
                  <a:off x="4130457" y="4674203"/>
                  <a:ext cx="176222" cy="176175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 dirty="0"/>
                </a:p>
              </p:txBody>
            </p:sp>
            <p:sp>
              <p:nvSpPr>
                <p:cNvPr id="36" name="Ellipse 35"/>
                <p:cNvSpPr/>
                <p:nvPr/>
              </p:nvSpPr>
              <p:spPr bwMode="auto">
                <a:xfrm>
                  <a:off x="4145948" y="4691013"/>
                  <a:ext cx="142882" cy="142718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  <a:extLst/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 dirty="0"/>
                </a:p>
              </p:txBody>
            </p:sp>
            <p:cxnSp>
              <p:nvCxnSpPr>
                <p:cNvPr id="37" name="Gerade Verbindung 36"/>
                <p:cNvCxnSpPr/>
                <p:nvPr/>
              </p:nvCxnSpPr>
              <p:spPr bwMode="auto">
                <a:xfrm flipH="1">
                  <a:off x="4217389" y="4530853"/>
                  <a:ext cx="0" cy="46145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37"/>
                <p:cNvCxnSpPr/>
                <p:nvPr/>
              </p:nvCxnSpPr>
              <p:spPr bwMode="auto">
                <a:xfrm flipH="1">
                  <a:off x="3988778" y="4759201"/>
                  <a:ext cx="46674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uppieren 134"/>
              <p:cNvGrpSpPr>
                <a:grpSpLocks/>
              </p:cNvGrpSpPr>
              <p:nvPr/>
            </p:nvGrpSpPr>
            <p:grpSpPr bwMode="auto">
              <a:xfrm>
                <a:off x="5914706" y="4531520"/>
                <a:ext cx="466725" cy="460376"/>
                <a:chOff x="1849585" y="4531520"/>
                <a:chExt cx="466725" cy="460376"/>
              </a:xfrm>
            </p:grpSpPr>
            <p:sp>
              <p:nvSpPr>
                <p:cNvPr id="29" name="Ellipse 229"/>
                <p:cNvSpPr>
                  <a:spLocks noChangeArrowheads="1"/>
                </p:cNvSpPr>
                <p:nvPr/>
              </p:nvSpPr>
              <p:spPr bwMode="auto">
                <a:xfrm>
                  <a:off x="1914544" y="4594232"/>
                  <a:ext cx="336206" cy="336115"/>
                </a:xfrm>
                <a:prstGeom prst="ellipse">
                  <a:avLst/>
                </a:prstGeom>
                <a:pattFill prst="dkDnDiag">
                  <a:fgClr>
                    <a:schemeClr val="tx1"/>
                  </a:fgClr>
                  <a:bgClr>
                    <a:schemeClr val="bg1"/>
                  </a:bgClr>
                </a:patt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 dirty="0"/>
                </a:p>
              </p:txBody>
            </p:sp>
            <p:sp>
              <p:nvSpPr>
                <p:cNvPr id="30" name="Ellipse 228"/>
                <p:cNvSpPr>
                  <a:spLocks noChangeArrowheads="1"/>
                </p:cNvSpPr>
                <p:nvPr/>
              </p:nvSpPr>
              <p:spPr bwMode="auto">
                <a:xfrm>
                  <a:off x="1994537" y="4674203"/>
                  <a:ext cx="176222" cy="176175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 dirty="0"/>
                </a:p>
              </p:txBody>
            </p:sp>
            <p:sp>
              <p:nvSpPr>
                <p:cNvPr id="31" name="Ellipse 30"/>
                <p:cNvSpPr/>
                <p:nvPr/>
              </p:nvSpPr>
              <p:spPr bwMode="auto">
                <a:xfrm>
                  <a:off x="2010656" y="4691013"/>
                  <a:ext cx="142882" cy="142718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  <a:extLst/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 dirty="0"/>
                </a:p>
              </p:txBody>
            </p:sp>
            <p:cxnSp>
              <p:nvCxnSpPr>
                <p:cNvPr id="32" name="Gerade Verbindung 31"/>
                <p:cNvCxnSpPr/>
                <p:nvPr/>
              </p:nvCxnSpPr>
              <p:spPr bwMode="auto">
                <a:xfrm flipH="1">
                  <a:off x="2082096" y="4530853"/>
                  <a:ext cx="0" cy="46145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32"/>
                <p:cNvCxnSpPr/>
                <p:nvPr/>
              </p:nvCxnSpPr>
              <p:spPr bwMode="auto">
                <a:xfrm flipH="1">
                  <a:off x="1850310" y="4759201"/>
                  <a:ext cx="46674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Textfeld 43"/>
            <p:cNvSpPr txBox="1">
              <a:spLocks noChangeArrowheads="1"/>
            </p:cNvSpPr>
            <p:nvPr/>
          </p:nvSpPr>
          <p:spPr bwMode="auto">
            <a:xfrm>
              <a:off x="5887225" y="2905001"/>
              <a:ext cx="1279859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400" b="1" dirty="0">
                  <a:solidFill>
                    <a:srgbClr val="FF0000"/>
                  </a:solidFill>
                </a:rPr>
                <a:t>Schnitt A-A</a:t>
              </a:r>
            </a:p>
          </p:txBody>
        </p:sp>
        <p:sp>
          <p:nvSpPr>
            <p:cNvPr id="10" name="Textfeld 43"/>
            <p:cNvSpPr txBox="1">
              <a:spLocks noChangeArrowheads="1"/>
            </p:cNvSpPr>
            <p:nvPr/>
          </p:nvSpPr>
          <p:spPr bwMode="auto">
            <a:xfrm>
              <a:off x="4427538" y="3604954"/>
              <a:ext cx="7143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000" dirty="0"/>
                <a:t>Wurzel-</a:t>
              </a:r>
            </a:p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000" dirty="0"/>
                <a:t>Gurte</a:t>
              </a:r>
            </a:p>
          </p:txBody>
        </p:sp>
        <p:cxnSp>
          <p:nvCxnSpPr>
            <p:cNvPr id="11" name="Gerade Verbindung mit Pfeil 10"/>
            <p:cNvCxnSpPr/>
            <p:nvPr/>
          </p:nvCxnSpPr>
          <p:spPr bwMode="auto">
            <a:xfrm flipV="1">
              <a:off x="4926013" y="3376613"/>
              <a:ext cx="309562" cy="268287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 bwMode="auto">
            <a:xfrm>
              <a:off x="4918075" y="3979863"/>
              <a:ext cx="298450" cy="263525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43"/>
            <p:cNvSpPr txBox="1">
              <a:spLocks noChangeArrowheads="1"/>
            </p:cNvSpPr>
            <p:nvPr/>
          </p:nvSpPr>
          <p:spPr bwMode="auto">
            <a:xfrm>
              <a:off x="8426301" y="3604954"/>
              <a:ext cx="5684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000" dirty="0"/>
                <a:t>Tip</a:t>
              </a:r>
            </a:p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000" dirty="0"/>
                <a:t>Gurte</a:t>
              </a:r>
            </a:p>
          </p:txBody>
        </p:sp>
        <p:cxnSp>
          <p:nvCxnSpPr>
            <p:cNvPr id="14" name="Gerade Verbindung mit Pfeil 13"/>
            <p:cNvCxnSpPr/>
            <p:nvPr/>
          </p:nvCxnSpPr>
          <p:spPr bwMode="auto">
            <a:xfrm flipH="1" flipV="1">
              <a:off x="8282940" y="3413760"/>
              <a:ext cx="256223" cy="264479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 bwMode="auto">
            <a:xfrm flipH="1">
              <a:off x="8305800" y="3914775"/>
              <a:ext cx="233364" cy="276225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 bwMode="auto">
            <a:xfrm flipV="1">
              <a:off x="5305425" y="4106863"/>
              <a:ext cx="0" cy="284162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43"/>
            <p:cNvSpPr txBox="1">
              <a:spLocks noChangeArrowheads="1"/>
            </p:cNvSpPr>
            <p:nvPr/>
          </p:nvSpPr>
          <p:spPr bwMode="auto">
            <a:xfrm>
              <a:off x="4838350" y="4376240"/>
              <a:ext cx="9349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000" dirty="0"/>
                <a:t>Wurzel-Steg</a:t>
              </a:r>
            </a:p>
          </p:txBody>
        </p:sp>
        <p:cxnSp>
          <p:nvCxnSpPr>
            <p:cNvPr id="18" name="Gerade Verbindung mit Pfeil 17"/>
            <p:cNvCxnSpPr/>
            <p:nvPr/>
          </p:nvCxnSpPr>
          <p:spPr bwMode="auto">
            <a:xfrm flipV="1">
              <a:off x="6688138" y="3979863"/>
              <a:ext cx="0" cy="411162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43"/>
            <p:cNvSpPr txBox="1">
              <a:spLocks noChangeArrowheads="1"/>
            </p:cNvSpPr>
            <p:nvPr/>
          </p:nvSpPr>
          <p:spPr bwMode="auto">
            <a:xfrm>
              <a:off x="6221117" y="4376240"/>
              <a:ext cx="9349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000" dirty="0"/>
                <a:t>Tip-Steg</a:t>
              </a:r>
            </a:p>
          </p:txBody>
        </p:sp>
        <p:grpSp>
          <p:nvGrpSpPr>
            <p:cNvPr id="20" name="Gruppieren 240"/>
            <p:cNvGrpSpPr>
              <a:grpSpLocks/>
            </p:cNvGrpSpPr>
            <p:nvPr/>
          </p:nvGrpSpPr>
          <p:grpSpPr bwMode="auto">
            <a:xfrm>
              <a:off x="8532440" y="2880407"/>
              <a:ext cx="406705" cy="332569"/>
              <a:chOff x="405716" y="5818138"/>
              <a:chExt cx="407084" cy="333216"/>
            </a:xfrm>
          </p:grpSpPr>
          <p:cxnSp>
            <p:nvCxnSpPr>
              <p:cNvPr id="21" name="Gerade Verbindung mit Pfeil 20"/>
              <p:cNvCxnSpPr/>
              <p:nvPr/>
            </p:nvCxnSpPr>
            <p:spPr bwMode="auto">
              <a:xfrm flipV="1">
                <a:off x="458457" y="5913573"/>
                <a:ext cx="0" cy="2115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mit Pfeil 21"/>
              <p:cNvCxnSpPr/>
              <p:nvPr/>
            </p:nvCxnSpPr>
            <p:spPr bwMode="auto">
              <a:xfrm>
                <a:off x="458457" y="6128303"/>
                <a:ext cx="20180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feld 43"/>
              <p:cNvSpPr txBox="1">
                <a:spLocks noChangeArrowheads="1"/>
              </p:cNvSpPr>
              <p:nvPr/>
            </p:nvSpPr>
            <p:spPr bwMode="auto">
              <a:xfrm>
                <a:off x="405716" y="5818138"/>
                <a:ext cx="28285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800" dirty="0"/>
                  <a:t>z</a:t>
                </a:r>
              </a:p>
            </p:txBody>
          </p:sp>
          <p:sp>
            <p:nvSpPr>
              <p:cNvPr id="24" name="Textfeld 43"/>
              <p:cNvSpPr txBox="1">
                <a:spLocks noChangeArrowheads="1"/>
              </p:cNvSpPr>
              <p:nvPr/>
            </p:nvSpPr>
            <p:spPr bwMode="auto">
              <a:xfrm>
                <a:off x="529944" y="5935910"/>
                <a:ext cx="28285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800" dirty="0"/>
                  <a:t>x</a:t>
                </a:r>
              </a:p>
            </p:txBody>
          </p:sp>
        </p:grpSp>
      </p:grpSp>
      <p:grpSp>
        <p:nvGrpSpPr>
          <p:cNvPr id="55" name="Gruppieren 54"/>
          <p:cNvGrpSpPr/>
          <p:nvPr/>
        </p:nvGrpSpPr>
        <p:grpSpPr>
          <a:xfrm>
            <a:off x="1129035" y="3236436"/>
            <a:ext cx="4345677" cy="2600804"/>
            <a:chOff x="239714" y="3236436"/>
            <a:chExt cx="4345677" cy="2600804"/>
          </a:xfrm>
        </p:grpSpPr>
        <p:grpSp>
          <p:nvGrpSpPr>
            <p:cNvPr id="56" name="Gruppieren 98"/>
            <p:cNvGrpSpPr>
              <a:grpSpLocks/>
            </p:cNvGrpSpPr>
            <p:nvPr/>
          </p:nvGrpSpPr>
          <p:grpSpPr bwMode="auto">
            <a:xfrm>
              <a:off x="239714" y="3645024"/>
              <a:ext cx="4345677" cy="2192216"/>
              <a:chOff x="2220581" y="2863323"/>
              <a:chExt cx="5123144" cy="2675741"/>
            </a:xfrm>
          </p:grpSpPr>
          <p:sp>
            <p:nvSpPr>
              <p:cNvPr id="64" name="Textfeld 43"/>
              <p:cNvSpPr txBox="1">
                <a:spLocks noChangeArrowheads="1"/>
              </p:cNvSpPr>
              <p:nvPr/>
            </p:nvSpPr>
            <p:spPr bwMode="auto">
              <a:xfrm>
                <a:off x="4318827" y="3261201"/>
                <a:ext cx="1333293" cy="488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000" dirty="0"/>
                  <a:t>Schraube mit Mutter (ca. </a:t>
                </a:r>
                <a:r>
                  <a:rPr lang="de-DE" sz="1000" dirty="0" smtClean="0"/>
                  <a:t>M36)</a:t>
                </a:r>
                <a:endParaRPr lang="de-DE" sz="1000" dirty="0"/>
              </a:p>
            </p:txBody>
          </p:sp>
          <p:grpSp>
            <p:nvGrpSpPr>
              <p:cNvPr id="65" name="Gruppieren 100"/>
              <p:cNvGrpSpPr>
                <a:grpSpLocks/>
              </p:cNvGrpSpPr>
              <p:nvPr/>
            </p:nvGrpSpPr>
            <p:grpSpPr bwMode="auto">
              <a:xfrm>
                <a:off x="2220581" y="3022684"/>
                <a:ext cx="5123144" cy="2026065"/>
                <a:chOff x="1095335" y="2880662"/>
                <a:chExt cx="5123144" cy="2026065"/>
              </a:xfrm>
            </p:grpSpPr>
            <p:grpSp>
              <p:nvGrpSpPr>
                <p:cNvPr id="77" name="Gruppieren 115"/>
                <p:cNvGrpSpPr>
                  <a:grpSpLocks/>
                </p:cNvGrpSpPr>
                <p:nvPr/>
              </p:nvGrpSpPr>
              <p:grpSpPr bwMode="auto">
                <a:xfrm>
                  <a:off x="1095335" y="2880662"/>
                  <a:ext cx="5010174" cy="1887123"/>
                  <a:chOff x="2675840" y="3691484"/>
                  <a:chExt cx="1979208" cy="745485"/>
                </a:xfrm>
              </p:grpSpPr>
              <p:sp>
                <p:nvSpPr>
                  <p:cNvPr id="80" name="Rechteck 79"/>
                  <p:cNvSpPr/>
                  <p:nvPr/>
                </p:nvSpPr>
                <p:spPr bwMode="auto">
                  <a:xfrm>
                    <a:off x="2717295" y="4017316"/>
                    <a:ext cx="1684853" cy="411043"/>
                  </a:xfrm>
                  <a:prstGeom prst="rect">
                    <a:avLst/>
                  </a:prstGeom>
                  <a:pattFill prst="narHorz">
                    <a:fgClr>
                      <a:srgbClr val="FFC00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81" name="Rechteck 80"/>
                  <p:cNvSpPr/>
                  <p:nvPr/>
                </p:nvSpPr>
                <p:spPr bwMode="auto">
                  <a:xfrm>
                    <a:off x="2675840" y="4076255"/>
                    <a:ext cx="1726308" cy="45161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82" name="Rechteck 81"/>
                  <p:cNvSpPr/>
                  <p:nvPr/>
                </p:nvSpPr>
                <p:spPr bwMode="auto">
                  <a:xfrm>
                    <a:off x="2675840" y="4324259"/>
                    <a:ext cx="1726308" cy="45161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grpSp>
                <p:nvGrpSpPr>
                  <p:cNvPr id="83" name="Gruppieren 121"/>
                  <p:cNvGrpSpPr>
                    <a:grpSpLocks/>
                  </p:cNvGrpSpPr>
                  <p:nvPr/>
                </p:nvGrpSpPr>
                <p:grpSpPr bwMode="auto">
                  <a:xfrm>
                    <a:off x="3107602" y="4121416"/>
                    <a:ext cx="1547446" cy="202843"/>
                    <a:chOff x="3204015" y="2609391"/>
                    <a:chExt cx="3790862" cy="202843"/>
                  </a:xfrm>
                </p:grpSpPr>
                <p:sp>
                  <p:nvSpPr>
                    <p:cNvPr id="106" name="Rechteck 105"/>
                    <p:cNvSpPr/>
                    <p:nvPr/>
                  </p:nvSpPr>
                  <p:spPr bwMode="auto">
                    <a:xfrm>
                      <a:off x="3204015" y="2609391"/>
                      <a:ext cx="3720098" cy="202843"/>
                    </a:xfrm>
                    <a:prstGeom prst="rect">
                      <a:avLst/>
                    </a:prstGeom>
                    <a:pattFill prst="narHorz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sp>
                  <p:nvSpPr>
                    <p:cNvPr id="107" name="Rechteck 106"/>
                    <p:cNvSpPr/>
                    <p:nvPr/>
                  </p:nvSpPr>
                  <p:spPr bwMode="auto">
                    <a:xfrm>
                      <a:off x="3204015" y="2624700"/>
                      <a:ext cx="3790862" cy="45927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 w="31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sp>
                  <p:nvSpPr>
                    <p:cNvPr id="108" name="Rechteck 107"/>
                    <p:cNvSpPr/>
                    <p:nvPr/>
                  </p:nvSpPr>
                  <p:spPr bwMode="auto">
                    <a:xfrm>
                      <a:off x="3204015" y="2749467"/>
                      <a:ext cx="3701005" cy="45927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 w="31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</p:grpSp>
              <p:grpSp>
                <p:nvGrpSpPr>
                  <p:cNvPr id="84" name="Gruppieren 122"/>
                  <p:cNvGrpSpPr>
                    <a:grpSpLocks/>
                  </p:cNvGrpSpPr>
                  <p:nvPr/>
                </p:nvGrpSpPr>
                <p:grpSpPr bwMode="auto">
                  <a:xfrm>
                    <a:off x="4172757" y="4004921"/>
                    <a:ext cx="164306" cy="432048"/>
                    <a:chOff x="3981039" y="2492896"/>
                    <a:chExt cx="164306" cy="432048"/>
                  </a:xfrm>
                </p:grpSpPr>
                <p:sp>
                  <p:nvSpPr>
                    <p:cNvPr id="97" name="Rechteck 96"/>
                    <p:cNvSpPr/>
                    <p:nvPr/>
                  </p:nvSpPr>
                  <p:spPr bwMode="auto">
                    <a:xfrm>
                      <a:off x="3981242" y="2608626"/>
                      <a:ext cx="164129" cy="202077"/>
                    </a:xfrm>
                    <a:prstGeom prst="rect">
                      <a:avLst/>
                    </a:prstGeom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sp>
                  <p:nvSpPr>
                    <p:cNvPr id="98" name="Rechteck 97"/>
                    <p:cNvSpPr/>
                    <p:nvPr/>
                  </p:nvSpPr>
                  <p:spPr bwMode="auto">
                    <a:xfrm>
                      <a:off x="3981242" y="2559637"/>
                      <a:ext cx="164129" cy="55112"/>
                    </a:xfrm>
                    <a:prstGeom prst="rect">
                      <a:avLst/>
                    </a:prstGeom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sp>
                  <p:nvSpPr>
                    <p:cNvPr id="99" name="Rechteck 98"/>
                    <p:cNvSpPr/>
                    <p:nvPr/>
                  </p:nvSpPr>
                  <p:spPr bwMode="auto">
                    <a:xfrm>
                      <a:off x="3981242" y="2805344"/>
                      <a:ext cx="164129" cy="56643"/>
                    </a:xfrm>
                    <a:prstGeom prst="rect">
                      <a:avLst/>
                    </a:prstGeom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sp>
                  <p:nvSpPr>
                    <p:cNvPr id="100" name="Rechteck 99"/>
                    <p:cNvSpPr/>
                    <p:nvPr/>
                  </p:nvSpPr>
                  <p:spPr bwMode="auto">
                    <a:xfrm>
                      <a:off x="4024122" y="2560403"/>
                      <a:ext cx="80586" cy="3008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grpSp>
                  <p:nvGrpSpPr>
                    <p:cNvPr id="101" name="Gruppieren 100"/>
                    <p:cNvGrpSpPr/>
                    <p:nvPr/>
                  </p:nvGrpSpPr>
                  <p:grpSpPr>
                    <a:xfrm>
                      <a:off x="4004031" y="2510404"/>
                      <a:ext cx="121059" cy="402092"/>
                      <a:chOff x="2218516" y="3448298"/>
                      <a:chExt cx="720725" cy="577850"/>
                    </a:xfrm>
                    <a:solidFill>
                      <a:schemeClr val="bg1">
                        <a:lumMod val="50000"/>
                      </a:schemeClr>
                    </a:solidFill>
                  </p:grpSpPr>
                  <p:sp>
                    <p:nvSpPr>
                      <p:cNvPr id="103" name="Rechteck 102"/>
                      <p:cNvSpPr/>
                      <p:nvPr/>
                    </p:nvSpPr>
                    <p:spPr bwMode="auto">
                      <a:xfrm>
                        <a:off x="2218516" y="3448298"/>
                        <a:ext cx="720725" cy="74613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 dirty="0"/>
                      </a:p>
                    </p:txBody>
                  </p:sp>
                  <p:sp>
                    <p:nvSpPr>
                      <p:cNvPr id="104" name="Rechteck 103"/>
                      <p:cNvSpPr/>
                      <p:nvPr/>
                    </p:nvSpPr>
                    <p:spPr bwMode="auto">
                      <a:xfrm>
                        <a:off x="2218516" y="3951536"/>
                        <a:ext cx="720725" cy="74612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 dirty="0"/>
                      </a:p>
                    </p:txBody>
                  </p:sp>
                  <p:sp>
                    <p:nvSpPr>
                      <p:cNvPr id="105" name="Rechteck 104"/>
                      <p:cNvSpPr/>
                      <p:nvPr/>
                    </p:nvSpPr>
                    <p:spPr bwMode="auto">
                      <a:xfrm>
                        <a:off x="2397903" y="3513386"/>
                        <a:ext cx="361950" cy="442912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 dirty="0"/>
                      </a:p>
                    </p:txBody>
                  </p:sp>
                </p:grpSp>
                <p:cxnSp>
                  <p:nvCxnSpPr>
                    <p:cNvPr id="102" name="Gerade Verbindung 101"/>
                    <p:cNvCxnSpPr/>
                    <p:nvPr/>
                  </p:nvCxnSpPr>
                  <p:spPr bwMode="auto">
                    <a:xfrm>
                      <a:off x="4064785" y="2493044"/>
                      <a:ext cx="0" cy="431710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" name="Gruppieren 123"/>
                  <p:cNvGrpSpPr>
                    <a:grpSpLocks/>
                  </p:cNvGrpSpPr>
                  <p:nvPr/>
                </p:nvGrpSpPr>
                <p:grpSpPr bwMode="auto">
                  <a:xfrm>
                    <a:off x="3176358" y="3691484"/>
                    <a:ext cx="1080585" cy="745295"/>
                    <a:chOff x="3980758" y="2179459"/>
                    <a:chExt cx="1080585" cy="745295"/>
                  </a:xfrm>
                </p:grpSpPr>
                <p:sp>
                  <p:nvSpPr>
                    <p:cNvPr id="86" name="Rechteck 85"/>
                    <p:cNvSpPr/>
                    <p:nvPr/>
                  </p:nvSpPr>
                  <p:spPr bwMode="auto">
                    <a:xfrm>
                      <a:off x="3980758" y="2608626"/>
                      <a:ext cx="164868" cy="202077"/>
                    </a:xfrm>
                    <a:prstGeom prst="rect">
                      <a:avLst/>
                    </a:prstGeom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sp>
                  <p:nvSpPr>
                    <p:cNvPr id="87" name="Rechteck 86"/>
                    <p:cNvSpPr/>
                    <p:nvPr/>
                  </p:nvSpPr>
                  <p:spPr bwMode="auto">
                    <a:xfrm>
                      <a:off x="3980758" y="2559637"/>
                      <a:ext cx="164868" cy="55112"/>
                    </a:xfrm>
                    <a:prstGeom prst="rect">
                      <a:avLst/>
                    </a:prstGeom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sp>
                  <p:nvSpPr>
                    <p:cNvPr id="88" name="Rechteck 87"/>
                    <p:cNvSpPr/>
                    <p:nvPr/>
                  </p:nvSpPr>
                  <p:spPr bwMode="auto">
                    <a:xfrm>
                      <a:off x="3980758" y="2805344"/>
                      <a:ext cx="164868" cy="56643"/>
                    </a:xfrm>
                    <a:prstGeom prst="rect">
                      <a:avLst/>
                    </a:prstGeom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sp>
                  <p:nvSpPr>
                    <p:cNvPr id="89" name="Rechteck 88"/>
                    <p:cNvSpPr/>
                    <p:nvPr/>
                  </p:nvSpPr>
                  <p:spPr bwMode="auto">
                    <a:xfrm>
                      <a:off x="4023639" y="2560403"/>
                      <a:ext cx="81325" cy="3008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grpSp>
                  <p:nvGrpSpPr>
                    <p:cNvPr id="90" name="Gruppieren 89"/>
                    <p:cNvGrpSpPr/>
                    <p:nvPr/>
                  </p:nvGrpSpPr>
                  <p:grpSpPr>
                    <a:xfrm>
                      <a:off x="4004031" y="2510404"/>
                      <a:ext cx="121059" cy="402092"/>
                      <a:chOff x="2218516" y="3448298"/>
                      <a:chExt cx="720725" cy="577850"/>
                    </a:xfrm>
                    <a:solidFill>
                      <a:schemeClr val="bg1">
                        <a:lumMod val="50000"/>
                      </a:schemeClr>
                    </a:solidFill>
                  </p:grpSpPr>
                  <p:sp>
                    <p:nvSpPr>
                      <p:cNvPr id="94" name="Rechteck 93"/>
                      <p:cNvSpPr/>
                      <p:nvPr/>
                    </p:nvSpPr>
                    <p:spPr bwMode="auto">
                      <a:xfrm>
                        <a:off x="2218516" y="3448298"/>
                        <a:ext cx="720725" cy="74613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 dirty="0"/>
                      </a:p>
                    </p:txBody>
                  </p:sp>
                  <p:sp>
                    <p:nvSpPr>
                      <p:cNvPr id="95" name="Rechteck 94"/>
                      <p:cNvSpPr/>
                      <p:nvPr/>
                    </p:nvSpPr>
                    <p:spPr bwMode="auto">
                      <a:xfrm>
                        <a:off x="2218516" y="3951536"/>
                        <a:ext cx="720725" cy="74612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 dirty="0"/>
                      </a:p>
                    </p:txBody>
                  </p:sp>
                  <p:sp>
                    <p:nvSpPr>
                      <p:cNvPr id="96" name="Rechteck 95"/>
                      <p:cNvSpPr/>
                      <p:nvPr/>
                    </p:nvSpPr>
                    <p:spPr bwMode="auto">
                      <a:xfrm>
                        <a:off x="2397903" y="3513386"/>
                        <a:ext cx="361950" cy="442912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 dirty="0"/>
                      </a:p>
                    </p:txBody>
                  </p:sp>
                </p:grpSp>
                <p:cxnSp>
                  <p:nvCxnSpPr>
                    <p:cNvPr id="91" name="Gerade Verbindung 90"/>
                    <p:cNvCxnSpPr/>
                    <p:nvPr/>
                  </p:nvCxnSpPr>
                  <p:spPr bwMode="auto">
                    <a:xfrm>
                      <a:off x="4064301" y="2493044"/>
                      <a:ext cx="0" cy="431710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Gerade Verbindung 91"/>
                    <p:cNvCxnSpPr/>
                    <p:nvPr/>
                  </p:nvCxnSpPr>
                  <p:spPr bwMode="auto">
                    <a:xfrm>
                      <a:off x="5061343" y="2179459"/>
                      <a:ext cx="0" cy="313585"/>
                    </a:xfrm>
                    <a:prstGeom prst="line">
                      <a:avLst/>
                    </a:prstGeom>
                    <a:ln w="9525">
                      <a:solidFill>
                        <a:srgbClr val="00B05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Gerade Verbindung 92"/>
                    <p:cNvCxnSpPr/>
                    <p:nvPr/>
                  </p:nvCxnSpPr>
                  <p:spPr bwMode="auto">
                    <a:xfrm>
                      <a:off x="4063633" y="2179459"/>
                      <a:ext cx="0" cy="313585"/>
                    </a:xfrm>
                    <a:prstGeom prst="line">
                      <a:avLst/>
                    </a:prstGeom>
                    <a:ln w="9525">
                      <a:solidFill>
                        <a:srgbClr val="00B05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8" name="Freihandform 116"/>
                <p:cNvSpPr>
                  <a:spLocks/>
                </p:cNvSpPr>
                <p:nvPr/>
              </p:nvSpPr>
              <p:spPr bwMode="auto">
                <a:xfrm>
                  <a:off x="1095335" y="3512267"/>
                  <a:ext cx="740361" cy="1394460"/>
                </a:xfrm>
                <a:custGeom>
                  <a:avLst/>
                  <a:gdLst>
                    <a:gd name="T0" fmla="*/ 11521922 w 716280"/>
                    <a:gd name="T1" fmla="*/ 0 h 1394460"/>
                    <a:gd name="T2" fmla="*/ 9805890 w 716280"/>
                    <a:gd name="T3" fmla="*/ 632460 h 1394460"/>
                    <a:gd name="T4" fmla="*/ 10786474 w 716280"/>
                    <a:gd name="T5" fmla="*/ 1043940 h 1394460"/>
                    <a:gd name="T6" fmla="*/ 10051031 w 716280"/>
                    <a:gd name="T7" fmla="*/ 1394460 h 1394460"/>
                    <a:gd name="T8" fmla="*/ 0 w 716280"/>
                    <a:gd name="T9" fmla="*/ 1394460 h 1394460"/>
                    <a:gd name="T10" fmla="*/ 0 w 716280"/>
                    <a:gd name="T11" fmla="*/ 30480 h 1394460"/>
                    <a:gd name="T12" fmla="*/ 11521922 w 716280"/>
                    <a:gd name="T13" fmla="*/ 0 h 13944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16280" h="1394460">
                      <a:moveTo>
                        <a:pt x="716280" y="0"/>
                      </a:moveTo>
                      <a:cubicBezTo>
                        <a:pt x="666750" y="229235"/>
                        <a:pt x="617220" y="458470"/>
                        <a:pt x="609600" y="632460"/>
                      </a:cubicBezTo>
                      <a:cubicBezTo>
                        <a:pt x="601980" y="806450"/>
                        <a:pt x="668020" y="916940"/>
                        <a:pt x="670560" y="1043940"/>
                      </a:cubicBezTo>
                      <a:cubicBezTo>
                        <a:pt x="673100" y="1170940"/>
                        <a:pt x="694690" y="1310640"/>
                        <a:pt x="624840" y="1394460"/>
                      </a:cubicBezTo>
                      <a:lnTo>
                        <a:pt x="0" y="1394460"/>
                      </a:lnTo>
                      <a:lnTo>
                        <a:pt x="0" y="30480"/>
                      </a:lnTo>
                      <a:lnTo>
                        <a:pt x="71628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dirty="0"/>
                </a:p>
              </p:txBody>
            </p:sp>
            <p:sp>
              <p:nvSpPr>
                <p:cNvPr id="79" name="Freihandform 117"/>
                <p:cNvSpPr>
                  <a:spLocks/>
                </p:cNvSpPr>
                <p:nvPr/>
              </p:nvSpPr>
              <p:spPr bwMode="auto">
                <a:xfrm flipH="1">
                  <a:off x="5730886" y="3849848"/>
                  <a:ext cx="487593" cy="719298"/>
                </a:xfrm>
                <a:custGeom>
                  <a:avLst/>
                  <a:gdLst>
                    <a:gd name="T0" fmla="*/ 10619185 w 716280"/>
                    <a:gd name="T1" fmla="*/ 0 h 1394460"/>
                    <a:gd name="T2" fmla="*/ 9037606 w 716280"/>
                    <a:gd name="T3" fmla="*/ 31 h 1394460"/>
                    <a:gd name="T4" fmla="*/ 9941374 w 716280"/>
                    <a:gd name="T5" fmla="*/ 51 h 1394460"/>
                    <a:gd name="T6" fmla="*/ 9263539 w 716280"/>
                    <a:gd name="T7" fmla="*/ 68 h 1394460"/>
                    <a:gd name="T8" fmla="*/ 0 w 716280"/>
                    <a:gd name="T9" fmla="*/ 68 h 1394460"/>
                    <a:gd name="T10" fmla="*/ 0 w 716280"/>
                    <a:gd name="T11" fmla="*/ 2 h 1394460"/>
                    <a:gd name="T12" fmla="*/ 10619185 w 716280"/>
                    <a:gd name="T13" fmla="*/ 0 h 13944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16280" h="1394460">
                      <a:moveTo>
                        <a:pt x="716280" y="0"/>
                      </a:moveTo>
                      <a:cubicBezTo>
                        <a:pt x="666750" y="229235"/>
                        <a:pt x="617220" y="458470"/>
                        <a:pt x="609600" y="632460"/>
                      </a:cubicBezTo>
                      <a:cubicBezTo>
                        <a:pt x="601980" y="806450"/>
                        <a:pt x="668020" y="916940"/>
                        <a:pt x="670560" y="1043940"/>
                      </a:cubicBezTo>
                      <a:cubicBezTo>
                        <a:pt x="673100" y="1170940"/>
                        <a:pt x="694690" y="1310640"/>
                        <a:pt x="624840" y="1394460"/>
                      </a:cubicBezTo>
                      <a:lnTo>
                        <a:pt x="0" y="1394460"/>
                      </a:lnTo>
                      <a:lnTo>
                        <a:pt x="0" y="30480"/>
                      </a:lnTo>
                      <a:lnTo>
                        <a:pt x="71628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dirty="0"/>
                </a:p>
              </p:txBody>
            </p:sp>
          </p:grpSp>
          <p:cxnSp>
            <p:nvCxnSpPr>
              <p:cNvPr id="66" name="Gerade Verbindung mit Pfeil 65"/>
              <p:cNvCxnSpPr/>
              <p:nvPr/>
            </p:nvCxnSpPr>
            <p:spPr bwMode="auto">
              <a:xfrm flipH="1">
                <a:off x="3775807" y="3570415"/>
                <a:ext cx="568940" cy="3604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mit Pfeil 66"/>
              <p:cNvCxnSpPr/>
              <p:nvPr/>
            </p:nvCxnSpPr>
            <p:spPr bwMode="auto">
              <a:xfrm>
                <a:off x="5617375" y="3570415"/>
                <a:ext cx="559583" cy="3545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mit Pfeil 67"/>
              <p:cNvCxnSpPr/>
              <p:nvPr/>
            </p:nvCxnSpPr>
            <p:spPr bwMode="auto">
              <a:xfrm>
                <a:off x="3253187" y="3657607"/>
                <a:ext cx="308800" cy="3972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feld 43"/>
              <p:cNvSpPr txBox="1">
                <a:spLocks noChangeArrowheads="1"/>
              </p:cNvSpPr>
              <p:nvPr/>
            </p:nvSpPr>
            <p:spPr bwMode="auto">
              <a:xfrm>
                <a:off x="2489171" y="3177072"/>
                <a:ext cx="1333293" cy="481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000" dirty="0"/>
                  <a:t>Stegbuchse Wurzelsegment</a:t>
                </a:r>
              </a:p>
            </p:txBody>
          </p:sp>
          <p:cxnSp>
            <p:nvCxnSpPr>
              <p:cNvPr id="70" name="Gerade Verbindung mit Pfeil 69"/>
              <p:cNvCxnSpPr>
                <a:stCxn id="71" idx="0"/>
              </p:cNvCxnSpPr>
              <p:nvPr/>
            </p:nvCxnSpPr>
            <p:spPr bwMode="auto">
              <a:xfrm flipH="1" flipV="1">
                <a:off x="3852539" y="4523737"/>
                <a:ext cx="484721" cy="5347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feld 43"/>
              <p:cNvSpPr txBox="1">
                <a:spLocks noChangeArrowheads="1"/>
              </p:cNvSpPr>
              <p:nvPr/>
            </p:nvSpPr>
            <p:spPr bwMode="auto">
              <a:xfrm>
                <a:off x="3670755" y="5058037"/>
                <a:ext cx="1333293" cy="481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000" dirty="0"/>
                  <a:t>Stegbuchse Tipsegment</a:t>
                </a:r>
              </a:p>
            </p:txBody>
          </p:sp>
          <p:cxnSp>
            <p:nvCxnSpPr>
              <p:cNvPr id="72" name="Gerade Verbindung mit Pfeil 71"/>
              <p:cNvCxnSpPr>
                <a:stCxn id="73" idx="0"/>
              </p:cNvCxnSpPr>
              <p:nvPr/>
            </p:nvCxnSpPr>
            <p:spPr bwMode="auto">
              <a:xfrm flipV="1">
                <a:off x="5598660" y="4519862"/>
                <a:ext cx="471621" cy="538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feld 43"/>
              <p:cNvSpPr txBox="1">
                <a:spLocks noChangeArrowheads="1"/>
              </p:cNvSpPr>
              <p:nvPr/>
            </p:nvSpPr>
            <p:spPr bwMode="auto">
              <a:xfrm>
                <a:off x="4932040" y="5058035"/>
                <a:ext cx="1333293" cy="481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000" dirty="0"/>
                  <a:t>Stegbuchse Tipsegment</a:t>
                </a:r>
              </a:p>
            </p:txBody>
          </p:sp>
          <p:cxnSp>
            <p:nvCxnSpPr>
              <p:cNvPr id="74" name="Gerade Verbindung mit Pfeil 73"/>
              <p:cNvCxnSpPr>
                <a:stCxn id="75" idx="0"/>
              </p:cNvCxnSpPr>
              <p:nvPr/>
            </p:nvCxnSpPr>
            <p:spPr bwMode="auto">
              <a:xfrm flipV="1">
                <a:off x="3113291" y="4678749"/>
                <a:ext cx="426705" cy="3759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feld 43"/>
              <p:cNvSpPr txBox="1">
                <a:spLocks noChangeArrowheads="1"/>
              </p:cNvSpPr>
              <p:nvPr/>
            </p:nvSpPr>
            <p:spPr bwMode="auto">
              <a:xfrm>
                <a:off x="2446618" y="5055567"/>
                <a:ext cx="1333293" cy="481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000" dirty="0"/>
                  <a:t>Stegbuchse Wurzelsegment</a:t>
                </a:r>
              </a:p>
            </p:txBody>
          </p:sp>
          <p:sp>
            <p:nvSpPr>
              <p:cNvPr id="76" name="Textfeld 43"/>
              <p:cNvSpPr txBox="1">
                <a:spLocks noChangeArrowheads="1"/>
              </p:cNvSpPr>
              <p:nvPr/>
            </p:nvSpPr>
            <p:spPr bwMode="auto">
              <a:xfrm>
                <a:off x="4318827" y="2863323"/>
                <a:ext cx="1333293" cy="300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000" dirty="0" smtClean="0">
                    <a:solidFill>
                      <a:srgbClr val="00B050"/>
                    </a:solidFill>
                  </a:rPr>
                  <a:t>ca. 5m</a:t>
                </a:r>
                <a:endParaRPr lang="de-DE" sz="10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57" name="Gerade Verbindung 56"/>
            <p:cNvCxnSpPr/>
            <p:nvPr/>
          </p:nvCxnSpPr>
          <p:spPr bwMode="auto">
            <a:xfrm flipH="1">
              <a:off x="1498601" y="3857628"/>
              <a:ext cx="2133599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43"/>
            <p:cNvSpPr txBox="1">
              <a:spLocks noChangeArrowheads="1"/>
            </p:cNvSpPr>
            <p:nvPr/>
          </p:nvSpPr>
          <p:spPr bwMode="auto">
            <a:xfrm>
              <a:off x="1335800" y="3236436"/>
              <a:ext cx="21955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400" b="1" dirty="0">
                  <a:solidFill>
                    <a:srgbClr val="FF0000"/>
                  </a:solidFill>
                </a:rPr>
                <a:t>Detail Z</a:t>
              </a:r>
            </a:p>
          </p:txBody>
        </p:sp>
        <p:grpSp>
          <p:nvGrpSpPr>
            <p:cNvPr id="59" name="Gruppieren 261"/>
            <p:cNvGrpSpPr>
              <a:grpSpLocks/>
            </p:cNvGrpSpPr>
            <p:nvPr/>
          </p:nvGrpSpPr>
          <p:grpSpPr bwMode="auto">
            <a:xfrm>
              <a:off x="611560" y="3356992"/>
              <a:ext cx="406705" cy="333938"/>
              <a:chOff x="405716" y="5818138"/>
              <a:chExt cx="407084" cy="333216"/>
            </a:xfrm>
          </p:grpSpPr>
          <p:cxnSp>
            <p:nvCxnSpPr>
              <p:cNvPr id="60" name="Gerade Verbindung mit Pfeil 59"/>
              <p:cNvCxnSpPr/>
              <p:nvPr/>
            </p:nvCxnSpPr>
            <p:spPr bwMode="auto">
              <a:xfrm flipV="1">
                <a:off x="458458" y="5913182"/>
                <a:ext cx="0" cy="2122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mit Pfeil 60"/>
              <p:cNvCxnSpPr/>
              <p:nvPr/>
            </p:nvCxnSpPr>
            <p:spPr bwMode="auto">
              <a:xfrm>
                <a:off x="458458" y="6128616"/>
                <a:ext cx="2018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feld 43"/>
              <p:cNvSpPr txBox="1">
                <a:spLocks noChangeArrowheads="1"/>
              </p:cNvSpPr>
              <p:nvPr/>
            </p:nvSpPr>
            <p:spPr bwMode="auto">
              <a:xfrm>
                <a:off x="405716" y="5818138"/>
                <a:ext cx="28285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800" dirty="0"/>
                  <a:t>y</a:t>
                </a:r>
              </a:p>
            </p:txBody>
          </p:sp>
          <p:sp>
            <p:nvSpPr>
              <p:cNvPr id="63" name="Textfeld 43"/>
              <p:cNvSpPr txBox="1">
                <a:spLocks noChangeArrowheads="1"/>
              </p:cNvSpPr>
              <p:nvPr/>
            </p:nvSpPr>
            <p:spPr bwMode="auto">
              <a:xfrm>
                <a:off x="529944" y="5935910"/>
                <a:ext cx="28285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800" dirty="0"/>
                  <a:t>x</a:t>
                </a:r>
              </a:p>
            </p:txBody>
          </p:sp>
        </p:grpSp>
      </p:grpSp>
      <p:grpSp>
        <p:nvGrpSpPr>
          <p:cNvPr id="109" name="Gruppieren 108"/>
          <p:cNvGrpSpPr/>
          <p:nvPr/>
        </p:nvGrpSpPr>
        <p:grpSpPr>
          <a:xfrm>
            <a:off x="1726951" y="1522420"/>
            <a:ext cx="8478838" cy="1251980"/>
            <a:chOff x="447675" y="1522420"/>
            <a:chExt cx="8478838" cy="1251980"/>
          </a:xfrm>
        </p:grpSpPr>
        <p:sp>
          <p:nvSpPr>
            <p:cNvPr id="110" name="Freeform 159"/>
            <p:cNvSpPr>
              <a:spLocks/>
            </p:cNvSpPr>
            <p:nvPr/>
          </p:nvSpPr>
          <p:spPr bwMode="auto">
            <a:xfrm>
              <a:off x="447675" y="1642342"/>
              <a:ext cx="8478838" cy="821142"/>
            </a:xfrm>
            <a:custGeom>
              <a:avLst/>
              <a:gdLst>
                <a:gd name="T0" fmla="*/ 2147483647 w 10000"/>
                <a:gd name="T1" fmla="*/ 2147483647 h 10000"/>
                <a:gd name="T2" fmla="*/ 0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0 h 10000"/>
                <a:gd name="T12" fmla="*/ 2147483647 w 10000"/>
                <a:gd name="T13" fmla="*/ 0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00"/>
                <a:gd name="T28" fmla="*/ 0 h 10000"/>
                <a:gd name="T29" fmla="*/ 10000 w 10000"/>
                <a:gd name="T30" fmla="*/ 10000 h 1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00" h="10000">
                  <a:moveTo>
                    <a:pt x="13" y="5600"/>
                  </a:moveTo>
                  <a:cubicBezTo>
                    <a:pt x="9" y="7067"/>
                    <a:pt x="4" y="8533"/>
                    <a:pt x="0" y="10000"/>
                  </a:cubicBezTo>
                  <a:lnTo>
                    <a:pt x="9705" y="10000"/>
                  </a:lnTo>
                  <a:lnTo>
                    <a:pt x="10000" y="9333"/>
                  </a:lnTo>
                  <a:lnTo>
                    <a:pt x="9739" y="8381"/>
                  </a:lnTo>
                  <a:lnTo>
                    <a:pt x="2225" y="0"/>
                  </a:lnTo>
                  <a:lnTo>
                    <a:pt x="1873" y="0"/>
                  </a:lnTo>
                  <a:cubicBezTo>
                    <a:pt x="1579" y="933"/>
                    <a:pt x="951" y="3867"/>
                    <a:pt x="641" y="4800"/>
                  </a:cubicBezTo>
                  <a:cubicBezTo>
                    <a:pt x="331" y="5733"/>
                    <a:pt x="169" y="5606"/>
                    <a:pt x="13" y="5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2" name="Rechteck 111"/>
            <p:cNvSpPr/>
            <p:nvPr/>
          </p:nvSpPr>
          <p:spPr bwMode="auto">
            <a:xfrm>
              <a:off x="5076056" y="1574800"/>
              <a:ext cx="44450" cy="10858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cxnSp>
          <p:nvCxnSpPr>
            <p:cNvPr id="113" name="Gerade Verbindung 112"/>
            <p:cNvCxnSpPr/>
            <p:nvPr/>
          </p:nvCxnSpPr>
          <p:spPr bwMode="auto">
            <a:xfrm>
              <a:off x="5076056" y="1938338"/>
              <a:ext cx="0" cy="530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 bwMode="auto">
            <a:xfrm>
              <a:off x="5123681" y="1943100"/>
              <a:ext cx="0" cy="5191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feld 43"/>
            <p:cNvSpPr txBox="1">
              <a:spLocks noChangeArrowheads="1"/>
            </p:cNvSpPr>
            <p:nvPr/>
          </p:nvSpPr>
          <p:spPr bwMode="auto">
            <a:xfrm>
              <a:off x="660949" y="2548388"/>
              <a:ext cx="1133275" cy="2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200" dirty="0"/>
                <a:t>Wurzel-Gurt</a:t>
              </a:r>
            </a:p>
          </p:txBody>
        </p:sp>
        <p:grpSp>
          <p:nvGrpSpPr>
            <p:cNvPr id="116" name="Gruppieren 180"/>
            <p:cNvGrpSpPr>
              <a:grpSpLocks/>
            </p:cNvGrpSpPr>
            <p:nvPr/>
          </p:nvGrpSpPr>
          <p:grpSpPr bwMode="auto">
            <a:xfrm>
              <a:off x="881062" y="2112084"/>
              <a:ext cx="4195619" cy="336559"/>
              <a:chOff x="880437" y="2836284"/>
              <a:chExt cx="3498850" cy="336550"/>
            </a:xfrm>
          </p:grpSpPr>
          <p:sp>
            <p:nvSpPr>
              <p:cNvPr id="160" name="Rechteck 159"/>
              <p:cNvSpPr/>
              <p:nvPr/>
            </p:nvSpPr>
            <p:spPr bwMode="auto">
              <a:xfrm>
                <a:off x="880438" y="2835575"/>
                <a:ext cx="3498969" cy="336541"/>
              </a:xfrm>
              <a:prstGeom prst="rect">
                <a:avLst/>
              </a:prstGeom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61" name="Rechteck 160"/>
              <p:cNvSpPr/>
              <p:nvPr/>
            </p:nvSpPr>
            <p:spPr bwMode="auto">
              <a:xfrm>
                <a:off x="974432" y="2884787"/>
                <a:ext cx="3404975" cy="36511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62" name="Rechteck 161"/>
              <p:cNvSpPr/>
              <p:nvPr/>
            </p:nvSpPr>
            <p:spPr bwMode="auto">
              <a:xfrm>
                <a:off x="974432" y="3086393"/>
                <a:ext cx="3404975" cy="36512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</p:grpSp>
        <p:grpSp>
          <p:nvGrpSpPr>
            <p:cNvPr id="117" name="Gruppieren 56"/>
            <p:cNvGrpSpPr>
              <a:grpSpLocks/>
            </p:cNvGrpSpPr>
            <p:nvPr/>
          </p:nvGrpSpPr>
          <p:grpSpPr bwMode="auto">
            <a:xfrm>
              <a:off x="3708530" y="2197817"/>
              <a:ext cx="4922708" cy="165105"/>
              <a:chOff x="3203153" y="2609282"/>
              <a:chExt cx="5413013" cy="202801"/>
            </a:xfrm>
          </p:grpSpPr>
          <p:sp>
            <p:nvSpPr>
              <p:cNvPr id="157" name="Rechteck 156"/>
              <p:cNvSpPr/>
              <p:nvPr/>
            </p:nvSpPr>
            <p:spPr bwMode="auto">
              <a:xfrm>
                <a:off x="3203010" y="2608401"/>
                <a:ext cx="5413156" cy="202795"/>
              </a:xfrm>
              <a:prstGeom prst="rect">
                <a:avLst/>
              </a:prstGeom>
              <a:pattFill prst="narHorz">
                <a:fgClr>
                  <a:srgbClr val="0070C0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58" name="Rechteck 157"/>
              <p:cNvSpPr/>
              <p:nvPr/>
            </p:nvSpPr>
            <p:spPr bwMode="auto">
              <a:xfrm>
                <a:off x="3203010" y="2624001"/>
                <a:ext cx="3960803" cy="44849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59" name="Rechteck 158"/>
              <p:cNvSpPr/>
              <p:nvPr/>
            </p:nvSpPr>
            <p:spPr bwMode="auto">
              <a:xfrm>
                <a:off x="3203010" y="2748798"/>
                <a:ext cx="4753313" cy="44849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</p:grpSp>
        <p:grpSp>
          <p:nvGrpSpPr>
            <p:cNvPr id="118" name="Gruppieren 57"/>
            <p:cNvGrpSpPr>
              <a:grpSpLocks/>
            </p:cNvGrpSpPr>
            <p:nvPr/>
          </p:nvGrpSpPr>
          <p:grpSpPr bwMode="auto">
            <a:xfrm>
              <a:off x="4804399" y="2103063"/>
              <a:ext cx="158576" cy="351740"/>
              <a:chOff x="3981039" y="2492896"/>
              <a:chExt cx="164306" cy="432048"/>
            </a:xfrm>
          </p:grpSpPr>
          <p:sp>
            <p:nvSpPr>
              <p:cNvPr id="148" name="Rechteck 147"/>
              <p:cNvSpPr/>
              <p:nvPr/>
            </p:nvSpPr>
            <p:spPr bwMode="auto">
              <a:xfrm>
                <a:off x="3980392" y="2608403"/>
                <a:ext cx="164486" cy="200846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49" name="Rechteck 148"/>
              <p:cNvSpPr/>
              <p:nvPr/>
            </p:nvSpPr>
            <p:spPr bwMode="auto">
              <a:xfrm>
                <a:off x="3980392" y="2559655"/>
                <a:ext cx="164486" cy="56548"/>
              </a:xfrm>
              <a:prstGeom prst="rect">
                <a:avLst/>
              </a:pr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50" name="Rechteck 149"/>
              <p:cNvSpPr/>
              <p:nvPr/>
            </p:nvSpPr>
            <p:spPr bwMode="auto">
              <a:xfrm>
                <a:off x="3980392" y="2805349"/>
                <a:ext cx="164486" cy="56548"/>
              </a:xfrm>
              <a:prstGeom prst="rect">
                <a:avLst/>
              </a:pr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51" name="Rechteck 150"/>
              <p:cNvSpPr/>
              <p:nvPr/>
            </p:nvSpPr>
            <p:spPr bwMode="auto">
              <a:xfrm>
                <a:off x="4023159" y="2563555"/>
                <a:ext cx="80599" cy="29249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grpSp>
            <p:nvGrpSpPr>
              <p:cNvPr id="152" name="Gruppieren 151"/>
              <p:cNvGrpSpPr/>
              <p:nvPr/>
            </p:nvGrpSpPr>
            <p:grpSpPr>
              <a:xfrm>
                <a:off x="4004031" y="2510404"/>
                <a:ext cx="121059" cy="402092"/>
                <a:chOff x="2218516" y="3448298"/>
                <a:chExt cx="720725" cy="5778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54" name="Rechteck 153"/>
                <p:cNvSpPr/>
                <p:nvPr/>
              </p:nvSpPr>
              <p:spPr bwMode="auto">
                <a:xfrm>
                  <a:off x="2218516" y="3448298"/>
                  <a:ext cx="720725" cy="746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  <p:sp>
              <p:nvSpPr>
                <p:cNvPr id="155" name="Rechteck 154"/>
                <p:cNvSpPr/>
                <p:nvPr/>
              </p:nvSpPr>
              <p:spPr bwMode="auto">
                <a:xfrm>
                  <a:off x="2218516" y="3951536"/>
                  <a:ext cx="720725" cy="74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  <p:sp>
              <p:nvSpPr>
                <p:cNvPr id="156" name="Rechteck 155"/>
                <p:cNvSpPr/>
                <p:nvPr/>
              </p:nvSpPr>
              <p:spPr bwMode="auto">
                <a:xfrm>
                  <a:off x="2397903" y="3513386"/>
                  <a:ext cx="361950" cy="4429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</p:grpSp>
          <p:cxnSp>
            <p:nvCxnSpPr>
              <p:cNvPr id="153" name="Gerade Verbindung 152"/>
              <p:cNvCxnSpPr/>
              <p:nvPr/>
            </p:nvCxnSpPr>
            <p:spPr bwMode="auto">
              <a:xfrm>
                <a:off x="4064281" y="2493357"/>
                <a:ext cx="0" cy="430939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chteck 118"/>
            <p:cNvSpPr/>
            <p:nvPr/>
          </p:nvSpPr>
          <p:spPr bwMode="auto">
            <a:xfrm rot="16626177">
              <a:off x="8083550" y="1500188"/>
              <a:ext cx="206375" cy="134302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cxnSp>
          <p:nvCxnSpPr>
            <p:cNvPr id="120" name="Gerade Verbindung 119"/>
            <p:cNvCxnSpPr/>
            <p:nvPr/>
          </p:nvCxnSpPr>
          <p:spPr bwMode="auto">
            <a:xfrm>
              <a:off x="7497763" y="2198688"/>
              <a:ext cx="1255712" cy="1428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uppieren 60"/>
            <p:cNvGrpSpPr>
              <a:grpSpLocks/>
            </p:cNvGrpSpPr>
            <p:nvPr/>
          </p:nvGrpSpPr>
          <p:grpSpPr bwMode="auto">
            <a:xfrm>
              <a:off x="3843021" y="2103063"/>
              <a:ext cx="158576" cy="351740"/>
              <a:chOff x="3981039" y="2492896"/>
              <a:chExt cx="164306" cy="432048"/>
            </a:xfrm>
          </p:grpSpPr>
          <p:sp>
            <p:nvSpPr>
              <p:cNvPr id="139" name="Rechteck 138"/>
              <p:cNvSpPr/>
              <p:nvPr/>
            </p:nvSpPr>
            <p:spPr bwMode="auto">
              <a:xfrm>
                <a:off x="3981367" y="2608403"/>
                <a:ext cx="164486" cy="200846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40" name="Rechteck 139"/>
              <p:cNvSpPr/>
              <p:nvPr/>
            </p:nvSpPr>
            <p:spPr bwMode="auto">
              <a:xfrm>
                <a:off x="3981367" y="2559655"/>
                <a:ext cx="164486" cy="56548"/>
              </a:xfrm>
              <a:prstGeom prst="rect">
                <a:avLst/>
              </a:pr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41" name="Rechteck 140"/>
              <p:cNvSpPr/>
              <p:nvPr/>
            </p:nvSpPr>
            <p:spPr bwMode="auto">
              <a:xfrm>
                <a:off x="3981367" y="2805349"/>
                <a:ext cx="164486" cy="56548"/>
              </a:xfrm>
              <a:prstGeom prst="rect">
                <a:avLst/>
              </a:pr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42" name="Rechteck 141"/>
              <p:cNvSpPr/>
              <p:nvPr/>
            </p:nvSpPr>
            <p:spPr bwMode="auto">
              <a:xfrm>
                <a:off x="4024134" y="2563555"/>
                <a:ext cx="80598" cy="29249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grpSp>
            <p:nvGrpSpPr>
              <p:cNvPr id="143" name="Gruppieren 142"/>
              <p:cNvGrpSpPr/>
              <p:nvPr/>
            </p:nvGrpSpPr>
            <p:grpSpPr>
              <a:xfrm>
                <a:off x="4004031" y="2510404"/>
                <a:ext cx="121059" cy="402092"/>
                <a:chOff x="2218516" y="3448298"/>
                <a:chExt cx="720725" cy="5778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45" name="Rechteck 144"/>
                <p:cNvSpPr/>
                <p:nvPr/>
              </p:nvSpPr>
              <p:spPr bwMode="auto">
                <a:xfrm>
                  <a:off x="2218516" y="3448298"/>
                  <a:ext cx="720725" cy="746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  <p:sp>
              <p:nvSpPr>
                <p:cNvPr id="146" name="Rechteck 145"/>
                <p:cNvSpPr/>
                <p:nvPr/>
              </p:nvSpPr>
              <p:spPr bwMode="auto">
                <a:xfrm>
                  <a:off x="2218516" y="3951536"/>
                  <a:ext cx="720725" cy="74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  <p:sp>
              <p:nvSpPr>
                <p:cNvPr id="147" name="Rechteck 146"/>
                <p:cNvSpPr/>
                <p:nvPr/>
              </p:nvSpPr>
              <p:spPr bwMode="auto">
                <a:xfrm>
                  <a:off x="2397903" y="3513386"/>
                  <a:ext cx="361950" cy="4429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</p:grpSp>
          <p:cxnSp>
            <p:nvCxnSpPr>
              <p:cNvPr id="144" name="Gerade Verbindung 143"/>
              <p:cNvCxnSpPr/>
              <p:nvPr/>
            </p:nvCxnSpPr>
            <p:spPr bwMode="auto">
              <a:xfrm>
                <a:off x="4065255" y="2493357"/>
                <a:ext cx="0" cy="430939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Gerade Verbindung mit Pfeil 121"/>
            <p:cNvCxnSpPr/>
            <p:nvPr/>
          </p:nvCxnSpPr>
          <p:spPr bwMode="auto">
            <a:xfrm flipV="1">
              <a:off x="1227138" y="2295525"/>
              <a:ext cx="0" cy="284163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mit Pfeil 122"/>
            <p:cNvCxnSpPr/>
            <p:nvPr/>
          </p:nvCxnSpPr>
          <p:spPr bwMode="auto">
            <a:xfrm flipV="1">
              <a:off x="2352675" y="2382838"/>
              <a:ext cx="0" cy="195262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mit Pfeil 123"/>
            <p:cNvCxnSpPr/>
            <p:nvPr/>
          </p:nvCxnSpPr>
          <p:spPr bwMode="auto">
            <a:xfrm flipV="1">
              <a:off x="2490788" y="2184400"/>
              <a:ext cx="0" cy="39370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feld 43"/>
            <p:cNvSpPr txBox="1">
              <a:spLocks noChangeArrowheads="1"/>
            </p:cNvSpPr>
            <p:nvPr/>
          </p:nvSpPr>
          <p:spPr bwMode="auto">
            <a:xfrm>
              <a:off x="1836322" y="2548890"/>
              <a:ext cx="1133275" cy="22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200" dirty="0"/>
                <a:t>Wurzel-Stege</a:t>
              </a:r>
            </a:p>
          </p:txBody>
        </p:sp>
        <p:grpSp>
          <p:nvGrpSpPr>
            <p:cNvPr id="126" name="Gruppieren 65"/>
            <p:cNvGrpSpPr>
              <a:grpSpLocks/>
            </p:cNvGrpSpPr>
            <p:nvPr/>
          </p:nvGrpSpPr>
          <p:grpSpPr bwMode="auto">
            <a:xfrm rot="10800000">
              <a:off x="6076635" y="1613981"/>
              <a:ext cx="1133275" cy="716523"/>
              <a:chOff x="6499927" y="967183"/>
              <a:chExt cx="1174226" cy="880119"/>
            </a:xfrm>
          </p:grpSpPr>
          <p:cxnSp>
            <p:nvCxnSpPr>
              <p:cNvPr id="136" name="Gerade Verbindung mit Pfeil 135"/>
              <p:cNvCxnSpPr/>
              <p:nvPr/>
            </p:nvCxnSpPr>
            <p:spPr bwMode="auto">
              <a:xfrm flipV="1">
                <a:off x="7030684" y="1090096"/>
                <a:ext cx="0" cy="4777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mit Pfeil 136"/>
              <p:cNvCxnSpPr/>
              <p:nvPr/>
            </p:nvCxnSpPr>
            <p:spPr bwMode="auto">
              <a:xfrm rot="10800000">
                <a:off x="7173788" y="967249"/>
                <a:ext cx="0" cy="6025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feld 43"/>
              <p:cNvSpPr txBox="1">
                <a:spLocks noChangeArrowheads="1"/>
              </p:cNvSpPr>
              <p:nvPr/>
            </p:nvSpPr>
            <p:spPr bwMode="auto">
              <a:xfrm rot="10800000">
                <a:off x="6499927" y="1570303"/>
                <a:ext cx="11742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200" dirty="0"/>
                  <a:t>Tip-Stege</a:t>
                </a:r>
              </a:p>
            </p:txBody>
          </p:sp>
        </p:grpSp>
        <p:sp>
          <p:nvSpPr>
            <p:cNvPr id="127" name="Textfeld 43"/>
            <p:cNvSpPr txBox="1">
              <a:spLocks noChangeArrowheads="1"/>
            </p:cNvSpPr>
            <p:nvPr/>
          </p:nvSpPr>
          <p:spPr bwMode="auto">
            <a:xfrm>
              <a:off x="7010820" y="1809204"/>
              <a:ext cx="1133275" cy="2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200" dirty="0"/>
                <a:t>Tip-Gurt</a:t>
              </a:r>
            </a:p>
          </p:txBody>
        </p:sp>
        <p:cxnSp>
          <p:nvCxnSpPr>
            <p:cNvPr id="128" name="Gerade Verbindung mit Pfeil 127"/>
            <p:cNvCxnSpPr/>
            <p:nvPr/>
          </p:nvCxnSpPr>
          <p:spPr bwMode="auto">
            <a:xfrm>
              <a:off x="7577138" y="2000250"/>
              <a:ext cx="0" cy="25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uppieren 173"/>
            <p:cNvGrpSpPr>
              <a:grpSpLocks/>
            </p:cNvGrpSpPr>
            <p:nvPr/>
          </p:nvGrpSpPr>
          <p:grpSpPr bwMode="auto">
            <a:xfrm>
              <a:off x="491819" y="1522420"/>
              <a:ext cx="406705" cy="333938"/>
              <a:chOff x="405716" y="5818138"/>
              <a:chExt cx="407084" cy="333216"/>
            </a:xfrm>
          </p:grpSpPr>
          <p:cxnSp>
            <p:nvCxnSpPr>
              <p:cNvPr id="132" name="Gerade Verbindung mit Pfeil 131"/>
              <p:cNvCxnSpPr/>
              <p:nvPr/>
            </p:nvCxnSpPr>
            <p:spPr bwMode="auto">
              <a:xfrm flipV="1">
                <a:off x="458458" y="5913182"/>
                <a:ext cx="0" cy="2122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mit Pfeil 132"/>
              <p:cNvCxnSpPr/>
              <p:nvPr/>
            </p:nvCxnSpPr>
            <p:spPr bwMode="auto">
              <a:xfrm>
                <a:off x="458458" y="6128616"/>
                <a:ext cx="2018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feld 43"/>
              <p:cNvSpPr txBox="1">
                <a:spLocks noChangeArrowheads="1"/>
              </p:cNvSpPr>
              <p:nvPr/>
            </p:nvSpPr>
            <p:spPr bwMode="auto">
              <a:xfrm>
                <a:off x="405716" y="5818138"/>
                <a:ext cx="28285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800" dirty="0"/>
                  <a:t>y</a:t>
                </a:r>
              </a:p>
            </p:txBody>
          </p:sp>
          <p:sp>
            <p:nvSpPr>
              <p:cNvPr id="135" name="Textfeld 43"/>
              <p:cNvSpPr txBox="1">
                <a:spLocks noChangeArrowheads="1"/>
              </p:cNvSpPr>
              <p:nvPr/>
            </p:nvSpPr>
            <p:spPr bwMode="auto">
              <a:xfrm>
                <a:off x="529944" y="5935910"/>
                <a:ext cx="28285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800" dirty="0"/>
                  <a:t>x</a:t>
                </a:r>
              </a:p>
            </p:txBody>
          </p:sp>
        </p:grpSp>
      </p:grpSp>
      <p:grpSp>
        <p:nvGrpSpPr>
          <p:cNvPr id="163" name="Gruppieren 162"/>
          <p:cNvGrpSpPr/>
          <p:nvPr/>
        </p:nvGrpSpPr>
        <p:grpSpPr>
          <a:xfrm>
            <a:off x="6860033" y="4797425"/>
            <a:ext cx="3430396" cy="1387475"/>
            <a:chOff x="5292725" y="4797425"/>
            <a:chExt cx="3430396" cy="1387475"/>
          </a:xfrm>
        </p:grpSpPr>
        <p:sp>
          <p:nvSpPr>
            <p:cNvPr id="164" name="Textfeld 43"/>
            <p:cNvSpPr txBox="1">
              <a:spLocks noChangeArrowheads="1"/>
            </p:cNvSpPr>
            <p:nvPr/>
          </p:nvSpPr>
          <p:spPr bwMode="auto">
            <a:xfrm>
              <a:off x="5927725" y="4797425"/>
              <a:ext cx="12779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400" b="1" dirty="0">
                  <a:solidFill>
                    <a:srgbClr val="FF0000"/>
                  </a:solidFill>
                </a:rPr>
                <a:t>Schnitt B-B</a:t>
              </a:r>
            </a:p>
          </p:txBody>
        </p:sp>
        <p:grpSp>
          <p:nvGrpSpPr>
            <p:cNvPr id="165" name="Gruppieren 1"/>
            <p:cNvGrpSpPr>
              <a:grpSpLocks/>
            </p:cNvGrpSpPr>
            <p:nvPr/>
          </p:nvGrpSpPr>
          <p:grpSpPr bwMode="auto">
            <a:xfrm>
              <a:off x="5292725" y="5132388"/>
              <a:ext cx="3327400" cy="1052512"/>
              <a:chOff x="5637213" y="5037138"/>
              <a:chExt cx="3327400" cy="1052512"/>
            </a:xfrm>
          </p:grpSpPr>
          <p:grpSp>
            <p:nvGrpSpPr>
              <p:cNvPr id="171" name="Gruppieren 341"/>
              <p:cNvGrpSpPr>
                <a:grpSpLocks/>
              </p:cNvGrpSpPr>
              <p:nvPr/>
            </p:nvGrpSpPr>
            <p:grpSpPr bwMode="auto">
              <a:xfrm>
                <a:off x="6292850" y="5037138"/>
                <a:ext cx="933450" cy="1052512"/>
                <a:chOff x="6880311" y="5040862"/>
                <a:chExt cx="934430" cy="1051989"/>
              </a:xfrm>
            </p:grpSpPr>
            <p:grpSp>
              <p:nvGrpSpPr>
                <p:cNvPr id="175" name="Gruppieren 338"/>
                <p:cNvGrpSpPr>
                  <a:grpSpLocks/>
                </p:cNvGrpSpPr>
                <p:nvPr/>
              </p:nvGrpSpPr>
              <p:grpSpPr bwMode="auto">
                <a:xfrm>
                  <a:off x="6914324" y="5107357"/>
                  <a:ext cx="853540" cy="942851"/>
                  <a:chOff x="6916565" y="5108916"/>
                  <a:chExt cx="853540" cy="942851"/>
                </a:xfrm>
              </p:grpSpPr>
              <p:sp>
                <p:nvSpPr>
                  <p:cNvPr id="192" name="Rechteck 191"/>
                  <p:cNvSpPr/>
                  <p:nvPr/>
                </p:nvSpPr>
                <p:spPr bwMode="auto">
                  <a:xfrm rot="5400000">
                    <a:off x="7303743" y="4721245"/>
                    <a:ext cx="79336" cy="854972"/>
                  </a:xfrm>
                  <a:prstGeom prst="rect">
                    <a:avLst/>
                  </a:prstGeom>
                  <a:pattFill prst="pct25">
                    <a:fgClr>
                      <a:srgbClr val="FFC00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193" name="Rechteck 192"/>
                  <p:cNvSpPr/>
                  <p:nvPr/>
                </p:nvSpPr>
                <p:spPr bwMode="auto">
                  <a:xfrm rot="5400000">
                    <a:off x="7303743" y="5584416"/>
                    <a:ext cx="79336" cy="854972"/>
                  </a:xfrm>
                  <a:prstGeom prst="rect">
                    <a:avLst/>
                  </a:prstGeom>
                  <a:pattFill prst="pct25">
                    <a:fgClr>
                      <a:srgbClr val="FFC00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194" name="Rechteck 193"/>
                  <p:cNvSpPr/>
                  <p:nvPr/>
                </p:nvSpPr>
                <p:spPr bwMode="auto">
                  <a:xfrm rot="5400000">
                    <a:off x="7230391" y="5528670"/>
                    <a:ext cx="782248" cy="101707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195" name="Rechteck 194"/>
                  <p:cNvSpPr/>
                  <p:nvPr/>
                </p:nvSpPr>
                <p:spPr bwMode="auto">
                  <a:xfrm rot="5400000">
                    <a:off x="6678951" y="5528670"/>
                    <a:ext cx="782248" cy="101707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</p:grpSp>
            <p:grpSp>
              <p:nvGrpSpPr>
                <p:cNvPr id="176" name="Gruppieren 332"/>
                <p:cNvGrpSpPr>
                  <a:grpSpLocks/>
                </p:cNvGrpSpPr>
                <p:nvPr/>
              </p:nvGrpSpPr>
              <p:grpSpPr bwMode="auto">
                <a:xfrm>
                  <a:off x="7135354" y="5202322"/>
                  <a:ext cx="419582" cy="756039"/>
                  <a:chOff x="7135354" y="5202322"/>
                  <a:chExt cx="419582" cy="756039"/>
                </a:xfrm>
              </p:grpSpPr>
              <p:sp>
                <p:nvSpPr>
                  <p:cNvPr id="188" name="Rechteck 187"/>
                  <p:cNvSpPr/>
                  <p:nvPr/>
                </p:nvSpPr>
                <p:spPr bwMode="auto">
                  <a:xfrm>
                    <a:off x="7134578" y="5202707"/>
                    <a:ext cx="421129" cy="77748"/>
                  </a:xfrm>
                  <a:prstGeom prst="rect">
                    <a:avLst/>
                  </a:prstGeom>
                  <a:pattFill prst="pct30">
                    <a:fgClr>
                      <a:srgbClr val="0070C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189" name="Rechteck 188"/>
                  <p:cNvSpPr/>
                  <p:nvPr/>
                </p:nvSpPr>
                <p:spPr bwMode="auto">
                  <a:xfrm>
                    <a:off x="7134578" y="5880232"/>
                    <a:ext cx="421129" cy="77749"/>
                  </a:xfrm>
                  <a:prstGeom prst="rect">
                    <a:avLst/>
                  </a:prstGeom>
                  <a:pattFill prst="pct30">
                    <a:fgClr>
                      <a:srgbClr val="0070C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190" name="Rechteck 189"/>
                  <p:cNvSpPr/>
                  <p:nvPr/>
                </p:nvSpPr>
                <p:spPr bwMode="auto">
                  <a:xfrm rot="16200000">
                    <a:off x="7170797" y="5533463"/>
                    <a:ext cx="598190" cy="9535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191" name="Rechteck 190"/>
                  <p:cNvSpPr/>
                  <p:nvPr/>
                </p:nvSpPr>
                <p:spPr bwMode="auto">
                  <a:xfrm rot="16200000">
                    <a:off x="6913352" y="5533463"/>
                    <a:ext cx="598190" cy="9535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</p:grpSp>
            <p:grpSp>
              <p:nvGrpSpPr>
                <p:cNvPr id="177" name="Gruppieren 293"/>
                <p:cNvGrpSpPr>
                  <a:grpSpLocks/>
                </p:cNvGrpSpPr>
                <p:nvPr/>
              </p:nvGrpSpPr>
              <p:grpSpPr bwMode="auto">
                <a:xfrm rot="5400000">
                  <a:off x="7171119" y="5113127"/>
                  <a:ext cx="352814" cy="934430"/>
                  <a:chOff x="3981039" y="2492896"/>
                  <a:chExt cx="164306" cy="432048"/>
                </a:xfrm>
              </p:grpSpPr>
              <p:sp>
                <p:nvSpPr>
                  <p:cNvPr id="179" name="Rechteck 178"/>
                  <p:cNvSpPr/>
                  <p:nvPr/>
                </p:nvSpPr>
                <p:spPr bwMode="auto">
                  <a:xfrm>
                    <a:off x="3981171" y="2608256"/>
                    <a:ext cx="164043" cy="202798"/>
                  </a:xfrm>
                  <a:prstGeom prst="rect">
                    <a:avLst/>
                  </a:prstGeom>
                  <a:pattFill prst="dk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180" name="Rechteck 179"/>
                  <p:cNvSpPr/>
                  <p:nvPr/>
                </p:nvSpPr>
                <p:spPr bwMode="auto">
                  <a:xfrm>
                    <a:off x="3981171" y="2570782"/>
                    <a:ext cx="164043" cy="55108"/>
                  </a:xfrm>
                  <a:prstGeom prst="rect">
                    <a:avLst/>
                  </a:prstGeom>
                  <a:pattFill prst="dkUpDiag">
                    <a:fgClr>
                      <a:schemeClr val="tx1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181" name="Rechteck 180"/>
                  <p:cNvSpPr/>
                  <p:nvPr/>
                </p:nvSpPr>
                <p:spPr bwMode="auto">
                  <a:xfrm>
                    <a:off x="3981171" y="2805175"/>
                    <a:ext cx="164043" cy="57312"/>
                  </a:xfrm>
                  <a:prstGeom prst="rect">
                    <a:avLst/>
                  </a:prstGeom>
                  <a:pattFill prst="dkUpDiag">
                    <a:fgClr>
                      <a:schemeClr val="tx1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182" name="Rechteck 181"/>
                  <p:cNvSpPr/>
                  <p:nvPr/>
                </p:nvSpPr>
                <p:spPr bwMode="auto">
                  <a:xfrm>
                    <a:off x="4024029" y="2570781"/>
                    <a:ext cx="80544" cy="30199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grpSp>
                <p:nvGrpSpPr>
                  <p:cNvPr id="183" name="Gruppieren 182"/>
                  <p:cNvGrpSpPr/>
                  <p:nvPr/>
                </p:nvGrpSpPr>
                <p:grpSpPr>
                  <a:xfrm>
                    <a:off x="4004031" y="2510404"/>
                    <a:ext cx="121059" cy="402092"/>
                    <a:chOff x="2218516" y="3448298"/>
                    <a:chExt cx="720725" cy="577850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185" name="Rechteck 184"/>
                    <p:cNvSpPr/>
                    <p:nvPr/>
                  </p:nvSpPr>
                  <p:spPr bwMode="auto">
                    <a:xfrm>
                      <a:off x="2218516" y="3448298"/>
                      <a:ext cx="720725" cy="7461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sp>
                  <p:nvSpPr>
                    <p:cNvPr id="186" name="Rechteck 185"/>
                    <p:cNvSpPr/>
                    <p:nvPr/>
                  </p:nvSpPr>
                  <p:spPr bwMode="auto">
                    <a:xfrm>
                      <a:off x="2218516" y="3951536"/>
                      <a:ext cx="720725" cy="746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  <p:sp>
                  <p:nvSpPr>
                    <p:cNvPr id="187" name="Rechteck 186"/>
                    <p:cNvSpPr/>
                    <p:nvPr/>
                  </p:nvSpPr>
                  <p:spPr bwMode="auto">
                    <a:xfrm>
                      <a:off x="2397903" y="3513386"/>
                      <a:ext cx="361950" cy="4429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e-DE" dirty="0"/>
                    </a:p>
                  </p:txBody>
                </p:sp>
              </p:grpSp>
              <p:cxnSp>
                <p:nvCxnSpPr>
                  <p:cNvPr id="184" name="Gerade Verbindung 183"/>
                  <p:cNvCxnSpPr/>
                  <p:nvPr/>
                </p:nvCxnSpPr>
                <p:spPr bwMode="auto">
                  <a:xfrm>
                    <a:off x="4064671" y="2492895"/>
                    <a:ext cx="0" cy="4320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8" name="Gerade Verbindung 177"/>
                <p:cNvCxnSpPr/>
                <p:nvPr/>
              </p:nvCxnSpPr>
              <p:spPr bwMode="auto">
                <a:xfrm>
                  <a:off x="7341170" y="5040862"/>
                  <a:ext cx="0" cy="10519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2" name="Freihandform 348"/>
              <p:cNvSpPr>
                <a:spLocks/>
              </p:cNvSpPr>
              <p:nvPr/>
            </p:nvSpPr>
            <p:spPr bwMode="auto">
              <a:xfrm>
                <a:off x="5637213" y="5113338"/>
                <a:ext cx="709612" cy="930275"/>
              </a:xfrm>
              <a:custGeom>
                <a:avLst/>
                <a:gdLst>
                  <a:gd name="T0" fmla="*/ 686570 w 709626"/>
                  <a:gd name="T1" fmla="*/ 0 h 944880"/>
                  <a:gd name="T2" fmla="*/ 473280 w 709626"/>
                  <a:gd name="T3" fmla="*/ 18103 h 944880"/>
                  <a:gd name="T4" fmla="*/ 275216 w 709626"/>
                  <a:gd name="T5" fmla="*/ 60344 h 944880"/>
                  <a:gd name="T6" fmla="*/ 153324 w 709626"/>
                  <a:gd name="T7" fmla="*/ 120686 h 944880"/>
                  <a:gd name="T8" fmla="*/ 69532 w 709626"/>
                  <a:gd name="T9" fmla="*/ 199131 h 944880"/>
                  <a:gd name="T10" fmla="*/ 8586 w 709626"/>
                  <a:gd name="T11" fmla="*/ 331885 h 944880"/>
                  <a:gd name="T12" fmla="*/ 23826 w 709626"/>
                  <a:gd name="T13" fmla="*/ 524980 h 944880"/>
                  <a:gd name="T14" fmla="*/ 221890 w 709626"/>
                  <a:gd name="T15" fmla="*/ 675837 h 944880"/>
                  <a:gd name="T16" fmla="*/ 458040 w 709626"/>
                  <a:gd name="T17" fmla="*/ 736179 h 944880"/>
                  <a:gd name="T18" fmla="*/ 709430 w 709626"/>
                  <a:gd name="T19" fmla="*/ 748248 h 9448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9626" h="944880">
                    <a:moveTo>
                      <a:pt x="686766" y="0"/>
                    </a:moveTo>
                    <a:cubicBezTo>
                      <a:pt x="614376" y="5080"/>
                      <a:pt x="541986" y="10160"/>
                      <a:pt x="473406" y="22860"/>
                    </a:cubicBezTo>
                    <a:cubicBezTo>
                      <a:pt x="404826" y="35560"/>
                      <a:pt x="328626" y="54610"/>
                      <a:pt x="275286" y="76200"/>
                    </a:cubicBezTo>
                    <a:cubicBezTo>
                      <a:pt x="221946" y="97790"/>
                      <a:pt x="187656" y="123190"/>
                      <a:pt x="153366" y="152400"/>
                    </a:cubicBezTo>
                    <a:cubicBezTo>
                      <a:pt x="119076" y="181610"/>
                      <a:pt x="93676" y="207010"/>
                      <a:pt x="69546" y="251460"/>
                    </a:cubicBezTo>
                    <a:cubicBezTo>
                      <a:pt x="45416" y="295910"/>
                      <a:pt x="16206" y="350520"/>
                      <a:pt x="8586" y="419100"/>
                    </a:cubicBezTo>
                    <a:cubicBezTo>
                      <a:pt x="966" y="487680"/>
                      <a:pt x="-11734" y="590550"/>
                      <a:pt x="23826" y="662940"/>
                    </a:cubicBezTo>
                    <a:cubicBezTo>
                      <a:pt x="59386" y="735330"/>
                      <a:pt x="149556" y="808990"/>
                      <a:pt x="221946" y="853440"/>
                    </a:cubicBezTo>
                    <a:cubicBezTo>
                      <a:pt x="294336" y="897890"/>
                      <a:pt x="376886" y="914400"/>
                      <a:pt x="458166" y="929640"/>
                    </a:cubicBezTo>
                    <a:cubicBezTo>
                      <a:pt x="539446" y="944880"/>
                      <a:pt x="624536" y="944880"/>
                      <a:pt x="709626" y="9448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de-DE" dirty="0"/>
              </a:p>
            </p:txBody>
          </p:sp>
          <p:cxnSp>
            <p:nvCxnSpPr>
              <p:cNvPr id="173" name="Gerade Verbindung mit Pfeil 172"/>
              <p:cNvCxnSpPr/>
              <p:nvPr/>
            </p:nvCxnSpPr>
            <p:spPr bwMode="auto">
              <a:xfrm flipH="1" flipV="1">
                <a:off x="7181851" y="5108575"/>
                <a:ext cx="1782762" cy="5286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mit Pfeil 173"/>
              <p:cNvCxnSpPr/>
              <p:nvPr/>
            </p:nvCxnSpPr>
            <p:spPr bwMode="auto">
              <a:xfrm flipH="1">
                <a:off x="7185026" y="5638800"/>
                <a:ext cx="1779587" cy="4016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uppieren 254"/>
            <p:cNvGrpSpPr>
              <a:grpSpLocks/>
            </p:cNvGrpSpPr>
            <p:nvPr/>
          </p:nvGrpSpPr>
          <p:grpSpPr bwMode="auto">
            <a:xfrm>
              <a:off x="8316416" y="5013176"/>
              <a:ext cx="406705" cy="332569"/>
              <a:chOff x="405716" y="5818138"/>
              <a:chExt cx="407084" cy="333216"/>
            </a:xfrm>
          </p:grpSpPr>
          <p:cxnSp>
            <p:nvCxnSpPr>
              <p:cNvPr id="167" name="Gerade Verbindung mit Pfeil 166"/>
              <p:cNvCxnSpPr/>
              <p:nvPr/>
            </p:nvCxnSpPr>
            <p:spPr bwMode="auto">
              <a:xfrm flipV="1">
                <a:off x="458458" y="5913573"/>
                <a:ext cx="0" cy="2115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mit Pfeil 167"/>
              <p:cNvCxnSpPr/>
              <p:nvPr/>
            </p:nvCxnSpPr>
            <p:spPr bwMode="auto">
              <a:xfrm>
                <a:off x="458458" y="6128303"/>
                <a:ext cx="2018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extfeld 43"/>
              <p:cNvSpPr txBox="1">
                <a:spLocks noChangeArrowheads="1"/>
              </p:cNvSpPr>
              <p:nvPr/>
            </p:nvSpPr>
            <p:spPr bwMode="auto">
              <a:xfrm>
                <a:off x="405716" y="5818138"/>
                <a:ext cx="28285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800" dirty="0"/>
                  <a:t>z</a:t>
                </a:r>
              </a:p>
            </p:txBody>
          </p:sp>
          <p:sp>
            <p:nvSpPr>
              <p:cNvPr id="170" name="Textfeld 43"/>
              <p:cNvSpPr txBox="1">
                <a:spLocks noChangeArrowheads="1"/>
              </p:cNvSpPr>
              <p:nvPr/>
            </p:nvSpPr>
            <p:spPr bwMode="auto">
              <a:xfrm>
                <a:off x="529944" y="5935910"/>
                <a:ext cx="28285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800" dirty="0"/>
                  <a:t>y</a:t>
                </a:r>
              </a:p>
            </p:txBody>
          </p:sp>
        </p:grpSp>
      </p:grpSp>
      <p:grpSp>
        <p:nvGrpSpPr>
          <p:cNvPr id="196" name="Gruppieren 195"/>
          <p:cNvGrpSpPr/>
          <p:nvPr/>
        </p:nvGrpSpPr>
        <p:grpSpPr>
          <a:xfrm>
            <a:off x="4592152" y="2009775"/>
            <a:ext cx="2195854" cy="852488"/>
            <a:chOff x="3312876" y="2009775"/>
            <a:chExt cx="2195854" cy="852488"/>
          </a:xfrm>
        </p:grpSpPr>
        <p:sp>
          <p:nvSpPr>
            <p:cNvPr id="197" name="Textfeld 43"/>
            <p:cNvSpPr txBox="1">
              <a:spLocks noChangeArrowheads="1"/>
            </p:cNvSpPr>
            <p:nvPr/>
          </p:nvSpPr>
          <p:spPr bwMode="auto">
            <a:xfrm>
              <a:off x="3312876" y="2585445"/>
              <a:ext cx="2195854" cy="27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200" b="1" dirty="0">
                  <a:solidFill>
                    <a:srgbClr val="FF0000"/>
                  </a:solidFill>
                </a:rPr>
                <a:t>Detail Z</a:t>
              </a:r>
            </a:p>
          </p:txBody>
        </p:sp>
        <p:sp>
          <p:nvSpPr>
            <p:cNvPr id="198" name="Ellipse 97"/>
            <p:cNvSpPr>
              <a:spLocks noChangeArrowheads="1"/>
            </p:cNvSpPr>
            <p:nvPr/>
          </p:nvSpPr>
          <p:spPr bwMode="auto">
            <a:xfrm>
              <a:off x="3519422" y="2009775"/>
              <a:ext cx="1782763" cy="54118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 dirty="0"/>
            </a:p>
          </p:txBody>
        </p:sp>
      </p:grpSp>
      <p:grpSp>
        <p:nvGrpSpPr>
          <p:cNvPr id="199" name="Gruppieren 198"/>
          <p:cNvGrpSpPr/>
          <p:nvPr/>
        </p:nvGrpSpPr>
        <p:grpSpPr>
          <a:xfrm>
            <a:off x="1218049" y="4881739"/>
            <a:ext cx="4478608" cy="383779"/>
            <a:chOff x="328728" y="4881739"/>
            <a:chExt cx="4478608" cy="383779"/>
          </a:xfrm>
        </p:grpSpPr>
        <p:cxnSp>
          <p:nvCxnSpPr>
            <p:cNvPr id="200" name="Gerade Verbindung mit Pfeil 166"/>
            <p:cNvCxnSpPr>
              <a:cxnSpLocks noChangeShapeType="1"/>
            </p:cNvCxnSpPr>
            <p:nvPr/>
          </p:nvCxnSpPr>
          <p:spPr bwMode="auto">
            <a:xfrm rot="5400000">
              <a:off x="4308077" y="5052917"/>
              <a:ext cx="342356" cy="0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mit Pfeil 169"/>
            <p:cNvCxnSpPr>
              <a:cxnSpLocks noChangeShapeType="1"/>
            </p:cNvCxnSpPr>
            <p:nvPr/>
          </p:nvCxnSpPr>
          <p:spPr bwMode="auto">
            <a:xfrm rot="5400000">
              <a:off x="470463" y="5052918"/>
              <a:ext cx="342356" cy="0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2" name="Textfeld 43"/>
            <p:cNvSpPr txBox="1">
              <a:spLocks noChangeArrowheads="1"/>
            </p:cNvSpPr>
            <p:nvPr/>
          </p:nvSpPr>
          <p:spPr bwMode="auto">
            <a:xfrm>
              <a:off x="4475688" y="4957641"/>
              <a:ext cx="331648" cy="307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4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03" name="Textfeld 43"/>
            <p:cNvSpPr txBox="1">
              <a:spLocks noChangeArrowheads="1"/>
            </p:cNvSpPr>
            <p:nvPr/>
          </p:nvSpPr>
          <p:spPr bwMode="auto">
            <a:xfrm>
              <a:off x="328728" y="4957641"/>
              <a:ext cx="331648" cy="307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400" b="1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204" name="Gerade Verbindung 203"/>
            <p:cNvCxnSpPr/>
            <p:nvPr/>
          </p:nvCxnSpPr>
          <p:spPr bwMode="auto">
            <a:xfrm flipH="1">
              <a:off x="467544" y="4883648"/>
              <a:ext cx="4173969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dash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uppieren 204"/>
          <p:cNvGrpSpPr/>
          <p:nvPr/>
        </p:nvGrpSpPr>
        <p:grpSpPr>
          <a:xfrm>
            <a:off x="9406383" y="2868613"/>
            <a:ext cx="402104" cy="1855787"/>
            <a:chOff x="7839075" y="2868613"/>
            <a:chExt cx="402104" cy="1855787"/>
          </a:xfrm>
        </p:grpSpPr>
        <p:cxnSp>
          <p:nvCxnSpPr>
            <p:cNvPr id="206" name="Gerade Verbindung 205"/>
            <p:cNvCxnSpPr/>
            <p:nvPr/>
          </p:nvCxnSpPr>
          <p:spPr bwMode="auto">
            <a:xfrm>
              <a:off x="7839075" y="3057525"/>
              <a:ext cx="0" cy="1522413"/>
            </a:xfrm>
            <a:prstGeom prst="line">
              <a:avLst/>
            </a:prstGeom>
            <a:ln w="3175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feld 43"/>
            <p:cNvSpPr txBox="1">
              <a:spLocks noChangeArrowheads="1"/>
            </p:cNvSpPr>
            <p:nvPr/>
          </p:nvSpPr>
          <p:spPr bwMode="auto">
            <a:xfrm>
              <a:off x="7909453" y="2868613"/>
              <a:ext cx="331726" cy="30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400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208" name="Gerade Verbindung mit Pfeil 261"/>
            <p:cNvCxnSpPr>
              <a:cxnSpLocks noChangeShapeType="1"/>
            </p:cNvCxnSpPr>
            <p:nvPr/>
          </p:nvCxnSpPr>
          <p:spPr bwMode="auto">
            <a:xfrm>
              <a:off x="7860966" y="3176293"/>
              <a:ext cx="342317" cy="0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9" name="Textfeld 43"/>
            <p:cNvSpPr txBox="1">
              <a:spLocks noChangeArrowheads="1"/>
            </p:cNvSpPr>
            <p:nvPr/>
          </p:nvSpPr>
          <p:spPr bwMode="auto">
            <a:xfrm>
              <a:off x="7908776" y="4416720"/>
              <a:ext cx="331726" cy="30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sz="1400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210" name="Gerade Verbindung mit Pfeil 263"/>
            <p:cNvCxnSpPr>
              <a:cxnSpLocks noChangeShapeType="1"/>
            </p:cNvCxnSpPr>
            <p:nvPr/>
          </p:nvCxnSpPr>
          <p:spPr bwMode="auto">
            <a:xfrm>
              <a:off x="7855057" y="4441420"/>
              <a:ext cx="342317" cy="0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379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CAD-Modell „</a:t>
            </a:r>
            <a:r>
              <a:rPr lang="en-US" noProof="0" dirty="0" err="1" smtClean="0"/>
              <a:t>Stegverschraubung</a:t>
            </a:r>
            <a:r>
              <a:rPr lang="en-US" noProof="0" dirty="0" smtClean="0"/>
              <a:t>“ in Nordex-</a:t>
            </a:r>
            <a:r>
              <a:rPr lang="en-US" noProof="0" dirty="0" err="1" smtClean="0"/>
              <a:t>Rotorblatt</a:t>
            </a:r>
            <a:r>
              <a:rPr lang="en-US" noProof="0" dirty="0" smtClean="0"/>
              <a:t> NR58.5</a:t>
            </a:r>
            <a:endParaRPr lang="en-US" noProof="0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2" y="1557586"/>
            <a:ext cx="6332253" cy="4308667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6241603" y="1773610"/>
            <a:ext cx="5708650" cy="3737266"/>
            <a:chOff x="3460751" y="1563626"/>
            <a:chExt cx="5708650" cy="3737266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60751" y="1563626"/>
              <a:ext cx="5400000" cy="3737266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6713953" y="1638213"/>
              <a:ext cx="1439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tipseitige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Verschraubung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716702" y="2654988"/>
              <a:ext cx="1452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wurzelseitige</a:t>
              </a:r>
            </a:p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Verschraubung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Gerader Verbinder 7"/>
            <p:cNvCxnSpPr/>
            <p:nvPr/>
          </p:nvCxnSpPr>
          <p:spPr>
            <a:xfrm flipH="1">
              <a:off x="6054551" y="2222988"/>
              <a:ext cx="803450" cy="2630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8"/>
            <p:cNvCxnSpPr/>
            <p:nvPr/>
          </p:nvCxnSpPr>
          <p:spPr>
            <a:xfrm flipH="1">
              <a:off x="7953375" y="3254553"/>
              <a:ext cx="489676" cy="3554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ICCS20 &gt; Beyland &gt; 05.09.2017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3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Segmentiertes</a:t>
            </a:r>
            <a:r>
              <a:rPr lang="en-US" noProof="0" dirty="0" smtClean="0"/>
              <a:t> </a:t>
            </a:r>
            <a:r>
              <a:rPr lang="en-US" noProof="0" dirty="0" err="1" smtClean="0"/>
              <a:t>Rotorblatt</a:t>
            </a:r>
            <a:r>
              <a:rPr lang="en-US" noProof="0" dirty="0" smtClean="0"/>
              <a:t> – </a:t>
            </a:r>
            <a:r>
              <a:rPr lang="en-US" noProof="0" dirty="0" err="1" smtClean="0"/>
              <a:t>Testpyramide</a:t>
            </a:r>
            <a:r>
              <a:rPr lang="en-US" noProof="0" dirty="0" smtClean="0"/>
              <a:t> (10-2016)</a:t>
            </a:r>
            <a:br>
              <a:rPr lang="en-US" noProof="0" dirty="0" smtClean="0"/>
            </a:br>
            <a:endParaRPr lang="en-US" noProof="0" dirty="0"/>
          </a:p>
        </p:txBody>
      </p:sp>
      <p:grpSp>
        <p:nvGrpSpPr>
          <p:cNvPr id="23" name="Gruppieren 124"/>
          <p:cNvGrpSpPr>
            <a:grpSpLocks/>
          </p:cNvGrpSpPr>
          <p:nvPr/>
        </p:nvGrpSpPr>
        <p:grpSpPr bwMode="auto">
          <a:xfrm>
            <a:off x="930425" y="1200150"/>
            <a:ext cx="10386268" cy="5167313"/>
            <a:chOff x="1737072" y="4294381"/>
            <a:chExt cx="10536957" cy="5241896"/>
          </a:xfrm>
        </p:grpSpPr>
        <p:pic>
          <p:nvPicPr>
            <p:cNvPr id="24" name="Picture 2" descr="Y:\Projekte\BiLo\05_Mediathek\01_Bilder\DLR_Fotografen_2015-07-14\30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68"/>
            <a:stretch/>
          </p:blipFill>
          <p:spPr bwMode="auto">
            <a:xfrm>
              <a:off x="8565143" y="5130875"/>
              <a:ext cx="3708886" cy="2199898"/>
            </a:xfrm>
            <a:prstGeom prst="ellipse">
              <a:avLst/>
            </a:prstGeom>
            <a:ln w="254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Rotorblätte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96" t="-14056" r="-9680" b="-13292"/>
            <a:stretch/>
          </p:blipFill>
          <p:spPr bwMode="auto">
            <a:xfrm>
              <a:off x="7676271" y="4404817"/>
              <a:ext cx="2225041" cy="654050"/>
            </a:xfrm>
            <a:prstGeom prst="ellipse">
              <a:avLst/>
            </a:prstGeom>
            <a:ln w="254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Y:\Projekte\BiLo\05_Mediathek\01_Bilder\DLR_Fotografen_2015-02-17\Img901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8" b="23970"/>
            <a:stretch/>
          </p:blipFill>
          <p:spPr bwMode="auto">
            <a:xfrm>
              <a:off x="1737072" y="6859771"/>
              <a:ext cx="3242543" cy="2663592"/>
            </a:xfrm>
            <a:prstGeom prst="ellipse">
              <a:avLst/>
            </a:prstGeom>
            <a:ln w="254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304" y="7474535"/>
              <a:ext cx="2037064" cy="2061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" name="Gerade Verbindung 23"/>
            <p:cNvCxnSpPr>
              <a:cxnSpLocks noChangeShapeType="1"/>
            </p:cNvCxnSpPr>
            <p:nvPr/>
          </p:nvCxnSpPr>
          <p:spPr bwMode="auto">
            <a:xfrm flipH="1">
              <a:off x="5092701" y="8026400"/>
              <a:ext cx="812799" cy="508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Gerade Verbindung 24"/>
            <p:cNvCxnSpPr>
              <a:cxnSpLocks noChangeShapeType="1"/>
            </p:cNvCxnSpPr>
            <p:nvPr/>
          </p:nvCxnSpPr>
          <p:spPr bwMode="auto">
            <a:xfrm flipH="1" flipV="1">
              <a:off x="5753100" y="6375400"/>
              <a:ext cx="635000" cy="3175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Gerade Verbindung 25"/>
            <p:cNvCxnSpPr>
              <a:cxnSpLocks noChangeShapeType="1"/>
            </p:cNvCxnSpPr>
            <p:nvPr/>
          </p:nvCxnSpPr>
          <p:spPr bwMode="auto">
            <a:xfrm flipV="1">
              <a:off x="7453040" y="5054600"/>
              <a:ext cx="459060" cy="36430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Gerade Verbindung 26"/>
            <p:cNvCxnSpPr>
              <a:cxnSpLocks noChangeShapeType="1"/>
            </p:cNvCxnSpPr>
            <p:nvPr/>
          </p:nvCxnSpPr>
          <p:spPr bwMode="auto">
            <a:xfrm flipV="1">
              <a:off x="8255000" y="6921500"/>
              <a:ext cx="508000" cy="292102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Gerade Verbindung 27"/>
            <p:cNvCxnSpPr>
              <a:cxnSpLocks noChangeShapeType="1"/>
            </p:cNvCxnSpPr>
            <p:nvPr/>
          </p:nvCxnSpPr>
          <p:spPr bwMode="auto">
            <a:xfrm flipH="1">
              <a:off x="8745518" y="8534400"/>
              <a:ext cx="893782" cy="12486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4" name="Picture 2" descr="Y:\FL\Projekte\SegBlaTe\05_Mediathek\01_Bilder\Fotografen MPA 5.10.16\Img6069 retuschiert neu.jpg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4488" y="4294381"/>
              <a:ext cx="3638502" cy="2424491"/>
            </a:xfrm>
            <a:prstGeom prst="ellipse">
              <a:avLst/>
            </a:prstGeom>
            <a:ln w="254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5" name="Diagramm 34"/>
            <p:cNvGraphicFramePr/>
            <p:nvPr/>
          </p:nvGraphicFramePr>
          <p:xfrm>
            <a:off x="4979615" y="4554810"/>
            <a:ext cx="4406538" cy="49685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277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963" y="621482"/>
            <a:ext cx="11221200" cy="738000"/>
          </a:xfrm>
        </p:spPr>
        <p:txBody>
          <a:bodyPr/>
          <a:lstStyle/>
          <a:p>
            <a:r>
              <a:rPr lang="en-US" noProof="0" dirty="0" err="1" smtClean="0"/>
              <a:t>Lochleibungstests</a:t>
            </a:r>
            <a:r>
              <a:rPr lang="en-US" noProof="0" dirty="0" smtClean="0"/>
              <a:t> BiLo</a:t>
            </a:r>
            <a:endParaRPr lang="en-US" noProof="0" dirty="0"/>
          </a:p>
        </p:txBody>
      </p:sp>
      <p:pic>
        <p:nvPicPr>
          <p:cNvPr id="18" name="Grafik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67"/>
          <a:stretch/>
        </p:blipFill>
        <p:spPr bwMode="auto">
          <a:xfrm>
            <a:off x="9049915" y="602858"/>
            <a:ext cx="2951095" cy="3756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408955" y="1773610"/>
            <a:ext cx="5339764" cy="4176780"/>
            <a:chOff x="408955" y="1773610"/>
            <a:chExt cx="5339764" cy="4176780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08955" y="1773610"/>
              <a:ext cx="5339764" cy="1298812"/>
              <a:chOff x="7954878" y="816814"/>
              <a:chExt cx="3759333" cy="914398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7954878" y="1123794"/>
                <a:ext cx="1570047" cy="607418"/>
                <a:chOff x="558775" y="4012381"/>
                <a:chExt cx="2051068" cy="793515"/>
              </a:xfrm>
            </p:grpSpPr>
            <p:sp>
              <p:nvSpPr>
                <p:cNvPr id="17" name="Rechteck 16"/>
                <p:cNvSpPr/>
                <p:nvPr/>
              </p:nvSpPr>
              <p:spPr bwMode="auto">
                <a:xfrm>
                  <a:off x="558775" y="4012381"/>
                  <a:ext cx="2051068" cy="793515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sz="2800" dirty="0"/>
                </a:p>
              </p:txBody>
            </p:sp>
            <p:sp>
              <p:nvSpPr>
                <p:cNvPr id="19" name="Ellipse 229"/>
                <p:cNvSpPr>
                  <a:spLocks noChangeArrowheads="1"/>
                </p:cNvSpPr>
                <p:nvPr/>
              </p:nvSpPr>
              <p:spPr bwMode="auto">
                <a:xfrm rot="16200000">
                  <a:off x="1395046" y="4213765"/>
                  <a:ext cx="390840" cy="390722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 sz="2800" dirty="0"/>
                </a:p>
              </p:txBody>
            </p:sp>
            <p:grpSp>
              <p:nvGrpSpPr>
                <p:cNvPr id="20" name="Gruppieren 163"/>
                <p:cNvGrpSpPr>
                  <a:grpSpLocks/>
                </p:cNvGrpSpPr>
                <p:nvPr/>
              </p:nvGrpSpPr>
              <p:grpSpPr bwMode="auto">
                <a:xfrm rot="16200000">
                  <a:off x="1343402" y="4165016"/>
                  <a:ext cx="481691" cy="488244"/>
                  <a:chOff x="5625341" y="2459453"/>
                  <a:chExt cx="466952" cy="473075"/>
                </a:xfrm>
              </p:grpSpPr>
              <p:grpSp>
                <p:nvGrpSpPr>
                  <p:cNvPr id="30" name="Gruppieren 242"/>
                  <p:cNvGrpSpPr>
                    <a:grpSpLocks/>
                  </p:cNvGrpSpPr>
                  <p:nvPr/>
                </p:nvGrpSpPr>
                <p:grpSpPr bwMode="auto">
                  <a:xfrm>
                    <a:off x="5690668" y="2459453"/>
                    <a:ext cx="336339" cy="473075"/>
                    <a:chOff x="5990242" y="3530117"/>
                    <a:chExt cx="336223" cy="473284"/>
                  </a:xfrm>
                </p:grpSpPr>
                <p:sp>
                  <p:nvSpPr>
                    <p:cNvPr id="32" name="Ellips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90242" y="3604673"/>
                      <a:ext cx="336223" cy="336221"/>
                    </a:xfrm>
                    <a:prstGeom prst="ellipse">
                      <a:avLst/>
                    </a:prstGeom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de-DE" sz="2800" dirty="0"/>
                    </a:p>
                  </p:txBody>
                </p:sp>
                <p:cxnSp>
                  <p:nvCxnSpPr>
                    <p:cNvPr id="33" name="Gerade Verbindung 32"/>
                    <p:cNvCxnSpPr/>
                    <p:nvPr/>
                  </p:nvCxnSpPr>
                  <p:spPr bwMode="auto">
                    <a:xfrm flipH="1">
                      <a:off x="6158333" y="3530117"/>
                      <a:ext cx="0" cy="47328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Gerade Verbindung 30"/>
                  <p:cNvCxnSpPr/>
                  <p:nvPr/>
                </p:nvCxnSpPr>
                <p:spPr bwMode="auto">
                  <a:xfrm flipH="1">
                    <a:off x="5625341" y="2700756"/>
                    <a:ext cx="466952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Ellipse 229"/>
                <p:cNvSpPr>
                  <a:spLocks noChangeArrowheads="1"/>
                </p:cNvSpPr>
                <p:nvPr/>
              </p:nvSpPr>
              <p:spPr bwMode="auto">
                <a:xfrm rot="16200000">
                  <a:off x="756801" y="4235702"/>
                  <a:ext cx="346955" cy="34684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 sz="2800" dirty="0"/>
                </a:p>
              </p:txBody>
            </p:sp>
            <p:cxnSp>
              <p:nvCxnSpPr>
                <p:cNvPr id="22" name="Gerade Verbindung 21"/>
                <p:cNvCxnSpPr/>
                <p:nvPr/>
              </p:nvCxnSpPr>
              <p:spPr bwMode="auto">
                <a:xfrm rot="16200000" flipH="1">
                  <a:off x="924063" y="4165025"/>
                  <a:ext cx="0" cy="48824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 Verbindung 22"/>
                <p:cNvCxnSpPr/>
                <p:nvPr/>
              </p:nvCxnSpPr>
              <p:spPr bwMode="auto">
                <a:xfrm rot="16200000" flipH="1">
                  <a:off x="688135" y="4409140"/>
                  <a:ext cx="481691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Gruppieren 163"/>
                <p:cNvGrpSpPr>
                  <a:grpSpLocks/>
                </p:cNvGrpSpPr>
                <p:nvPr/>
              </p:nvGrpSpPr>
              <p:grpSpPr bwMode="auto">
                <a:xfrm rot="16200000">
                  <a:off x="2003466" y="4165016"/>
                  <a:ext cx="481691" cy="488244"/>
                  <a:chOff x="5625341" y="2459453"/>
                  <a:chExt cx="466952" cy="473075"/>
                </a:xfrm>
              </p:grpSpPr>
              <p:grpSp>
                <p:nvGrpSpPr>
                  <p:cNvPr id="25" name="Gruppieren 242"/>
                  <p:cNvGrpSpPr>
                    <a:grpSpLocks/>
                  </p:cNvGrpSpPr>
                  <p:nvPr/>
                </p:nvGrpSpPr>
                <p:grpSpPr bwMode="auto">
                  <a:xfrm>
                    <a:off x="5690668" y="2459453"/>
                    <a:ext cx="336339" cy="473075"/>
                    <a:chOff x="5990242" y="3530117"/>
                    <a:chExt cx="336223" cy="473284"/>
                  </a:xfrm>
                </p:grpSpPr>
                <p:sp>
                  <p:nvSpPr>
                    <p:cNvPr id="28" name="Ellips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90242" y="3604673"/>
                      <a:ext cx="336223" cy="336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de-DE" sz="2800" dirty="0"/>
                    </a:p>
                  </p:txBody>
                </p:sp>
                <p:cxnSp>
                  <p:nvCxnSpPr>
                    <p:cNvPr id="29" name="Gerade Verbindung 28"/>
                    <p:cNvCxnSpPr/>
                    <p:nvPr/>
                  </p:nvCxnSpPr>
                  <p:spPr bwMode="auto">
                    <a:xfrm flipH="1">
                      <a:off x="6158333" y="3530117"/>
                      <a:ext cx="0" cy="47328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7" name="Gerade Verbindung 26"/>
                  <p:cNvCxnSpPr/>
                  <p:nvPr/>
                </p:nvCxnSpPr>
                <p:spPr bwMode="auto">
                  <a:xfrm flipH="1">
                    <a:off x="5625341" y="2700756"/>
                    <a:ext cx="466952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uppieren 9"/>
              <p:cNvGrpSpPr/>
              <p:nvPr/>
            </p:nvGrpSpPr>
            <p:grpSpPr>
              <a:xfrm>
                <a:off x="9807486" y="1121785"/>
                <a:ext cx="370539" cy="607418"/>
                <a:chOff x="8365407" y="4473437"/>
                <a:chExt cx="484062" cy="793515"/>
              </a:xfrm>
            </p:grpSpPr>
            <p:sp>
              <p:nvSpPr>
                <p:cNvPr id="14" name="Rechteck 13"/>
                <p:cNvSpPr/>
                <p:nvPr/>
              </p:nvSpPr>
              <p:spPr bwMode="auto">
                <a:xfrm>
                  <a:off x="8532440" y="4473437"/>
                  <a:ext cx="141246" cy="793515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sz="2800" dirty="0"/>
                </a:p>
              </p:txBody>
            </p:sp>
            <p:sp>
              <p:nvSpPr>
                <p:cNvPr id="15" name="Rechteck 14"/>
                <p:cNvSpPr/>
                <p:nvPr/>
              </p:nvSpPr>
              <p:spPr bwMode="auto">
                <a:xfrm>
                  <a:off x="8385654" y="4693188"/>
                  <a:ext cx="434818" cy="354014"/>
                </a:xfrm>
                <a:prstGeom prst="rect">
                  <a:avLst/>
                </a:prstGeom>
                <a:pattFill prst="dkDnDiag">
                  <a:fgClr>
                    <a:schemeClr val="tx1"/>
                  </a:fgClr>
                  <a:bgClr>
                    <a:schemeClr val="bg1"/>
                  </a:bgClr>
                </a:patt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 sz="2800" dirty="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endParaRPr>
                </a:p>
              </p:txBody>
            </p:sp>
            <p:cxnSp>
              <p:nvCxnSpPr>
                <p:cNvPr id="16" name="Gerade Verbindung 15"/>
                <p:cNvCxnSpPr/>
                <p:nvPr/>
              </p:nvCxnSpPr>
              <p:spPr bwMode="auto">
                <a:xfrm>
                  <a:off x="8365407" y="4872819"/>
                  <a:ext cx="484062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feld 10"/>
              <p:cNvSpPr txBox="1">
                <a:spLocks noChangeArrowheads="1"/>
              </p:cNvSpPr>
              <p:nvPr/>
            </p:nvSpPr>
            <p:spPr bwMode="auto">
              <a:xfrm>
                <a:off x="8418219" y="816814"/>
                <a:ext cx="848245" cy="195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200" b="1" dirty="0" smtClean="0"/>
                  <a:t>Klebstoff</a:t>
                </a:r>
                <a:endParaRPr lang="de-DE" sz="1200" b="1" dirty="0"/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 bwMode="auto">
              <a:xfrm flipH="1">
                <a:off x="8825977" y="1018996"/>
                <a:ext cx="91738" cy="29583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2"/>
              <p:cNvSpPr txBox="1">
                <a:spLocks noChangeArrowheads="1"/>
              </p:cNvSpPr>
              <p:nvPr/>
            </p:nvSpPr>
            <p:spPr bwMode="auto">
              <a:xfrm>
                <a:off x="9471101" y="816814"/>
                <a:ext cx="2243110" cy="195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200" i="1" dirty="0" smtClean="0"/>
                  <a:t>&gt;&gt; verklebte Probe ohne Flansch</a:t>
                </a:r>
                <a:endParaRPr lang="de-DE" sz="1200" i="1" dirty="0"/>
              </a:p>
            </p:txBody>
          </p:sp>
        </p:grpSp>
        <p:grpSp>
          <p:nvGrpSpPr>
            <p:cNvPr id="34" name="Gruppieren 33"/>
            <p:cNvGrpSpPr/>
            <p:nvPr/>
          </p:nvGrpSpPr>
          <p:grpSpPr>
            <a:xfrm>
              <a:off x="408955" y="4664117"/>
              <a:ext cx="4121034" cy="1286273"/>
              <a:chOff x="7954878" y="4691089"/>
              <a:chExt cx="2901318" cy="905571"/>
            </a:xfrm>
          </p:grpSpPr>
          <p:sp>
            <p:nvSpPr>
              <p:cNvPr id="36" name="Rechteck 35"/>
              <p:cNvSpPr/>
              <p:nvPr/>
            </p:nvSpPr>
            <p:spPr bwMode="auto">
              <a:xfrm>
                <a:off x="9932225" y="4991344"/>
                <a:ext cx="107391" cy="60332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2800" dirty="0"/>
              </a:p>
            </p:txBody>
          </p:sp>
          <p:sp>
            <p:nvSpPr>
              <p:cNvPr id="37" name="Rechteck 36"/>
              <p:cNvSpPr/>
              <p:nvPr/>
            </p:nvSpPr>
            <p:spPr bwMode="auto">
              <a:xfrm>
                <a:off x="9910826" y="5104596"/>
                <a:ext cx="150911" cy="380789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 sz="2800" dirty="0"/>
              </a:p>
            </p:txBody>
          </p:sp>
          <p:sp>
            <p:nvSpPr>
              <p:cNvPr id="38" name="Rechteck 37"/>
              <p:cNvSpPr/>
              <p:nvPr/>
            </p:nvSpPr>
            <p:spPr bwMode="auto">
              <a:xfrm>
                <a:off x="7954878" y="4993340"/>
                <a:ext cx="1559454" cy="60332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2800" dirty="0"/>
              </a:p>
            </p:txBody>
          </p:sp>
          <p:sp>
            <p:nvSpPr>
              <p:cNvPr id="39" name="Ellipse 229"/>
              <p:cNvSpPr>
                <a:spLocks noChangeArrowheads="1"/>
              </p:cNvSpPr>
              <p:nvPr/>
            </p:nvSpPr>
            <p:spPr bwMode="auto">
              <a:xfrm rot="16200000">
                <a:off x="8548891" y="5104654"/>
                <a:ext cx="380789" cy="380674"/>
              </a:xfrm>
              <a:prstGeom prst="ellipse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 sz="2800" dirty="0"/>
              </a:p>
            </p:txBody>
          </p:sp>
          <p:grpSp>
            <p:nvGrpSpPr>
              <p:cNvPr id="40" name="Gruppieren 163"/>
              <p:cNvGrpSpPr>
                <a:grpSpLocks/>
              </p:cNvGrpSpPr>
              <p:nvPr/>
            </p:nvGrpSpPr>
            <p:grpSpPr bwMode="auto">
              <a:xfrm rot="16200000">
                <a:off x="8551440" y="5109390"/>
                <a:ext cx="366236" cy="371218"/>
                <a:chOff x="5625341" y="2459453"/>
                <a:chExt cx="466952" cy="473075"/>
              </a:xfrm>
            </p:grpSpPr>
            <p:grpSp>
              <p:nvGrpSpPr>
                <p:cNvPr id="54" name="Gruppieren 242"/>
                <p:cNvGrpSpPr>
                  <a:grpSpLocks/>
                </p:cNvGrpSpPr>
                <p:nvPr/>
              </p:nvGrpSpPr>
              <p:grpSpPr bwMode="auto">
                <a:xfrm>
                  <a:off x="5690668" y="2459453"/>
                  <a:ext cx="336339" cy="473075"/>
                  <a:chOff x="5990242" y="3530117"/>
                  <a:chExt cx="336223" cy="473284"/>
                </a:xfrm>
              </p:grpSpPr>
              <p:sp>
                <p:nvSpPr>
                  <p:cNvPr id="56" name="Ellipse 229"/>
                  <p:cNvSpPr>
                    <a:spLocks noChangeArrowheads="1"/>
                  </p:cNvSpPr>
                  <p:nvPr/>
                </p:nvSpPr>
                <p:spPr bwMode="auto">
                  <a:xfrm>
                    <a:off x="5990242" y="3604673"/>
                    <a:ext cx="336223" cy="336221"/>
                  </a:xfrm>
                  <a:prstGeom prst="ellipse">
                    <a:avLst/>
                  </a:prstGeom>
                  <a:pattFill prst="dk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DE" sz="2800" dirty="0"/>
                  </a:p>
                </p:txBody>
              </p:sp>
              <p:cxnSp>
                <p:nvCxnSpPr>
                  <p:cNvPr id="57" name="Gerade Verbindung 56"/>
                  <p:cNvCxnSpPr/>
                  <p:nvPr/>
                </p:nvCxnSpPr>
                <p:spPr bwMode="auto">
                  <a:xfrm flipH="1">
                    <a:off x="6158333" y="3530117"/>
                    <a:ext cx="0" cy="47328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5" name="Gerade Verbindung 54"/>
                <p:cNvCxnSpPr/>
                <p:nvPr/>
              </p:nvCxnSpPr>
              <p:spPr bwMode="auto">
                <a:xfrm flipH="1">
                  <a:off x="5625341" y="2700756"/>
                  <a:ext cx="466952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Ellipse 229"/>
              <p:cNvSpPr>
                <a:spLocks noChangeArrowheads="1"/>
              </p:cNvSpPr>
              <p:nvPr/>
            </p:nvSpPr>
            <p:spPr bwMode="auto">
              <a:xfrm rot="16200000">
                <a:off x="8105440" y="5163134"/>
                <a:ext cx="263795" cy="26371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 sz="2800" dirty="0"/>
              </a:p>
            </p:txBody>
          </p:sp>
          <p:cxnSp>
            <p:nvCxnSpPr>
              <p:cNvPr id="42" name="Gerade Verbindung 41"/>
              <p:cNvCxnSpPr/>
              <p:nvPr/>
            </p:nvCxnSpPr>
            <p:spPr bwMode="auto">
              <a:xfrm rot="16200000" flipH="1">
                <a:off x="8232611" y="5109397"/>
                <a:ext cx="0" cy="37121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 bwMode="auto">
              <a:xfrm rot="16200000" flipH="1">
                <a:off x="8053232" y="5295001"/>
                <a:ext cx="36623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uppieren 163"/>
              <p:cNvGrpSpPr>
                <a:grpSpLocks/>
              </p:cNvGrpSpPr>
              <p:nvPr/>
            </p:nvGrpSpPr>
            <p:grpSpPr bwMode="auto">
              <a:xfrm rot="16200000">
                <a:off x="9053295" y="5109390"/>
                <a:ext cx="366236" cy="371218"/>
                <a:chOff x="5625341" y="2459453"/>
                <a:chExt cx="466952" cy="473075"/>
              </a:xfrm>
            </p:grpSpPr>
            <p:grpSp>
              <p:nvGrpSpPr>
                <p:cNvPr id="50" name="Gruppieren 242"/>
                <p:cNvGrpSpPr>
                  <a:grpSpLocks/>
                </p:cNvGrpSpPr>
                <p:nvPr/>
              </p:nvGrpSpPr>
              <p:grpSpPr bwMode="auto">
                <a:xfrm>
                  <a:off x="5690668" y="2459453"/>
                  <a:ext cx="336339" cy="473075"/>
                  <a:chOff x="5990242" y="3530117"/>
                  <a:chExt cx="336223" cy="473284"/>
                </a:xfrm>
              </p:grpSpPr>
              <p:sp>
                <p:nvSpPr>
                  <p:cNvPr id="52" name="Ellipse 51"/>
                  <p:cNvSpPr>
                    <a:spLocks noChangeArrowheads="1"/>
                  </p:cNvSpPr>
                  <p:nvPr/>
                </p:nvSpPr>
                <p:spPr bwMode="auto">
                  <a:xfrm>
                    <a:off x="5990242" y="3604673"/>
                    <a:ext cx="336223" cy="336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DE" sz="2800" dirty="0"/>
                  </a:p>
                </p:txBody>
              </p:sp>
              <p:cxnSp>
                <p:nvCxnSpPr>
                  <p:cNvPr id="53" name="Gerade Verbindung 52"/>
                  <p:cNvCxnSpPr/>
                  <p:nvPr/>
                </p:nvCxnSpPr>
                <p:spPr bwMode="auto">
                  <a:xfrm flipH="1">
                    <a:off x="6158333" y="3530117"/>
                    <a:ext cx="0" cy="47328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Gerade Verbindung 50"/>
                <p:cNvCxnSpPr/>
                <p:nvPr/>
              </p:nvCxnSpPr>
              <p:spPr bwMode="auto">
                <a:xfrm flipH="1">
                  <a:off x="5625341" y="2700756"/>
                  <a:ext cx="466952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chteck 44"/>
              <p:cNvSpPr/>
              <p:nvPr/>
            </p:nvSpPr>
            <p:spPr bwMode="auto">
              <a:xfrm>
                <a:off x="9820621" y="5158424"/>
                <a:ext cx="330598" cy="269162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 sz="2800" dirty="0">
                  <a:solidFill>
                    <a:schemeClr val="tx1"/>
                  </a:solidFill>
                  <a:latin typeface="Arial" charset="0"/>
                  <a:ea typeface="ヒラギノ角ゴ Pro W3" charset="-128"/>
                </a:endParaRPr>
              </a:p>
            </p:txBody>
          </p:sp>
          <p:cxnSp>
            <p:nvCxnSpPr>
              <p:cNvPr id="46" name="Gerade Verbindung 45"/>
              <p:cNvCxnSpPr/>
              <p:nvPr/>
            </p:nvCxnSpPr>
            <p:spPr bwMode="auto">
              <a:xfrm>
                <a:off x="9805227" y="5295000"/>
                <a:ext cx="36803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feld 46"/>
              <p:cNvSpPr txBox="1">
                <a:spLocks noChangeArrowheads="1"/>
              </p:cNvSpPr>
              <p:nvPr/>
            </p:nvSpPr>
            <p:spPr bwMode="auto">
              <a:xfrm>
                <a:off x="8398919" y="4691089"/>
                <a:ext cx="1097102" cy="195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200" b="1" dirty="0" smtClean="0"/>
                  <a:t>Spannbuchse</a:t>
                </a:r>
                <a:endParaRPr lang="de-DE" sz="1200" b="1" dirty="0"/>
              </a:p>
            </p:txBody>
          </p:sp>
          <p:cxnSp>
            <p:nvCxnSpPr>
              <p:cNvPr id="48" name="Gerade Verbindung mit Pfeil 47"/>
              <p:cNvCxnSpPr>
                <a:stCxn id="47" idx="2"/>
              </p:cNvCxnSpPr>
              <p:nvPr/>
            </p:nvCxnSpPr>
            <p:spPr bwMode="auto">
              <a:xfrm flipH="1">
                <a:off x="8816978" y="4886104"/>
                <a:ext cx="130491" cy="30268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feld 48"/>
              <p:cNvSpPr txBox="1">
                <a:spLocks noChangeArrowheads="1"/>
              </p:cNvSpPr>
              <p:nvPr/>
            </p:nvSpPr>
            <p:spPr bwMode="auto">
              <a:xfrm>
                <a:off x="9424013" y="4691907"/>
                <a:ext cx="1432183" cy="195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200" i="1" dirty="0" smtClean="0"/>
                  <a:t>&gt;&gt; verspannte Probe</a:t>
                </a:r>
                <a:endParaRPr lang="de-DE" sz="1200" i="1" dirty="0"/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408955" y="3227153"/>
              <a:ext cx="4187920" cy="1282233"/>
              <a:chOff x="7954878" y="3411707"/>
              <a:chExt cx="2948406" cy="902726"/>
            </a:xfrm>
          </p:grpSpPr>
          <p:sp>
            <p:nvSpPr>
              <p:cNvPr id="59" name="Textfeld 58"/>
              <p:cNvSpPr txBox="1">
                <a:spLocks noChangeArrowheads="1"/>
              </p:cNvSpPr>
              <p:nvPr/>
            </p:nvSpPr>
            <p:spPr bwMode="auto">
              <a:xfrm>
                <a:off x="9471101" y="3416882"/>
                <a:ext cx="1432183" cy="195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200" i="1" dirty="0" smtClean="0"/>
                  <a:t>&gt;&gt; gesteckte Probe</a:t>
                </a:r>
                <a:endParaRPr lang="de-DE" sz="1200" i="1" dirty="0"/>
              </a:p>
            </p:txBody>
          </p:sp>
          <p:grpSp>
            <p:nvGrpSpPr>
              <p:cNvPr id="60" name="Gruppieren 59"/>
              <p:cNvGrpSpPr/>
              <p:nvPr/>
            </p:nvGrpSpPr>
            <p:grpSpPr>
              <a:xfrm>
                <a:off x="7954878" y="3707015"/>
                <a:ext cx="1570047" cy="607418"/>
                <a:chOff x="558775" y="4012381"/>
                <a:chExt cx="2051068" cy="793515"/>
              </a:xfrm>
            </p:grpSpPr>
            <p:sp>
              <p:nvSpPr>
                <p:cNvPr id="68" name="Rechteck 67"/>
                <p:cNvSpPr/>
                <p:nvPr/>
              </p:nvSpPr>
              <p:spPr bwMode="auto">
                <a:xfrm>
                  <a:off x="558775" y="4012381"/>
                  <a:ext cx="2051068" cy="793515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sz="2800" dirty="0"/>
                </a:p>
              </p:txBody>
            </p:sp>
            <p:sp>
              <p:nvSpPr>
                <p:cNvPr id="69" name="Ellipse 229"/>
                <p:cNvSpPr>
                  <a:spLocks noChangeArrowheads="1"/>
                </p:cNvSpPr>
                <p:nvPr/>
              </p:nvSpPr>
              <p:spPr bwMode="auto">
                <a:xfrm rot="16200000">
                  <a:off x="1395046" y="4213765"/>
                  <a:ext cx="390840" cy="390722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 sz="2800" dirty="0"/>
                </a:p>
              </p:txBody>
            </p:sp>
            <p:grpSp>
              <p:nvGrpSpPr>
                <p:cNvPr id="70" name="Gruppieren 163"/>
                <p:cNvGrpSpPr>
                  <a:grpSpLocks/>
                </p:cNvGrpSpPr>
                <p:nvPr/>
              </p:nvGrpSpPr>
              <p:grpSpPr bwMode="auto">
                <a:xfrm rot="16200000">
                  <a:off x="1343402" y="4165016"/>
                  <a:ext cx="481691" cy="488244"/>
                  <a:chOff x="5625341" y="2459453"/>
                  <a:chExt cx="466952" cy="473075"/>
                </a:xfrm>
              </p:grpSpPr>
              <p:grpSp>
                <p:nvGrpSpPr>
                  <p:cNvPr id="79" name="Gruppieren 242"/>
                  <p:cNvGrpSpPr>
                    <a:grpSpLocks/>
                  </p:cNvGrpSpPr>
                  <p:nvPr/>
                </p:nvGrpSpPr>
                <p:grpSpPr bwMode="auto">
                  <a:xfrm>
                    <a:off x="5690668" y="2459453"/>
                    <a:ext cx="336339" cy="473075"/>
                    <a:chOff x="5990242" y="3530117"/>
                    <a:chExt cx="336223" cy="473284"/>
                  </a:xfrm>
                </p:grpSpPr>
                <p:sp>
                  <p:nvSpPr>
                    <p:cNvPr id="81" name="Ellips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90242" y="3604673"/>
                      <a:ext cx="336223" cy="336221"/>
                    </a:xfrm>
                    <a:prstGeom prst="ellipse">
                      <a:avLst/>
                    </a:prstGeom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de-DE" sz="2800" dirty="0"/>
                    </a:p>
                  </p:txBody>
                </p:sp>
                <p:cxnSp>
                  <p:nvCxnSpPr>
                    <p:cNvPr id="82" name="Gerade Verbindung 81"/>
                    <p:cNvCxnSpPr/>
                    <p:nvPr/>
                  </p:nvCxnSpPr>
                  <p:spPr bwMode="auto">
                    <a:xfrm flipH="1">
                      <a:off x="6158333" y="3530117"/>
                      <a:ext cx="0" cy="47328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0" name="Gerade Verbindung 79"/>
                  <p:cNvCxnSpPr/>
                  <p:nvPr/>
                </p:nvCxnSpPr>
                <p:spPr bwMode="auto">
                  <a:xfrm flipH="1">
                    <a:off x="5625341" y="2700756"/>
                    <a:ext cx="466952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Ellipse 229"/>
                <p:cNvSpPr>
                  <a:spLocks noChangeArrowheads="1"/>
                </p:cNvSpPr>
                <p:nvPr/>
              </p:nvSpPr>
              <p:spPr bwMode="auto">
                <a:xfrm rot="16200000">
                  <a:off x="756801" y="4235702"/>
                  <a:ext cx="346955" cy="34684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 sz="2800" dirty="0"/>
                </a:p>
              </p:txBody>
            </p:sp>
            <p:cxnSp>
              <p:nvCxnSpPr>
                <p:cNvPr id="72" name="Gerade Verbindung 71"/>
                <p:cNvCxnSpPr/>
                <p:nvPr/>
              </p:nvCxnSpPr>
              <p:spPr bwMode="auto">
                <a:xfrm rot="16200000" flipH="1">
                  <a:off x="924063" y="4165025"/>
                  <a:ext cx="0" cy="48824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 Verbindung 72"/>
                <p:cNvCxnSpPr/>
                <p:nvPr/>
              </p:nvCxnSpPr>
              <p:spPr bwMode="auto">
                <a:xfrm rot="16200000" flipH="1">
                  <a:off x="688135" y="4409140"/>
                  <a:ext cx="481691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" name="Gruppieren 163"/>
                <p:cNvGrpSpPr>
                  <a:grpSpLocks/>
                </p:cNvGrpSpPr>
                <p:nvPr/>
              </p:nvGrpSpPr>
              <p:grpSpPr bwMode="auto">
                <a:xfrm rot="16200000">
                  <a:off x="2003466" y="4165016"/>
                  <a:ext cx="481691" cy="488244"/>
                  <a:chOff x="5625341" y="2459453"/>
                  <a:chExt cx="466952" cy="473075"/>
                </a:xfrm>
              </p:grpSpPr>
              <p:grpSp>
                <p:nvGrpSpPr>
                  <p:cNvPr id="75" name="Gruppieren 242"/>
                  <p:cNvGrpSpPr>
                    <a:grpSpLocks/>
                  </p:cNvGrpSpPr>
                  <p:nvPr/>
                </p:nvGrpSpPr>
                <p:grpSpPr bwMode="auto">
                  <a:xfrm>
                    <a:off x="5690668" y="2459453"/>
                    <a:ext cx="336339" cy="473075"/>
                    <a:chOff x="5990242" y="3530117"/>
                    <a:chExt cx="336223" cy="473284"/>
                  </a:xfrm>
                </p:grpSpPr>
                <p:sp>
                  <p:nvSpPr>
                    <p:cNvPr id="77" name="Ellips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90242" y="3604673"/>
                      <a:ext cx="336223" cy="336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de-DE" sz="2800" dirty="0"/>
                    </a:p>
                  </p:txBody>
                </p:sp>
                <p:cxnSp>
                  <p:nvCxnSpPr>
                    <p:cNvPr id="78" name="Gerade Verbindung 77"/>
                    <p:cNvCxnSpPr/>
                    <p:nvPr/>
                  </p:nvCxnSpPr>
                  <p:spPr bwMode="auto">
                    <a:xfrm flipH="1">
                      <a:off x="6158333" y="3530117"/>
                      <a:ext cx="0" cy="47328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6" name="Gerade Verbindung 75"/>
                  <p:cNvCxnSpPr/>
                  <p:nvPr/>
                </p:nvCxnSpPr>
                <p:spPr bwMode="auto">
                  <a:xfrm flipH="1">
                    <a:off x="5625341" y="2700756"/>
                    <a:ext cx="466952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1" name="Gruppieren 60"/>
              <p:cNvGrpSpPr/>
              <p:nvPr/>
            </p:nvGrpSpPr>
            <p:grpSpPr>
              <a:xfrm>
                <a:off x="9807486" y="3705006"/>
                <a:ext cx="370539" cy="607418"/>
                <a:chOff x="8365407" y="4473437"/>
                <a:chExt cx="484062" cy="793515"/>
              </a:xfrm>
            </p:grpSpPr>
            <p:sp>
              <p:nvSpPr>
                <p:cNvPr id="64" name="Rechteck 63"/>
                <p:cNvSpPr/>
                <p:nvPr/>
              </p:nvSpPr>
              <p:spPr bwMode="auto">
                <a:xfrm>
                  <a:off x="8532440" y="4473437"/>
                  <a:ext cx="141246" cy="793515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sz="2800" dirty="0"/>
                </a:p>
              </p:txBody>
            </p:sp>
            <p:cxnSp>
              <p:nvCxnSpPr>
                <p:cNvPr id="65" name="Gerade Verbindung 64"/>
                <p:cNvCxnSpPr/>
                <p:nvPr/>
              </p:nvCxnSpPr>
              <p:spPr bwMode="auto">
                <a:xfrm>
                  <a:off x="8365407" y="4872819"/>
                  <a:ext cx="484062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hteck 65"/>
                <p:cNvSpPr/>
                <p:nvPr/>
              </p:nvSpPr>
              <p:spPr bwMode="auto">
                <a:xfrm>
                  <a:off x="8532440" y="4677387"/>
                  <a:ext cx="141248" cy="38616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 sz="2800" dirty="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endParaRPr>
                </a:p>
              </p:txBody>
            </p:sp>
            <p:sp>
              <p:nvSpPr>
                <p:cNvPr id="67" name="Rechteck 66"/>
                <p:cNvSpPr/>
                <p:nvPr/>
              </p:nvSpPr>
              <p:spPr bwMode="auto">
                <a:xfrm>
                  <a:off x="8385654" y="4693188"/>
                  <a:ext cx="434818" cy="354014"/>
                </a:xfrm>
                <a:prstGeom prst="rect">
                  <a:avLst/>
                </a:prstGeom>
                <a:pattFill prst="dkDnDiag">
                  <a:fgClr>
                    <a:schemeClr val="tx1"/>
                  </a:fgClr>
                  <a:bgClr>
                    <a:schemeClr val="bg1"/>
                  </a:bgClr>
                </a:patt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 sz="2800" dirty="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endParaRPr>
                </a:p>
              </p:txBody>
            </p:sp>
          </p:grpSp>
          <p:sp>
            <p:nvSpPr>
              <p:cNvPr id="62" name="Textfeld 61"/>
              <p:cNvSpPr txBox="1">
                <a:spLocks noChangeArrowheads="1"/>
              </p:cNvSpPr>
              <p:nvPr/>
            </p:nvSpPr>
            <p:spPr bwMode="auto">
              <a:xfrm>
                <a:off x="8285419" y="3411707"/>
                <a:ext cx="1138594" cy="195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buFontTx/>
                  <a:buNone/>
                </a:pPr>
                <a:r>
                  <a:rPr lang="de-DE" sz="1200" b="1" dirty="0" smtClean="0"/>
                  <a:t>Spielpassung</a:t>
                </a:r>
                <a:endParaRPr lang="de-DE" sz="1200" b="1" dirty="0"/>
              </a:p>
            </p:txBody>
          </p:sp>
          <p:cxnSp>
            <p:nvCxnSpPr>
              <p:cNvPr id="63" name="Gerade Verbindung mit Pfeil 62"/>
              <p:cNvCxnSpPr/>
              <p:nvPr/>
            </p:nvCxnSpPr>
            <p:spPr bwMode="auto">
              <a:xfrm flipH="1">
                <a:off x="8825977" y="3602217"/>
                <a:ext cx="91738" cy="29583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" descr="Y:\Projekte\BiLo\05_Mediathek\01_Bilder\DLR_Fotografen_2015-02-17\Img9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8" b="23970"/>
          <a:stretch/>
        </p:blipFill>
        <p:spPr bwMode="auto">
          <a:xfrm>
            <a:off x="4631973" y="2213447"/>
            <a:ext cx="4149689" cy="3409021"/>
          </a:xfrm>
          <a:prstGeom prst="ellipse">
            <a:avLst/>
          </a:prstGeom>
          <a:ln w="254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ICCS20 &gt; Beyland &gt; 05.09.2017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Rax-Buchse</a:t>
            </a:r>
            <a:r>
              <a:rPr lang="en-US" noProof="0" dirty="0" smtClean="0"/>
              <a:t> – </a:t>
            </a:r>
            <a:r>
              <a:rPr lang="en-US" noProof="0" dirty="0" err="1" smtClean="0"/>
              <a:t>Funktionsdemonstrator</a:t>
            </a:r>
            <a:r>
              <a:rPr lang="en-US" noProof="0" dirty="0" smtClean="0"/>
              <a:t> + </a:t>
            </a:r>
            <a:r>
              <a:rPr lang="en-US" noProof="0" dirty="0" err="1" smtClean="0"/>
              <a:t>Patentanmeldung</a:t>
            </a:r>
            <a:endParaRPr lang="en-US" noProof="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99" y="1197546"/>
            <a:ext cx="8156933" cy="55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2"/>
          <a:stretch/>
        </p:blipFill>
        <p:spPr bwMode="auto">
          <a:xfrm>
            <a:off x="7321723" y="477466"/>
            <a:ext cx="4700512" cy="22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Slide </a:t>
            </a:r>
            <a:fld id="{A5AC3FBE-A647-41C9-A8C3-4435ED4FC89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Bolted joints for thick laminates - state of the art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Fields of application for many decades</a:t>
            </a:r>
          </a:p>
          <a:p>
            <a:pPr lvl="1"/>
            <a:r>
              <a:rPr lang="en-US" noProof="0" dirty="0" smtClean="0"/>
              <a:t>multi-stage rockets for transportation of satellites</a:t>
            </a:r>
          </a:p>
          <a:p>
            <a:pPr lvl="1"/>
            <a:r>
              <a:rPr lang="en-US" noProof="0" dirty="0" smtClean="0"/>
              <a:t>connection of aircraft wing and fuselage</a:t>
            </a:r>
          </a:p>
          <a:p>
            <a:pPr lvl="1"/>
            <a:r>
              <a:rPr lang="en-US" noProof="0" dirty="0" smtClean="0"/>
              <a:t>root connection of rotor blades of wind turbines</a:t>
            </a:r>
          </a:p>
          <a:p>
            <a:endParaRPr lang="en-US" noProof="0" dirty="0" smtClean="0"/>
          </a:p>
          <a:p>
            <a:r>
              <a:rPr lang="en-US" noProof="0" dirty="0" smtClean="0"/>
              <a:t>Failure modes</a:t>
            </a:r>
            <a:endParaRPr lang="en-US" noProof="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875" y="3069753"/>
            <a:ext cx="3008293" cy="263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3893"/>
          <a:stretch>
            <a:fillRect/>
          </a:stretch>
        </p:blipFill>
        <p:spPr bwMode="auto">
          <a:xfrm>
            <a:off x="4369395" y="3531695"/>
            <a:ext cx="3600400" cy="187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336947" y="3429794"/>
            <a:ext cx="3451078" cy="2799333"/>
            <a:chOff x="336947" y="3564867"/>
            <a:chExt cx="3511872" cy="2848646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55" y="3564867"/>
              <a:ext cx="3439864" cy="25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platzhalter 2"/>
            <p:cNvSpPr txBox="1">
              <a:spLocks/>
            </p:cNvSpPr>
            <p:nvPr/>
          </p:nvSpPr>
          <p:spPr bwMode="auto">
            <a:xfrm>
              <a:off x="336947" y="4680824"/>
              <a:ext cx="1656184" cy="319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de-DE" sz="1200" dirty="0" smtClean="0"/>
                <a:t>Tension</a:t>
              </a:r>
              <a:endParaRPr lang="en-US" altLang="de-DE" sz="1200" dirty="0"/>
            </a:p>
          </p:txBody>
        </p:sp>
        <p:sp>
          <p:nvSpPr>
            <p:cNvPr id="17" name="Textplatzhalter 2"/>
            <p:cNvSpPr txBox="1">
              <a:spLocks/>
            </p:cNvSpPr>
            <p:nvPr/>
          </p:nvSpPr>
          <p:spPr bwMode="auto">
            <a:xfrm>
              <a:off x="2017638" y="4680824"/>
              <a:ext cx="1656184" cy="319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de-DE" sz="1200" dirty="0" smtClean="0"/>
                <a:t>Shear Out</a:t>
              </a:r>
              <a:endParaRPr lang="en-US" altLang="de-DE" sz="1200" dirty="0"/>
            </a:p>
          </p:txBody>
        </p:sp>
        <p:sp>
          <p:nvSpPr>
            <p:cNvPr id="18" name="Textplatzhalter 2"/>
            <p:cNvSpPr txBox="1">
              <a:spLocks/>
            </p:cNvSpPr>
            <p:nvPr/>
          </p:nvSpPr>
          <p:spPr bwMode="auto">
            <a:xfrm>
              <a:off x="336947" y="6094090"/>
              <a:ext cx="1656184" cy="319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de-DE" sz="1200" dirty="0" smtClean="0"/>
                <a:t>Cleavage</a:t>
              </a:r>
              <a:endParaRPr lang="en-US" altLang="de-DE" sz="1200" dirty="0"/>
            </a:p>
          </p:txBody>
        </p:sp>
        <p:sp>
          <p:nvSpPr>
            <p:cNvPr id="19" name="Textplatzhalter 2"/>
            <p:cNvSpPr txBox="1">
              <a:spLocks/>
            </p:cNvSpPr>
            <p:nvPr/>
          </p:nvSpPr>
          <p:spPr bwMode="auto">
            <a:xfrm>
              <a:off x="2017638" y="6094090"/>
              <a:ext cx="1656184" cy="319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de-DE" sz="1200" dirty="0" smtClean="0"/>
                <a:t>Bearing</a:t>
              </a:r>
              <a:endParaRPr lang="en-US" altLang="de-DE" sz="1200" dirty="0"/>
            </a:p>
          </p:txBody>
        </p:sp>
      </p:grpSp>
      <p:sp>
        <p:nvSpPr>
          <p:cNvPr id="20" name="Textplatzhalter 2"/>
          <p:cNvSpPr txBox="1">
            <a:spLocks/>
          </p:cNvSpPr>
          <p:nvPr/>
        </p:nvSpPr>
        <p:spPr bwMode="auto">
          <a:xfrm>
            <a:off x="8257827" y="2813284"/>
            <a:ext cx="2828304" cy="23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de-DE" sz="1400" dirty="0" smtClean="0"/>
              <a:t>Payload adapter Ariane 5 [DIEM]</a:t>
            </a:r>
            <a:endParaRPr lang="en-US" altLang="de-DE" sz="1400" dirty="0"/>
          </a:p>
        </p:txBody>
      </p:sp>
      <p:sp>
        <p:nvSpPr>
          <p:cNvPr id="21" name="Textplatzhalter 2"/>
          <p:cNvSpPr txBox="1">
            <a:spLocks/>
          </p:cNvSpPr>
          <p:nvPr/>
        </p:nvSpPr>
        <p:spPr bwMode="auto">
          <a:xfrm>
            <a:off x="4602535" y="5471281"/>
            <a:ext cx="3151236" cy="23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de-DE" sz="1400" dirty="0" smtClean="0"/>
              <a:t>T-Bolt connection for rotor blades [HAU]</a:t>
            </a: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2018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Slide </a:t>
            </a:r>
            <a:fld id="{A5AC3FBE-A647-41C9-A8C3-4435ED4FC8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Problems of state of the art bolted joints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595363" cy="3926826"/>
          </a:xfrm>
        </p:spPr>
        <p:txBody>
          <a:bodyPr/>
          <a:lstStyle/>
          <a:p>
            <a:r>
              <a:rPr lang="en-US" noProof="0" dirty="0" smtClean="0"/>
              <a:t>Joint stiffness and wear depend on bolt-hole clearance</a:t>
            </a:r>
          </a:p>
          <a:p>
            <a:pPr marL="0" indent="0">
              <a:buNone/>
            </a:pPr>
            <a:endParaRPr lang="en-US" noProof="0" dirty="0" smtClean="0"/>
          </a:p>
          <a:p>
            <a:r>
              <a:rPr lang="en-US" noProof="0" dirty="0" smtClean="0"/>
              <a:t>Avoiding big bolt-hole clearance leads to</a:t>
            </a:r>
          </a:p>
          <a:p>
            <a:pPr lvl="1"/>
            <a:r>
              <a:rPr lang="en-US" noProof="0" dirty="0" smtClean="0"/>
              <a:t>High </a:t>
            </a:r>
            <a:r>
              <a:rPr lang="en-US" noProof="0" dirty="0" smtClean="0"/>
              <a:t>effort </a:t>
            </a:r>
            <a:r>
              <a:rPr lang="en-US" noProof="0" dirty="0" smtClean="0"/>
              <a:t>for precise drilling of borehole</a:t>
            </a:r>
          </a:p>
          <a:p>
            <a:pPr lvl="1"/>
            <a:r>
              <a:rPr lang="en-US" noProof="0" dirty="0" smtClean="0"/>
              <a:t>Need for reaming / drilling of both joint parts in one process</a:t>
            </a:r>
          </a:p>
          <a:p>
            <a:endParaRPr lang="en-US" noProof="0" dirty="0" smtClean="0"/>
          </a:p>
        </p:txBody>
      </p:sp>
      <p:grpSp>
        <p:nvGrpSpPr>
          <p:cNvPr id="9" name="Gruppieren 8"/>
          <p:cNvGrpSpPr/>
          <p:nvPr/>
        </p:nvGrpSpPr>
        <p:grpSpPr>
          <a:xfrm>
            <a:off x="4597905" y="1136138"/>
            <a:ext cx="2578842" cy="1612806"/>
            <a:chOff x="6226211" y="669317"/>
            <a:chExt cx="4320480" cy="2702025"/>
          </a:xfrm>
        </p:grpSpPr>
        <p:sp>
          <p:nvSpPr>
            <p:cNvPr id="10" name="Rechteck 9"/>
            <p:cNvSpPr/>
            <p:nvPr/>
          </p:nvSpPr>
          <p:spPr>
            <a:xfrm>
              <a:off x="6226211" y="1715158"/>
              <a:ext cx="1584176" cy="57606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8962515" y="1715158"/>
              <a:ext cx="1584176" cy="57606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7918399" y="1283110"/>
              <a:ext cx="936104" cy="2088232"/>
              <a:chOff x="8005799" y="2061642"/>
              <a:chExt cx="936104" cy="2088232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8005799" y="2205658"/>
                <a:ext cx="936104" cy="18002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8" name="Gerade Verbindung 17"/>
              <p:cNvCxnSpPr/>
              <p:nvPr/>
            </p:nvCxnSpPr>
            <p:spPr>
              <a:xfrm>
                <a:off x="8473851" y="2061642"/>
                <a:ext cx="0" cy="208823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lgDash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hteck 12"/>
            <p:cNvSpPr/>
            <p:nvPr/>
          </p:nvSpPr>
          <p:spPr>
            <a:xfrm>
              <a:off x="6226211" y="2399234"/>
              <a:ext cx="1584176" cy="57606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8962515" y="2399234"/>
              <a:ext cx="1584176" cy="57606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platzhalter 2"/>
            <p:cNvSpPr txBox="1">
              <a:spLocks/>
            </p:cNvSpPr>
            <p:nvPr/>
          </p:nvSpPr>
          <p:spPr bwMode="auto">
            <a:xfrm>
              <a:off x="6357893" y="669317"/>
              <a:ext cx="2413359" cy="383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b="1" dirty="0" smtClean="0"/>
                <a:t>Big Clearance</a:t>
              </a:r>
              <a:endParaRPr lang="en-US" altLang="de-DE" sz="1600" b="1" dirty="0"/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>
              <a:off x="7472722" y="1105594"/>
              <a:ext cx="381333" cy="5414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/>
          <p:cNvGrpSpPr/>
          <p:nvPr/>
        </p:nvGrpSpPr>
        <p:grpSpPr>
          <a:xfrm>
            <a:off x="8009013" y="1169957"/>
            <a:ext cx="3699576" cy="1581554"/>
            <a:chOff x="5947472" y="2749170"/>
            <a:chExt cx="4670663" cy="1996690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5947472" y="3172246"/>
              <a:ext cx="4670663" cy="1573614"/>
              <a:chOff x="5453560" y="4257886"/>
              <a:chExt cx="6198108" cy="2088232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6245647" y="4689935"/>
                <a:ext cx="1584175" cy="576064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8905899" y="4689934"/>
                <a:ext cx="1584176" cy="576064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6457627" y="5374010"/>
                <a:ext cx="1584176" cy="57606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9132493" y="5370414"/>
                <a:ext cx="1584175" cy="57606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Gerade Verbindung mit Pfeil 23"/>
              <p:cNvCxnSpPr/>
              <p:nvPr/>
            </p:nvCxnSpPr>
            <p:spPr>
              <a:xfrm flipH="1">
                <a:off x="5453560" y="4977967"/>
                <a:ext cx="108012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mit Pfeil 24"/>
              <p:cNvCxnSpPr/>
              <p:nvPr/>
            </p:nvCxnSpPr>
            <p:spPr>
              <a:xfrm>
                <a:off x="10506720" y="5658446"/>
                <a:ext cx="103693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platzhalter 2"/>
              <p:cNvSpPr txBox="1">
                <a:spLocks/>
              </p:cNvSpPr>
              <p:nvPr/>
            </p:nvSpPr>
            <p:spPr bwMode="auto">
              <a:xfrm>
                <a:off x="5474171" y="4257886"/>
                <a:ext cx="684076" cy="465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FontTx/>
                  <a:buNone/>
                </a:pPr>
                <a:r>
                  <a:rPr lang="en-US" altLang="de-DE" sz="2000" b="1" dirty="0" smtClean="0">
                    <a:solidFill>
                      <a:srgbClr val="FF0000"/>
                    </a:solidFill>
                  </a:rPr>
                  <a:t>P</a:t>
                </a:r>
                <a:endParaRPr lang="en-US" altLang="de-DE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platzhalter 2"/>
              <p:cNvSpPr txBox="1">
                <a:spLocks/>
              </p:cNvSpPr>
              <p:nvPr/>
            </p:nvSpPr>
            <p:spPr bwMode="auto">
              <a:xfrm>
                <a:off x="10967592" y="5876916"/>
                <a:ext cx="684076" cy="465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FontTx/>
                  <a:buNone/>
                </a:pPr>
                <a:r>
                  <a:rPr lang="en-US" altLang="de-DE" sz="2000" b="1" dirty="0" smtClean="0">
                    <a:solidFill>
                      <a:srgbClr val="FF0000"/>
                    </a:solidFill>
                  </a:rPr>
                  <a:t>P</a:t>
                </a:r>
                <a:endParaRPr lang="en-US" altLang="de-DE" sz="2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8" name="Gruppieren 27"/>
              <p:cNvGrpSpPr/>
              <p:nvPr/>
            </p:nvGrpSpPr>
            <p:grpSpPr>
              <a:xfrm rot="21099837">
                <a:off x="8005799" y="4257886"/>
                <a:ext cx="936104" cy="2088232"/>
                <a:chOff x="8005799" y="2061642"/>
                <a:chExt cx="936104" cy="2088232"/>
              </a:xfrm>
            </p:grpSpPr>
            <p:sp>
              <p:nvSpPr>
                <p:cNvPr id="29" name="Rechteck 28"/>
                <p:cNvSpPr/>
                <p:nvPr/>
              </p:nvSpPr>
              <p:spPr>
                <a:xfrm rot="20972512">
                  <a:off x="8005799" y="2205659"/>
                  <a:ext cx="936104" cy="18002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0" name="Gerade Verbindung 29"/>
                <p:cNvCxnSpPr/>
                <p:nvPr/>
              </p:nvCxnSpPr>
              <p:spPr>
                <a:xfrm rot="20972512">
                  <a:off x="8473851" y="2061642"/>
                  <a:ext cx="0" cy="208823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lgDash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platzhalter 2"/>
            <p:cNvSpPr txBox="1">
              <a:spLocks/>
            </p:cNvSpPr>
            <p:nvPr/>
          </p:nvSpPr>
          <p:spPr bwMode="auto">
            <a:xfrm>
              <a:off x="6889675" y="2749170"/>
              <a:ext cx="3232963" cy="289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b="1" dirty="0" smtClean="0"/>
                <a:t>Low Stiffness, high wear</a:t>
              </a:r>
              <a:endParaRPr lang="en-US" altLang="de-DE" sz="1600" b="1" dirty="0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8081019" y="2959557"/>
            <a:ext cx="3526768" cy="1581558"/>
            <a:chOff x="6031480" y="2749170"/>
            <a:chExt cx="4452498" cy="1996694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6031480" y="3172248"/>
              <a:ext cx="4452498" cy="1573616"/>
              <a:chOff x="5565038" y="4257886"/>
              <a:chExt cx="5908593" cy="2088234"/>
            </a:xfrm>
          </p:grpSpPr>
          <p:sp>
            <p:nvSpPr>
              <p:cNvPr id="48" name="Rechteck 47"/>
              <p:cNvSpPr/>
              <p:nvPr/>
            </p:nvSpPr>
            <p:spPr>
              <a:xfrm>
                <a:off x="6357126" y="4689934"/>
                <a:ext cx="1584175" cy="576064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8905899" y="4689934"/>
                <a:ext cx="1584176" cy="576064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6457627" y="5374010"/>
                <a:ext cx="1584176" cy="57606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8989354" y="5374010"/>
                <a:ext cx="1584175" cy="57606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2" name="Gerade Verbindung mit Pfeil 51"/>
              <p:cNvCxnSpPr/>
              <p:nvPr/>
            </p:nvCxnSpPr>
            <p:spPr>
              <a:xfrm flipH="1">
                <a:off x="5565038" y="4977966"/>
                <a:ext cx="108012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mit Pfeil 52"/>
              <p:cNvCxnSpPr/>
              <p:nvPr/>
            </p:nvCxnSpPr>
            <p:spPr>
              <a:xfrm>
                <a:off x="10328683" y="5662042"/>
                <a:ext cx="103693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platzhalter 2"/>
              <p:cNvSpPr txBox="1">
                <a:spLocks/>
              </p:cNvSpPr>
              <p:nvPr/>
            </p:nvSpPr>
            <p:spPr bwMode="auto">
              <a:xfrm>
                <a:off x="5585652" y="4257886"/>
                <a:ext cx="684076" cy="465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FontTx/>
                  <a:buNone/>
                </a:pPr>
                <a:r>
                  <a:rPr lang="en-US" altLang="de-DE" sz="2000" b="1" dirty="0" smtClean="0">
                    <a:solidFill>
                      <a:srgbClr val="FF0000"/>
                    </a:solidFill>
                  </a:rPr>
                  <a:t>P</a:t>
                </a:r>
                <a:endParaRPr lang="en-US" altLang="de-DE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Textplatzhalter 2"/>
              <p:cNvSpPr txBox="1">
                <a:spLocks/>
              </p:cNvSpPr>
              <p:nvPr/>
            </p:nvSpPr>
            <p:spPr bwMode="auto">
              <a:xfrm>
                <a:off x="10789555" y="5880513"/>
                <a:ext cx="684076" cy="465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FontTx/>
                  <a:buNone/>
                </a:pPr>
                <a:r>
                  <a:rPr lang="en-US" altLang="de-DE" sz="2000" b="1" dirty="0" smtClean="0">
                    <a:solidFill>
                      <a:srgbClr val="FF0000"/>
                    </a:solidFill>
                  </a:rPr>
                  <a:t>P</a:t>
                </a:r>
                <a:endParaRPr lang="en-US" altLang="de-DE" sz="2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6" name="Gruppieren 55"/>
              <p:cNvGrpSpPr/>
              <p:nvPr/>
            </p:nvGrpSpPr>
            <p:grpSpPr>
              <a:xfrm rot="21099837">
                <a:off x="8005794" y="4257888"/>
                <a:ext cx="936104" cy="2088232"/>
                <a:chOff x="8005794" y="2061643"/>
                <a:chExt cx="936104" cy="2088232"/>
              </a:xfrm>
            </p:grpSpPr>
            <p:sp>
              <p:nvSpPr>
                <p:cNvPr id="57" name="Rechteck 56"/>
                <p:cNvSpPr/>
                <p:nvPr/>
              </p:nvSpPr>
              <p:spPr>
                <a:xfrm rot="208653">
                  <a:off x="8005794" y="2205658"/>
                  <a:ext cx="936104" cy="18002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58" name="Gerade Verbindung 57"/>
                <p:cNvCxnSpPr/>
                <p:nvPr/>
              </p:nvCxnSpPr>
              <p:spPr>
                <a:xfrm rot="208653">
                  <a:off x="8473851" y="2061643"/>
                  <a:ext cx="0" cy="208823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lgDash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Textplatzhalter 2"/>
            <p:cNvSpPr txBox="1">
              <a:spLocks/>
            </p:cNvSpPr>
            <p:nvPr/>
          </p:nvSpPr>
          <p:spPr bwMode="auto">
            <a:xfrm>
              <a:off x="6889674" y="2749170"/>
              <a:ext cx="3512909" cy="314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b="1" dirty="0" smtClean="0"/>
                <a:t>High Stiffness, medium wear</a:t>
              </a:r>
              <a:endParaRPr lang="en-US" altLang="de-DE" sz="1600" b="1" dirty="0"/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4667836" y="2925738"/>
            <a:ext cx="2445498" cy="1612806"/>
            <a:chOff x="1185918" y="4535498"/>
            <a:chExt cx="2646349" cy="1745267"/>
          </a:xfrm>
        </p:grpSpPr>
        <p:sp>
          <p:nvSpPr>
            <p:cNvPr id="36" name="Rechteck 35"/>
            <p:cNvSpPr/>
            <p:nvPr/>
          </p:nvSpPr>
          <p:spPr>
            <a:xfrm>
              <a:off x="1185918" y="5211018"/>
              <a:ext cx="1023236" cy="372086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2809031" y="5211018"/>
              <a:ext cx="1023236" cy="372086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1185918" y="5652870"/>
              <a:ext cx="1023236" cy="37208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2809031" y="5652870"/>
              <a:ext cx="1023236" cy="37208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platzhalter 2"/>
            <p:cNvSpPr txBox="1">
              <a:spLocks/>
            </p:cNvSpPr>
            <p:nvPr/>
          </p:nvSpPr>
          <p:spPr bwMode="auto">
            <a:xfrm>
              <a:off x="1201043" y="4535498"/>
              <a:ext cx="2536115" cy="24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b="1" dirty="0" smtClean="0"/>
                <a:t>Small / No Clearance</a:t>
              </a:r>
              <a:endParaRPr lang="en-US" altLang="de-DE" sz="1600" b="1" dirty="0"/>
            </a:p>
          </p:txBody>
        </p:sp>
        <p:cxnSp>
          <p:nvCxnSpPr>
            <p:cNvPr id="42" name="Gerade Verbindung mit Pfeil 41"/>
            <p:cNvCxnSpPr/>
            <p:nvPr/>
          </p:nvCxnSpPr>
          <p:spPr>
            <a:xfrm>
              <a:off x="1921123" y="4817294"/>
              <a:ext cx="246306" cy="3497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ieren 37"/>
            <p:cNvGrpSpPr/>
            <p:nvPr/>
          </p:nvGrpSpPr>
          <p:grpSpPr>
            <a:xfrm>
              <a:off x="2208989" y="4931953"/>
              <a:ext cx="604639" cy="1348812"/>
              <a:chOff x="8005799" y="2061642"/>
              <a:chExt cx="936104" cy="2088232"/>
            </a:xfrm>
          </p:grpSpPr>
          <p:sp>
            <p:nvSpPr>
              <p:cNvPr id="43" name="Rechteck 42"/>
              <p:cNvSpPr/>
              <p:nvPr/>
            </p:nvSpPr>
            <p:spPr>
              <a:xfrm>
                <a:off x="8005799" y="2205658"/>
                <a:ext cx="936104" cy="180020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4" name="Gerade Verbindung 43"/>
              <p:cNvCxnSpPr/>
              <p:nvPr/>
            </p:nvCxnSpPr>
            <p:spPr>
              <a:xfrm>
                <a:off x="8473851" y="2061642"/>
                <a:ext cx="0" cy="208823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lgDash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uppieren 5"/>
          <p:cNvGrpSpPr/>
          <p:nvPr/>
        </p:nvGrpSpPr>
        <p:grpSpPr>
          <a:xfrm>
            <a:off x="4667836" y="4721126"/>
            <a:ext cx="2445497" cy="1588235"/>
            <a:chOff x="4667836" y="4721126"/>
            <a:chExt cx="2445497" cy="1588235"/>
          </a:xfrm>
        </p:grpSpPr>
        <p:grpSp>
          <p:nvGrpSpPr>
            <p:cNvPr id="68" name="Gruppieren 67"/>
            <p:cNvGrpSpPr/>
            <p:nvPr/>
          </p:nvGrpSpPr>
          <p:grpSpPr>
            <a:xfrm>
              <a:off x="5604342" y="5118100"/>
              <a:ext cx="592934" cy="1191261"/>
              <a:chOff x="8005799" y="2157688"/>
              <a:chExt cx="936104" cy="1776316"/>
            </a:xfrm>
          </p:grpSpPr>
          <p:sp>
            <p:nvSpPr>
              <p:cNvPr id="83" name="Rechteck 82"/>
              <p:cNvSpPr/>
              <p:nvPr/>
            </p:nvSpPr>
            <p:spPr>
              <a:xfrm>
                <a:off x="8005799" y="2280780"/>
                <a:ext cx="936104" cy="154697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4" name="Gerade Verbindung 83"/>
              <p:cNvCxnSpPr/>
              <p:nvPr/>
            </p:nvCxnSpPr>
            <p:spPr>
              <a:xfrm>
                <a:off x="8473851" y="2157688"/>
                <a:ext cx="0" cy="1776316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lgDash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/>
            <p:cNvGrpSpPr/>
            <p:nvPr/>
          </p:nvGrpSpPr>
          <p:grpSpPr>
            <a:xfrm>
              <a:off x="4667836" y="5288578"/>
              <a:ext cx="2445497" cy="418722"/>
              <a:chOff x="1092535" y="4040942"/>
              <a:chExt cx="4307800" cy="737588"/>
            </a:xfrm>
          </p:grpSpPr>
          <p:sp>
            <p:nvSpPr>
              <p:cNvPr id="77" name="Rechteck 76"/>
              <p:cNvSpPr/>
              <p:nvPr/>
            </p:nvSpPr>
            <p:spPr>
              <a:xfrm>
                <a:off x="1092535" y="4109240"/>
                <a:ext cx="1412511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Rechtwinkliges Dreieck 71"/>
              <p:cNvSpPr/>
              <p:nvPr/>
            </p:nvSpPr>
            <p:spPr>
              <a:xfrm rot="10800000">
                <a:off x="2529394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Rechtwinkliges Dreieck 71"/>
              <p:cNvSpPr/>
              <p:nvPr/>
            </p:nvSpPr>
            <p:spPr>
              <a:xfrm>
                <a:off x="2489769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Rechteck 79"/>
              <p:cNvSpPr/>
              <p:nvPr/>
            </p:nvSpPr>
            <p:spPr>
              <a:xfrm flipH="1">
                <a:off x="4023807" y="4109240"/>
                <a:ext cx="1376528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Rechtwinkliges Dreieck 71"/>
              <p:cNvSpPr/>
              <p:nvPr/>
            </p:nvSpPr>
            <p:spPr>
              <a:xfrm rot="10800000" flipH="1">
                <a:off x="3786680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Rechtwinkliges Dreieck 71"/>
              <p:cNvSpPr/>
              <p:nvPr/>
            </p:nvSpPr>
            <p:spPr>
              <a:xfrm flipH="1">
                <a:off x="3819821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0" name="Gruppieren 69"/>
            <p:cNvGrpSpPr/>
            <p:nvPr/>
          </p:nvGrpSpPr>
          <p:grpSpPr>
            <a:xfrm flipV="1">
              <a:off x="4667836" y="5747376"/>
              <a:ext cx="2445496" cy="418722"/>
              <a:chOff x="1092535" y="4040942"/>
              <a:chExt cx="4307799" cy="737588"/>
            </a:xfrm>
          </p:grpSpPr>
          <p:sp>
            <p:nvSpPr>
              <p:cNvPr id="71" name="Rechteck 70"/>
              <p:cNvSpPr/>
              <p:nvPr/>
            </p:nvSpPr>
            <p:spPr>
              <a:xfrm>
                <a:off x="1092535" y="4109241"/>
                <a:ext cx="1412511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Rechtwinkliges Dreieck 71"/>
              <p:cNvSpPr/>
              <p:nvPr/>
            </p:nvSpPr>
            <p:spPr>
              <a:xfrm rot="10800000">
                <a:off x="2529394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htwinkliges Dreieck 71"/>
              <p:cNvSpPr/>
              <p:nvPr/>
            </p:nvSpPr>
            <p:spPr>
              <a:xfrm>
                <a:off x="2489769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Rechteck 73"/>
              <p:cNvSpPr/>
              <p:nvPr/>
            </p:nvSpPr>
            <p:spPr>
              <a:xfrm flipH="1">
                <a:off x="4023807" y="4109241"/>
                <a:ext cx="1376527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Rechtwinkliges Dreieck 71"/>
              <p:cNvSpPr/>
              <p:nvPr/>
            </p:nvSpPr>
            <p:spPr>
              <a:xfrm rot="10800000" flipH="1">
                <a:off x="3786680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Rechtwinkliges Dreieck 71"/>
              <p:cNvSpPr/>
              <p:nvPr/>
            </p:nvSpPr>
            <p:spPr>
              <a:xfrm flipH="1">
                <a:off x="3819821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7" name="Textplatzhalter 2"/>
            <p:cNvSpPr txBox="1">
              <a:spLocks/>
            </p:cNvSpPr>
            <p:nvPr/>
          </p:nvSpPr>
          <p:spPr bwMode="auto">
            <a:xfrm>
              <a:off x="4826640" y="4721126"/>
              <a:ext cx="1859533" cy="3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b="1" dirty="0" smtClean="0"/>
                <a:t>Radial Pretension</a:t>
              </a:r>
              <a:endParaRPr lang="en-US" altLang="de-DE" sz="1600" b="1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8185819" y="4721125"/>
            <a:ext cx="3312368" cy="1625960"/>
            <a:chOff x="8185819" y="4721125"/>
            <a:chExt cx="3312368" cy="1625960"/>
          </a:xfrm>
        </p:grpSpPr>
        <p:grpSp>
          <p:nvGrpSpPr>
            <p:cNvPr id="86" name="Gruppieren 85"/>
            <p:cNvGrpSpPr/>
            <p:nvPr/>
          </p:nvGrpSpPr>
          <p:grpSpPr>
            <a:xfrm flipV="1">
              <a:off x="8639615" y="5747376"/>
              <a:ext cx="2330060" cy="418722"/>
              <a:chOff x="1201043" y="4040942"/>
              <a:chExt cx="4104455" cy="737588"/>
            </a:xfrm>
          </p:grpSpPr>
          <p:sp>
            <p:nvSpPr>
              <p:cNvPr id="102" name="Rechteck 101"/>
              <p:cNvSpPr/>
              <p:nvPr/>
            </p:nvSpPr>
            <p:spPr>
              <a:xfrm>
                <a:off x="1201043" y="4109240"/>
                <a:ext cx="1304002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htwinkliges Dreieck 71"/>
              <p:cNvSpPr/>
              <p:nvPr/>
            </p:nvSpPr>
            <p:spPr>
              <a:xfrm rot="10800000">
                <a:off x="2529394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htwinkliges Dreieck 71"/>
              <p:cNvSpPr/>
              <p:nvPr/>
            </p:nvSpPr>
            <p:spPr>
              <a:xfrm>
                <a:off x="2489769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hteck 104"/>
              <p:cNvSpPr/>
              <p:nvPr/>
            </p:nvSpPr>
            <p:spPr>
              <a:xfrm flipH="1">
                <a:off x="4023808" y="4109240"/>
                <a:ext cx="1281690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htwinkliges Dreieck 71"/>
              <p:cNvSpPr/>
              <p:nvPr/>
            </p:nvSpPr>
            <p:spPr>
              <a:xfrm rot="10800000" flipH="1">
                <a:off x="3786680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htwinkliges Dreieck 71"/>
              <p:cNvSpPr/>
              <p:nvPr/>
            </p:nvSpPr>
            <p:spPr>
              <a:xfrm flipH="1">
                <a:off x="3819821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7" name="Gruppieren 86"/>
            <p:cNvGrpSpPr/>
            <p:nvPr/>
          </p:nvGrpSpPr>
          <p:grpSpPr>
            <a:xfrm>
              <a:off x="8621365" y="5288577"/>
              <a:ext cx="2330060" cy="418722"/>
              <a:chOff x="1201043" y="4040942"/>
              <a:chExt cx="4104455" cy="737588"/>
            </a:xfrm>
          </p:grpSpPr>
          <p:sp>
            <p:nvSpPr>
              <p:cNvPr id="96" name="Rechteck 95"/>
              <p:cNvSpPr/>
              <p:nvPr/>
            </p:nvSpPr>
            <p:spPr>
              <a:xfrm>
                <a:off x="1201043" y="4109240"/>
                <a:ext cx="1304002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Rechtwinkliges Dreieck 71"/>
              <p:cNvSpPr/>
              <p:nvPr/>
            </p:nvSpPr>
            <p:spPr>
              <a:xfrm rot="10800000">
                <a:off x="2529394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Rechtwinkliges Dreieck 71"/>
              <p:cNvSpPr/>
              <p:nvPr/>
            </p:nvSpPr>
            <p:spPr>
              <a:xfrm>
                <a:off x="2489769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Rechteck 98"/>
              <p:cNvSpPr/>
              <p:nvPr/>
            </p:nvSpPr>
            <p:spPr>
              <a:xfrm flipH="1">
                <a:off x="4023808" y="4109240"/>
                <a:ext cx="1281690" cy="64274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Rechtwinkliges Dreieck 71"/>
              <p:cNvSpPr/>
              <p:nvPr/>
            </p:nvSpPr>
            <p:spPr>
              <a:xfrm rot="10800000" flipH="1">
                <a:off x="3786680" y="4040942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Rechtwinkliges Dreieck 71"/>
              <p:cNvSpPr/>
              <p:nvPr/>
            </p:nvSpPr>
            <p:spPr>
              <a:xfrm flipH="1">
                <a:off x="3819821" y="4060553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uppieren 87"/>
            <p:cNvGrpSpPr/>
            <p:nvPr/>
          </p:nvGrpSpPr>
          <p:grpSpPr>
            <a:xfrm rot="21480000">
              <a:off x="9507471" y="5124450"/>
              <a:ext cx="592934" cy="1222635"/>
              <a:chOff x="8005799" y="2167142"/>
              <a:chExt cx="936104" cy="1823100"/>
            </a:xfrm>
          </p:grpSpPr>
          <p:sp>
            <p:nvSpPr>
              <p:cNvPr id="94" name="Rechteck 93"/>
              <p:cNvSpPr/>
              <p:nvPr/>
            </p:nvSpPr>
            <p:spPr>
              <a:xfrm>
                <a:off x="8005799" y="2261359"/>
                <a:ext cx="936104" cy="1582212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5" name="Gerade Verbindung 94"/>
              <p:cNvCxnSpPr/>
              <p:nvPr/>
            </p:nvCxnSpPr>
            <p:spPr>
              <a:xfrm rot="120000">
                <a:off x="8440149" y="2167142"/>
                <a:ext cx="67405" cy="182310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lgDash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Gerade Verbindung mit Pfeil 88"/>
            <p:cNvCxnSpPr/>
            <p:nvPr/>
          </p:nvCxnSpPr>
          <p:spPr>
            <a:xfrm flipH="1">
              <a:off x="8185819" y="5509219"/>
              <a:ext cx="62668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platzhalter 2"/>
            <p:cNvSpPr txBox="1">
              <a:spLocks/>
            </p:cNvSpPr>
            <p:nvPr/>
          </p:nvSpPr>
          <p:spPr bwMode="auto">
            <a:xfrm>
              <a:off x="8197779" y="5085978"/>
              <a:ext cx="396898" cy="270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de-DE" sz="2000" b="1" dirty="0" smtClean="0">
                  <a:solidFill>
                    <a:srgbClr val="FF0000"/>
                  </a:solidFill>
                </a:rPr>
                <a:t>P</a:t>
              </a:r>
              <a:endParaRPr lang="en-US" altLang="de-DE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1" name="Gerade Verbindung mit Pfeil 90"/>
            <p:cNvCxnSpPr/>
            <p:nvPr/>
          </p:nvCxnSpPr>
          <p:spPr>
            <a:xfrm>
              <a:off x="10833894" y="5923081"/>
              <a:ext cx="60162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platzhalter 2"/>
            <p:cNvSpPr txBox="1">
              <a:spLocks/>
            </p:cNvSpPr>
            <p:nvPr/>
          </p:nvSpPr>
          <p:spPr bwMode="auto">
            <a:xfrm>
              <a:off x="11101289" y="6049837"/>
              <a:ext cx="396898" cy="270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de-DE" sz="2000" b="1" dirty="0" smtClean="0">
                  <a:solidFill>
                    <a:srgbClr val="FF0000"/>
                  </a:solidFill>
                </a:rPr>
                <a:t>P</a:t>
              </a:r>
              <a:endParaRPr lang="en-US" altLang="de-DE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3" name="Textplatzhalter 2"/>
            <p:cNvSpPr txBox="1">
              <a:spLocks/>
            </p:cNvSpPr>
            <p:nvPr/>
          </p:nvSpPr>
          <p:spPr bwMode="auto">
            <a:xfrm>
              <a:off x="8483592" y="4721125"/>
              <a:ext cx="3014595" cy="3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b="1" dirty="0" smtClean="0"/>
                <a:t>Very high stiffness, low wear</a:t>
              </a:r>
              <a:endParaRPr lang="en-US" altLang="de-D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3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Slide </a:t>
            </a:r>
            <a:fld id="{A5AC3FBE-A647-41C9-A8C3-4435ED4FC89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Concept of radial pretension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013102" y="5374010"/>
            <a:ext cx="10773117" cy="2340594"/>
          </a:xfrm>
        </p:spPr>
        <p:txBody>
          <a:bodyPr/>
          <a:lstStyle/>
          <a:p>
            <a:r>
              <a:rPr lang="en-US" noProof="0" dirty="0" smtClean="0"/>
              <a:t>Clamping bush overcomes clearance and creates a radial pretension between bolt and bore hole</a:t>
            </a:r>
          </a:p>
          <a:p>
            <a:r>
              <a:rPr lang="en-US" noProof="0" dirty="0" smtClean="0"/>
              <a:t>Radial pretension by axial tightening of inner and outer ring</a:t>
            </a:r>
          </a:p>
          <a:p>
            <a:r>
              <a:rPr lang="en-US" noProof="0" dirty="0" smtClean="0"/>
              <a:t>Outer ring of clamping bush is slatted &gt;&gt; Diameter increase of 1 mm possible</a:t>
            </a:r>
          </a:p>
        </p:txBody>
      </p:sp>
      <p:grpSp>
        <p:nvGrpSpPr>
          <p:cNvPr id="85" name="Gruppieren 84"/>
          <p:cNvGrpSpPr/>
          <p:nvPr/>
        </p:nvGrpSpPr>
        <p:grpSpPr>
          <a:xfrm rot="5400000">
            <a:off x="1839347" y="2273784"/>
            <a:ext cx="3507432" cy="1840697"/>
            <a:chOff x="7451117" y="2430871"/>
            <a:chExt cx="3728587" cy="1956759"/>
          </a:xfrm>
        </p:grpSpPr>
        <p:sp>
          <p:nvSpPr>
            <p:cNvPr id="75" name="Rechteck 74"/>
            <p:cNvSpPr/>
            <p:nvPr/>
          </p:nvSpPr>
          <p:spPr>
            <a:xfrm>
              <a:off x="7893379" y="3163421"/>
              <a:ext cx="883780" cy="642749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6" name="Gruppieren 75"/>
            <p:cNvGrpSpPr/>
            <p:nvPr/>
          </p:nvGrpSpPr>
          <p:grpSpPr>
            <a:xfrm>
              <a:off x="9014328" y="2773727"/>
              <a:ext cx="1044467" cy="1397803"/>
              <a:chOff x="8005800" y="2191081"/>
              <a:chExt cx="936104" cy="1958791"/>
            </a:xfrm>
          </p:grpSpPr>
          <p:sp>
            <p:nvSpPr>
              <p:cNvPr id="77" name="Rechteck 76"/>
              <p:cNvSpPr/>
              <p:nvPr/>
            </p:nvSpPr>
            <p:spPr>
              <a:xfrm>
                <a:off x="8005800" y="2364603"/>
                <a:ext cx="936104" cy="164125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8" name="Gerade Verbindung 77"/>
              <p:cNvCxnSpPr/>
              <p:nvPr/>
            </p:nvCxnSpPr>
            <p:spPr>
              <a:xfrm rot="16200000" flipH="1">
                <a:off x="7494456" y="3170477"/>
                <a:ext cx="1958791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lgDash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htwinkliges Dreieck 71"/>
            <p:cNvSpPr/>
            <p:nvPr/>
          </p:nvSpPr>
          <p:spPr>
            <a:xfrm rot="10800000">
              <a:off x="8801508" y="3021507"/>
              <a:ext cx="212780" cy="717977"/>
            </a:xfrm>
            <a:custGeom>
              <a:avLst/>
              <a:gdLst/>
              <a:ahLst/>
              <a:cxnLst/>
              <a:rect l="l" t="t" r="r" b="b"/>
              <a:pathLst>
                <a:path w="232549" h="694849">
                  <a:moveTo>
                    <a:pt x="232549" y="694849"/>
                  </a:moveTo>
                  <a:lnTo>
                    <a:pt x="0" y="694849"/>
                  </a:lnTo>
                  <a:lnTo>
                    <a:pt x="0" y="0"/>
                  </a:lnTo>
                  <a:lnTo>
                    <a:pt x="45549" y="0"/>
                  </a:lnTo>
                  <a:close/>
                </a:path>
              </a:pathLst>
            </a:cu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htwinkliges Dreieck 71"/>
            <p:cNvSpPr/>
            <p:nvPr/>
          </p:nvSpPr>
          <p:spPr>
            <a:xfrm>
              <a:off x="8779526" y="3114734"/>
              <a:ext cx="212780" cy="717977"/>
            </a:xfrm>
            <a:custGeom>
              <a:avLst/>
              <a:gdLst/>
              <a:ahLst/>
              <a:cxnLst/>
              <a:rect l="l" t="t" r="r" b="b"/>
              <a:pathLst>
                <a:path w="232549" h="694849">
                  <a:moveTo>
                    <a:pt x="232549" y="694849"/>
                  </a:moveTo>
                  <a:lnTo>
                    <a:pt x="0" y="694849"/>
                  </a:lnTo>
                  <a:lnTo>
                    <a:pt x="0" y="0"/>
                  </a:lnTo>
                  <a:lnTo>
                    <a:pt x="45549" y="0"/>
                  </a:lnTo>
                  <a:close/>
                </a:path>
              </a:pathLst>
            </a:custGeom>
            <a:solidFill>
              <a:srgbClr val="00B0F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6" name="Gruppieren 85"/>
            <p:cNvGrpSpPr/>
            <p:nvPr/>
          </p:nvGrpSpPr>
          <p:grpSpPr>
            <a:xfrm flipH="1">
              <a:off x="10058794" y="3021507"/>
              <a:ext cx="1120910" cy="811204"/>
              <a:chOff x="9653954" y="4368000"/>
              <a:chExt cx="1120909" cy="811204"/>
            </a:xfrm>
          </p:grpSpPr>
          <p:sp>
            <p:nvSpPr>
              <p:cNvPr id="87" name="Rechteck 86"/>
              <p:cNvSpPr/>
              <p:nvPr/>
            </p:nvSpPr>
            <p:spPr>
              <a:xfrm>
                <a:off x="9653954" y="4509914"/>
                <a:ext cx="883780" cy="642749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Rechtwinkliges Dreieck 71"/>
              <p:cNvSpPr/>
              <p:nvPr/>
            </p:nvSpPr>
            <p:spPr>
              <a:xfrm rot="10800000">
                <a:off x="10562083" y="4368000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Rechtwinkliges Dreieck 71"/>
              <p:cNvSpPr/>
              <p:nvPr/>
            </p:nvSpPr>
            <p:spPr>
              <a:xfrm>
                <a:off x="10540101" y="4461227"/>
                <a:ext cx="212780" cy="717977"/>
              </a:xfrm>
              <a:custGeom>
                <a:avLst/>
                <a:gdLst/>
                <a:ahLst/>
                <a:cxnLst/>
                <a:rect l="l" t="t" r="r" b="b"/>
                <a:pathLst>
                  <a:path w="232549" h="694849">
                    <a:moveTo>
                      <a:pt x="232549" y="694849"/>
                    </a:moveTo>
                    <a:lnTo>
                      <a:pt x="0" y="694849"/>
                    </a:lnTo>
                    <a:lnTo>
                      <a:pt x="0" y="0"/>
                    </a:lnTo>
                    <a:lnTo>
                      <a:pt x="4554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0" name="Textplatzhalter 2"/>
            <p:cNvSpPr txBox="1">
              <a:spLocks/>
            </p:cNvSpPr>
            <p:nvPr/>
          </p:nvSpPr>
          <p:spPr bwMode="auto">
            <a:xfrm rot="16200000">
              <a:off x="6686916" y="3195072"/>
              <a:ext cx="1956759" cy="428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b="1" dirty="0" smtClean="0"/>
                <a:t>2 - No Clearance</a:t>
              </a:r>
              <a:endParaRPr lang="en-US" altLang="de-DE" b="1" dirty="0"/>
            </a:p>
          </p:txBody>
        </p:sp>
        <p:cxnSp>
          <p:nvCxnSpPr>
            <p:cNvPr id="160" name="Gerade Verbindung mit Pfeil 159"/>
            <p:cNvCxnSpPr/>
            <p:nvPr/>
          </p:nvCxnSpPr>
          <p:spPr>
            <a:xfrm>
              <a:off x="8898951" y="2579110"/>
              <a:ext cx="0" cy="3768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mit Pfeil 163"/>
            <p:cNvCxnSpPr/>
            <p:nvPr/>
          </p:nvCxnSpPr>
          <p:spPr>
            <a:xfrm>
              <a:off x="10180835" y="2580037"/>
              <a:ext cx="0" cy="3759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 Verbindung mit Pfeil 173"/>
            <p:cNvCxnSpPr/>
            <p:nvPr/>
          </p:nvCxnSpPr>
          <p:spPr>
            <a:xfrm flipV="1">
              <a:off x="10195791" y="3910140"/>
              <a:ext cx="0" cy="3800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 Verbindung mit Pfeil 179"/>
            <p:cNvCxnSpPr/>
            <p:nvPr/>
          </p:nvCxnSpPr>
          <p:spPr>
            <a:xfrm flipV="1">
              <a:off x="8881341" y="3910140"/>
              <a:ext cx="0" cy="3800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/>
        </p:nvGrpSpPr>
        <p:grpSpPr>
          <a:xfrm>
            <a:off x="4801442" y="1433604"/>
            <a:ext cx="2376264" cy="3521057"/>
            <a:chOff x="9907350" y="1126212"/>
            <a:chExt cx="2526096" cy="3743071"/>
          </a:xfrm>
        </p:grpSpPr>
        <p:sp>
          <p:nvSpPr>
            <p:cNvPr id="103" name="Rechteck 102"/>
            <p:cNvSpPr/>
            <p:nvPr/>
          </p:nvSpPr>
          <p:spPr>
            <a:xfrm rot="5400000">
              <a:off x="10428441" y="1703474"/>
              <a:ext cx="883780" cy="642749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4" name="Gruppieren 103"/>
            <p:cNvGrpSpPr/>
            <p:nvPr/>
          </p:nvGrpSpPr>
          <p:grpSpPr>
            <a:xfrm rot="5400000">
              <a:off x="10355061" y="2532438"/>
              <a:ext cx="1044467" cy="1387403"/>
              <a:chOff x="8005799" y="2061642"/>
              <a:chExt cx="936104" cy="2088232"/>
            </a:xfrm>
          </p:grpSpPr>
          <p:sp>
            <p:nvSpPr>
              <p:cNvPr id="105" name="Rechteck 104"/>
              <p:cNvSpPr/>
              <p:nvPr/>
            </p:nvSpPr>
            <p:spPr>
              <a:xfrm>
                <a:off x="8005799" y="2205658"/>
                <a:ext cx="936104" cy="18002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6" name="Gerade Verbindung 105"/>
              <p:cNvCxnSpPr/>
              <p:nvPr/>
            </p:nvCxnSpPr>
            <p:spPr>
              <a:xfrm>
                <a:off x="8473851" y="2061642"/>
                <a:ext cx="0" cy="208823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lgDash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Rechtwinkliges Dreieck 71"/>
            <p:cNvSpPr/>
            <p:nvPr/>
          </p:nvSpPr>
          <p:spPr>
            <a:xfrm rot="16200000">
              <a:off x="10794625" y="2238489"/>
              <a:ext cx="212780" cy="717977"/>
            </a:xfrm>
            <a:custGeom>
              <a:avLst/>
              <a:gdLst/>
              <a:ahLst/>
              <a:cxnLst/>
              <a:rect l="l" t="t" r="r" b="b"/>
              <a:pathLst>
                <a:path w="232549" h="694849">
                  <a:moveTo>
                    <a:pt x="232549" y="694849"/>
                  </a:moveTo>
                  <a:lnTo>
                    <a:pt x="0" y="694849"/>
                  </a:lnTo>
                  <a:lnTo>
                    <a:pt x="0" y="0"/>
                  </a:lnTo>
                  <a:lnTo>
                    <a:pt x="45549" y="0"/>
                  </a:lnTo>
                  <a:close/>
                </a:path>
              </a:pathLst>
            </a:cu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htwinkliges Dreieck 71"/>
            <p:cNvSpPr/>
            <p:nvPr/>
          </p:nvSpPr>
          <p:spPr>
            <a:xfrm rot="5400000">
              <a:off x="10775014" y="2198864"/>
              <a:ext cx="212780" cy="717977"/>
            </a:xfrm>
            <a:custGeom>
              <a:avLst/>
              <a:gdLst/>
              <a:ahLst/>
              <a:cxnLst/>
              <a:rect l="l" t="t" r="r" b="b"/>
              <a:pathLst>
                <a:path w="232549" h="694849">
                  <a:moveTo>
                    <a:pt x="232549" y="694849"/>
                  </a:moveTo>
                  <a:lnTo>
                    <a:pt x="0" y="694849"/>
                  </a:lnTo>
                  <a:lnTo>
                    <a:pt x="0" y="0"/>
                  </a:lnTo>
                  <a:lnTo>
                    <a:pt x="45549" y="0"/>
                  </a:lnTo>
                  <a:close/>
                </a:path>
              </a:pathLst>
            </a:custGeom>
            <a:solidFill>
              <a:srgbClr val="00B0F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hteck 109"/>
            <p:cNvSpPr/>
            <p:nvPr/>
          </p:nvSpPr>
          <p:spPr>
            <a:xfrm rot="5400000" flipH="1">
              <a:off x="10428440" y="4106018"/>
              <a:ext cx="883781" cy="642749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htwinkliges Dreieck 71"/>
            <p:cNvSpPr/>
            <p:nvPr/>
          </p:nvSpPr>
          <p:spPr>
            <a:xfrm rot="16200000" flipH="1">
              <a:off x="10794625" y="3495775"/>
              <a:ext cx="212780" cy="717977"/>
            </a:xfrm>
            <a:custGeom>
              <a:avLst/>
              <a:gdLst/>
              <a:ahLst/>
              <a:cxnLst/>
              <a:rect l="l" t="t" r="r" b="b"/>
              <a:pathLst>
                <a:path w="232549" h="694849">
                  <a:moveTo>
                    <a:pt x="232549" y="694849"/>
                  </a:moveTo>
                  <a:lnTo>
                    <a:pt x="0" y="694849"/>
                  </a:lnTo>
                  <a:lnTo>
                    <a:pt x="0" y="0"/>
                  </a:lnTo>
                  <a:lnTo>
                    <a:pt x="45549" y="0"/>
                  </a:lnTo>
                  <a:close/>
                </a:path>
              </a:pathLst>
            </a:cu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htwinkliges Dreieck 71"/>
            <p:cNvSpPr/>
            <p:nvPr/>
          </p:nvSpPr>
          <p:spPr>
            <a:xfrm rot="5400000" flipH="1">
              <a:off x="10775014" y="3528916"/>
              <a:ext cx="212780" cy="717977"/>
            </a:xfrm>
            <a:custGeom>
              <a:avLst/>
              <a:gdLst/>
              <a:ahLst/>
              <a:cxnLst/>
              <a:rect l="l" t="t" r="r" b="b"/>
              <a:pathLst>
                <a:path w="232549" h="694849">
                  <a:moveTo>
                    <a:pt x="232549" y="694849"/>
                  </a:moveTo>
                  <a:lnTo>
                    <a:pt x="0" y="694849"/>
                  </a:lnTo>
                  <a:lnTo>
                    <a:pt x="0" y="0"/>
                  </a:lnTo>
                  <a:lnTo>
                    <a:pt x="45549" y="0"/>
                  </a:lnTo>
                  <a:close/>
                </a:path>
              </a:pathLst>
            </a:custGeom>
            <a:solidFill>
              <a:srgbClr val="00B0F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platzhalter 2"/>
            <p:cNvSpPr txBox="1">
              <a:spLocks/>
            </p:cNvSpPr>
            <p:nvPr/>
          </p:nvSpPr>
          <p:spPr bwMode="auto">
            <a:xfrm>
              <a:off x="9907350" y="1126212"/>
              <a:ext cx="2526096" cy="428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b="1" dirty="0" smtClean="0">
                  <a:solidFill>
                    <a:srgbClr val="FF0000"/>
                  </a:solidFill>
                </a:rPr>
                <a:t>3 - Radial Pretension</a:t>
              </a:r>
              <a:endParaRPr lang="en-US" alt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4105" name="Gruppieren 4104"/>
            <p:cNvGrpSpPr/>
            <p:nvPr/>
          </p:nvGrpSpPr>
          <p:grpSpPr>
            <a:xfrm rot="5400000">
              <a:off x="10718430" y="2097317"/>
              <a:ext cx="291318" cy="508000"/>
              <a:chOff x="8462623" y="5446018"/>
              <a:chExt cx="291318" cy="508000"/>
            </a:xfrm>
          </p:grpSpPr>
          <p:cxnSp>
            <p:nvCxnSpPr>
              <p:cNvPr id="115" name="Gerade Verbindung mit Pfeil 114"/>
              <p:cNvCxnSpPr/>
              <p:nvPr/>
            </p:nvCxnSpPr>
            <p:spPr>
              <a:xfrm flipH="1">
                <a:off x="8462623" y="5446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mit Pfeil 119"/>
              <p:cNvCxnSpPr/>
              <p:nvPr/>
            </p:nvCxnSpPr>
            <p:spPr>
              <a:xfrm flipH="1">
                <a:off x="8462623" y="5573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 Verbindung mit Pfeil 120"/>
              <p:cNvCxnSpPr/>
              <p:nvPr/>
            </p:nvCxnSpPr>
            <p:spPr>
              <a:xfrm flipH="1">
                <a:off x="8462623" y="5700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mit Pfeil 121"/>
              <p:cNvCxnSpPr/>
              <p:nvPr/>
            </p:nvCxnSpPr>
            <p:spPr>
              <a:xfrm flipH="1">
                <a:off x="8462623" y="5827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 Verbindung mit Pfeil 122"/>
              <p:cNvCxnSpPr/>
              <p:nvPr/>
            </p:nvCxnSpPr>
            <p:spPr>
              <a:xfrm flipH="1">
                <a:off x="8462623" y="5954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uppieren 130"/>
            <p:cNvGrpSpPr/>
            <p:nvPr/>
          </p:nvGrpSpPr>
          <p:grpSpPr>
            <a:xfrm rot="16200000">
              <a:off x="10718430" y="3839798"/>
              <a:ext cx="291318" cy="508000"/>
              <a:chOff x="8462623" y="5446018"/>
              <a:chExt cx="291318" cy="508000"/>
            </a:xfrm>
          </p:grpSpPr>
          <p:cxnSp>
            <p:nvCxnSpPr>
              <p:cNvPr id="132" name="Gerade Verbindung mit Pfeil 131"/>
              <p:cNvCxnSpPr/>
              <p:nvPr/>
            </p:nvCxnSpPr>
            <p:spPr>
              <a:xfrm flipH="1">
                <a:off x="8462623" y="5446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mit Pfeil 132"/>
              <p:cNvCxnSpPr/>
              <p:nvPr/>
            </p:nvCxnSpPr>
            <p:spPr>
              <a:xfrm flipH="1">
                <a:off x="8462623" y="5573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 Verbindung mit Pfeil 133"/>
              <p:cNvCxnSpPr/>
              <p:nvPr/>
            </p:nvCxnSpPr>
            <p:spPr>
              <a:xfrm flipH="1">
                <a:off x="8462623" y="5700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mit Pfeil 134"/>
              <p:cNvCxnSpPr/>
              <p:nvPr/>
            </p:nvCxnSpPr>
            <p:spPr>
              <a:xfrm flipH="1">
                <a:off x="8462623" y="5827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 Verbindung mit Pfeil 135"/>
              <p:cNvCxnSpPr/>
              <p:nvPr/>
            </p:nvCxnSpPr>
            <p:spPr>
              <a:xfrm flipH="1">
                <a:off x="8462623" y="5954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uppieren 136"/>
            <p:cNvGrpSpPr/>
            <p:nvPr/>
          </p:nvGrpSpPr>
          <p:grpSpPr>
            <a:xfrm rot="16200000">
              <a:off x="10718430" y="2562704"/>
              <a:ext cx="291318" cy="508000"/>
              <a:chOff x="8462623" y="5446018"/>
              <a:chExt cx="291318" cy="508000"/>
            </a:xfrm>
          </p:grpSpPr>
          <p:cxnSp>
            <p:nvCxnSpPr>
              <p:cNvPr id="138" name="Gerade Verbindung mit Pfeil 137"/>
              <p:cNvCxnSpPr/>
              <p:nvPr/>
            </p:nvCxnSpPr>
            <p:spPr>
              <a:xfrm flipH="1">
                <a:off x="8462623" y="5446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mit Pfeil 138"/>
              <p:cNvCxnSpPr/>
              <p:nvPr/>
            </p:nvCxnSpPr>
            <p:spPr>
              <a:xfrm flipH="1">
                <a:off x="8462623" y="5573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 Verbindung mit Pfeil 139"/>
              <p:cNvCxnSpPr/>
              <p:nvPr/>
            </p:nvCxnSpPr>
            <p:spPr>
              <a:xfrm flipH="1">
                <a:off x="8462623" y="5700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 Verbindung mit Pfeil 140"/>
              <p:cNvCxnSpPr/>
              <p:nvPr/>
            </p:nvCxnSpPr>
            <p:spPr>
              <a:xfrm flipH="1">
                <a:off x="8462623" y="5827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 Verbindung mit Pfeil 141"/>
              <p:cNvCxnSpPr/>
              <p:nvPr/>
            </p:nvCxnSpPr>
            <p:spPr>
              <a:xfrm flipH="1">
                <a:off x="8462623" y="5954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uppieren 142"/>
            <p:cNvGrpSpPr/>
            <p:nvPr/>
          </p:nvGrpSpPr>
          <p:grpSpPr>
            <a:xfrm rot="5400000">
              <a:off x="10718430" y="3390174"/>
              <a:ext cx="291318" cy="508000"/>
              <a:chOff x="8462623" y="5446018"/>
              <a:chExt cx="291318" cy="508000"/>
            </a:xfrm>
          </p:grpSpPr>
          <p:cxnSp>
            <p:nvCxnSpPr>
              <p:cNvPr id="144" name="Gerade Verbindung mit Pfeil 143"/>
              <p:cNvCxnSpPr/>
              <p:nvPr/>
            </p:nvCxnSpPr>
            <p:spPr>
              <a:xfrm flipH="1">
                <a:off x="8462623" y="5446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Gerade Verbindung mit Pfeil 144"/>
              <p:cNvCxnSpPr/>
              <p:nvPr/>
            </p:nvCxnSpPr>
            <p:spPr>
              <a:xfrm flipH="1">
                <a:off x="8462623" y="5573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Gerade Verbindung mit Pfeil 145"/>
              <p:cNvCxnSpPr/>
              <p:nvPr/>
            </p:nvCxnSpPr>
            <p:spPr>
              <a:xfrm flipH="1">
                <a:off x="8462623" y="5700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Gerade Verbindung mit Pfeil 146"/>
              <p:cNvCxnSpPr/>
              <p:nvPr/>
            </p:nvCxnSpPr>
            <p:spPr>
              <a:xfrm flipH="1">
                <a:off x="8462623" y="5827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mit Pfeil 147"/>
              <p:cNvCxnSpPr/>
              <p:nvPr/>
            </p:nvCxnSpPr>
            <p:spPr>
              <a:xfrm flipH="1">
                <a:off x="8462623" y="5954018"/>
                <a:ext cx="29131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1" name="Gerade Verbindung mit Pfeil 180"/>
            <p:cNvCxnSpPr/>
            <p:nvPr/>
          </p:nvCxnSpPr>
          <p:spPr>
            <a:xfrm rot="5400000">
              <a:off x="11492382" y="2400108"/>
              <a:ext cx="0" cy="3768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mit Pfeil 181"/>
            <p:cNvCxnSpPr/>
            <p:nvPr/>
          </p:nvCxnSpPr>
          <p:spPr>
            <a:xfrm rot="5400000">
              <a:off x="11492382" y="3681992"/>
              <a:ext cx="0" cy="3768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mit Pfeil 182"/>
            <p:cNvCxnSpPr/>
            <p:nvPr/>
          </p:nvCxnSpPr>
          <p:spPr>
            <a:xfrm rot="5400000" flipV="1">
              <a:off x="10292244" y="3695341"/>
              <a:ext cx="0" cy="3800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Gerade Verbindung mit Pfeil 183"/>
            <p:cNvCxnSpPr/>
            <p:nvPr/>
          </p:nvCxnSpPr>
          <p:spPr>
            <a:xfrm rot="5400000" flipV="1">
              <a:off x="10292244" y="2380891"/>
              <a:ext cx="0" cy="3800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ieren 116"/>
          <p:cNvGrpSpPr/>
          <p:nvPr/>
        </p:nvGrpSpPr>
        <p:grpSpPr>
          <a:xfrm rot="5400000">
            <a:off x="-188531" y="2094049"/>
            <a:ext cx="3522324" cy="2200166"/>
            <a:chOff x="7435286" y="-238553"/>
            <a:chExt cx="3744418" cy="2338894"/>
          </a:xfrm>
        </p:grpSpPr>
        <p:sp>
          <p:nvSpPr>
            <p:cNvPr id="52" name="Textplatzhalter 2"/>
            <p:cNvSpPr txBox="1">
              <a:spLocks/>
            </p:cNvSpPr>
            <p:nvPr/>
          </p:nvSpPr>
          <p:spPr bwMode="auto">
            <a:xfrm rot="16200000">
              <a:off x="6873175" y="958461"/>
              <a:ext cx="1552580" cy="428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b="1" dirty="0" smtClean="0"/>
                <a:t>1 - Clearance</a:t>
              </a:r>
              <a:endParaRPr lang="en-US" altLang="de-DE" b="1" dirty="0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7893379" y="1092231"/>
              <a:ext cx="883780" cy="642749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htwinkliges Dreieck 71"/>
            <p:cNvSpPr/>
            <p:nvPr/>
          </p:nvSpPr>
          <p:spPr>
            <a:xfrm rot="10800000">
              <a:off x="8801508" y="697548"/>
              <a:ext cx="212780" cy="717977"/>
            </a:xfrm>
            <a:custGeom>
              <a:avLst/>
              <a:gdLst/>
              <a:ahLst/>
              <a:cxnLst/>
              <a:rect l="l" t="t" r="r" b="b"/>
              <a:pathLst>
                <a:path w="232549" h="694849">
                  <a:moveTo>
                    <a:pt x="232549" y="694849"/>
                  </a:moveTo>
                  <a:lnTo>
                    <a:pt x="0" y="694849"/>
                  </a:lnTo>
                  <a:lnTo>
                    <a:pt x="0" y="0"/>
                  </a:lnTo>
                  <a:lnTo>
                    <a:pt x="45549" y="0"/>
                  </a:lnTo>
                  <a:close/>
                </a:path>
              </a:pathLst>
            </a:cu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htwinkliges Dreieck 71"/>
            <p:cNvSpPr/>
            <p:nvPr/>
          </p:nvSpPr>
          <p:spPr>
            <a:xfrm>
              <a:off x="8812520" y="1043544"/>
              <a:ext cx="212780" cy="717977"/>
            </a:xfrm>
            <a:custGeom>
              <a:avLst/>
              <a:gdLst/>
              <a:ahLst/>
              <a:cxnLst/>
              <a:rect l="l" t="t" r="r" b="b"/>
              <a:pathLst>
                <a:path w="232549" h="694849">
                  <a:moveTo>
                    <a:pt x="232549" y="694849"/>
                  </a:moveTo>
                  <a:lnTo>
                    <a:pt x="0" y="694849"/>
                  </a:lnTo>
                  <a:lnTo>
                    <a:pt x="0" y="0"/>
                  </a:lnTo>
                  <a:lnTo>
                    <a:pt x="45549" y="0"/>
                  </a:lnTo>
                  <a:close/>
                </a:path>
              </a:pathLst>
            </a:custGeom>
            <a:solidFill>
              <a:srgbClr val="00B0F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hteck 96"/>
            <p:cNvSpPr/>
            <p:nvPr/>
          </p:nvSpPr>
          <p:spPr>
            <a:xfrm flipH="1">
              <a:off x="10295923" y="1092231"/>
              <a:ext cx="883781" cy="642749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htwinkliges Dreieck 71"/>
            <p:cNvSpPr/>
            <p:nvPr/>
          </p:nvSpPr>
          <p:spPr>
            <a:xfrm rot="10800000" flipH="1">
              <a:off x="10058794" y="697548"/>
              <a:ext cx="212780" cy="717977"/>
            </a:xfrm>
            <a:custGeom>
              <a:avLst/>
              <a:gdLst/>
              <a:ahLst/>
              <a:cxnLst/>
              <a:rect l="l" t="t" r="r" b="b"/>
              <a:pathLst>
                <a:path w="232549" h="694849">
                  <a:moveTo>
                    <a:pt x="232549" y="694849"/>
                  </a:moveTo>
                  <a:lnTo>
                    <a:pt x="0" y="694849"/>
                  </a:lnTo>
                  <a:lnTo>
                    <a:pt x="0" y="0"/>
                  </a:lnTo>
                  <a:lnTo>
                    <a:pt x="45549" y="0"/>
                  </a:lnTo>
                  <a:close/>
                </a:path>
              </a:pathLst>
            </a:cu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htwinkliges Dreieck 71"/>
            <p:cNvSpPr/>
            <p:nvPr/>
          </p:nvSpPr>
          <p:spPr>
            <a:xfrm flipH="1">
              <a:off x="10051218" y="1043544"/>
              <a:ext cx="212780" cy="717977"/>
            </a:xfrm>
            <a:custGeom>
              <a:avLst/>
              <a:gdLst/>
              <a:ahLst/>
              <a:cxnLst/>
              <a:rect l="l" t="t" r="r" b="b"/>
              <a:pathLst>
                <a:path w="232549" h="694849">
                  <a:moveTo>
                    <a:pt x="232549" y="694849"/>
                  </a:moveTo>
                  <a:lnTo>
                    <a:pt x="0" y="694849"/>
                  </a:lnTo>
                  <a:lnTo>
                    <a:pt x="0" y="0"/>
                  </a:lnTo>
                  <a:lnTo>
                    <a:pt x="45549" y="0"/>
                  </a:lnTo>
                  <a:close/>
                </a:path>
              </a:pathLst>
            </a:custGeom>
            <a:solidFill>
              <a:srgbClr val="00B0F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1" name="Gruppieren 90"/>
            <p:cNvGrpSpPr/>
            <p:nvPr/>
          </p:nvGrpSpPr>
          <p:grpSpPr>
            <a:xfrm>
              <a:off x="9014328" y="690718"/>
              <a:ext cx="1044467" cy="1409623"/>
              <a:chOff x="8005800" y="2174518"/>
              <a:chExt cx="936104" cy="1975354"/>
            </a:xfrm>
          </p:grpSpPr>
          <p:sp>
            <p:nvSpPr>
              <p:cNvPr id="92" name="Rechteck 91"/>
              <p:cNvSpPr/>
              <p:nvPr/>
            </p:nvSpPr>
            <p:spPr>
              <a:xfrm>
                <a:off x="8005800" y="2348039"/>
                <a:ext cx="936104" cy="1657819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3" name="Gerade Verbindung 92"/>
              <p:cNvCxnSpPr/>
              <p:nvPr/>
            </p:nvCxnSpPr>
            <p:spPr>
              <a:xfrm rot="16200000" flipH="1">
                <a:off x="7486174" y="3162195"/>
                <a:ext cx="1975354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lgDash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extplatzhalter 2"/>
            <p:cNvSpPr txBox="1">
              <a:spLocks/>
            </p:cNvSpPr>
            <p:nvPr/>
          </p:nvSpPr>
          <p:spPr bwMode="auto">
            <a:xfrm rot="16200000">
              <a:off x="9996276" y="-116988"/>
              <a:ext cx="576063" cy="518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dirty="0" smtClean="0"/>
                <a:t>Inner</a:t>
              </a:r>
              <a:br>
                <a:rPr lang="en-US" altLang="de-DE" sz="1600" dirty="0" smtClean="0"/>
              </a:br>
              <a:r>
                <a:rPr lang="en-US" altLang="de-DE" sz="1600" dirty="0" smtClean="0"/>
                <a:t>ring</a:t>
              </a:r>
              <a:endParaRPr lang="en-US" altLang="de-DE" sz="1600" dirty="0"/>
            </a:p>
          </p:txBody>
        </p:sp>
        <p:sp>
          <p:nvSpPr>
            <p:cNvPr id="150" name="Textplatzhalter 2"/>
            <p:cNvSpPr txBox="1">
              <a:spLocks/>
            </p:cNvSpPr>
            <p:nvPr/>
          </p:nvSpPr>
          <p:spPr bwMode="auto">
            <a:xfrm rot="16200000">
              <a:off x="10159192" y="255101"/>
              <a:ext cx="1050642" cy="282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dirty="0" smtClean="0"/>
                <a:t>Outer</a:t>
              </a:r>
            </a:p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dirty="0" smtClean="0"/>
                <a:t>ring</a:t>
              </a:r>
              <a:endParaRPr lang="en-US" altLang="de-DE" sz="1600" dirty="0"/>
            </a:p>
          </p:txBody>
        </p:sp>
        <p:cxnSp>
          <p:nvCxnSpPr>
            <p:cNvPr id="4107" name="Gerade Verbindung 4106"/>
            <p:cNvCxnSpPr/>
            <p:nvPr/>
          </p:nvCxnSpPr>
          <p:spPr>
            <a:xfrm flipH="1">
              <a:off x="10142597" y="471930"/>
              <a:ext cx="106389" cy="32029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 rot="16200000" flipH="1" flipV="1">
              <a:off x="10232583" y="872087"/>
              <a:ext cx="268180" cy="273643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platzhalter 2"/>
            <p:cNvSpPr txBox="1">
              <a:spLocks/>
            </p:cNvSpPr>
            <p:nvPr/>
          </p:nvSpPr>
          <p:spPr bwMode="auto">
            <a:xfrm rot="16200000">
              <a:off x="9425866" y="98494"/>
              <a:ext cx="528944" cy="282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dirty="0" smtClean="0"/>
                <a:t>Bolt</a:t>
              </a:r>
              <a:endParaRPr lang="en-US" altLang="de-DE" sz="1600" dirty="0"/>
            </a:p>
          </p:txBody>
        </p:sp>
        <p:cxnSp>
          <p:nvCxnSpPr>
            <p:cNvPr id="187" name="Gerade Verbindung 186"/>
            <p:cNvCxnSpPr/>
            <p:nvPr/>
          </p:nvCxnSpPr>
          <p:spPr>
            <a:xfrm rot="16200000" flipH="1">
              <a:off x="9544624" y="691323"/>
              <a:ext cx="331486" cy="35506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platzhalter 2"/>
            <p:cNvSpPr txBox="1">
              <a:spLocks/>
            </p:cNvSpPr>
            <p:nvPr/>
          </p:nvSpPr>
          <p:spPr bwMode="auto">
            <a:xfrm rot="16200000">
              <a:off x="7670169" y="145520"/>
              <a:ext cx="1050642" cy="282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dirty="0" smtClean="0"/>
                <a:t>Plate with bore hole</a:t>
              </a:r>
              <a:endParaRPr lang="en-US" altLang="de-DE" sz="1600" dirty="0"/>
            </a:p>
          </p:txBody>
        </p:sp>
        <p:cxnSp>
          <p:nvCxnSpPr>
            <p:cNvPr id="96" name="Gerade Verbindung 95"/>
            <p:cNvCxnSpPr/>
            <p:nvPr/>
          </p:nvCxnSpPr>
          <p:spPr>
            <a:xfrm rot="16200000" flipH="1">
              <a:off x="8257134" y="999802"/>
              <a:ext cx="288165" cy="131891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>
          <a:xfrm>
            <a:off x="7177707" y="252283"/>
            <a:ext cx="4620407" cy="2376264"/>
            <a:chOff x="48915" y="3501802"/>
            <a:chExt cx="5247921" cy="269899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71" y="3644174"/>
              <a:ext cx="3760343" cy="2556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Textplatzhalter 2"/>
            <p:cNvSpPr txBox="1">
              <a:spLocks/>
            </p:cNvSpPr>
            <p:nvPr/>
          </p:nvSpPr>
          <p:spPr bwMode="auto">
            <a:xfrm>
              <a:off x="2454657" y="3501802"/>
              <a:ext cx="1050642" cy="282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dirty="0" smtClean="0"/>
                <a:t>Outer ring</a:t>
              </a:r>
              <a:endParaRPr lang="en-US" altLang="de-DE" sz="1600" dirty="0"/>
            </a:p>
          </p:txBody>
        </p:sp>
        <p:cxnSp>
          <p:nvCxnSpPr>
            <p:cNvPr id="102" name="Gerade Verbindung 101"/>
            <p:cNvCxnSpPr/>
            <p:nvPr/>
          </p:nvCxnSpPr>
          <p:spPr>
            <a:xfrm flipH="1">
              <a:off x="2187616" y="3831431"/>
              <a:ext cx="336509" cy="21076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 flipH="1">
              <a:off x="3777459" y="3910159"/>
              <a:ext cx="215897" cy="20800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 flipH="1">
              <a:off x="4029075" y="4131469"/>
              <a:ext cx="262172" cy="72231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/>
          </p:nvCxnSpPr>
          <p:spPr>
            <a:xfrm flipH="1" flipV="1">
              <a:off x="480963" y="4025484"/>
              <a:ext cx="360041" cy="23107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platzhalter 2"/>
            <p:cNvSpPr txBox="1">
              <a:spLocks/>
            </p:cNvSpPr>
            <p:nvPr/>
          </p:nvSpPr>
          <p:spPr bwMode="auto">
            <a:xfrm>
              <a:off x="48915" y="3728484"/>
              <a:ext cx="946894" cy="349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dirty="0" smtClean="0"/>
                <a:t>Inner ring</a:t>
              </a:r>
              <a:endParaRPr lang="en-US" altLang="de-DE" sz="1600" dirty="0"/>
            </a:p>
          </p:txBody>
        </p:sp>
        <p:sp>
          <p:nvSpPr>
            <p:cNvPr id="125" name="Textplatzhalter 2"/>
            <p:cNvSpPr txBox="1">
              <a:spLocks/>
            </p:cNvSpPr>
            <p:nvPr/>
          </p:nvSpPr>
          <p:spPr bwMode="auto">
            <a:xfrm>
              <a:off x="3787992" y="3627663"/>
              <a:ext cx="1050642" cy="282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dirty="0" smtClean="0"/>
                <a:t>Outer ring</a:t>
              </a:r>
              <a:endParaRPr lang="en-US" altLang="de-DE" sz="1600" dirty="0"/>
            </a:p>
          </p:txBody>
        </p:sp>
        <p:sp>
          <p:nvSpPr>
            <p:cNvPr id="126" name="Textplatzhalter 2"/>
            <p:cNvSpPr txBox="1">
              <a:spLocks/>
            </p:cNvSpPr>
            <p:nvPr/>
          </p:nvSpPr>
          <p:spPr bwMode="auto">
            <a:xfrm>
              <a:off x="4349942" y="3933850"/>
              <a:ext cx="946894" cy="349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dirty="0" smtClean="0"/>
                <a:t>Inner</a:t>
              </a:r>
            </a:p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de-DE" sz="1600" dirty="0" smtClean="0"/>
                <a:t>ring</a:t>
              </a:r>
              <a:endParaRPr lang="en-US" altLang="de-DE" sz="160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7753771" y="2853730"/>
            <a:ext cx="3736461" cy="2160240"/>
            <a:chOff x="6549862" y="4261460"/>
            <a:chExt cx="3736461" cy="2160240"/>
          </a:xfrm>
        </p:grpSpPr>
        <p:pic>
          <p:nvPicPr>
            <p:cNvPr id="127" name="Grafik 12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862" y="4261460"/>
              <a:ext cx="1893346" cy="1828818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26" name="Picture 2" descr="http://www.maedler.de/Images/250-250/Bilder_Ecomm/Productpics/COM_ASV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003" y="4305709"/>
              <a:ext cx="1740320" cy="174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Textplatzhalter 2"/>
            <p:cNvSpPr txBox="1">
              <a:spLocks/>
            </p:cNvSpPr>
            <p:nvPr/>
          </p:nvSpPr>
          <p:spPr bwMode="auto">
            <a:xfrm>
              <a:off x="6817667" y="6187457"/>
              <a:ext cx="3151236" cy="234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de-DE" sz="1400" dirty="0" smtClean="0"/>
                <a:t>Clamping bush [MÄDLER]</a:t>
              </a:r>
              <a:endParaRPr lang="en-US" alt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66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Slide </a:t>
            </a:r>
            <a:fld id="{A5AC3FBE-A647-41C9-A8C3-4435ED4FC89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Research topics on bolted joint with radial pretension </a:t>
            </a:r>
            <a:endParaRPr lang="en-US" noProof="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08310" y="1411472"/>
            <a:ext cx="4760858" cy="2529993"/>
            <a:chOff x="608310" y="1411472"/>
            <a:chExt cx="4760858" cy="25299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36"/>
            <a:stretch/>
          </p:blipFill>
          <p:spPr bwMode="auto">
            <a:xfrm>
              <a:off x="3243691" y="2205658"/>
              <a:ext cx="2125477" cy="1735807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968350" y="1411472"/>
              <a:ext cx="43652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Analytic model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describe stress state around bore hole</a:t>
              </a: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10" y="2092505"/>
              <a:ext cx="2200040" cy="1754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7681763" y="1442367"/>
            <a:ext cx="3813865" cy="2898933"/>
            <a:chOff x="7681763" y="1442367"/>
            <a:chExt cx="3813865" cy="2898933"/>
          </a:xfrm>
        </p:grpSpPr>
        <p:sp>
          <p:nvSpPr>
            <p:cNvPr id="12" name="Rechteck 11"/>
            <p:cNvSpPr/>
            <p:nvPr/>
          </p:nvSpPr>
          <p:spPr>
            <a:xfrm>
              <a:off x="7681763" y="1442367"/>
              <a:ext cx="381386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 model</a:t>
              </a:r>
              <a:endParaRPr lang="en-US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validate mathematical model and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 detailed analysis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231" y="2493690"/>
              <a:ext cx="1847610" cy="184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1129035" y="4437906"/>
            <a:ext cx="6721122" cy="1762951"/>
            <a:chOff x="1129035" y="4581922"/>
            <a:chExt cx="6721122" cy="1762951"/>
          </a:xfrm>
        </p:grpSpPr>
        <p:sp>
          <p:nvSpPr>
            <p:cNvPr id="13" name="Rechteck 12"/>
            <p:cNvSpPr/>
            <p:nvPr/>
          </p:nvSpPr>
          <p:spPr>
            <a:xfrm>
              <a:off x="1129035" y="5085978"/>
              <a:ext cx="29523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Bearing tests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Static and fatigue strength</a:t>
              </a: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4081363" y="4581922"/>
              <a:ext cx="3768794" cy="1762951"/>
              <a:chOff x="2889329" y="3964253"/>
              <a:chExt cx="4959677" cy="2320017"/>
            </a:xfrm>
          </p:grpSpPr>
          <p:pic>
            <p:nvPicPr>
              <p:cNvPr id="14" name="Picture 2" descr="\\bsfait00\FA\Archiv-Neu\Abteilungsarchiv\FLB\Projekte\BiLo\05_Mediathek\01_Bilder\DLR_Fotografen_2015-02-17\Img9078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0" t="20151" r="4596" b="19538"/>
              <a:stretch/>
            </p:blipFill>
            <p:spPr bwMode="auto">
              <a:xfrm>
                <a:off x="2889329" y="4082581"/>
                <a:ext cx="4959677" cy="2201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Gerade Verbindung mit Pfeil 14"/>
              <p:cNvCxnSpPr/>
              <p:nvPr/>
            </p:nvCxnSpPr>
            <p:spPr>
              <a:xfrm>
                <a:off x="5368711" y="3964253"/>
                <a:ext cx="0" cy="909100"/>
              </a:xfrm>
              <a:prstGeom prst="straightConnector1">
                <a:avLst/>
              </a:prstGeom>
              <a:ln w="635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hteck 15"/>
                  <p:cNvSpPr/>
                  <p:nvPr/>
                </p:nvSpPr>
                <p:spPr>
                  <a:xfrm>
                    <a:off x="5481617" y="4224957"/>
                    <a:ext cx="336353" cy="57342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𝑭</m:t>
                          </m:r>
                        </m:oMath>
                      </m:oMathPara>
                    </a14:m>
                    <a:endParaRPr lang="en-US" sz="3200" b="1" baseline="-250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echteck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1617" y="4224957"/>
                    <a:ext cx="336353" cy="57342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9466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Slide </a:t>
            </a:r>
            <a:fld id="{A5AC3FBE-A647-41C9-A8C3-4435ED4FC89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Analytic approach</a:t>
            </a:r>
            <a:endParaRPr lang="en-US" noProof="0" dirty="0"/>
          </a:p>
        </p:txBody>
      </p:sp>
      <p:sp>
        <p:nvSpPr>
          <p:cNvPr id="60" name="Rechteck 59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1144137" y="2099434"/>
            <a:ext cx="3225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Pretension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[Timoshenko]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feld 60">
                <a:extLst>
                  <a:ext uri="{FF2B5EF4-FFF2-40B4-BE49-F238E27FC236}">
                    <a16:creationId xmlns="" xmlns:a16="http://schemas.microsoft.com/office/drawing/2014/main" id="{41A0E40A-22A1-443B-B30A-1AAA38F6F14F}"/>
                  </a:ext>
                </a:extLst>
              </p:cNvPr>
              <p:cNvSpPr txBox="1"/>
              <p:nvPr/>
            </p:nvSpPr>
            <p:spPr>
              <a:xfrm>
                <a:off x="3433291" y="2637706"/>
                <a:ext cx="2703494" cy="2998450"/>
              </a:xfrm>
              <a:prstGeom prst="rect">
                <a:avLst/>
              </a:prstGeom>
              <a:noFill/>
              <a:ln w="19050">
                <a:noFill/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∙ 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 ∙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ν</m:t>
                        </m:r>
                      </m:e>
                    </m:d>
                  </m:oMath>
                </a14:m>
                <a:endParaRPr lang="en-US" sz="1600" i="1" dirty="0">
                  <a:solidFill>
                    <a:prstClr val="black"/>
                  </a:solidFill>
                  <a:latin typeface="Cambria Math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i="1" dirty="0">
                  <a:solidFill>
                    <a:prstClr val="black"/>
                  </a:solidFill>
                  <a:latin typeface="Cambria Math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6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6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𝑟</m:t>
                          </m:r>
                          <m:r>
                            <a:rPr lang="en-US" sz="1600" i="1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n-US" sz="1600" i="1" smtClean="0">
                          <a:latin typeface="Cambria Math"/>
                        </a:rPr>
                        <m:t>=</m:t>
                      </m:r>
                      <m:r>
                        <a:rPr lang="en-US" sz="160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61" name="Textfeld 6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1A0E40A-22A1-443B-B30A-1AAA38F6F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91" y="2637706"/>
                <a:ext cx="2703494" cy="29984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uppieren 71"/>
          <p:cNvGrpSpPr/>
          <p:nvPr/>
        </p:nvGrpSpPr>
        <p:grpSpPr>
          <a:xfrm>
            <a:off x="416681" y="2744317"/>
            <a:ext cx="2816166" cy="2869558"/>
            <a:chOff x="416681" y="2744317"/>
            <a:chExt cx="2816166" cy="2869558"/>
          </a:xfrm>
        </p:grpSpPr>
        <p:sp>
          <p:nvSpPr>
            <p:cNvPr id="6" name="Rad 5"/>
            <p:cNvSpPr/>
            <p:nvPr/>
          </p:nvSpPr>
          <p:spPr>
            <a:xfrm>
              <a:off x="771408" y="3159277"/>
              <a:ext cx="2105320" cy="2105320"/>
            </a:xfrm>
            <a:prstGeom prst="donu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1817806" y="2816325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 rot="1800000">
              <a:off x="2436847" y="2953249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rot="3600000">
              <a:off x="2887201" y="3382524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rot="5400000">
              <a:off x="3074741" y="4024858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 rot="7200000">
              <a:off x="2901924" y="4675093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 rot="9000000">
              <a:off x="2457757" y="5115876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rot="10800000">
              <a:off x="1845972" y="5297662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 rot="12600000">
              <a:off x="1165586" y="5162407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rot="14400000">
              <a:off x="701144" y="4716334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 rot="16200000">
              <a:off x="574788" y="4026069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 rot="18000000">
              <a:off x="757338" y="3400189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rot="19800000">
              <a:off x="1223190" y="2959862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 rot="10800000">
              <a:off x="1828709" y="3712702"/>
              <a:ext cx="0" cy="31621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 rot="16200000">
              <a:off x="2178800" y="4035594"/>
              <a:ext cx="0" cy="31621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>
              <a:off x="1832094" y="4365106"/>
              <a:ext cx="0" cy="31621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 rot="5400000">
              <a:off x="1493591" y="4039148"/>
              <a:ext cx="0" cy="31621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 rot="8100000">
              <a:off x="1578777" y="3804243"/>
              <a:ext cx="0" cy="31621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 rot="13500000">
              <a:off x="2063783" y="3802041"/>
              <a:ext cx="0" cy="31621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rot="18900000">
              <a:off x="2084817" y="4267543"/>
              <a:ext cx="0" cy="31621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rot="2700000">
              <a:off x="1577981" y="4267543"/>
              <a:ext cx="0" cy="31621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/>
          </p:nvCxnSpPr>
          <p:spPr>
            <a:xfrm flipH="1">
              <a:off x="1327711" y="4188244"/>
              <a:ext cx="504384" cy="185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 flipH="1">
              <a:off x="1494690" y="4193605"/>
              <a:ext cx="328984" cy="10305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hteck 48"/>
                <p:cNvSpPr/>
                <p:nvPr/>
              </p:nvSpPr>
              <p:spPr>
                <a:xfrm>
                  <a:off x="1018904" y="4256485"/>
                  <a:ext cx="35758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9" name="Rechteck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904" y="4256485"/>
                  <a:ext cx="35758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hteck 53"/>
                <p:cNvSpPr/>
                <p:nvPr/>
              </p:nvSpPr>
              <p:spPr>
                <a:xfrm>
                  <a:off x="1315895" y="5183589"/>
                  <a:ext cx="35758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4" name="Rechteck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5895" y="5183589"/>
                  <a:ext cx="35758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hteck 56"/>
                <p:cNvSpPr/>
                <p:nvPr/>
              </p:nvSpPr>
              <p:spPr>
                <a:xfrm>
                  <a:off x="1504709" y="3636526"/>
                  <a:ext cx="35758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𝒑</m:t>
                        </m:r>
                        <m:r>
                          <a:rPr lang="en-US" b="1" i="1" baseline="-25000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7" name="Rechteck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4709" y="3636526"/>
                  <a:ext cx="35758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hteck 57"/>
                <p:cNvSpPr/>
                <p:nvPr/>
              </p:nvSpPr>
              <p:spPr>
                <a:xfrm>
                  <a:off x="1337692" y="2744317"/>
                  <a:ext cx="35758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𝒑</m:t>
                        </m:r>
                        <m:r>
                          <a:rPr lang="en-US" b="1" i="1" baseline="-2500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b="1" baseline="-25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8" name="Rechteck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7692" y="2744317"/>
                  <a:ext cx="35758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5085" b="-65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Gerade Verbindung mit Pfeil 61"/>
            <p:cNvCxnSpPr/>
            <p:nvPr/>
          </p:nvCxnSpPr>
          <p:spPr>
            <a:xfrm>
              <a:off x="1823674" y="4197255"/>
              <a:ext cx="288491" cy="7366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hteck 65"/>
                <p:cNvSpPr/>
                <p:nvPr/>
              </p:nvSpPr>
              <p:spPr>
                <a:xfrm>
                  <a:off x="2065139" y="4581922"/>
                  <a:ext cx="35758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6" name="Rechteck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139" y="4581922"/>
                  <a:ext cx="35758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hteck 68"/>
                <p:cNvSpPr/>
                <p:nvPr/>
              </p:nvSpPr>
              <p:spPr>
                <a:xfrm>
                  <a:off x="2209155" y="4749284"/>
                  <a:ext cx="35758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9" name="Rechteck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155" y="4749284"/>
                  <a:ext cx="35758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Gerade Verbindung mit Pfeil 70"/>
            <p:cNvCxnSpPr/>
            <p:nvPr/>
          </p:nvCxnSpPr>
          <p:spPr>
            <a:xfrm flipH="1">
              <a:off x="2378703" y="3893129"/>
              <a:ext cx="252192" cy="925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/>
            <p:nvPr/>
          </p:nvCxnSpPr>
          <p:spPr>
            <a:xfrm rot="10800000" flipH="1">
              <a:off x="2035803" y="4014573"/>
              <a:ext cx="252192" cy="925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hteck 75"/>
                <p:cNvSpPr/>
                <p:nvPr/>
              </p:nvSpPr>
              <p:spPr>
                <a:xfrm>
                  <a:off x="2427632" y="3924558"/>
                  <a:ext cx="35758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  <m:r>
                          <a:rPr lang="en-US" b="1" i="1" baseline="-2500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Rechteck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632" y="3924558"/>
                  <a:ext cx="35758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016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Bogen 63"/>
            <p:cNvSpPr/>
            <p:nvPr/>
          </p:nvSpPr>
          <p:spPr>
            <a:xfrm rot="5400000">
              <a:off x="925726" y="3336618"/>
              <a:ext cx="1800442" cy="1800440"/>
            </a:xfrm>
            <a:prstGeom prst="arc">
              <a:avLst>
                <a:gd name="adj1" fmla="val 19876691"/>
                <a:gd name="adj2" fmla="val 21525361"/>
              </a:avLst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Ellipse 66"/>
            <p:cNvSpPr/>
            <p:nvPr/>
          </p:nvSpPr>
          <p:spPr>
            <a:xfrm>
              <a:off x="1247674" y="3635937"/>
              <a:ext cx="1152000" cy="1152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1" name="Gerade Verbindung mit Pfeil 80"/>
            <p:cNvCxnSpPr/>
            <p:nvPr/>
          </p:nvCxnSpPr>
          <p:spPr>
            <a:xfrm>
              <a:off x="1845973" y="4748213"/>
              <a:ext cx="0" cy="51911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hteck 77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7681763" y="209943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Bolt load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[Zhang]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feld 78">
                <a:extLst>
                  <a:ext uri="{FF2B5EF4-FFF2-40B4-BE49-F238E27FC236}">
                    <a16:creationId xmlns="" xmlns:a16="http://schemas.microsoft.com/office/drawing/2014/main" id="{41A0E40A-22A1-443B-B30A-1AAA38F6F14F}"/>
                  </a:ext>
                </a:extLst>
              </p:cNvPr>
              <p:cNvSpPr txBox="1"/>
              <p:nvPr/>
            </p:nvSpPr>
            <p:spPr>
              <a:xfrm>
                <a:off x="9842003" y="3069081"/>
                <a:ext cx="2016224" cy="2017155"/>
              </a:xfrm>
              <a:prstGeom prst="rect">
                <a:avLst/>
              </a:prstGeom>
              <a:noFill/>
              <a:ln w="19050">
                <a:noFill/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de-DE"/>
                </a:defPPr>
                <a:lvl1pPr>
                  <a:lnSpc>
                    <a:spcPct val="150000"/>
                  </a:lnSpc>
                  <a:defRPr sz="1600" i="1">
                    <a:solidFill>
                      <a:prstClr val="black"/>
                    </a:solidFill>
                    <a:latin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π</m:t>
                          </m:r>
                          <m:r>
                            <a:rPr lang="en-US">
                              <a:latin typeface="Cambria Math"/>
                            </a:rPr>
                            <m:t>𝑟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θ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ν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π</m:t>
                          </m:r>
                          <m:r>
                            <a:rPr lang="en-US">
                              <a:latin typeface="Cambria Math"/>
                            </a:rPr>
                            <m:t>𝑟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𝑟</m:t>
                          </m:r>
                          <m:r>
                            <a:rPr lang="en-US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79" name="Textfeld 7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1A0E40A-22A1-443B-B30A-1AAA38F6F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003" y="3069081"/>
                <a:ext cx="2016224" cy="20171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90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Gruppieren 151"/>
          <p:cNvGrpSpPr/>
          <p:nvPr/>
        </p:nvGrpSpPr>
        <p:grpSpPr>
          <a:xfrm>
            <a:off x="7335589" y="2998004"/>
            <a:ext cx="2218382" cy="2808054"/>
            <a:chOff x="7182023" y="3295328"/>
            <a:chExt cx="2218382" cy="2808054"/>
          </a:xfrm>
        </p:grpSpPr>
        <p:sp>
          <p:nvSpPr>
            <p:cNvPr id="131" name="Rechteck 130"/>
            <p:cNvSpPr/>
            <p:nvPr/>
          </p:nvSpPr>
          <p:spPr>
            <a:xfrm>
              <a:off x="7182023" y="3295328"/>
              <a:ext cx="2218382" cy="2337172"/>
            </a:xfrm>
            <a:custGeom>
              <a:avLst/>
              <a:gdLst/>
              <a:ahLst/>
              <a:cxnLst/>
              <a:rect l="l" t="t" r="r" b="b"/>
              <a:pathLst>
                <a:path w="2218382" h="2337172">
                  <a:moveTo>
                    <a:pt x="376118" y="2083446"/>
                  </a:moveTo>
                  <a:cubicBezTo>
                    <a:pt x="442504" y="2085563"/>
                    <a:pt x="508964" y="2086137"/>
                    <a:pt x="575276" y="2089796"/>
                  </a:cubicBezTo>
                  <a:cubicBezTo>
                    <a:pt x="624070" y="2092489"/>
                    <a:pt x="721290" y="2102492"/>
                    <a:pt x="721326" y="2102496"/>
                  </a:cubicBezTo>
                  <a:cubicBezTo>
                    <a:pt x="732390" y="2104613"/>
                    <a:pt x="743504" y="2106505"/>
                    <a:pt x="754519" y="2108846"/>
                  </a:cubicBezTo>
                  <a:cubicBezTo>
                    <a:pt x="763425" y="2110739"/>
                    <a:pt x="772074" y="2113761"/>
                    <a:pt x="781073" y="2115196"/>
                  </a:cubicBezTo>
                  <a:cubicBezTo>
                    <a:pt x="798671" y="2118001"/>
                    <a:pt x="816480" y="2119429"/>
                    <a:pt x="834182" y="2121546"/>
                  </a:cubicBezTo>
                  <a:cubicBezTo>
                    <a:pt x="840821" y="2125779"/>
                    <a:pt x="846600" y="2131638"/>
                    <a:pt x="854098" y="2134246"/>
                  </a:cubicBezTo>
                  <a:cubicBezTo>
                    <a:pt x="871248" y="2140211"/>
                    <a:pt x="889504" y="2142713"/>
                    <a:pt x="907207" y="2146946"/>
                  </a:cubicBezTo>
                  <a:cubicBezTo>
                    <a:pt x="950781" y="2157366"/>
                    <a:pt x="936867" y="2154467"/>
                    <a:pt x="1000147" y="2165996"/>
                  </a:cubicBezTo>
                  <a:cubicBezTo>
                    <a:pt x="1050052" y="2175088"/>
                    <a:pt x="1116872" y="2186686"/>
                    <a:pt x="1166113" y="2191396"/>
                  </a:cubicBezTo>
                  <a:cubicBezTo>
                    <a:pt x="1216957" y="2196259"/>
                    <a:pt x="1276173" y="2201021"/>
                    <a:pt x="1325439" y="2210446"/>
                  </a:cubicBezTo>
                  <a:lnTo>
                    <a:pt x="1391825" y="2223146"/>
                  </a:lnTo>
                  <a:cubicBezTo>
                    <a:pt x="1549317" y="2219559"/>
                    <a:pt x="1616385" y="2223974"/>
                    <a:pt x="1743672" y="2210446"/>
                  </a:cubicBezTo>
                  <a:cubicBezTo>
                    <a:pt x="1759224" y="2208793"/>
                    <a:pt x="1774799" y="2207031"/>
                    <a:pt x="1790142" y="2204096"/>
                  </a:cubicBezTo>
                  <a:cubicBezTo>
                    <a:pt x="1808036" y="2200673"/>
                    <a:pt x="1825357" y="2194819"/>
                    <a:pt x="1843251" y="2191396"/>
                  </a:cubicBezTo>
                  <a:lnTo>
                    <a:pt x="1876444" y="2185046"/>
                  </a:lnTo>
                  <a:cubicBezTo>
                    <a:pt x="1885296" y="2180813"/>
                    <a:pt x="1893610" y="2175339"/>
                    <a:pt x="1902998" y="2172346"/>
                  </a:cubicBezTo>
                  <a:cubicBezTo>
                    <a:pt x="1913703" y="2168933"/>
                    <a:pt x="1925177" y="2168337"/>
                    <a:pt x="1936191" y="2165996"/>
                  </a:cubicBezTo>
                  <a:cubicBezTo>
                    <a:pt x="1945098" y="2164103"/>
                    <a:pt x="1953973" y="2162044"/>
                    <a:pt x="1962746" y="2159646"/>
                  </a:cubicBezTo>
                  <a:cubicBezTo>
                    <a:pt x="1969474" y="2157807"/>
                    <a:pt x="1975933" y="2155135"/>
                    <a:pt x="1982662" y="2153296"/>
                  </a:cubicBezTo>
                  <a:cubicBezTo>
                    <a:pt x="2004538" y="2147318"/>
                    <a:pt x="2019593" y="2144961"/>
                    <a:pt x="2042409" y="2140596"/>
                  </a:cubicBezTo>
                  <a:cubicBezTo>
                    <a:pt x="2049048" y="2136363"/>
                    <a:pt x="2054991" y="2130902"/>
                    <a:pt x="2062325" y="2127896"/>
                  </a:cubicBezTo>
                  <a:cubicBezTo>
                    <a:pt x="2070711" y="2124458"/>
                    <a:pt x="2080107" y="2123944"/>
                    <a:pt x="2088879" y="2121546"/>
                  </a:cubicBezTo>
                  <a:cubicBezTo>
                    <a:pt x="2095608" y="2119707"/>
                    <a:pt x="2102364" y="2117833"/>
                    <a:pt x="2108795" y="2115196"/>
                  </a:cubicBezTo>
                  <a:cubicBezTo>
                    <a:pt x="2112365" y="2113733"/>
                    <a:pt x="2115491" y="2112435"/>
                    <a:pt x="2118205" y="2111239"/>
                  </a:cubicBezTo>
                  <a:cubicBezTo>
                    <a:pt x="2122211" y="2119712"/>
                    <a:pt x="2126824" y="2127895"/>
                    <a:pt x="2129482" y="2137004"/>
                  </a:cubicBezTo>
                  <a:cubicBezTo>
                    <a:pt x="2132895" y="2148700"/>
                    <a:pt x="2133491" y="2161238"/>
                    <a:pt x="2135832" y="2173274"/>
                  </a:cubicBezTo>
                  <a:cubicBezTo>
                    <a:pt x="2137725" y="2183006"/>
                    <a:pt x="2139784" y="2192705"/>
                    <a:pt x="2142182" y="2202290"/>
                  </a:cubicBezTo>
                  <a:cubicBezTo>
                    <a:pt x="2144021" y="2209642"/>
                    <a:pt x="2146693" y="2216700"/>
                    <a:pt x="2148532" y="2224052"/>
                  </a:cubicBezTo>
                  <a:cubicBezTo>
                    <a:pt x="2154510" y="2247956"/>
                    <a:pt x="2156867" y="2264408"/>
                    <a:pt x="2161232" y="2289339"/>
                  </a:cubicBezTo>
                  <a:cubicBezTo>
                    <a:pt x="2165465" y="2296593"/>
                    <a:pt x="2170926" y="2303087"/>
                    <a:pt x="2173932" y="2311101"/>
                  </a:cubicBezTo>
                  <a:lnTo>
                    <a:pt x="2179637" y="2337172"/>
                  </a:lnTo>
                  <a:lnTo>
                    <a:pt x="124114" y="2337172"/>
                  </a:lnTo>
                  <a:cubicBezTo>
                    <a:pt x="123551" y="2322601"/>
                    <a:pt x="122455" y="2308073"/>
                    <a:pt x="120650" y="2293641"/>
                  </a:cubicBezTo>
                  <a:cubicBezTo>
                    <a:pt x="119703" y="2286072"/>
                    <a:pt x="119033" y="2277286"/>
                    <a:pt x="114300" y="2271879"/>
                  </a:cubicBezTo>
                  <a:cubicBezTo>
                    <a:pt x="107607" y="2264233"/>
                    <a:pt x="94580" y="2266022"/>
                    <a:pt x="88900" y="2257371"/>
                  </a:cubicBezTo>
                  <a:cubicBezTo>
                    <a:pt x="80868" y="2245136"/>
                    <a:pt x="80433" y="2228354"/>
                    <a:pt x="76200" y="2213846"/>
                  </a:cubicBezTo>
                  <a:lnTo>
                    <a:pt x="69850" y="2192084"/>
                  </a:lnTo>
                  <a:cubicBezTo>
                    <a:pt x="67733" y="2184830"/>
                    <a:pt x="65123" y="2177740"/>
                    <a:pt x="63500" y="2170322"/>
                  </a:cubicBezTo>
                  <a:lnTo>
                    <a:pt x="60923" y="2158544"/>
                  </a:lnTo>
                  <a:lnTo>
                    <a:pt x="77381" y="2153296"/>
                  </a:lnTo>
                  <a:cubicBezTo>
                    <a:pt x="84019" y="2151179"/>
                    <a:pt x="90507" y="2148569"/>
                    <a:pt x="97297" y="2146946"/>
                  </a:cubicBezTo>
                  <a:lnTo>
                    <a:pt x="123851" y="2140596"/>
                  </a:lnTo>
                  <a:cubicBezTo>
                    <a:pt x="154170" y="2121262"/>
                    <a:pt x="132812" y="2131797"/>
                    <a:pt x="170321" y="2121546"/>
                  </a:cubicBezTo>
                  <a:cubicBezTo>
                    <a:pt x="195206" y="2114745"/>
                    <a:pt x="188256" y="2113809"/>
                    <a:pt x="216792" y="2108846"/>
                  </a:cubicBezTo>
                  <a:cubicBezTo>
                    <a:pt x="232187" y="2106169"/>
                    <a:pt x="247751" y="2104474"/>
                    <a:pt x="263262" y="2102496"/>
                  </a:cubicBezTo>
                  <a:cubicBezTo>
                    <a:pt x="280946" y="2100241"/>
                    <a:pt x="298802" y="2099112"/>
                    <a:pt x="316371" y="2096146"/>
                  </a:cubicBezTo>
                  <a:cubicBezTo>
                    <a:pt x="336462" y="2092755"/>
                    <a:pt x="356202" y="2087679"/>
                    <a:pt x="376118" y="2083446"/>
                  </a:cubicBezTo>
                  <a:close/>
                  <a:moveTo>
                    <a:pt x="236290" y="0"/>
                  </a:moveTo>
                  <a:cubicBezTo>
                    <a:pt x="330146" y="2117"/>
                    <a:pt x="424107" y="2691"/>
                    <a:pt x="517860" y="6350"/>
                  </a:cubicBezTo>
                  <a:cubicBezTo>
                    <a:pt x="586856" y="9043"/>
                    <a:pt x="724343" y="19050"/>
                    <a:pt x="724343" y="19050"/>
                  </a:cubicBezTo>
                  <a:cubicBezTo>
                    <a:pt x="739985" y="21167"/>
                    <a:pt x="755698" y="23059"/>
                    <a:pt x="771271" y="25400"/>
                  </a:cubicBezTo>
                  <a:cubicBezTo>
                    <a:pt x="783862" y="27293"/>
                    <a:pt x="796090" y="30315"/>
                    <a:pt x="808814" y="31750"/>
                  </a:cubicBezTo>
                  <a:cubicBezTo>
                    <a:pt x="833694" y="34555"/>
                    <a:pt x="858871" y="35983"/>
                    <a:pt x="883898" y="38100"/>
                  </a:cubicBezTo>
                  <a:cubicBezTo>
                    <a:pt x="893284" y="42333"/>
                    <a:pt x="901454" y="48192"/>
                    <a:pt x="912055" y="50800"/>
                  </a:cubicBezTo>
                  <a:cubicBezTo>
                    <a:pt x="936301" y="56765"/>
                    <a:pt x="962113" y="59267"/>
                    <a:pt x="987140" y="63500"/>
                  </a:cubicBezTo>
                  <a:cubicBezTo>
                    <a:pt x="1048745" y="73920"/>
                    <a:pt x="1029074" y="71021"/>
                    <a:pt x="1118539" y="82550"/>
                  </a:cubicBezTo>
                  <a:cubicBezTo>
                    <a:pt x="1189093" y="91642"/>
                    <a:pt x="1283563" y="103240"/>
                    <a:pt x="1353179" y="107950"/>
                  </a:cubicBezTo>
                  <a:cubicBezTo>
                    <a:pt x="1425062" y="112813"/>
                    <a:pt x="1508780" y="117575"/>
                    <a:pt x="1578433" y="127000"/>
                  </a:cubicBezTo>
                  <a:lnTo>
                    <a:pt x="1672289" y="139700"/>
                  </a:lnTo>
                  <a:cubicBezTo>
                    <a:pt x="1884365" y="136284"/>
                    <a:pt x="1980466" y="140126"/>
                    <a:pt x="2144607" y="128684"/>
                  </a:cubicBezTo>
                  <a:lnTo>
                    <a:pt x="2148532" y="142136"/>
                  </a:lnTo>
                  <a:cubicBezTo>
                    <a:pt x="2150649" y="149390"/>
                    <a:pt x="2153259" y="156480"/>
                    <a:pt x="2154882" y="163898"/>
                  </a:cubicBezTo>
                  <a:lnTo>
                    <a:pt x="2161232" y="192915"/>
                  </a:lnTo>
                  <a:cubicBezTo>
                    <a:pt x="2180566" y="226045"/>
                    <a:pt x="2170031" y="202706"/>
                    <a:pt x="2180282" y="243693"/>
                  </a:cubicBezTo>
                  <a:cubicBezTo>
                    <a:pt x="2187083" y="270885"/>
                    <a:pt x="2188019" y="263291"/>
                    <a:pt x="2192982" y="294472"/>
                  </a:cubicBezTo>
                  <a:cubicBezTo>
                    <a:pt x="2195659" y="311294"/>
                    <a:pt x="2197354" y="328302"/>
                    <a:pt x="2199332" y="345250"/>
                  </a:cubicBezTo>
                  <a:cubicBezTo>
                    <a:pt x="2201587" y="364573"/>
                    <a:pt x="2202716" y="384085"/>
                    <a:pt x="2205682" y="403283"/>
                  </a:cubicBezTo>
                  <a:cubicBezTo>
                    <a:pt x="2209073" y="425237"/>
                    <a:pt x="2214149" y="446807"/>
                    <a:pt x="2218382" y="468569"/>
                  </a:cubicBezTo>
                  <a:cubicBezTo>
                    <a:pt x="2216265" y="541110"/>
                    <a:pt x="2215691" y="613730"/>
                    <a:pt x="2212032" y="686191"/>
                  </a:cubicBezTo>
                  <a:cubicBezTo>
                    <a:pt x="2209339" y="739518"/>
                    <a:pt x="2199332" y="845780"/>
                    <a:pt x="2199332" y="845780"/>
                  </a:cubicBezTo>
                  <a:cubicBezTo>
                    <a:pt x="2197215" y="857870"/>
                    <a:pt x="2195323" y="870015"/>
                    <a:pt x="2192982" y="882051"/>
                  </a:cubicBezTo>
                  <a:cubicBezTo>
                    <a:pt x="2191089" y="891783"/>
                    <a:pt x="2188067" y="901234"/>
                    <a:pt x="2186632" y="911067"/>
                  </a:cubicBezTo>
                  <a:cubicBezTo>
                    <a:pt x="2183827" y="930297"/>
                    <a:pt x="2182399" y="949756"/>
                    <a:pt x="2180282" y="969100"/>
                  </a:cubicBezTo>
                  <a:cubicBezTo>
                    <a:pt x="2176049" y="976354"/>
                    <a:pt x="2170190" y="982669"/>
                    <a:pt x="2167582" y="990862"/>
                  </a:cubicBezTo>
                  <a:cubicBezTo>
                    <a:pt x="2161617" y="1009601"/>
                    <a:pt x="2159115" y="1029550"/>
                    <a:pt x="2154882" y="1048894"/>
                  </a:cubicBezTo>
                  <a:cubicBezTo>
                    <a:pt x="2144462" y="1096508"/>
                    <a:pt x="2147361" y="1081304"/>
                    <a:pt x="2135832" y="1150451"/>
                  </a:cubicBezTo>
                  <a:cubicBezTo>
                    <a:pt x="2126740" y="1204982"/>
                    <a:pt x="2115142" y="1277997"/>
                    <a:pt x="2110432" y="1331803"/>
                  </a:cubicBezTo>
                  <a:cubicBezTo>
                    <a:pt x="2105569" y="1387361"/>
                    <a:pt x="2100807" y="1452066"/>
                    <a:pt x="2091382" y="1505900"/>
                  </a:cubicBezTo>
                  <a:lnTo>
                    <a:pt x="2078682" y="1578441"/>
                  </a:lnTo>
                  <a:cubicBezTo>
                    <a:pt x="2082269" y="1750533"/>
                    <a:pt x="2077854" y="1823819"/>
                    <a:pt x="2091382" y="1962906"/>
                  </a:cubicBezTo>
                  <a:cubicBezTo>
                    <a:pt x="2093035" y="1979900"/>
                    <a:pt x="2094797" y="1996919"/>
                    <a:pt x="2097732" y="2013685"/>
                  </a:cubicBezTo>
                  <a:lnTo>
                    <a:pt x="2103418" y="2039669"/>
                  </a:lnTo>
                  <a:lnTo>
                    <a:pt x="2088879" y="2044304"/>
                  </a:lnTo>
                  <a:cubicBezTo>
                    <a:pt x="2080107" y="2046702"/>
                    <a:pt x="2070711" y="2047216"/>
                    <a:pt x="2062325" y="2050654"/>
                  </a:cubicBezTo>
                  <a:cubicBezTo>
                    <a:pt x="2054991" y="2053660"/>
                    <a:pt x="2049048" y="2059121"/>
                    <a:pt x="2042409" y="2063354"/>
                  </a:cubicBezTo>
                  <a:cubicBezTo>
                    <a:pt x="2019593" y="2067719"/>
                    <a:pt x="2004538" y="2070076"/>
                    <a:pt x="1982662" y="2076054"/>
                  </a:cubicBezTo>
                  <a:cubicBezTo>
                    <a:pt x="1975933" y="2077893"/>
                    <a:pt x="1969474" y="2080565"/>
                    <a:pt x="1962746" y="2082404"/>
                  </a:cubicBezTo>
                  <a:cubicBezTo>
                    <a:pt x="1953973" y="2084802"/>
                    <a:pt x="1945098" y="2086861"/>
                    <a:pt x="1936191" y="2088754"/>
                  </a:cubicBezTo>
                  <a:cubicBezTo>
                    <a:pt x="1925177" y="2091095"/>
                    <a:pt x="1913703" y="2091691"/>
                    <a:pt x="1902998" y="2095104"/>
                  </a:cubicBezTo>
                  <a:cubicBezTo>
                    <a:pt x="1893610" y="2098097"/>
                    <a:pt x="1885296" y="2103571"/>
                    <a:pt x="1876444" y="2107804"/>
                  </a:cubicBezTo>
                  <a:lnTo>
                    <a:pt x="1843251" y="2114154"/>
                  </a:lnTo>
                  <a:cubicBezTo>
                    <a:pt x="1825357" y="2117577"/>
                    <a:pt x="1808036" y="2123431"/>
                    <a:pt x="1790142" y="2126854"/>
                  </a:cubicBezTo>
                  <a:cubicBezTo>
                    <a:pt x="1774799" y="2129789"/>
                    <a:pt x="1759224" y="2131551"/>
                    <a:pt x="1743672" y="2133204"/>
                  </a:cubicBezTo>
                  <a:cubicBezTo>
                    <a:pt x="1616385" y="2146732"/>
                    <a:pt x="1549317" y="2142317"/>
                    <a:pt x="1391825" y="2145904"/>
                  </a:cubicBezTo>
                  <a:lnTo>
                    <a:pt x="1325439" y="2133204"/>
                  </a:lnTo>
                  <a:cubicBezTo>
                    <a:pt x="1276173" y="2123779"/>
                    <a:pt x="1216957" y="2119017"/>
                    <a:pt x="1166113" y="2114154"/>
                  </a:cubicBezTo>
                  <a:cubicBezTo>
                    <a:pt x="1116872" y="2109444"/>
                    <a:pt x="1050052" y="2097846"/>
                    <a:pt x="1000147" y="2088754"/>
                  </a:cubicBezTo>
                  <a:cubicBezTo>
                    <a:pt x="936867" y="2077225"/>
                    <a:pt x="950781" y="2080124"/>
                    <a:pt x="907207" y="2069704"/>
                  </a:cubicBezTo>
                  <a:cubicBezTo>
                    <a:pt x="889504" y="2065471"/>
                    <a:pt x="871248" y="2062969"/>
                    <a:pt x="854098" y="2057004"/>
                  </a:cubicBezTo>
                  <a:cubicBezTo>
                    <a:pt x="846600" y="2054396"/>
                    <a:pt x="840821" y="2048537"/>
                    <a:pt x="834182" y="2044304"/>
                  </a:cubicBezTo>
                  <a:cubicBezTo>
                    <a:pt x="816480" y="2042187"/>
                    <a:pt x="798671" y="2040759"/>
                    <a:pt x="781073" y="2037954"/>
                  </a:cubicBezTo>
                  <a:cubicBezTo>
                    <a:pt x="772074" y="2036519"/>
                    <a:pt x="763425" y="2033497"/>
                    <a:pt x="754519" y="2031604"/>
                  </a:cubicBezTo>
                  <a:cubicBezTo>
                    <a:pt x="743504" y="2029263"/>
                    <a:pt x="732390" y="2027371"/>
                    <a:pt x="721326" y="2025254"/>
                  </a:cubicBezTo>
                  <a:cubicBezTo>
                    <a:pt x="721326" y="2025254"/>
                    <a:pt x="624079" y="2015247"/>
                    <a:pt x="575276" y="2012554"/>
                  </a:cubicBezTo>
                  <a:cubicBezTo>
                    <a:pt x="508964" y="2008895"/>
                    <a:pt x="442504" y="2008321"/>
                    <a:pt x="376118" y="2006204"/>
                  </a:cubicBezTo>
                  <a:cubicBezTo>
                    <a:pt x="356202" y="2010437"/>
                    <a:pt x="336462" y="2015513"/>
                    <a:pt x="316371" y="2018904"/>
                  </a:cubicBezTo>
                  <a:cubicBezTo>
                    <a:pt x="298802" y="2021870"/>
                    <a:pt x="280946" y="2022999"/>
                    <a:pt x="263262" y="2025254"/>
                  </a:cubicBezTo>
                  <a:cubicBezTo>
                    <a:pt x="247751" y="2027232"/>
                    <a:pt x="232187" y="2028927"/>
                    <a:pt x="216792" y="2031604"/>
                  </a:cubicBezTo>
                  <a:cubicBezTo>
                    <a:pt x="188256" y="2036567"/>
                    <a:pt x="195206" y="2037503"/>
                    <a:pt x="170321" y="2044304"/>
                  </a:cubicBezTo>
                  <a:cubicBezTo>
                    <a:pt x="132812" y="2054555"/>
                    <a:pt x="154170" y="2044020"/>
                    <a:pt x="123851" y="2063354"/>
                  </a:cubicBezTo>
                  <a:lnTo>
                    <a:pt x="97297" y="2069704"/>
                  </a:lnTo>
                  <a:cubicBezTo>
                    <a:pt x="90507" y="2071327"/>
                    <a:pt x="84019" y="2073937"/>
                    <a:pt x="77381" y="2076054"/>
                  </a:cubicBezTo>
                  <a:lnTo>
                    <a:pt x="57465" y="2082404"/>
                  </a:lnTo>
                  <a:cubicBezTo>
                    <a:pt x="50961" y="2084478"/>
                    <a:pt x="43957" y="2085640"/>
                    <a:pt x="37188" y="2087230"/>
                  </a:cubicBezTo>
                  <a:cubicBezTo>
                    <a:pt x="31211" y="2063916"/>
                    <a:pt x="30150" y="2069592"/>
                    <a:pt x="25400" y="2039749"/>
                  </a:cubicBezTo>
                  <a:cubicBezTo>
                    <a:pt x="22723" y="2022926"/>
                    <a:pt x="21028" y="2005919"/>
                    <a:pt x="19050" y="1988970"/>
                  </a:cubicBezTo>
                  <a:cubicBezTo>
                    <a:pt x="16795" y="1969647"/>
                    <a:pt x="15666" y="1950135"/>
                    <a:pt x="12700" y="1930938"/>
                  </a:cubicBezTo>
                  <a:cubicBezTo>
                    <a:pt x="9309" y="1908984"/>
                    <a:pt x="4233" y="1887413"/>
                    <a:pt x="0" y="1865651"/>
                  </a:cubicBezTo>
                  <a:cubicBezTo>
                    <a:pt x="2117" y="1793111"/>
                    <a:pt x="2691" y="1720490"/>
                    <a:pt x="6350" y="1648029"/>
                  </a:cubicBezTo>
                  <a:cubicBezTo>
                    <a:pt x="9043" y="1594702"/>
                    <a:pt x="19050" y="1488440"/>
                    <a:pt x="19050" y="1488440"/>
                  </a:cubicBezTo>
                  <a:cubicBezTo>
                    <a:pt x="21167" y="1476350"/>
                    <a:pt x="23059" y="1464206"/>
                    <a:pt x="25400" y="1452170"/>
                  </a:cubicBezTo>
                  <a:cubicBezTo>
                    <a:pt x="27293" y="1442438"/>
                    <a:pt x="30315" y="1432987"/>
                    <a:pt x="31750" y="1423153"/>
                  </a:cubicBezTo>
                  <a:cubicBezTo>
                    <a:pt x="34555" y="1403924"/>
                    <a:pt x="35983" y="1384465"/>
                    <a:pt x="38100" y="1365121"/>
                  </a:cubicBezTo>
                  <a:cubicBezTo>
                    <a:pt x="42333" y="1357867"/>
                    <a:pt x="48192" y="1351552"/>
                    <a:pt x="50800" y="1343359"/>
                  </a:cubicBezTo>
                  <a:cubicBezTo>
                    <a:pt x="56765" y="1324619"/>
                    <a:pt x="59267" y="1304670"/>
                    <a:pt x="63500" y="1285326"/>
                  </a:cubicBezTo>
                  <a:cubicBezTo>
                    <a:pt x="73920" y="1237712"/>
                    <a:pt x="71021" y="1252916"/>
                    <a:pt x="82550" y="1183769"/>
                  </a:cubicBezTo>
                  <a:cubicBezTo>
                    <a:pt x="91642" y="1129238"/>
                    <a:pt x="103240" y="1056223"/>
                    <a:pt x="107950" y="1002418"/>
                  </a:cubicBezTo>
                  <a:cubicBezTo>
                    <a:pt x="112813" y="946860"/>
                    <a:pt x="117575" y="882154"/>
                    <a:pt x="127000" y="828320"/>
                  </a:cubicBezTo>
                  <a:lnTo>
                    <a:pt x="139700" y="755779"/>
                  </a:lnTo>
                  <a:cubicBezTo>
                    <a:pt x="136113" y="583687"/>
                    <a:pt x="140528" y="510401"/>
                    <a:pt x="127000" y="371314"/>
                  </a:cubicBezTo>
                  <a:cubicBezTo>
                    <a:pt x="125347" y="354320"/>
                    <a:pt x="123585" y="337301"/>
                    <a:pt x="120650" y="320536"/>
                  </a:cubicBezTo>
                  <a:cubicBezTo>
                    <a:pt x="117227" y="300983"/>
                    <a:pt x="111373" y="282056"/>
                    <a:pt x="107950" y="262503"/>
                  </a:cubicBezTo>
                  <a:lnTo>
                    <a:pt x="101600" y="226233"/>
                  </a:lnTo>
                  <a:cubicBezTo>
                    <a:pt x="97367" y="216560"/>
                    <a:pt x="91893" y="207475"/>
                    <a:pt x="88900" y="197217"/>
                  </a:cubicBezTo>
                  <a:cubicBezTo>
                    <a:pt x="85487" y="185520"/>
                    <a:pt x="84891" y="172982"/>
                    <a:pt x="82550" y="160946"/>
                  </a:cubicBezTo>
                  <a:cubicBezTo>
                    <a:pt x="80657" y="151214"/>
                    <a:pt x="78598" y="141516"/>
                    <a:pt x="76200" y="131930"/>
                  </a:cubicBezTo>
                  <a:cubicBezTo>
                    <a:pt x="74361" y="124578"/>
                    <a:pt x="71689" y="117520"/>
                    <a:pt x="69850" y="110168"/>
                  </a:cubicBezTo>
                  <a:cubicBezTo>
                    <a:pt x="63872" y="86264"/>
                    <a:pt x="61515" y="69812"/>
                    <a:pt x="57150" y="44881"/>
                  </a:cubicBezTo>
                  <a:cubicBezTo>
                    <a:pt x="52917" y="37627"/>
                    <a:pt x="47456" y="31133"/>
                    <a:pt x="44450" y="23119"/>
                  </a:cubicBezTo>
                  <a:lnTo>
                    <a:pt x="44247" y="22190"/>
                  </a:lnTo>
                  <a:cubicBezTo>
                    <a:pt x="55054" y="20935"/>
                    <a:pt x="65904" y="20027"/>
                    <a:pt x="76735" y="19050"/>
                  </a:cubicBezTo>
                  <a:cubicBezTo>
                    <a:pt x="101736" y="16795"/>
                    <a:pt x="126981" y="15666"/>
                    <a:pt x="151820" y="12700"/>
                  </a:cubicBezTo>
                  <a:cubicBezTo>
                    <a:pt x="180225" y="9309"/>
                    <a:pt x="208134" y="4233"/>
                    <a:pt x="23629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Ellipse 132"/>
            <p:cNvSpPr/>
            <p:nvPr/>
          </p:nvSpPr>
          <p:spPr>
            <a:xfrm>
              <a:off x="7790060" y="3863804"/>
              <a:ext cx="1008112" cy="1008112"/>
            </a:xfrm>
            <a:prstGeom prst="ellipse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5" name="Gerade Verbindung mit Pfeil 114"/>
            <p:cNvCxnSpPr/>
            <p:nvPr/>
          </p:nvCxnSpPr>
          <p:spPr>
            <a:xfrm>
              <a:off x="8296668" y="4341271"/>
              <a:ext cx="288491" cy="7366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hteck 115"/>
                <p:cNvSpPr/>
                <p:nvPr/>
              </p:nvSpPr>
              <p:spPr>
                <a:xfrm>
                  <a:off x="8538133" y="4725938"/>
                  <a:ext cx="35758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6" name="Rechteck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8133" y="4725938"/>
                  <a:ext cx="35758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hteck 116"/>
                <p:cNvSpPr/>
                <p:nvPr/>
              </p:nvSpPr>
              <p:spPr>
                <a:xfrm>
                  <a:off x="8682149" y="5004678"/>
                  <a:ext cx="35758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𝜽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7" name="Rechteck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2149" y="5004678"/>
                  <a:ext cx="35758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Bogen 120"/>
            <p:cNvSpPr/>
            <p:nvPr/>
          </p:nvSpPr>
          <p:spPr>
            <a:xfrm rot="5400000">
              <a:off x="7417163" y="3427069"/>
              <a:ext cx="1763556" cy="1763554"/>
            </a:xfrm>
            <a:prstGeom prst="arc">
              <a:avLst>
                <a:gd name="adj1" fmla="val 19876691"/>
                <a:gd name="adj2" fmla="val 21525361"/>
              </a:avLst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3" name="Gerade Verbindung mit Pfeil 122"/>
            <p:cNvCxnSpPr/>
            <p:nvPr/>
          </p:nvCxnSpPr>
          <p:spPr>
            <a:xfrm>
              <a:off x="8302298" y="4900166"/>
              <a:ext cx="0" cy="44069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mit Pfeil 127"/>
            <p:cNvCxnSpPr/>
            <p:nvPr/>
          </p:nvCxnSpPr>
          <p:spPr>
            <a:xfrm>
              <a:off x="8301260" y="4355953"/>
              <a:ext cx="0" cy="519608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hteck 131"/>
                <p:cNvSpPr/>
                <p:nvPr/>
              </p:nvSpPr>
              <p:spPr>
                <a:xfrm>
                  <a:off x="7897787" y="4221882"/>
                  <a:ext cx="357587" cy="4531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baseline="-25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2" name="Rechteck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7787" y="4221882"/>
                  <a:ext cx="357587" cy="45313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6897" r="-10345" b="-1486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Gerade Verbindung mit Pfeil 136"/>
            <p:cNvCxnSpPr/>
            <p:nvPr/>
          </p:nvCxnSpPr>
          <p:spPr>
            <a:xfrm rot="10800000">
              <a:off x="7339992" y="5640562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mit Pfeil 137"/>
            <p:cNvCxnSpPr/>
            <p:nvPr/>
          </p:nvCxnSpPr>
          <p:spPr>
            <a:xfrm rot="10800000">
              <a:off x="7711826" y="5640562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mit Pfeil 138"/>
            <p:cNvCxnSpPr/>
            <p:nvPr/>
          </p:nvCxnSpPr>
          <p:spPr>
            <a:xfrm rot="10800000">
              <a:off x="8083660" y="5640562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mit Pfeil 139"/>
            <p:cNvCxnSpPr/>
            <p:nvPr/>
          </p:nvCxnSpPr>
          <p:spPr>
            <a:xfrm rot="10800000">
              <a:off x="8455494" y="5640562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mit Pfeil 140"/>
            <p:cNvCxnSpPr/>
            <p:nvPr/>
          </p:nvCxnSpPr>
          <p:spPr>
            <a:xfrm rot="10800000">
              <a:off x="8827328" y="5640562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mit Pfeil 141"/>
            <p:cNvCxnSpPr/>
            <p:nvPr/>
          </p:nvCxnSpPr>
          <p:spPr>
            <a:xfrm rot="10800000">
              <a:off x="9199161" y="5640562"/>
              <a:ext cx="0" cy="31621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hteck 145"/>
                <p:cNvSpPr/>
                <p:nvPr/>
              </p:nvSpPr>
              <p:spPr>
                <a:xfrm>
                  <a:off x="8113811" y="5734050"/>
                  <a:ext cx="35758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b="1" baseline="-25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6" name="Rechteck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811" y="5734050"/>
                  <a:ext cx="35758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7" name="Rechteck 146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4792978" y="1300912"/>
            <a:ext cx="1932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Superposition</a:t>
            </a:r>
          </a:p>
        </p:txBody>
      </p:sp>
      <p:cxnSp>
        <p:nvCxnSpPr>
          <p:cNvPr id="65" name="Gerade Verbindung mit Pfeil 64"/>
          <p:cNvCxnSpPr/>
          <p:nvPr/>
        </p:nvCxnSpPr>
        <p:spPr>
          <a:xfrm flipV="1">
            <a:off x="3937347" y="1670245"/>
            <a:ext cx="720080" cy="429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 flipV="1">
            <a:off x="6601643" y="1670245"/>
            <a:ext cx="733946" cy="4291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4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78" grpId="0"/>
      <p:bldP spid="79" grpId="0"/>
      <p:bldP spid="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Slide </a:t>
            </a:r>
            <a:fld id="{A5AC3FBE-A647-41C9-A8C3-4435ED4FC89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2D FE model - setup</a:t>
            </a:r>
            <a:endParaRPr lang="en-US" noProof="0" dirty="0"/>
          </a:p>
        </p:txBody>
      </p:sp>
      <p:sp>
        <p:nvSpPr>
          <p:cNvPr id="78" name="Rechteck 77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6025579" y="1749537"/>
            <a:ext cx="54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FE-Software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Ansys Workbench 18.1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Boundary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Symmetry at midplane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Fixed support of disk‘s peripheral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Bolt load as distributed force on bolt’s peripheral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Radial pretension by thermal expansion of bolt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Frictionless contact between bolt and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Linear-elastic model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Disk: GFRP, quasi-isotropic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stiffness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Bolt: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913011" y="1629594"/>
            <a:ext cx="4104456" cy="4070818"/>
            <a:chOff x="2353170" y="185738"/>
            <a:chExt cx="6549728" cy="64960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523" y="185738"/>
              <a:ext cx="3381375" cy="649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6" t="146" r="1"/>
            <a:stretch/>
          </p:blipFill>
          <p:spPr bwMode="auto">
            <a:xfrm flipH="1">
              <a:off x="2353170" y="185738"/>
              <a:ext cx="3304333" cy="649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" name="Rechteck 69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3082989" y="1887429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Gerade Verbindung 72"/>
          <p:cNvCxnSpPr/>
          <p:nvPr/>
        </p:nvCxnSpPr>
        <p:spPr>
          <a:xfrm flipV="1">
            <a:off x="3832529" y="2083002"/>
            <a:ext cx="330251" cy="7180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3793331" y="3725803"/>
            <a:ext cx="1260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Bolt load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3649315" y="2874146"/>
            <a:ext cx="1260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expansion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Gerade Verbindung 82"/>
          <p:cNvCxnSpPr/>
          <p:nvPr/>
        </p:nvCxnSpPr>
        <p:spPr>
          <a:xfrm flipH="1">
            <a:off x="3307081" y="3916680"/>
            <a:ext cx="487679" cy="4572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 flipH="1">
            <a:off x="3086101" y="3204376"/>
            <a:ext cx="547645" cy="27796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hteck 89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1129035" y="1657810"/>
            <a:ext cx="1038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Gerade Verbindung 90"/>
          <p:cNvCxnSpPr/>
          <p:nvPr/>
        </p:nvCxnSpPr>
        <p:spPr>
          <a:xfrm flipH="1">
            <a:off x="2983708" y="4913906"/>
            <a:ext cx="387645" cy="12581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561083" y="1965626"/>
            <a:ext cx="288032" cy="265293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859005" y="2061642"/>
            <a:ext cx="630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Bolt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1345059" y="2349674"/>
            <a:ext cx="1440160" cy="122413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3389775" y="4689397"/>
            <a:ext cx="1260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ICCS20 &gt; Beyland &gt; 05.09.2017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Slide </a:t>
            </a:r>
            <a:fld id="{A5AC3FBE-A647-41C9-A8C3-4435ED4FC8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5999" y="648000"/>
            <a:ext cx="7749181" cy="738000"/>
          </a:xfrm>
        </p:spPr>
        <p:txBody>
          <a:bodyPr/>
          <a:lstStyle/>
          <a:p>
            <a:r>
              <a:rPr lang="en-US" noProof="0" dirty="0" smtClean="0"/>
              <a:t>2D FE model - results</a:t>
            </a:r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07" y="2005811"/>
            <a:ext cx="3771130" cy="358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eck 2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8235180" y="1545731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Radial stress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99813"/>
              </p:ext>
            </p:extLst>
          </p:nvPr>
        </p:nvGraphicFramePr>
        <p:xfrm>
          <a:off x="913011" y="2061642"/>
          <a:ext cx="4824535" cy="30280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9541"/>
                <a:gridCol w="993061"/>
                <a:gridCol w="836935"/>
                <a:gridCol w="914998"/>
              </a:tblGrid>
              <a:tr h="352097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Parameter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Variable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Value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Unit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</a:tr>
              <a:tr h="352097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Radius bore hole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32,5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mm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</a:tr>
              <a:tr h="352097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Outer radius disk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b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800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mm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</a:tr>
              <a:tr h="352097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Young‘s Modulus disk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E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27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GPa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</a:tr>
              <a:tr h="352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Poisson's ratio</a:t>
                      </a:r>
                      <a:r>
                        <a:rPr lang="en-US" sz="1600" baseline="0" noProof="0" dirty="0" smtClean="0"/>
                        <a:t> disk</a:t>
                      </a:r>
                      <a:endParaRPr lang="en-US" sz="1600" noProof="0" dirty="0" smtClean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ν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0,343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-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</a:tr>
              <a:tr h="352097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Pretension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</a:t>
                      </a:r>
                      <a:r>
                        <a:rPr lang="en-US" sz="1600" baseline="-25000" noProof="0" dirty="0" smtClean="0"/>
                        <a:t>i</a:t>
                      </a:r>
                      <a:endParaRPr lang="en-US" sz="1600" baseline="-250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270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MPa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</a:tr>
              <a:tr h="563354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Radial expansion </a:t>
                      </a:r>
                      <a:r>
                        <a:rPr lang="en-US" sz="1400" noProof="0" dirty="0" smtClean="0"/>
                        <a:t>(caused</a:t>
                      </a:r>
                      <a:r>
                        <a:rPr lang="en-US" sz="1400" baseline="0" noProof="0" dirty="0" smtClean="0"/>
                        <a:t> by pretension)</a:t>
                      </a:r>
                      <a:endParaRPr lang="en-US" sz="14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u</a:t>
                      </a:r>
                      <a:r>
                        <a:rPr lang="en-US" sz="1600" baseline="-25000" noProof="0" dirty="0" smtClean="0"/>
                        <a:t>0</a:t>
                      </a:r>
                      <a:endParaRPr lang="en-US" sz="1600" baseline="-250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0,5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mm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</a:tr>
              <a:tr h="352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Bolt load</a:t>
                      </a:r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28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kN/mm</a:t>
                      </a:r>
                      <a:endParaRPr lang="en-US" sz="1600" noProof="0" dirty="0"/>
                    </a:p>
                  </a:txBody>
                  <a:tcPr marL="105629" marR="105629" marT="52814" marB="52814"/>
                </a:tc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3DFB5E4-9C9D-4058-8F26-E230DF7CC6AA}"/>
              </a:ext>
            </a:extLst>
          </p:cNvPr>
          <p:cNvSpPr/>
          <p:nvPr/>
        </p:nvSpPr>
        <p:spPr>
          <a:xfrm>
            <a:off x="2569195" y="1545731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case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DLR_Präsentation_16zu9_DE_a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DE2498D0-3598-44CB-A722-F7100AAE4BC6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1636</Words>
  <Application>Microsoft Office PowerPoint</Application>
  <PresentationFormat>Benutzerdefiniert</PresentationFormat>
  <Paragraphs>461</Paragraphs>
  <Slides>27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DLR_Präsentation_16zu9_DE_alt</vt:lpstr>
      <vt:lpstr>Bolted joints with radial pretension for thick-walled composites structures</vt:lpstr>
      <vt:lpstr>Outline</vt:lpstr>
      <vt:lpstr>Bolted joints for thick laminates - state of the art</vt:lpstr>
      <vt:lpstr>Problems of state of the art bolted joints</vt:lpstr>
      <vt:lpstr>Concept of radial pretension</vt:lpstr>
      <vt:lpstr>Research topics on bolted joint with radial pretension </vt:lpstr>
      <vt:lpstr>Analytic approach</vt:lpstr>
      <vt:lpstr>2D FE model - setup</vt:lpstr>
      <vt:lpstr>2D FE model - results</vt:lpstr>
      <vt:lpstr>Comparison of analytical and FE model</vt:lpstr>
      <vt:lpstr>Comparison of analytical and FE model</vt:lpstr>
      <vt:lpstr>Effect of friction on stress distribution – 2D-FE</vt:lpstr>
      <vt:lpstr>Effect of pretension on stress distribution – 2D-FE</vt:lpstr>
      <vt:lpstr>Bearing test setup</vt:lpstr>
      <vt:lpstr>Clearance fit vs. radial pretension</vt:lpstr>
      <vt:lpstr>Results in bearing strength </vt:lpstr>
      <vt:lpstr>Conclusion and Outlook</vt:lpstr>
      <vt:lpstr>MANY THANKS FOR YOUR ATTENTION !</vt:lpstr>
      <vt:lpstr>References</vt:lpstr>
      <vt:lpstr>Anhang</vt:lpstr>
      <vt:lpstr>Lösungsraum für segmentierte Rotorblätter</vt:lpstr>
      <vt:lpstr>Wo teilen? </vt:lpstr>
      <vt:lpstr>Konzept „Stegverschraubung“</vt:lpstr>
      <vt:lpstr>CAD-Modell „Stegverschraubung“ in Nordex-Rotorblatt NR58.5</vt:lpstr>
      <vt:lpstr>Segmentiertes Rotorblatt – Testpyramide (10-2016) </vt:lpstr>
      <vt:lpstr>Lochleibungstests BiLo</vt:lpstr>
      <vt:lpstr>Rax-Buchse – Funktionsdemonstrator + Patentanmeldung</vt:lpstr>
    </vt:vector>
  </TitlesOfParts>
  <Company>T-Systems SfR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Holzhüter, Dirk</dc:creator>
  <cp:lastModifiedBy>Beyland, Lutz</cp:lastModifiedBy>
  <cp:revision>383</cp:revision>
  <cp:lastPrinted>2016-10-21T08:13:59Z</cp:lastPrinted>
  <dcterms:created xsi:type="dcterms:W3CDTF">2013-07-09T11:36:12Z</dcterms:created>
  <dcterms:modified xsi:type="dcterms:W3CDTF">2017-09-05T11:09:16Z</dcterms:modified>
</cp:coreProperties>
</file>