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345" r:id="rId3"/>
    <p:sldId id="303" r:id="rId4"/>
    <p:sldId id="304" r:id="rId5"/>
    <p:sldId id="309" r:id="rId6"/>
    <p:sldId id="310" r:id="rId7"/>
    <p:sldId id="373" r:id="rId8"/>
    <p:sldId id="326" r:id="rId9"/>
    <p:sldId id="346" r:id="rId10"/>
    <p:sldId id="328" r:id="rId11"/>
    <p:sldId id="353" r:id="rId12"/>
    <p:sldId id="357" r:id="rId13"/>
    <p:sldId id="339" r:id="rId14"/>
    <p:sldId id="358" r:id="rId15"/>
    <p:sldId id="343" r:id="rId16"/>
    <p:sldId id="359" r:id="rId17"/>
    <p:sldId id="344" r:id="rId18"/>
    <p:sldId id="341" r:id="rId19"/>
    <p:sldId id="340" r:id="rId20"/>
    <p:sldId id="361" r:id="rId21"/>
    <p:sldId id="342" r:id="rId22"/>
    <p:sldId id="375" r:id="rId23"/>
    <p:sldId id="376" r:id="rId24"/>
    <p:sldId id="377" r:id="rId25"/>
    <p:sldId id="378" r:id="rId26"/>
    <p:sldId id="324" r:id="rId27"/>
    <p:sldId id="325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23" r:id="rId36"/>
    <p:sldId id="371" r:id="rId37"/>
    <p:sldId id="372" r:id="rId38"/>
    <p:sldId id="320" r:id="rId39"/>
    <p:sldId id="321" r:id="rId40"/>
    <p:sldId id="374" r:id="rId41"/>
    <p:sldId id="301" r:id="rId42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FF5"/>
    <a:srgbClr val="8CB4F4"/>
    <a:srgbClr val="7AA8F2"/>
    <a:srgbClr val="7195FB"/>
    <a:srgbClr val="7DA9DF"/>
    <a:srgbClr val="33CAFF"/>
    <a:srgbClr val="F8A45E"/>
    <a:srgbClr val="F89F56"/>
    <a:srgbClr val="F7923F"/>
    <a:srgbClr val="F78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263" autoAdjust="0"/>
  </p:normalViewPr>
  <p:slideViewPr>
    <p:cSldViewPr>
      <p:cViewPr varScale="1">
        <p:scale>
          <a:sx n="97" d="100"/>
          <a:sy n="97" d="100"/>
        </p:scale>
        <p:origin x="-115" y="-192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08.12.2017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0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6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29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58281-3996-4909-BE57-E7824DA3704D}" type="slidenum">
              <a:rPr lang="de-DE"/>
              <a:pPr/>
              <a:t>5</a:t>
            </a:fld>
            <a:endParaRPr lang="de-DE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are motivated by applications from</a:t>
            </a:r>
            <a:r>
              <a:rPr lang="en-US" baseline="0" noProof="0" dirty="0" smtClean="0"/>
              <a:t> quantum physics that involve the solution of extremely large sparse eigenvalue problems. ESSEX has teamed up to enable this class of applications for </a:t>
            </a:r>
            <a:r>
              <a:rPr lang="en-US" baseline="0" noProof="0" dirty="0" err="1" smtClean="0"/>
              <a:t>exascale</a:t>
            </a:r>
            <a:r>
              <a:rPr lang="en-US" baseline="0" noProof="0" dirty="0" smtClean="0"/>
              <a:t> systems. We will implement an </a:t>
            </a:r>
            <a:r>
              <a:rPr lang="en-US" baseline="0" noProof="0" dirty="0" err="1" smtClean="0"/>
              <a:t>Exascale</a:t>
            </a:r>
            <a:r>
              <a:rPr lang="en-US" baseline="0" noProof="0" dirty="0" smtClean="0"/>
              <a:t> Sparse Solver Repository whose features will reach far beyond our target applications.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This is because the routines in the repository have a broad range of applications, and the basic concepts can server as blueprints for many other </a:t>
            </a:r>
            <a:r>
              <a:rPr lang="en-US" baseline="0" noProof="0" dirty="0" err="1" smtClean="0"/>
              <a:t>exascale</a:t>
            </a:r>
            <a:r>
              <a:rPr lang="en-US" baseline="0" noProof="0" dirty="0" smtClean="0"/>
              <a:t> projects.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904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applications</a:t>
            </a:r>
            <a:r>
              <a:rPr lang="en-US" baseline="0" noProof="0" dirty="0" smtClean="0"/>
              <a:t> area is </a:t>
            </a:r>
            <a:r>
              <a:rPr lang="en-US" b="1" baseline="0" noProof="0" dirty="0" smtClean="0"/>
              <a:t>first</a:t>
            </a:r>
            <a:r>
              <a:rPr lang="en-US" baseline="0" noProof="0" dirty="0" smtClean="0"/>
              <a:t> concerned with optimally preparing physical setups for </a:t>
            </a:r>
            <a:r>
              <a:rPr lang="en-US" baseline="0" noProof="0" dirty="0" err="1" smtClean="0"/>
              <a:t>exascale</a:t>
            </a:r>
            <a:r>
              <a:rPr lang="en-US" baseline="0" noProof="0" dirty="0" smtClean="0"/>
              <a:t> computing. The QSE is crucial for the performance of most basic building blocks, for example a different view on the system’s </a:t>
            </a:r>
            <a:r>
              <a:rPr lang="en-US" baseline="0" noProof="0" dirty="0" err="1" smtClean="0"/>
              <a:t>DoF</a:t>
            </a:r>
            <a:r>
              <a:rPr lang="en-US" baseline="0" noProof="0" dirty="0" smtClean="0"/>
              <a:t> leads to a drastic change in the matrix sparsity pattern, with corresponding changes in the performance of basic </a:t>
            </a:r>
            <a:r>
              <a:rPr lang="en-US" baseline="0" noProof="0" dirty="0" err="1" smtClean="0"/>
              <a:t>spM</a:t>
            </a:r>
            <a:r>
              <a:rPr lang="en-US" baseline="0" noProof="0" dirty="0" smtClean="0"/>
              <a:t> operations.</a:t>
            </a:r>
          </a:p>
          <a:p>
            <a:endParaRPr lang="en-US" baseline="0" noProof="0" dirty="0" smtClean="0"/>
          </a:p>
          <a:p>
            <a:r>
              <a:rPr lang="en-US" b="1" baseline="0" noProof="0" dirty="0" smtClean="0"/>
              <a:t>Second</a:t>
            </a:r>
            <a:r>
              <a:rPr lang="en-US" baseline="0" noProof="0" dirty="0" smtClean="0"/>
              <a:t>, we finally want to solve relevant and challenging problems, which arise from the most fundamental equation of quantum physics: The Schrödinger Equation. Target applications to validate our work are graphene </a:t>
            </a:r>
            <a:r>
              <a:rPr lang="en-US" baseline="0" noProof="0" dirty="0" err="1" smtClean="0"/>
              <a:t>nano</a:t>
            </a:r>
            <a:r>
              <a:rPr lang="en-US" baseline="0" noProof="0" dirty="0" smtClean="0"/>
              <a:t>-ribbons, transport through quantum dots, and topological insulators.</a:t>
            </a:r>
          </a:p>
          <a:p>
            <a:endParaRPr lang="de-DE" baseline="0" noProof="0" dirty="0" smtClean="0"/>
          </a:p>
          <a:p>
            <a:r>
              <a:rPr lang="de-DE" baseline="0" noProof="0" dirty="0" smtClean="0"/>
              <a:t>QSE: Quality Software Engineering</a:t>
            </a:r>
            <a:endParaRPr lang="en-US" baseline="0" noProof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32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49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SQP: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Quadratic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9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R.de/sc" TargetMode="External"/><Relationship Id="rId2" Type="http://schemas.openxmlformats.org/officeDocument/2006/relationships/hyperlink" Target="mailto:Andreas.Schreiber@dlr.d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High-Performance Computing </a:t>
            </a:r>
            <a:r>
              <a:rPr lang="de-DE" dirty="0" err="1"/>
              <a:t>Challenges</a:t>
            </a:r>
            <a:r>
              <a:rPr lang="de-DE" dirty="0"/>
              <a:t> in </a:t>
            </a:r>
            <a:r>
              <a:rPr lang="de-DE" dirty="0" err="1"/>
              <a:t>Aeronautics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Space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1719874"/>
          </a:xfrm>
        </p:spPr>
        <p:txBody>
          <a:bodyPr/>
          <a:lstStyle/>
          <a:p>
            <a:r>
              <a:rPr lang="en-GB" sz="2000" b="1" dirty="0" smtClean="0"/>
              <a:t>Dr.-</a:t>
            </a:r>
            <a:r>
              <a:rPr lang="en-GB" sz="2000" b="1" dirty="0" err="1" smtClean="0"/>
              <a:t>Ing</a:t>
            </a:r>
            <a:r>
              <a:rPr lang="en-GB" sz="2000" b="1" dirty="0" smtClean="0"/>
              <a:t>. </a:t>
            </a:r>
            <a:r>
              <a:rPr lang="en-GB" sz="2000" b="1" dirty="0" err="1" smtClean="0"/>
              <a:t>Achim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Basermann</a:t>
            </a:r>
            <a:endParaRPr lang="en-GB" sz="2000" b="1" dirty="0"/>
          </a:p>
          <a:p>
            <a:r>
              <a:rPr lang="en-US" sz="2000" dirty="0"/>
              <a:t>German Aerospace Center (DLR)</a:t>
            </a:r>
          </a:p>
          <a:p>
            <a:r>
              <a:rPr lang="en-US" sz="2000" dirty="0"/>
              <a:t>Simulation and Software Technology</a:t>
            </a:r>
          </a:p>
          <a:p>
            <a:r>
              <a:rPr lang="en-US" sz="2000" dirty="0"/>
              <a:t>Department High-Performance Computing</a:t>
            </a:r>
          </a:p>
          <a:p>
            <a:r>
              <a:rPr lang="en-US" sz="2000" dirty="0"/>
              <a:t>Linder </a:t>
            </a:r>
            <a:r>
              <a:rPr lang="en-US" sz="2000" dirty="0" err="1"/>
              <a:t>Höhe</a:t>
            </a:r>
            <a:r>
              <a:rPr lang="en-US" sz="2000" dirty="0"/>
              <a:t>, Cologne, Germany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72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,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Performance: Kernel </a:t>
            </a:r>
            <a:r>
              <a:rPr lang="de-DE" dirty="0" err="1" smtClean="0"/>
              <a:t>Polynomial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(KPM) –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/>
              <a:t>H</a:t>
            </a:r>
            <a:r>
              <a:rPr lang="de-DE" dirty="0" err="1" smtClean="0"/>
              <a:t>olistic</a:t>
            </a:r>
            <a:r>
              <a:rPr lang="de-DE" dirty="0" smtClean="0"/>
              <a:t> View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65" y="2349674"/>
            <a:ext cx="5832648" cy="8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platzhalter 110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1493381" y="1485578"/>
                <a:ext cx="8243193" cy="129614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400" dirty="0" smtClean="0"/>
                  <a:t>Compute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approximation to the complete eigenvalue spectrum</a:t>
                </a:r>
                <a:r>
                  <a:rPr lang="en-US" sz="2400" dirty="0" smtClean="0"/>
                  <a:t> of large sparse matrix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𝐴</m:t>
                    </m:r>
                    <m:r>
                      <a:rPr lang="de-DE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(with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/>
                      </a:rPr>
                      <m:t>𝑋</m:t>
                    </m:r>
                    <m:r>
                      <a:rPr lang="de-DE" sz="2400" b="0" i="1" dirty="0" smtClean="0">
                        <a:latin typeface="Cambria Math"/>
                      </a:rPr>
                      <m:t>=</m:t>
                    </m:r>
                    <m:r>
                      <a:rPr lang="de-DE" sz="2400" b="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400" dirty="0" smtClean="0"/>
                  <a:t>)</a:t>
                </a:r>
                <a:br>
                  <a:rPr lang="en-US" sz="2400" dirty="0" smtClean="0"/>
                </a:br>
                <a:endParaRPr lang="en-US" sz="2400" dirty="0"/>
              </a:p>
            </p:txBody>
          </p:sp>
        </mc:Choice>
        <mc:Fallback xmlns="">
          <p:sp>
            <p:nvSpPr>
              <p:cNvPr id="7" name="Textplatzhalter 1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493381" y="1485578"/>
                <a:ext cx="8243193" cy="1296144"/>
              </a:xfrm>
              <a:prstGeom prst="rect">
                <a:avLst/>
              </a:prstGeom>
              <a:blipFill rotWithShape="1">
                <a:blip r:embed="rId3"/>
                <a:stretch>
                  <a:fillRect t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00" y="3412782"/>
            <a:ext cx="2299951" cy="232126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62" y="3717826"/>
            <a:ext cx="2304255" cy="157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9124076" y="4635839"/>
            <a:ext cx="504056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05" y="3412050"/>
            <a:ext cx="2301767" cy="2322000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>
          <a:xfrm>
            <a:off x="6578225" y="4707847"/>
            <a:ext cx="457200" cy="432048"/>
          </a:xfrm>
          <a:prstGeom prst="irregularSeal1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12" name="Textfeld 11"/>
          <p:cNvSpPr txBox="1"/>
          <p:nvPr/>
        </p:nvSpPr>
        <p:spPr>
          <a:xfrm>
            <a:off x="6566147" y="4087680"/>
            <a:ext cx="3995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Topological</a:t>
            </a:r>
            <a:r>
              <a:rPr lang="de-DE" sz="2000" dirty="0" smtClean="0"/>
              <a:t> </a:t>
            </a:r>
            <a:r>
              <a:rPr lang="de-DE" sz="2000" dirty="0" err="1" smtClean="0"/>
              <a:t>Insulator</a:t>
            </a:r>
            <a:r>
              <a:rPr lang="de-DE" sz="2000" dirty="0"/>
              <a:t>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Double </a:t>
            </a:r>
            <a:r>
              <a:rPr lang="de-DE" sz="2000" dirty="0" err="1"/>
              <a:t>c</a:t>
            </a:r>
            <a:r>
              <a:rPr lang="de-DE" sz="2000" dirty="0" err="1" smtClean="0"/>
              <a:t>omplex</a:t>
            </a:r>
            <a:r>
              <a:rPr lang="de-DE" sz="2000" dirty="0" smtClean="0"/>
              <a:t> </a:t>
            </a:r>
            <a:r>
              <a:rPr lang="de-DE" sz="2000" dirty="0" err="1" smtClean="0"/>
              <a:t>computations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Data parallel </a:t>
            </a:r>
            <a:r>
              <a:rPr lang="de-DE" sz="2000" dirty="0" err="1" smtClean="0"/>
              <a:t>static</a:t>
            </a:r>
            <a:r>
              <a:rPr lang="de-DE" sz="2000" dirty="0" smtClean="0"/>
              <a:t> </a:t>
            </a:r>
            <a:r>
              <a:rPr lang="de-DE" sz="2000" dirty="0" err="1" smtClean="0"/>
              <a:t>workload</a:t>
            </a:r>
            <a:r>
              <a:rPr lang="de-DE" sz="2000" dirty="0" smtClean="0"/>
              <a:t> </a:t>
            </a:r>
            <a:r>
              <a:rPr lang="de-DE" sz="2000" dirty="0" err="1" smtClean="0"/>
              <a:t>distribution</a:t>
            </a:r>
            <a:endParaRPr 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40" y="1490168"/>
            <a:ext cx="964874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8078314" y="262940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Intel </a:t>
            </a:r>
          </a:p>
          <a:p>
            <a:pPr algn="ctr"/>
            <a:r>
              <a:rPr lang="en-US" sz="2000" dirty="0" smtClean="0"/>
              <a:t>Xeon E5-2670 (SNB)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8222330" y="169330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NVIDIDA K20X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47" y="1490962"/>
            <a:ext cx="5060340" cy="44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2405367" y="4076336"/>
            <a:ext cx="952500" cy="1581150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465817" y="3501661"/>
            <a:ext cx="1123950" cy="2155825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589767" y="1622061"/>
            <a:ext cx="1257300" cy="4035425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745217" y="3501661"/>
            <a:ext cx="844550" cy="2155825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29517" y="1622060"/>
            <a:ext cx="717550" cy="4035425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659367" y="4076335"/>
            <a:ext cx="698500" cy="1581150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027793" y="3501661"/>
            <a:ext cx="561974" cy="2155825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367641" y="1622059"/>
            <a:ext cx="479425" cy="4035425"/>
          </a:xfrm>
          <a:prstGeom prst="rect">
            <a:avLst/>
          </a:prstGeom>
          <a:solidFill>
            <a:srgbClr val="FE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smtClean="0">
              <a:solidFill>
                <a:schemeClr val="tx2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589711" y="4038235"/>
            <a:ext cx="540825" cy="3719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/>
          <p:cNvSpPr txBox="1"/>
          <p:nvPr/>
        </p:nvSpPr>
        <p:spPr>
          <a:xfrm>
            <a:off x="1921123" y="3784516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2"/>
                </a:solidFill>
              </a:rPr>
              <a:t>Heterogeneous efficiency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V="1">
            <a:off x="2639805" y="2864425"/>
            <a:ext cx="2541587" cy="1567014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2349275" y="4038235"/>
            <a:ext cx="2543192" cy="129119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 rot="19959758">
            <a:off x="3362720" y="441616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4.8x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9686173">
            <a:off x="3750619" y="330886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2.3x</a:t>
            </a:r>
            <a:endParaRPr lang="en-US" sz="950" b="1" dirty="0">
              <a:solidFill>
                <a:schemeClr val="accent2"/>
              </a:solidFill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KPM: </a:t>
            </a:r>
            <a:r>
              <a:rPr lang="de-DE" dirty="0" err="1"/>
              <a:t>Heterogenous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30" grpId="0"/>
      <p:bldP spid="30" grpId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KPM: </a:t>
            </a:r>
            <a:r>
              <a:rPr lang="de-DE" dirty="0" smtClean="0"/>
              <a:t>Large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Heterogenous</a:t>
            </a:r>
            <a:r>
              <a:rPr lang="de-DE" dirty="0" smtClean="0"/>
              <a:t> </a:t>
            </a:r>
            <a:r>
              <a:rPr lang="de-DE" dirty="0" err="1"/>
              <a:t>Node</a:t>
            </a:r>
            <a:r>
              <a:rPr lang="de-DE" dirty="0"/>
              <a:t> Performance</a:t>
            </a:r>
            <a:endParaRPr lang="en-US" dirty="0"/>
          </a:p>
        </p:txBody>
      </p:sp>
      <p:pic>
        <p:nvPicPr>
          <p:cNvPr id="32" name="Inhaltsplatzhalt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r="7771" b="4669"/>
          <a:stretch/>
        </p:blipFill>
        <p:spPr>
          <a:xfrm>
            <a:off x="1491101" y="1210288"/>
            <a:ext cx="5974638" cy="408821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1705099" y="5442514"/>
            <a:ext cx="784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/>
              <a:t>Performance </a:t>
            </a:r>
            <a:r>
              <a:rPr lang="en-US" sz="1600" i="1" dirty="0"/>
              <a:t>Engineering of the Kernel Polynomial Method on Large-Scale CPU-GPU Systems</a:t>
            </a:r>
            <a:br>
              <a:rPr lang="en-US" sz="1600" i="1" dirty="0"/>
            </a:br>
            <a:r>
              <a:rPr lang="en-US" sz="1600" dirty="0" smtClean="0"/>
              <a:t>M. Kreutzer</a:t>
            </a:r>
            <a:r>
              <a:rPr lang="en-US" sz="1600" dirty="0"/>
              <a:t>, </a:t>
            </a:r>
            <a:r>
              <a:rPr lang="en-US" sz="1600" dirty="0" smtClean="0"/>
              <a:t>A. Pieper</a:t>
            </a:r>
            <a:r>
              <a:rPr lang="en-US" sz="1600" dirty="0"/>
              <a:t>, </a:t>
            </a:r>
            <a:r>
              <a:rPr lang="en-US" sz="1600" dirty="0" smtClean="0"/>
              <a:t>G. Hager</a:t>
            </a:r>
            <a:r>
              <a:rPr lang="en-US" sz="1600" dirty="0"/>
              <a:t>, </a:t>
            </a:r>
            <a:r>
              <a:rPr lang="en-US" sz="1600" dirty="0" smtClean="0"/>
              <a:t>A. </a:t>
            </a:r>
            <a:r>
              <a:rPr lang="en-US" sz="1600" dirty="0" err="1"/>
              <a:t>Alvermann</a:t>
            </a:r>
            <a:r>
              <a:rPr lang="en-US" sz="1600" dirty="0"/>
              <a:t>, </a:t>
            </a:r>
            <a:r>
              <a:rPr lang="en-US" sz="1600" dirty="0" smtClean="0"/>
              <a:t>G. </a:t>
            </a:r>
            <a:r>
              <a:rPr lang="en-US" sz="1600" dirty="0" err="1"/>
              <a:t>Wellein</a:t>
            </a:r>
            <a:r>
              <a:rPr lang="en-US" sz="1600" dirty="0"/>
              <a:t> and </a:t>
            </a:r>
            <a:r>
              <a:rPr lang="en-US" sz="1600" dirty="0" smtClean="0"/>
              <a:t>H. </a:t>
            </a:r>
            <a:r>
              <a:rPr lang="en-US" sz="1600" dirty="0" err="1" smtClean="0"/>
              <a:t>Fehske</a:t>
            </a:r>
            <a:r>
              <a:rPr lang="en-US" sz="1600" dirty="0" smtClean="0"/>
              <a:t>, IEEE </a:t>
            </a:r>
            <a:r>
              <a:rPr lang="en-US" sz="1600" dirty="0"/>
              <a:t>IPDPS </a:t>
            </a:r>
            <a:r>
              <a:rPr lang="en-US" sz="1600" dirty="0" smtClean="0"/>
              <a:t>2015</a:t>
            </a:r>
            <a:endParaRPr lang="en-US" sz="1600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4972" r="-9004"/>
          <a:stretch/>
        </p:blipFill>
        <p:spPr>
          <a:xfrm>
            <a:off x="7501685" y="1562639"/>
            <a:ext cx="2811698" cy="114357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31" y="2850226"/>
            <a:ext cx="7064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7430243" y="1125538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CRAY XC30 – </a:t>
            </a:r>
            <a:r>
              <a:rPr lang="en-US" sz="2000" dirty="0" err="1" smtClean="0"/>
              <a:t>PizDaint</a:t>
            </a:r>
            <a:r>
              <a:rPr lang="en-US" sz="2000" dirty="0" smtClean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113811" y="2994242"/>
            <a:ext cx="2245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5272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Peak: 	     7.8 PF/s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LINPACK: 6.3 PF/s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Largest system in Europe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729435" y="133979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0.53 PF/s</a:t>
            </a:r>
          </a:p>
          <a:p>
            <a:r>
              <a:rPr lang="en-US" dirty="0" smtClean="0"/>
              <a:t>(11% of LINPACK)</a:t>
            </a:r>
            <a:endParaRPr lang="en-US" dirty="0"/>
          </a:p>
        </p:txBody>
      </p:sp>
      <p:cxnSp>
        <p:nvCxnSpPr>
          <p:cNvPr id="40" name="Gerade Verbindung mit Pfeil 39"/>
          <p:cNvCxnSpPr/>
          <p:nvPr/>
        </p:nvCxnSpPr>
        <p:spPr>
          <a:xfrm flipV="1">
            <a:off x="6025579" y="1325593"/>
            <a:ext cx="1080120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705099" y="6040064"/>
            <a:ext cx="515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*Thanks to CSCS/T. </a:t>
            </a:r>
            <a:r>
              <a:rPr lang="en-US" sz="1400" dirty="0" err="1" smtClean="0">
                <a:solidFill>
                  <a:srgbClr val="FF0000"/>
                </a:solidFill>
              </a:rPr>
              <a:t>Schulthess</a:t>
            </a:r>
            <a:r>
              <a:rPr lang="en-US" sz="1400" dirty="0" smtClean="0">
                <a:solidFill>
                  <a:srgbClr val="FF0000"/>
                </a:solidFill>
              </a:rPr>
              <a:t> for granting access and compute time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 Project CRESTA (2011-2014)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Three year EU-funded collaborative project, 13 partners, €12 million costs, €8.5 million funding, start: October 2011</a:t>
            </a:r>
          </a:p>
          <a:p>
            <a:pPr lvl="1">
              <a:spcAft>
                <a:spcPts val="600"/>
              </a:spcAft>
            </a:pPr>
            <a:r>
              <a:rPr lang="en-GB" b="1" dirty="0"/>
              <a:t>Collaborative Research into </a:t>
            </a:r>
            <a:r>
              <a:rPr lang="en-GB" b="1" dirty="0" err="1"/>
              <a:t>Exascale</a:t>
            </a:r>
            <a:r>
              <a:rPr lang="en-GB" b="1" dirty="0"/>
              <a:t> </a:t>
            </a:r>
            <a:r>
              <a:rPr lang="en-GB" b="1" dirty="0" err="1"/>
              <a:t>Systemware</a:t>
            </a:r>
            <a:r>
              <a:rPr lang="en-GB" b="1" dirty="0"/>
              <a:t>, Tools and Applications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Project coordinator: EPCC at The University of Edinburgh</a:t>
            </a:r>
          </a:p>
          <a:p>
            <a:pPr>
              <a:spcAft>
                <a:spcPts val="1200"/>
              </a:spcAft>
            </a:pPr>
            <a:r>
              <a:rPr lang="en-GB" dirty="0"/>
              <a:t>CRESTA has a very strong focus on </a:t>
            </a:r>
            <a:r>
              <a:rPr lang="en-GB" dirty="0" err="1"/>
              <a:t>exascale</a:t>
            </a:r>
            <a:r>
              <a:rPr lang="en-GB" dirty="0"/>
              <a:t> software challenges</a:t>
            </a:r>
          </a:p>
          <a:p>
            <a:pPr>
              <a:spcAft>
                <a:spcPts val="1200"/>
              </a:spcAft>
            </a:pPr>
            <a:r>
              <a:rPr lang="en-GB" dirty="0"/>
              <a:t>Uses a co-design model of applications with </a:t>
            </a:r>
            <a:r>
              <a:rPr lang="en-GB" dirty="0" err="1"/>
              <a:t>exascale</a:t>
            </a:r>
            <a:r>
              <a:rPr lang="en-GB" dirty="0"/>
              <a:t> potential interacting with </a:t>
            </a:r>
            <a:r>
              <a:rPr lang="en-GB" dirty="0" err="1"/>
              <a:t>systemware</a:t>
            </a:r>
            <a:r>
              <a:rPr lang="en-GB" dirty="0"/>
              <a:t> and tools activities</a:t>
            </a:r>
          </a:p>
          <a:p>
            <a:pPr>
              <a:spcAft>
                <a:spcPts val="1200"/>
              </a:spcAft>
            </a:pPr>
            <a:r>
              <a:rPr lang="en-GB" dirty="0"/>
              <a:t>The hardware partner is Cray</a:t>
            </a:r>
          </a:p>
          <a:p>
            <a:pPr>
              <a:spcAft>
                <a:spcPts val="1200"/>
              </a:spcAft>
            </a:pPr>
            <a:r>
              <a:rPr lang="en-GB" dirty="0"/>
              <a:t>Applications represent broad spectrum from science and engineering</a:t>
            </a:r>
          </a:p>
          <a:p>
            <a:pPr>
              <a:spcAft>
                <a:spcPts val="600"/>
              </a:spcAft>
            </a:pPr>
            <a:r>
              <a:rPr lang="en-GB" dirty="0"/>
              <a:t>CRESTA will compare and contrast incremental and disruptive solutions to </a:t>
            </a:r>
            <a:r>
              <a:rPr lang="en-GB" dirty="0" err="1"/>
              <a:t>Exascale</a:t>
            </a:r>
            <a:r>
              <a:rPr lang="en-GB" dirty="0"/>
              <a:t> challenges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24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80964" y="1525464"/>
            <a:ext cx="10801200" cy="39925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Goals: </a:t>
            </a:r>
            <a:r>
              <a:rPr lang="de-DE" dirty="0" err="1"/>
              <a:t>d</a:t>
            </a:r>
            <a:r>
              <a:rPr lang="de-DE" dirty="0" err="1" smtClean="0"/>
              <a:t>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post-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remote hybrid </a:t>
            </a:r>
            <a:r>
              <a:rPr lang="de-DE" dirty="0" err="1" smtClean="0"/>
              <a:t>rendering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exascale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</a:t>
            </a:r>
            <a:br>
              <a:rPr lang="de-DE" dirty="0" smtClean="0"/>
            </a:br>
            <a:endParaRPr lang="de-DE" sz="800" dirty="0" smtClean="0"/>
          </a:p>
          <a:p>
            <a:pPr lvl="1"/>
            <a:r>
              <a:rPr lang="de-DE" dirty="0" err="1" smtClean="0"/>
              <a:t>mesh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,</a:t>
            </a:r>
            <a:br>
              <a:rPr lang="de-DE" dirty="0" smtClean="0"/>
            </a:br>
            <a:endParaRPr lang="de-DE" sz="800" dirty="0" smtClean="0"/>
          </a:p>
          <a:p>
            <a:pPr lvl="1"/>
            <a:r>
              <a:rPr lang="de-DE" dirty="0" err="1" smtClean="0"/>
              <a:t>visualization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800" dirty="0" smtClean="0"/>
          </a:p>
          <a:p>
            <a:pPr lvl="1"/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800" dirty="0" smtClean="0"/>
          </a:p>
          <a:p>
            <a:pPr marL="0" indent="0">
              <a:buFont typeface="Arial" pitchFamily="34" charset="0"/>
              <a:buNone/>
            </a:pPr>
            <a:r>
              <a:rPr lang="de-DE" dirty="0" smtClean="0"/>
              <a:t>in a </a:t>
            </a:r>
            <a:r>
              <a:rPr lang="de-DE" dirty="0" err="1" smtClean="0"/>
              <a:t>co</a:t>
            </a:r>
            <a:r>
              <a:rPr lang="de-DE" dirty="0" smtClean="0"/>
              <a:t>-design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CRESTA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39" y="4042090"/>
            <a:ext cx="3385653" cy="2052000"/>
          </a:xfrm>
          <a:prstGeom prst="rect">
            <a:avLst/>
          </a:prstGeom>
        </p:spPr>
      </p:pic>
      <p:pic>
        <p:nvPicPr>
          <p:cNvPr id="9" name="Picture 3" descr="tria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75" y="4042090"/>
            <a:ext cx="3025724" cy="20520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SC: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Exascale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- </a:t>
            </a:r>
            <a:r>
              <a:rPr lang="de-DE" dirty="0" err="1"/>
              <a:t>and</a:t>
            </a:r>
            <a:r>
              <a:rPr lang="de-DE" dirty="0"/>
              <a:t> Post-Processing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90" y="2851286"/>
            <a:ext cx="4394853" cy="32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PPSTee</a:t>
            </a:r>
            <a:r>
              <a:rPr lang="de-DE" dirty="0"/>
              <a:t>: A </a:t>
            </a:r>
            <a:r>
              <a:rPr lang="de-DE" dirty="0" err="1"/>
              <a:t>Pre</a:t>
            </a:r>
            <a:r>
              <a:rPr lang="de-DE" dirty="0"/>
              <a:t>-Processing Interface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Steering</a:t>
            </a:r>
            <a:r>
              <a:rPr lang="de-DE" dirty="0"/>
              <a:t> </a:t>
            </a:r>
            <a:r>
              <a:rPr lang="de-DE" dirty="0" err="1"/>
              <a:t>Exascale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9" y="1178435"/>
            <a:ext cx="3578744" cy="5203687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81563" y="3141762"/>
            <a:ext cx="4536504" cy="324036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5953571" y="1316736"/>
            <a:ext cx="4164200" cy="454456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Swappable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/>
              <a:t>(</a:t>
            </a:r>
            <a:r>
              <a:rPr lang="de-DE" kern="0" dirty="0" err="1" smtClean="0"/>
              <a:t>ParMETIS</a:t>
            </a:r>
            <a:r>
              <a:rPr lang="de-DE" kern="0" dirty="0" smtClean="0"/>
              <a:t>, </a:t>
            </a:r>
            <a:r>
              <a:rPr lang="de-DE" kern="0" dirty="0" err="1" smtClean="0"/>
              <a:t>PTScotch</a:t>
            </a:r>
            <a:r>
              <a:rPr lang="de-DE" kern="0" dirty="0" smtClean="0"/>
              <a:t>, Zoltan)</a:t>
            </a:r>
            <a:br>
              <a:rPr lang="de-DE" kern="0" dirty="0" smtClean="0"/>
            </a:br>
            <a:endParaRPr lang="de-DE" kern="0" dirty="0" smtClean="0"/>
          </a:p>
          <a:p>
            <a:r>
              <a:rPr lang="de-DE" dirty="0" err="1" smtClean="0"/>
              <a:t>Consideration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dirty="0" smtClean="0"/>
              <a:t> like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computations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visualization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824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Interactive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Seeding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49" y="1125538"/>
            <a:ext cx="788487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DLR Project Free-Wake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sp>
        <p:nvSpPr>
          <p:cNvPr id="11" name="Textplatzhalter 5"/>
          <p:cNvSpPr txBox="1">
            <a:spLocks/>
          </p:cNvSpPr>
          <p:nvPr/>
        </p:nvSpPr>
        <p:spPr>
          <a:xfrm>
            <a:off x="486000" y="1591200"/>
            <a:ext cx="8190456" cy="4338000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/>
              <a:t>Developed 1994-1996 by FT-HS</a:t>
            </a:r>
          </a:p>
          <a:p>
            <a:pPr lvl="1"/>
            <a:r>
              <a:rPr lang="en-GB" kern="0" dirty="0" smtClean="0"/>
              <a:t>implemented in Fortran</a:t>
            </a:r>
          </a:p>
          <a:p>
            <a:pPr lvl="1"/>
            <a:r>
              <a:rPr lang="en-GB" kern="0" dirty="0" smtClean="0"/>
              <a:t>MPI-parallel</a:t>
            </a:r>
          </a:p>
          <a:p>
            <a:endParaRPr lang="en-GB" kern="0" dirty="0" smtClean="0"/>
          </a:p>
          <a:p>
            <a:r>
              <a:rPr lang="en-GB" kern="0" dirty="0" smtClean="0"/>
              <a:t>Used by the FT-HS rotor simulation code S4 </a:t>
            </a:r>
          </a:p>
          <a:p>
            <a:endParaRPr lang="en-GB" kern="0" dirty="0" smtClean="0"/>
          </a:p>
          <a:p>
            <a:r>
              <a:rPr lang="en-GB" kern="0" dirty="0" smtClean="0"/>
              <a:t>Simulates the flow around a helicopter’s rotor</a:t>
            </a:r>
          </a:p>
          <a:p>
            <a:endParaRPr lang="en-GB" kern="0" dirty="0" smtClean="0"/>
          </a:p>
          <a:p>
            <a:r>
              <a:rPr lang="en-GB" kern="0" dirty="0" smtClean="0"/>
              <a:t>Vortex-Lattice method</a:t>
            </a:r>
          </a:p>
          <a:p>
            <a:pPr lvl="1"/>
            <a:r>
              <a:rPr lang="en-GB" kern="0" dirty="0" smtClean="0"/>
              <a:t>Discretizes complex wake structures with a set of vortex elements</a:t>
            </a:r>
          </a:p>
          <a:p>
            <a:pPr lvl="1"/>
            <a:endParaRPr lang="en-GB" kern="0" dirty="0" smtClean="0"/>
          </a:p>
          <a:p>
            <a:r>
              <a:rPr lang="en-GB" kern="0" dirty="0" smtClean="0"/>
              <a:t>Based on experimental data (from the international HART program 1995)</a:t>
            </a:r>
          </a:p>
          <a:p>
            <a:endParaRPr lang="en-GB" kern="0" dirty="0" smtClean="0"/>
          </a:p>
          <a:p>
            <a:r>
              <a:rPr lang="en-GB" b="1" kern="0" dirty="0" smtClean="0"/>
              <a:t>SC´s task: hybrid Free-Wake parallelization for CPUs and GPGPUs</a:t>
            </a:r>
          </a:p>
        </p:txBody>
      </p:sp>
      <p:pic>
        <p:nvPicPr>
          <p:cNvPr id="12" name="Picture 19" descr="BL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r="14149"/>
          <a:stretch>
            <a:fillRect/>
          </a:stretch>
        </p:blipFill>
        <p:spPr>
          <a:xfrm>
            <a:off x="8113811" y="549474"/>
            <a:ext cx="3255930" cy="35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GPU Computing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OpenACC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sp>
        <p:nvSpPr>
          <p:cNvPr id="6" name="Textplatzhalter 9"/>
          <p:cNvSpPr txBox="1">
            <a:spLocks/>
          </p:cNvSpPr>
          <p:nvPr/>
        </p:nvSpPr>
        <p:spPr>
          <a:xfrm>
            <a:off x="486000" y="1591199"/>
            <a:ext cx="8172000" cy="4338000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 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real :: a(N)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!$</a:t>
            </a:r>
            <a:r>
              <a:rPr lang="en-US" sz="1600" kern="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data </a:t>
            </a:r>
            <a:r>
              <a:rPr lang="en-US" sz="1600" kern="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copyout</a:t>
            </a: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  <a:endParaRPr lang="en-US" sz="16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! computation on the GPU in several loops: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….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!$</a:t>
            </a:r>
            <a:r>
              <a:rPr lang="en-US" sz="1600" kern="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parallel loop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kern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1, N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a(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= 2.5 * 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6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kern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!$</a:t>
            </a:r>
            <a:r>
              <a:rPr lang="en-US" sz="1600" kern="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parallel loop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!$</a:t>
            </a:r>
            <a:r>
              <a:rPr lang="en-US" sz="1600" kern="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</a:t>
            </a:r>
            <a:r>
              <a:rPr lang="en-US" sz="1600" kern="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 data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! Now results available on the CPU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 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2064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to GPGPU and Modernization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19</a:t>
            </a:fld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1330324"/>
            <a:ext cx="11741182" cy="44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charset="0"/>
                <a:sym typeface="Arial" charset="0"/>
              </a:rPr>
              <a:t>DLR Locations </a:t>
            </a:r>
            <a:r>
              <a:rPr lang="en-GB" dirty="0">
                <a:cs typeface="Arial" charset="0"/>
                <a:sym typeface="Arial" charset="0"/>
              </a:rPr>
              <a:t>and </a:t>
            </a:r>
            <a:r>
              <a:rPr lang="en-GB" dirty="0" smtClean="0">
                <a:cs typeface="Arial" charset="0"/>
                <a:sym typeface="Arial" charset="0"/>
              </a:rPr>
              <a:t>Employees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Approx. 8000 employees across </a:t>
            </a:r>
            <a:b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40 institutes and facilities at 20 sites.</a:t>
            </a:r>
          </a:p>
          <a:p>
            <a:pPr lvl="1">
              <a:buFontTx/>
              <a:buNone/>
            </a:pPr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0" indent="0">
              <a:buFontTx/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Offices in Brussels, Paris, </a:t>
            </a:r>
          </a:p>
          <a:p>
            <a:pPr marL="0" indent="0">
              <a:buFontTx/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Tokyo and Washington.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683495"/>
            <a:ext cx="4401321" cy="56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23" y="5780"/>
            <a:ext cx="3011850" cy="169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/>
              <a:t>C</a:t>
            </a:r>
            <a:r>
              <a:rPr lang="de-DE" dirty="0" err="1" smtClean="0"/>
              <a:t>oupling</a:t>
            </a:r>
            <a:r>
              <a:rPr lang="de-DE" dirty="0" smtClean="0"/>
              <a:t> Frameworks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18551" y="1591200"/>
            <a:ext cx="5482800" cy="433800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FSDM: Flow Simulator Data Manager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1629594"/>
            <a:ext cx="5482800" cy="433800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VAST: </a:t>
            </a:r>
            <a:r>
              <a:rPr lang="de-DE" b="1" dirty="0"/>
              <a:t>Versatile </a:t>
            </a:r>
            <a:r>
              <a:rPr lang="de-DE" b="1" dirty="0" err="1" smtClean="0"/>
              <a:t>Aeromechanic</a:t>
            </a:r>
            <a:r>
              <a:rPr lang="de-DE" b="1" dirty="0" smtClean="0"/>
              <a:t> Simulation </a:t>
            </a:r>
            <a:r>
              <a:rPr lang="de-DE" b="1" dirty="0"/>
              <a:t>Tool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264939" y="2073796"/>
            <a:ext cx="4940826" cy="3945801"/>
            <a:chOff x="432388" y="2073796"/>
            <a:chExt cx="4940826" cy="3945801"/>
          </a:xfrm>
        </p:grpSpPr>
        <p:sp>
          <p:nvSpPr>
            <p:cNvPr id="9" name="Textfeld 8"/>
            <p:cNvSpPr txBox="1"/>
            <p:nvPr/>
          </p:nvSpPr>
          <p:spPr>
            <a:xfrm>
              <a:off x="910454" y="5742598"/>
              <a:ext cx="446276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Coupling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several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application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components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226" y="2073796"/>
              <a:ext cx="3507819" cy="351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3006813" y="5098605"/>
              <a:ext cx="640375" cy="2214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Analytics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32388" y="4469728"/>
              <a:ext cx="1200703" cy="2214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Flight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mechanics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956871" y="4460907"/>
              <a:ext cx="1494209" cy="2214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Structural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mechanics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02908"/>
              </p:ext>
            </p:extLst>
          </p:nvPr>
        </p:nvGraphicFramePr>
        <p:xfrm>
          <a:off x="5318946" y="2565698"/>
          <a:ext cx="6827313" cy="31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Visio" r:id="rId5" imgW="8423177" imgH="3920031" progId="Visio.Drawing.11">
                  <p:embed/>
                </p:oleObj>
              </mc:Choice>
              <mc:Fallback>
                <p:oleObj name="Visio" r:id="rId5" imgW="8423177" imgH="392003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8946" y="2565698"/>
                        <a:ext cx="6827313" cy="31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0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err="1" smtClean="0"/>
              <a:t>TiGL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171505" y="1629177"/>
            <a:ext cx="10375501" cy="115226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Geometry</a:t>
            </a:r>
            <a:r>
              <a:rPr lang="de-DE" dirty="0" smtClean="0"/>
              <a:t> Library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Airplanes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76" y="1869300"/>
            <a:ext cx="10461218" cy="278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103733" y="3861942"/>
            <a:ext cx="1632606" cy="10803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 smtClean="0"/>
              <a:t>CPACS</a:t>
            </a:r>
            <a:r>
              <a:rPr lang="en-GB" dirty="0" smtClean="0"/>
              <a:t> 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ommon 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arametric 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ircraft 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onfiguration 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chema) </a:t>
            </a:r>
            <a:r>
              <a:rPr lang="en-GB" dirty="0" smtClean="0"/>
              <a:t>is an xml </a:t>
            </a:r>
            <a:r>
              <a:rPr lang="en-GB" dirty="0" smtClean="0"/>
              <a:t>scheme </a:t>
            </a:r>
            <a:r>
              <a:rPr lang="en-GB" dirty="0" smtClean="0"/>
              <a:t>that describes the characteristics of an aircraft</a:t>
            </a:r>
          </a:p>
          <a:p>
            <a:pPr lvl="1"/>
            <a:r>
              <a:rPr lang="en-GB" sz="1900" dirty="0"/>
              <a:t>includes </a:t>
            </a:r>
            <a:r>
              <a:rPr lang="en-GB" sz="1900" dirty="0"/>
              <a:t>a </a:t>
            </a:r>
            <a:r>
              <a:rPr lang="en-GB" sz="1900" b="1" dirty="0"/>
              <a:t>parametric description </a:t>
            </a:r>
            <a:r>
              <a:rPr lang="en-GB" sz="1900" dirty="0"/>
              <a:t>for airplane or rotor-craft </a:t>
            </a:r>
            <a:r>
              <a:rPr lang="en-GB" sz="1900" dirty="0"/>
              <a:t>geometries</a:t>
            </a:r>
          </a:p>
          <a:p>
            <a:pPr marL="531528" lvl="1" indent="0">
              <a:buNone/>
            </a:pPr>
            <a:endParaRPr lang="en-GB" sz="1900" dirty="0"/>
          </a:p>
          <a:p>
            <a:r>
              <a:rPr lang="en-GB" b="1" dirty="0" err="1" smtClean="0"/>
              <a:t>TiGL</a:t>
            </a:r>
            <a:endParaRPr lang="en-GB" b="1" dirty="0" smtClean="0"/>
          </a:p>
          <a:p>
            <a:pPr lvl="1"/>
            <a:r>
              <a:rPr lang="en-GB" dirty="0" smtClean="0"/>
              <a:t>generates geometries from CPACS files</a:t>
            </a:r>
          </a:p>
          <a:p>
            <a:pPr lvl="1"/>
            <a:r>
              <a:rPr lang="en-GB" dirty="0" smtClean="0"/>
              <a:t>provides an interface for geometry manipulation and queries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err="1" smtClean="0"/>
              <a:t>TiGL</a:t>
            </a:r>
            <a:r>
              <a:rPr lang="en-GB" dirty="0" smtClean="0"/>
              <a:t> does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2" y="4294090"/>
            <a:ext cx="6755408" cy="136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HPC\Software\TiGL\Images\Klap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20" y="3734420"/>
            <a:ext cx="5030830" cy="21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ebogener Pfeil 7"/>
          <p:cNvSpPr/>
          <p:nvPr/>
        </p:nvSpPr>
        <p:spPr>
          <a:xfrm>
            <a:off x="5329302" y="3933967"/>
            <a:ext cx="3553320" cy="2592888"/>
          </a:xfrm>
          <a:prstGeom prst="circularArrow">
            <a:avLst>
              <a:gd name="adj1" fmla="val 9133"/>
              <a:gd name="adj2" fmla="val 1427130"/>
              <a:gd name="adj3" fmla="val 17293188"/>
              <a:gd name="adj4" fmla="val 13726180"/>
              <a:gd name="adj5" fmla="val 992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900" dirty="0" err="1"/>
              <a:t>TiGL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a </a:t>
            </a:r>
            <a:r>
              <a:rPr lang="de-DE" sz="1900" b="1" dirty="0"/>
              <a:t>C++ </a:t>
            </a:r>
            <a:r>
              <a:rPr lang="de-DE" sz="1900" b="1" dirty="0" err="1"/>
              <a:t>library</a:t>
            </a:r>
            <a:r>
              <a:rPr lang="de-DE" sz="1900" b="1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an </a:t>
            </a:r>
            <a:r>
              <a:rPr lang="de-DE" sz="1900" dirty="0" err="1"/>
              <a:t>interface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C, Java, Python, </a:t>
            </a:r>
            <a:r>
              <a:rPr lang="de-DE" sz="1900" dirty="0" err="1"/>
              <a:t>Matlab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Fortran</a:t>
            </a:r>
            <a:endParaRPr lang="de-DE" sz="1900" dirty="0"/>
          </a:p>
          <a:p>
            <a:endParaRPr lang="de-DE" sz="1900" dirty="0"/>
          </a:p>
          <a:p>
            <a:r>
              <a:rPr lang="de-DE" sz="1900" dirty="0" err="1"/>
              <a:t>It</a:t>
            </a:r>
            <a:r>
              <a:rPr lang="de-DE" sz="1900" dirty="0"/>
              <a:t> </a:t>
            </a:r>
            <a:r>
              <a:rPr lang="de-DE" sz="1900" dirty="0" err="1"/>
              <a:t>uses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b="1" dirty="0"/>
              <a:t>Open CASCADE </a:t>
            </a:r>
            <a:r>
              <a:rPr lang="de-DE" sz="1900" dirty="0"/>
              <a:t>CAD </a:t>
            </a:r>
            <a:r>
              <a:rPr lang="de-DE" sz="1900" dirty="0" err="1"/>
              <a:t>kernel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represent</a:t>
            </a:r>
            <a:r>
              <a:rPr lang="de-DE" sz="1900" dirty="0"/>
              <a:t> </a:t>
            </a:r>
            <a:r>
              <a:rPr lang="de-DE" sz="1900" dirty="0" err="1"/>
              <a:t>airplane</a:t>
            </a:r>
            <a:r>
              <a:rPr lang="de-DE" sz="1900" dirty="0"/>
              <a:t> geometries </a:t>
            </a:r>
            <a:r>
              <a:rPr lang="de-DE" sz="1900" dirty="0" err="1"/>
              <a:t>as</a:t>
            </a:r>
            <a:r>
              <a:rPr lang="de-DE" sz="1900" dirty="0"/>
              <a:t> NURBS </a:t>
            </a:r>
            <a:r>
              <a:rPr lang="de-DE" sz="1900" dirty="0" err="1"/>
              <a:t>surfaces</a:t>
            </a:r>
            <a:endParaRPr lang="de-DE" sz="1900" dirty="0"/>
          </a:p>
          <a:p>
            <a:endParaRPr lang="de-DE" sz="19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TiGL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23</a:t>
            </a:fld>
            <a:endParaRPr lang="en-GB" noProof="0" dirty="0"/>
          </a:p>
        </p:txBody>
      </p:sp>
      <p:pic>
        <p:nvPicPr>
          <p:cNvPr id="2050" name="Picture 2" descr="https://raw.githubusercontent.com/DLR-SC/tigl/cpacs_3/doc/images/tiglviewer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07" y="2781573"/>
            <a:ext cx="5871591" cy="33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HPC\Software\TiGL\Images\Logo_TIG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94" y="620832"/>
            <a:ext cx="3197186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7519" y="3141696"/>
            <a:ext cx="5666104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It is shipped with the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TiGL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Viewer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visualizing aircraft geometries or viewing CAD files.</a:t>
            </a:r>
          </a:p>
          <a:p>
            <a:endParaRPr lang="de-DE" dirty="0" smtClean="0"/>
          </a:p>
          <a:p>
            <a:endParaRPr lang="de-DE" dirty="0"/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de-DE" sz="19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de-DE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9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DE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900" b="1" dirty="0">
                <a:latin typeface="Arial" pitchFamily="34" charset="0"/>
                <a:cs typeface="Arial" pitchFamily="34" charset="0"/>
              </a:rPr>
              <a:t>Open Source </a:t>
            </a:r>
            <a:r>
              <a:rPr lang="de-DE" sz="19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900" dirty="0" err="1">
                <a:latin typeface="Arial" pitchFamily="34" charset="0"/>
                <a:cs typeface="Arial" pitchFamily="34" charset="0"/>
              </a:rPr>
              <a:t>available</a:t>
            </a:r>
            <a:r>
              <a:rPr lang="de-DE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900" dirty="0">
                <a:latin typeface="Arial" pitchFamily="34" charset="0"/>
                <a:cs typeface="Arial" pitchFamily="34" charset="0"/>
              </a:rPr>
              <a:t>on </a:t>
            </a:r>
            <a:r>
              <a:rPr lang="de-DE" sz="1900" dirty="0" err="1">
                <a:latin typeface="Arial" pitchFamily="34" charset="0"/>
                <a:cs typeface="Arial" pitchFamily="34" charset="0"/>
              </a:rPr>
              <a:t>Github</a:t>
            </a:r>
            <a:endParaRPr lang="de-DE" sz="1900" dirty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08291" indent="-408291">
              <a:buFont typeface="+mj-lt"/>
              <a:buAutoNum type="arabicPeriod"/>
            </a:pPr>
            <a:r>
              <a:rPr lang="de-DE" dirty="0" err="1" smtClean="0"/>
              <a:t>Optimization-friendly</a:t>
            </a:r>
            <a:r>
              <a:rPr lang="de-DE" dirty="0" smtClean="0"/>
              <a:t> </a:t>
            </a:r>
            <a:r>
              <a:rPr lang="de-DE" dirty="0" err="1" smtClean="0"/>
              <a:t>parametrization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 </a:t>
            </a:r>
            <a:r>
              <a:rPr lang="de-DE" dirty="0" err="1" smtClean="0"/>
              <a:t>nacelles</a:t>
            </a:r>
            <a:endParaRPr lang="de-DE" dirty="0" smtClean="0"/>
          </a:p>
          <a:p>
            <a:pPr lvl="1"/>
            <a:r>
              <a:rPr lang="de-DE" sz="1700" dirty="0"/>
              <a:t>Konstantin Rusch, 2017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531528" lvl="1" indent="0">
              <a:buNone/>
            </a:pPr>
            <a:endParaRPr lang="de-DE" sz="1700" dirty="0"/>
          </a:p>
          <a:p>
            <a:pPr marL="408291" indent="-408291">
              <a:buFont typeface="+mj-lt"/>
              <a:buAutoNum type="arabicPeriod"/>
            </a:pPr>
            <a:r>
              <a:rPr lang="de-DE" dirty="0" smtClean="0"/>
              <a:t>Smooth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Gordon </a:t>
            </a:r>
            <a:r>
              <a:rPr lang="de-DE" dirty="0" err="1" smtClean="0"/>
              <a:t>surfaces</a:t>
            </a:r>
            <a:endParaRPr lang="de-DE" dirty="0" smtClean="0"/>
          </a:p>
          <a:p>
            <a:pPr lvl="1"/>
            <a:r>
              <a:rPr lang="de-DE" sz="1700" dirty="0"/>
              <a:t>Merlin Pelz, 2017</a:t>
            </a:r>
            <a:endParaRPr lang="de-DE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Successes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TiGL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evelopment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24</a:t>
            </a:fld>
            <a:endParaRPr lang="en-GB" noProof="0" dirty="0"/>
          </a:p>
        </p:txBody>
      </p:sp>
      <p:pic>
        <p:nvPicPr>
          <p:cNvPr id="6" name="Picture 2" descr="https://i.stack.imgur.com/9Vlm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97" y="1917276"/>
            <a:ext cx="3078020" cy="17285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Dokumente\1. Projekt\Präsentation\Bilder-gordon-vs-coons\wing2\axo_co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682">
            <a:off x="4812470" y="3647430"/>
            <a:ext cx="1554402" cy="3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Dokumente\1. Projekt\Präsentation\Bilder-gordon-vs-coons\wing2\axo_gord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682">
            <a:off x="9551619" y="3672252"/>
            <a:ext cx="1554402" cy="3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 nach rechts 8"/>
          <p:cNvSpPr/>
          <p:nvPr/>
        </p:nvSpPr>
        <p:spPr>
          <a:xfrm>
            <a:off x="7082022" y="5059031"/>
            <a:ext cx="996247" cy="249104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Spaceliner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-Design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25</a:t>
            </a:fld>
            <a:endParaRPr lang="en-GB" noProof="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827583" y="1638845"/>
            <a:ext cx="5125987" cy="41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Development of a hypersonic passenger spacecraft for long distance flights</a:t>
            </a:r>
          </a:p>
          <a:p>
            <a:endParaRPr lang="de-DE" kern="0" dirty="0" smtClean="0"/>
          </a:p>
          <a:p>
            <a:r>
              <a:rPr lang="de-DE" kern="0" dirty="0" err="1" smtClean="0"/>
              <a:t>Descent</a:t>
            </a:r>
            <a:r>
              <a:rPr lang="de-DE" kern="0" dirty="0" smtClean="0"/>
              <a:t> </a:t>
            </a:r>
            <a:r>
              <a:rPr lang="de-DE" kern="0" dirty="0" err="1" smtClean="0"/>
              <a:t>should</a:t>
            </a:r>
            <a:r>
              <a:rPr lang="de-DE" kern="0" dirty="0" smtClean="0"/>
              <a:t>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accomplished</a:t>
            </a:r>
            <a:r>
              <a:rPr lang="de-DE" kern="0" dirty="0" smtClean="0"/>
              <a:t> in </a:t>
            </a:r>
            <a:r>
              <a:rPr lang="de-DE" kern="0" dirty="0" err="1" smtClean="0"/>
              <a:t>gliding</a:t>
            </a:r>
            <a:r>
              <a:rPr lang="de-DE" kern="0" dirty="0" smtClean="0"/>
              <a:t> </a:t>
            </a:r>
            <a:r>
              <a:rPr lang="de-DE" kern="0" dirty="0" err="1" smtClean="0"/>
              <a:t>flight</a:t>
            </a:r>
            <a:r>
              <a:rPr lang="de-DE" kern="0" dirty="0" smtClean="0"/>
              <a:t> </a:t>
            </a:r>
          </a:p>
          <a:p>
            <a:endParaRPr lang="de-DE" kern="0" dirty="0" smtClean="0"/>
          </a:p>
          <a:p>
            <a:r>
              <a:rPr lang="de-DE" b="1" u="sng" kern="0" dirty="0" smtClean="0"/>
              <a:t>New </a:t>
            </a:r>
            <a:r>
              <a:rPr lang="de-DE" b="1" u="sng" kern="0" dirty="0" err="1" smtClean="0"/>
              <a:t>research</a:t>
            </a:r>
            <a:r>
              <a:rPr lang="de-DE" b="1" u="sng" kern="0" dirty="0" smtClean="0"/>
              <a:t> </a:t>
            </a:r>
            <a:r>
              <a:rPr lang="de-DE" b="1" u="sng" kern="0" dirty="0" err="1" smtClean="0"/>
              <a:t>focus</a:t>
            </a:r>
            <a:r>
              <a:rPr lang="de-DE" b="1" u="sng" kern="0" dirty="0" smtClean="0"/>
              <a:t>:</a:t>
            </a:r>
            <a:r>
              <a:rPr lang="de-DE" kern="0" dirty="0" smtClean="0"/>
              <a:t> </a:t>
            </a:r>
            <a:r>
              <a:rPr lang="de-DE" kern="0" dirty="0" err="1" smtClean="0"/>
              <a:t>development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a hybrid </a:t>
            </a:r>
            <a:r>
              <a:rPr lang="de-DE" kern="0" dirty="0" err="1" smtClean="0"/>
              <a:t>structure</a:t>
            </a:r>
            <a:r>
              <a:rPr lang="de-DE" kern="0" dirty="0" smtClean="0"/>
              <a:t> </a:t>
            </a:r>
            <a:r>
              <a:rPr lang="de-DE" kern="0" dirty="0" err="1" smtClean="0"/>
              <a:t>with</a:t>
            </a:r>
            <a:r>
              <a:rPr lang="de-DE" kern="0" dirty="0" smtClean="0"/>
              <a:t> </a:t>
            </a:r>
            <a:r>
              <a:rPr lang="de-DE" kern="0" dirty="0" err="1" smtClean="0"/>
              <a:t>integrated</a:t>
            </a:r>
            <a:r>
              <a:rPr lang="de-DE" kern="0" dirty="0" smtClean="0"/>
              <a:t> thermal </a:t>
            </a:r>
            <a:r>
              <a:rPr lang="de-DE" kern="0" dirty="0" err="1" smtClean="0"/>
              <a:t>control</a:t>
            </a:r>
            <a:r>
              <a:rPr lang="de-DE" kern="0" dirty="0" smtClean="0"/>
              <a:t> </a:t>
            </a:r>
            <a:r>
              <a:rPr lang="de-DE" kern="0" dirty="0" err="1" smtClean="0"/>
              <a:t>units</a:t>
            </a:r>
            <a:r>
              <a:rPr lang="de-DE" kern="0" dirty="0" smtClean="0"/>
              <a:t> </a:t>
            </a:r>
            <a:r>
              <a:rPr lang="de-DE" kern="0" dirty="0" err="1" smtClean="0"/>
              <a:t>involving</a:t>
            </a:r>
            <a:r>
              <a:rPr lang="de-DE" kern="0" dirty="0" smtClean="0"/>
              <a:t> </a:t>
            </a:r>
            <a:r>
              <a:rPr lang="de-DE" kern="0" dirty="0" err="1" smtClean="0"/>
              <a:t>magnetohydrodynamic</a:t>
            </a:r>
            <a:r>
              <a:rPr lang="de-DE" kern="0" dirty="0" smtClean="0"/>
              <a:t> </a:t>
            </a:r>
            <a:r>
              <a:rPr lang="en-US" kern="0" dirty="0" smtClean="0"/>
              <a:t>(MHD) effects with cooled magnets</a:t>
            </a:r>
            <a:endParaRPr lang="de-DE" kern="0" dirty="0" smtClean="0"/>
          </a:p>
          <a:p>
            <a:endParaRPr lang="de-DE" kern="0" dirty="0" smtClean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6438186" y="1638845"/>
            <a:ext cx="3711289" cy="41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  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643" y="1982666"/>
            <a:ext cx="3384376" cy="20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Multidisciplinary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Loop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26</a:t>
            </a:fld>
            <a:endParaRPr lang="en-GB" noProof="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753135" y="1341562"/>
            <a:ext cx="5488468" cy="44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/>
              <a:t>Implementation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design </a:t>
            </a:r>
            <a:r>
              <a:rPr lang="de-DE" kern="0" dirty="0" err="1" smtClean="0"/>
              <a:t>as</a:t>
            </a:r>
            <a:r>
              <a:rPr lang="de-DE" kern="0" dirty="0" smtClean="0"/>
              <a:t> </a:t>
            </a:r>
            <a:r>
              <a:rPr lang="de-DE" kern="0" dirty="0" err="1" smtClean="0"/>
              <a:t>process</a:t>
            </a:r>
            <a:r>
              <a:rPr lang="de-DE" kern="0" dirty="0" smtClean="0"/>
              <a:t> </a:t>
            </a:r>
            <a:r>
              <a:rPr lang="de-DE" kern="0" dirty="0" err="1" smtClean="0"/>
              <a:t>graph</a:t>
            </a:r>
            <a:r>
              <a:rPr lang="de-DE" kern="0" dirty="0" smtClean="0"/>
              <a:t> in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software</a:t>
            </a:r>
            <a:r>
              <a:rPr lang="de-DE" kern="0" dirty="0" smtClean="0"/>
              <a:t> </a:t>
            </a:r>
            <a:r>
              <a:rPr lang="de-DE" kern="0" dirty="0" err="1" smtClean="0"/>
              <a:t>platform</a:t>
            </a:r>
            <a:r>
              <a:rPr lang="de-DE" kern="0" dirty="0" smtClean="0"/>
              <a:t> </a:t>
            </a:r>
            <a:r>
              <a:rPr lang="de-DE" b="1" kern="0" dirty="0" smtClean="0"/>
              <a:t>RCE</a:t>
            </a:r>
            <a:r>
              <a:rPr lang="de-DE" kern="0" dirty="0" smtClean="0"/>
              <a:t> (remote </a:t>
            </a:r>
            <a:r>
              <a:rPr lang="de-DE" kern="0" dirty="0" err="1" smtClean="0"/>
              <a:t>component</a:t>
            </a:r>
            <a:r>
              <a:rPr lang="de-DE" kern="0" dirty="0" smtClean="0"/>
              <a:t> </a:t>
            </a:r>
            <a:r>
              <a:rPr lang="de-DE" kern="0" dirty="0" err="1" smtClean="0"/>
              <a:t>environment</a:t>
            </a:r>
            <a:r>
              <a:rPr lang="de-DE" kern="0" dirty="0" smtClean="0"/>
              <a:t>) </a:t>
            </a:r>
            <a:r>
              <a:rPr lang="de-DE" kern="0" dirty="0" err="1" smtClean="0"/>
              <a:t>by</a:t>
            </a:r>
            <a:r>
              <a:rPr lang="de-DE" kern="0" dirty="0" smtClean="0"/>
              <a:t> </a:t>
            </a:r>
            <a:r>
              <a:rPr lang="de-DE" kern="0" dirty="0" err="1" smtClean="0"/>
              <a:t>coupling</a:t>
            </a:r>
            <a:r>
              <a:rPr lang="de-DE" kern="0" dirty="0" smtClean="0"/>
              <a:t> </a:t>
            </a:r>
            <a:r>
              <a:rPr lang="de-DE" kern="0" dirty="0" err="1" smtClean="0"/>
              <a:t>tools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different </a:t>
            </a:r>
            <a:r>
              <a:rPr lang="de-DE" kern="0" dirty="0" err="1" smtClean="0"/>
              <a:t>disciplines</a:t>
            </a:r>
            <a:endParaRPr lang="de-DE" kern="0" dirty="0" smtClean="0"/>
          </a:p>
          <a:p>
            <a:endParaRPr lang="de-DE" sz="800" kern="0" dirty="0"/>
          </a:p>
          <a:p>
            <a:r>
              <a:rPr lang="de-DE" kern="0" dirty="0" smtClean="0"/>
              <a:t>Problem: </a:t>
            </a:r>
            <a:r>
              <a:rPr lang="de-DE" kern="0" dirty="0" err="1" smtClean="0"/>
              <a:t>no</a:t>
            </a:r>
            <a:r>
              <a:rPr lang="de-DE" kern="0" dirty="0" smtClean="0"/>
              <a:t> derivatives </a:t>
            </a:r>
            <a:r>
              <a:rPr lang="de-DE" kern="0" dirty="0" err="1" smtClean="0"/>
              <a:t>available</a:t>
            </a:r>
            <a:endParaRPr lang="de-DE" kern="0" dirty="0" smtClean="0"/>
          </a:p>
          <a:p>
            <a:endParaRPr lang="de-DE" sz="800" kern="0" dirty="0" smtClean="0"/>
          </a:p>
          <a:p>
            <a:r>
              <a:rPr lang="de-DE" kern="0" dirty="0" err="1" smtClean="0"/>
              <a:t>Up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now</a:t>
            </a:r>
            <a:r>
              <a:rPr lang="de-DE" kern="0" dirty="0" smtClean="0"/>
              <a:t>: </a:t>
            </a:r>
            <a:r>
              <a:rPr lang="de-DE" kern="0" dirty="0" err="1" smtClean="0"/>
              <a:t>use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derivative-</a:t>
            </a:r>
            <a:r>
              <a:rPr lang="de-DE" kern="0" dirty="0" err="1" smtClean="0"/>
              <a:t>free</a:t>
            </a:r>
            <a:r>
              <a:rPr lang="de-DE" kern="0" dirty="0" smtClean="0"/>
              <a:t> </a:t>
            </a:r>
            <a:r>
              <a:rPr lang="de-DE" kern="0" dirty="0" err="1" smtClean="0"/>
              <a:t>optimizers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</a:t>
            </a:r>
            <a:r>
              <a:rPr lang="de-DE" kern="0" dirty="0" err="1" smtClean="0"/>
              <a:t>toolbox</a:t>
            </a:r>
            <a:r>
              <a:rPr lang="de-DE" kern="0" dirty="0" smtClean="0"/>
              <a:t> </a:t>
            </a:r>
            <a:r>
              <a:rPr lang="de-DE" b="1" kern="0" dirty="0" smtClean="0"/>
              <a:t>DAKOTA</a:t>
            </a:r>
          </a:p>
          <a:p>
            <a:endParaRPr lang="de-DE" sz="800" b="1" kern="0" dirty="0"/>
          </a:p>
          <a:p>
            <a:r>
              <a:rPr lang="de-DE" b="1" kern="0" dirty="0" err="1" smtClean="0"/>
              <a:t>Our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development</a:t>
            </a:r>
            <a:r>
              <a:rPr lang="de-DE" b="1" kern="0" dirty="0" smtClean="0"/>
              <a:t>: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nonlinear</a:t>
            </a:r>
            <a:r>
              <a:rPr lang="de-DE" dirty="0" smtClean="0"/>
              <a:t> derivative-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constrained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lvl="1"/>
            <a:r>
              <a:rPr lang="de-DE" kern="0" dirty="0"/>
              <a:t>Derivative-</a:t>
            </a:r>
            <a:r>
              <a:rPr lang="de-DE" kern="0" dirty="0" err="1"/>
              <a:t>free</a:t>
            </a:r>
            <a:r>
              <a:rPr lang="de-DE" kern="0" dirty="0"/>
              <a:t> trust-region </a:t>
            </a:r>
            <a:r>
              <a:rPr lang="de-DE" b="1" kern="0" dirty="0"/>
              <a:t>SQP</a:t>
            </a:r>
            <a:r>
              <a:rPr lang="de-DE" kern="0" dirty="0"/>
              <a:t>-</a:t>
            </a:r>
            <a:r>
              <a:rPr lang="de-DE" kern="0" dirty="0" err="1"/>
              <a:t>method</a:t>
            </a:r>
            <a:endParaRPr lang="de-DE" b="1" kern="0" dirty="0"/>
          </a:p>
        </p:txBody>
      </p:sp>
      <p:pic>
        <p:nvPicPr>
          <p:cNvPr id="11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739" y="3784302"/>
            <a:ext cx="3106075" cy="23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nhaltsplatzhalt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928" y="1341562"/>
            <a:ext cx="3768725" cy="229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nhaltsplatzhalt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947" y="0"/>
            <a:ext cx="11260235" cy="68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27</a:t>
            </a:fld>
            <a:endParaRPr lang="en-GB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0" y="1295449"/>
            <a:ext cx="9721081" cy="502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28</a:t>
            </a:fld>
            <a:endParaRPr lang="en-GB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0" y="1313222"/>
            <a:ext cx="10009113" cy="49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29</a:t>
            </a:fld>
            <a:endParaRPr lang="en-GB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6" y="1269554"/>
            <a:ext cx="10668773" cy="50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4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DLR Institute Simulation </a:t>
            </a:r>
            <a:r>
              <a:rPr lang="de-DE" dirty="0" err="1" smtClean="0"/>
              <a:t>and</a:t>
            </a:r>
            <a:r>
              <a:rPr lang="de-DE" dirty="0" smtClean="0"/>
              <a:t> Software Technology</a:t>
            </a:r>
            <a:br>
              <a:rPr lang="de-DE" dirty="0" smtClean="0"/>
            </a:br>
            <a:r>
              <a:rPr lang="en-US" b="0" dirty="0"/>
              <a:t>Scientific Themes and Working Groups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458281" y="4939109"/>
            <a:ext cx="2801938" cy="923330"/>
          </a:xfrm>
          <a:prstGeom prst="rect">
            <a:avLst/>
          </a:prstGeom>
          <a:solidFill>
            <a:srgbClr val="C36566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1800" b="1" dirty="0" smtClean="0">
                <a:latin typeface="Arial" charset="0"/>
              </a:rPr>
              <a:t>Software for Space Systems and Interactive Visualization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458281" y="1796331"/>
            <a:ext cx="2901950" cy="646331"/>
          </a:xfrm>
          <a:prstGeom prst="rect">
            <a:avLst/>
          </a:prstGeom>
          <a:solidFill>
            <a:srgbClr val="6AA1B5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1800" b="1" dirty="0" smtClean="0">
                <a:latin typeface="Arial" charset="0"/>
              </a:rPr>
              <a:t>Intelligent and Distributed Systems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-5400000">
            <a:off x="24525" y="3613422"/>
            <a:ext cx="4270622" cy="396875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2000" b="1" smtClean="0">
                <a:latin typeface="Arial" charset="0"/>
              </a:rPr>
              <a:t>Departments</a:t>
            </a:r>
            <a:endParaRPr lang="en-US" sz="2000" b="1">
              <a:latin typeface="Arial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 rot="-5400000">
            <a:off x="7445354" y="3697438"/>
            <a:ext cx="4824537" cy="400815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2000" b="1" dirty="0" smtClean="0">
                <a:latin typeface="Arial" charset="0"/>
              </a:rPr>
              <a:t>Working Groups</a:t>
            </a:r>
            <a:endParaRPr lang="en-US" sz="2000" b="1" dirty="0">
              <a:latin typeface="Arial" charset="0"/>
            </a:endParaRPr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5266569" y="4581922"/>
            <a:ext cx="4232275" cy="1701800"/>
            <a:chOff x="2517" y="2026"/>
            <a:chExt cx="2666" cy="1072"/>
          </a:xfrm>
        </p:grpSpPr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3110" y="2026"/>
              <a:ext cx="2073" cy="1072"/>
              <a:chOff x="3110" y="2026"/>
              <a:chExt cx="2073" cy="1072"/>
            </a:xfrm>
          </p:grpSpPr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3110" y="2026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Arial" charset="0"/>
                  </a:rPr>
                  <a:t>Onboard Software</a:t>
                </a:r>
                <a:r>
                  <a:rPr lang="en-US" sz="1600" b="1" dirty="0" smtClean="0">
                    <a:latin typeface="Arial" charset="0"/>
                  </a:rPr>
                  <a:t> </a:t>
                </a:r>
                <a:r>
                  <a:rPr lang="en-US" sz="1600" b="1" dirty="0" smtClean="0">
                    <a:latin typeface="Arial" charset="0"/>
                  </a:rPr>
                  <a:t>Systems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3110" y="2312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Arial" charset="0"/>
                  </a:rPr>
                  <a:t>Modeling and Simulation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3110" y="2599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smtClean="0">
                    <a:latin typeface="Arial" charset="0"/>
                  </a:rPr>
                  <a:t>Scientific Visualization</a:t>
                </a: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3110" y="2886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de-DE" sz="1600" b="1" dirty="0" smtClean="0">
                    <a:latin typeface="Arial" charset="0"/>
                  </a:rPr>
                  <a:t>Virtual </a:t>
                </a:r>
                <a:r>
                  <a:rPr lang="de-DE" sz="1600" b="1" dirty="0" err="1" smtClean="0">
                    <a:latin typeface="Arial" charset="0"/>
                  </a:rPr>
                  <a:t>and</a:t>
                </a:r>
                <a:r>
                  <a:rPr lang="de-DE" sz="1600" b="1" dirty="0" smtClean="0">
                    <a:latin typeface="Arial" charset="0"/>
                  </a:rPr>
                  <a:t> Extended Reality</a:t>
                </a:r>
                <a:endParaRPr lang="en-US" sz="1600" b="1" dirty="0">
                  <a:latin typeface="Arial" charset="0"/>
                </a:endParaRPr>
              </a:p>
            </p:txBody>
          </p:sp>
        </p:grp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2517" y="2160"/>
              <a:ext cx="549" cy="862"/>
              <a:chOff x="2517" y="2160"/>
              <a:chExt cx="549" cy="862"/>
            </a:xfrm>
          </p:grpSpPr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>
                <a:off x="2517" y="2568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 flipV="1">
                <a:off x="2517" y="2432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 flipV="1">
                <a:off x="2517" y="2160"/>
                <a:ext cx="549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5"/>
              <p:cNvSpPr>
                <a:spLocks noChangeShapeType="1"/>
              </p:cNvSpPr>
              <p:nvPr/>
            </p:nvSpPr>
            <p:spPr bwMode="auto">
              <a:xfrm>
                <a:off x="2517" y="2568"/>
                <a:ext cx="544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5" name="Gerade Verbindung 34"/>
          <p:cNvCxnSpPr/>
          <p:nvPr/>
        </p:nvCxnSpPr>
        <p:spPr bwMode="auto">
          <a:xfrm flipV="1">
            <a:off x="1810383" y="1269554"/>
            <a:ext cx="8064896" cy="36004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75557" y="3287519"/>
            <a:ext cx="290195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/>
        </p:spPr>
        <p:txBody>
          <a:bodyPr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de-DE" sz="1800" b="1" dirty="0" smtClean="0">
                <a:latin typeface="Arial" charset="0"/>
              </a:rPr>
              <a:t>High-Performance Computing</a:t>
            </a:r>
            <a:endParaRPr lang="en-US" sz="1800" b="1" dirty="0"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394958" y="1507480"/>
            <a:ext cx="4099124" cy="1274242"/>
            <a:chOff x="5394958" y="1939528"/>
            <a:chExt cx="4099124" cy="1274242"/>
          </a:xfrm>
        </p:grpSpPr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206369" y="2421682"/>
              <a:ext cx="3287713" cy="338138"/>
            </a:xfrm>
            <a:prstGeom prst="rect">
              <a:avLst/>
            </a:prstGeom>
            <a:solidFill>
              <a:srgbClr val="CADFE2"/>
            </a:solidFill>
            <a:ln>
              <a:noFill/>
            </a:ln>
            <a:effectLst>
              <a:outerShdw dist="107763" dir="2700000" algn="ctr" rotWithShape="0">
                <a:srgbClr val="686868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en-US" sz="1600" b="1" dirty="0" smtClean="0">
                  <a:latin typeface="Arial" charset="0"/>
                </a:rPr>
                <a:t>Software Engineering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6206369" y="1939528"/>
              <a:ext cx="3278482" cy="338138"/>
            </a:xfrm>
            <a:prstGeom prst="rect">
              <a:avLst/>
            </a:prstGeom>
            <a:solidFill>
              <a:srgbClr val="CADFE2"/>
            </a:solidFill>
            <a:ln>
              <a:noFill/>
            </a:ln>
            <a:effectLst>
              <a:outerShdw dist="107763" dir="2700000" algn="ctr" rotWithShape="0">
                <a:srgbClr val="686868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en-US" sz="1600" b="1" dirty="0" smtClean="0">
                  <a:latin typeface="Arial" charset="0"/>
                </a:rPr>
                <a:t>Distributed Software Systems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5397314" y="2204863"/>
              <a:ext cx="732855" cy="385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5394958" y="2607794"/>
              <a:ext cx="7431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6206369" y="2875632"/>
              <a:ext cx="3287713" cy="338138"/>
            </a:xfrm>
            <a:prstGeom prst="rect">
              <a:avLst/>
            </a:prstGeom>
            <a:solidFill>
              <a:srgbClr val="CADFE2"/>
            </a:solidFill>
            <a:ln>
              <a:noFill/>
            </a:ln>
            <a:effectLst>
              <a:outerShdw dist="107763" dir="2700000" algn="ctr" rotWithShape="0">
                <a:srgbClr val="686868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de-DE" sz="1600" b="1" dirty="0" smtClean="0">
                  <a:latin typeface="Arial" charset="0"/>
                </a:rPr>
                <a:t>Intelligent Systems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5397314" y="2607793"/>
              <a:ext cx="732855" cy="410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379863" y="3154953"/>
            <a:ext cx="4096768" cy="1066929"/>
            <a:chOff x="5397314" y="2146841"/>
            <a:chExt cx="4096768" cy="1066929"/>
          </a:xfrm>
        </p:grpSpPr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6206369" y="2146841"/>
              <a:ext cx="3278482" cy="584775"/>
            </a:xfrm>
            <a:prstGeom prst="rect">
              <a:avLst/>
            </a:prstGeom>
            <a:solidFill>
              <a:srgbClr val="9DBFF5"/>
            </a:solidFill>
            <a:ln>
              <a:noFill/>
            </a:ln>
            <a:effectLst>
              <a:outerShdw dist="107763" dir="2700000" algn="ctr" rotWithShape="0">
                <a:srgbClr val="686868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en-US" sz="1600" b="1" dirty="0" smtClean="0">
                  <a:latin typeface="Arial" charset="0"/>
                </a:rPr>
                <a:t>Intelligent Algorithms and Optimization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flipV="1">
              <a:off x="5397314" y="2397805"/>
              <a:ext cx="750306" cy="1929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6206369" y="2875632"/>
              <a:ext cx="3287713" cy="338138"/>
            </a:xfrm>
            <a:prstGeom prst="rect">
              <a:avLst/>
            </a:prstGeom>
            <a:solidFill>
              <a:srgbClr val="9DBFF5"/>
            </a:solidFill>
            <a:ln>
              <a:noFill/>
            </a:ln>
            <a:effectLst>
              <a:outerShdw dist="107763" dir="2700000" algn="ctr" rotWithShape="0">
                <a:srgbClr val="686868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62000" algn="l"/>
                  <a:tab pos="11477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None/>
              </a:pPr>
              <a:r>
                <a:rPr lang="de-DE" sz="1600" b="1" dirty="0" smtClean="0">
                  <a:latin typeface="Arial" charset="0"/>
                </a:rPr>
                <a:t>Parallel </a:t>
              </a:r>
              <a:r>
                <a:rPr lang="de-DE" sz="1600" b="1" dirty="0" err="1" smtClean="0">
                  <a:latin typeface="Arial" charset="0"/>
                </a:rPr>
                <a:t>Numerics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5397314" y="2607793"/>
              <a:ext cx="732855" cy="410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30</a:t>
            </a:fld>
            <a:endParaRPr lang="en-GB" noProof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61" y="1240059"/>
            <a:ext cx="10203729" cy="51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31</a:t>
            </a:fld>
            <a:endParaRPr lang="en-GB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125538"/>
            <a:ext cx="10234999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32</a:t>
            </a:fld>
            <a:endParaRPr lang="en-GB" noProof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" y="1413571"/>
            <a:ext cx="11106057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Adiabatic</a:t>
            </a:r>
            <a:r>
              <a:rPr lang="de-DE" b="0" dirty="0"/>
              <a:t> Quantum Computer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33</a:t>
            </a:fld>
            <a:endParaRPr lang="en-GB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" y="1368095"/>
            <a:ext cx="10945217" cy="47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34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875" y="117426"/>
            <a:ext cx="2881032" cy="26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67" y="1337816"/>
            <a:ext cx="77279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841003" y="5600413"/>
            <a:ext cx="720080" cy="4320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88466" y="908720"/>
            <a:ext cx="2183334" cy="4320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5213311"/>
            <a:ext cx="3200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Quantum </a:t>
            </a:r>
            <a:r>
              <a:rPr lang="de-DE" dirty="0" err="1"/>
              <a:t>Annealers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9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DLR </a:t>
            </a:r>
            <a:r>
              <a:rPr lang="de-DE" b="0" dirty="0" err="1" smtClean="0"/>
              <a:t>Application</a:t>
            </a:r>
            <a:r>
              <a:rPr lang="de-DE" b="0" dirty="0" smtClean="0"/>
              <a:t>: </a:t>
            </a:r>
            <a:r>
              <a:rPr lang="de-DE" b="0" dirty="0" err="1" smtClean="0"/>
              <a:t>Satellite</a:t>
            </a:r>
            <a:r>
              <a:rPr lang="de-DE" b="0" dirty="0" smtClean="0"/>
              <a:t> </a:t>
            </a:r>
            <a:r>
              <a:rPr lang="de-DE" b="0" dirty="0" err="1"/>
              <a:t>Scheduling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35</a:t>
            </a:fld>
            <a:endParaRPr lang="en-GB" noProof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68" y="1341562"/>
            <a:ext cx="103762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6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DLR-NASA </a:t>
            </a:r>
            <a:r>
              <a:rPr lang="de-DE" dirty="0" err="1" smtClean="0"/>
              <a:t>Application</a:t>
            </a:r>
            <a:r>
              <a:rPr lang="de-DE" dirty="0" smtClean="0"/>
              <a:t>: Air Traffic Management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36</a:t>
            </a:fld>
            <a:endParaRPr lang="en-GB" noProof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80963" y="1053530"/>
            <a:ext cx="4680520" cy="2449984"/>
            <a:chOff x="1992313" y="1269554"/>
            <a:chExt cx="8210550" cy="425018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3" y="1338263"/>
              <a:ext cx="8210550" cy="418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1992313" y="1269554"/>
              <a:ext cx="5041378" cy="4320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5" y="45418"/>
            <a:ext cx="3609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60" y="3141762"/>
            <a:ext cx="49339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85019" y="3861842"/>
            <a:ext cx="4815421" cy="22467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Optimization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represented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QUBO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Preprocessing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dependent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conflicts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Computation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simplified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instances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Preliminary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Success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 err="1" smtClean="0">
                <a:latin typeface="Arial" pitchFamily="34" charset="0"/>
                <a:cs typeface="Arial" pitchFamily="34" charset="0"/>
              </a:rPr>
              <a:t>increasing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size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Precision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limited</a:t>
            </a:r>
          </a:p>
        </p:txBody>
      </p:sp>
    </p:spTree>
    <p:extLst>
      <p:ext uri="{BB962C8B-B14F-4D97-AF65-F5344CB8AC3E}">
        <p14:creationId xmlns:p14="http://schemas.microsoft.com/office/powerpoint/2010/main" val="39281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DLR </a:t>
            </a:r>
            <a:r>
              <a:rPr lang="de-DE" dirty="0" smtClean="0"/>
              <a:t>Software </a:t>
            </a:r>
            <a:r>
              <a:rPr lang="de-DE" dirty="0"/>
              <a:t>BACARDI: </a:t>
            </a:r>
            <a:r>
              <a:rPr lang="en-GB" dirty="0"/>
              <a:t>Backend </a:t>
            </a:r>
            <a:r>
              <a:rPr lang="en-GB" dirty="0" err="1"/>
              <a:t>Catalog</a:t>
            </a:r>
            <a:r>
              <a:rPr lang="en-GB" dirty="0"/>
              <a:t> for Relational Debris Information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37</a:t>
            </a:fld>
            <a:endParaRPr lang="en-GB" noProof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913011" y="1557586"/>
            <a:ext cx="102621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debris</a:t>
            </a:r>
            <a:endParaRPr lang="de-DE" dirty="0" smtClean="0"/>
          </a:p>
          <a:p>
            <a:pPr lvl="1"/>
            <a:r>
              <a:rPr lang="de-DE" dirty="0" smtClean="0"/>
              <a:t>26,000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&gt; 10 cm</a:t>
            </a:r>
          </a:p>
          <a:p>
            <a:pPr lvl="1"/>
            <a:r>
              <a:rPr lang="de-DE" dirty="0" smtClean="0"/>
              <a:t>Objects &gt; 1 cm </a:t>
            </a:r>
            <a:r>
              <a:rPr lang="de-DE" dirty="0" err="1" smtClean="0"/>
              <a:t>problematic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capabilities</a:t>
            </a:r>
            <a:r>
              <a:rPr lang="de-DE" dirty="0" smtClean="0"/>
              <a:t> at DLR, GSOC</a:t>
            </a:r>
          </a:p>
          <a:p>
            <a:pPr lvl="1"/>
            <a:r>
              <a:rPr lang="de-DE" dirty="0" smtClean="0"/>
              <a:t>Orbit </a:t>
            </a:r>
            <a:r>
              <a:rPr lang="de-DE" dirty="0" err="1" smtClean="0"/>
              <a:t>propagation</a:t>
            </a:r>
            <a:endParaRPr lang="de-DE" dirty="0" smtClean="0"/>
          </a:p>
          <a:p>
            <a:pPr lvl="1"/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 smtClean="0"/>
          </a:p>
          <a:p>
            <a:pPr lvl="1"/>
            <a:r>
              <a:rPr lang="de-DE" dirty="0" smtClean="0"/>
              <a:t>Observation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correlation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Composition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DLR </a:t>
            </a:r>
            <a:r>
              <a:rPr lang="de-DE" dirty="0" err="1" smtClean="0"/>
              <a:t>database</a:t>
            </a:r>
            <a:endParaRPr lang="de-DE" dirty="0" smtClean="0"/>
          </a:p>
          <a:p>
            <a:pPr lvl="1"/>
            <a:r>
              <a:rPr lang="de-DE" dirty="0" smtClean="0"/>
              <a:t>TLE </a:t>
            </a:r>
            <a:r>
              <a:rPr lang="de-DE" dirty="0" err="1" smtClean="0"/>
              <a:t>unprecise</a:t>
            </a:r>
            <a:endParaRPr lang="de-DE" dirty="0" smtClean="0"/>
          </a:p>
          <a:p>
            <a:pPr lvl="1"/>
            <a:r>
              <a:rPr lang="de-DE" dirty="0" err="1" smtClean="0"/>
              <a:t>Precise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restricted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10704" r="27002" b="7028"/>
          <a:stretch/>
        </p:blipFill>
        <p:spPr bwMode="auto">
          <a:xfrm>
            <a:off x="6158451" y="1590062"/>
            <a:ext cx="4992605" cy="396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07807" y="5498134"/>
            <a:ext cx="11524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Copyright ESA</a:t>
            </a:r>
          </a:p>
        </p:txBody>
      </p:sp>
    </p:spTree>
    <p:extLst>
      <p:ext uri="{BB962C8B-B14F-4D97-AF65-F5344CB8AC3E}">
        <p14:creationId xmlns:p14="http://schemas.microsoft.com/office/powerpoint/2010/main" val="8361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Big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Small </a:t>
            </a:r>
            <a:r>
              <a:rPr lang="de-DE" dirty="0" err="1"/>
              <a:t>Debris</a:t>
            </a:r>
            <a:r>
              <a:rPr lang="de-DE" dirty="0"/>
              <a:t> </a:t>
            </a:r>
            <a:r>
              <a:rPr lang="de-DE" dirty="0" err="1"/>
              <a:t>Particles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38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71" y="1556552"/>
            <a:ext cx="6989074" cy="44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39</a:t>
            </a:fld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HPC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successfully</a:t>
            </a:r>
            <a:r>
              <a:rPr lang="de-DE" dirty="0"/>
              <a:t> </a:t>
            </a:r>
            <a:r>
              <a:rPr lang="de-DE" dirty="0" err="1"/>
              <a:t>exploited</a:t>
            </a:r>
            <a:r>
              <a:rPr lang="de-DE" dirty="0"/>
              <a:t> in </a:t>
            </a:r>
            <a:r>
              <a:rPr lang="de-DE" dirty="0" err="1"/>
              <a:t>aeronautic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scalable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maintainable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crucial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New </a:t>
            </a:r>
            <a:r>
              <a:rPr lang="de-DE" dirty="0" err="1"/>
              <a:t>architectures</a:t>
            </a:r>
            <a:r>
              <a:rPr lang="de-DE" dirty="0"/>
              <a:t> </a:t>
            </a:r>
            <a:r>
              <a:rPr lang="de-DE" dirty="0" err="1"/>
              <a:t>arise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areas</a:t>
            </a:r>
            <a:endParaRPr lang="de-DE" dirty="0"/>
          </a:p>
          <a:p>
            <a:endParaRPr lang="de-DE" dirty="0"/>
          </a:p>
          <a:p>
            <a:r>
              <a:rPr lang="de-DE" dirty="0"/>
              <a:t>New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formulations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architectures</a:t>
            </a:r>
            <a:endParaRPr lang="de-DE" dirty="0"/>
          </a:p>
          <a:p>
            <a:endParaRPr lang="de-DE" dirty="0"/>
          </a:p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algorithmic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endParaRPr lang="de-DE" dirty="0"/>
          </a:p>
          <a:p>
            <a:r>
              <a:rPr lang="de-DE" dirty="0"/>
              <a:t>High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analytics</a:t>
            </a:r>
            <a:r>
              <a:rPr lang="de-DE" dirty="0"/>
              <a:t> </a:t>
            </a:r>
            <a:r>
              <a:rPr lang="de-DE" dirty="0" err="1"/>
              <a:t>increasingly</a:t>
            </a:r>
            <a:r>
              <a:rPr lang="de-DE" dirty="0"/>
              <a:t> </a:t>
            </a:r>
            <a:r>
              <a:rPr lang="de-DE" dirty="0" err="1"/>
              <a:t>important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 Performance Computing – Survey </a:t>
            </a:r>
            <a:r>
              <a:rPr lang="de-DE" dirty="0" err="1"/>
              <a:t>of</a:t>
            </a:r>
            <a:r>
              <a:rPr lang="de-DE" dirty="0"/>
              <a:t> Topics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947999" y="1524109"/>
            <a:ext cx="10262156" cy="500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DE" b="1" dirty="0" smtClean="0"/>
              <a:t>Parallel </a:t>
            </a:r>
            <a:r>
              <a:rPr lang="de-DE" b="1" dirty="0" err="1" smtClean="0"/>
              <a:t>algorithms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structures</a:t>
            </a:r>
            <a:endParaRPr lang="de-DE" sz="1000" b="1" dirty="0" smtClean="0"/>
          </a:p>
          <a:p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libraries</a:t>
            </a:r>
            <a:endParaRPr lang="de-DE" dirty="0" smtClean="0"/>
          </a:p>
          <a:p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computers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b="1" dirty="0" err="1" smtClean="0"/>
              <a:t>Parallelization</a:t>
            </a:r>
            <a:r>
              <a:rPr lang="de-DE" b="1" dirty="0" smtClean="0"/>
              <a:t> </a:t>
            </a:r>
            <a:r>
              <a:rPr lang="de-DE" b="1" dirty="0" err="1" smtClean="0"/>
              <a:t>techniques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modern </a:t>
            </a:r>
            <a:br>
              <a:rPr lang="de-DE" b="1" dirty="0" smtClean="0"/>
            </a:br>
            <a:r>
              <a:rPr lang="de-DE" b="1" dirty="0" err="1" smtClean="0"/>
              <a:t>computer</a:t>
            </a:r>
            <a:r>
              <a:rPr lang="de-DE" b="1" dirty="0" smtClean="0"/>
              <a:t> </a:t>
            </a:r>
            <a:r>
              <a:rPr lang="de-DE" b="1" dirty="0" err="1" smtClean="0"/>
              <a:t>architectures</a:t>
            </a:r>
            <a:endParaRPr lang="de-DE" sz="1000" b="1" dirty="0" smtClean="0"/>
          </a:p>
          <a:p>
            <a:r>
              <a:rPr lang="de-DE" dirty="0" smtClean="0"/>
              <a:t>Parallel </a:t>
            </a:r>
            <a:r>
              <a:rPr lang="de-DE" dirty="0" err="1" smtClean="0"/>
              <a:t>programming</a:t>
            </a:r>
            <a:endParaRPr lang="de-DE" dirty="0" smtClean="0"/>
          </a:p>
          <a:p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computers</a:t>
            </a:r>
            <a:endParaRPr lang="de-DE" dirty="0" smtClean="0"/>
          </a:p>
          <a:p>
            <a:r>
              <a:rPr lang="de-DE" dirty="0" smtClean="0"/>
              <a:t>Parallel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libraries</a:t>
            </a:r>
            <a:endParaRPr lang="de-DE" dirty="0" smtClean="0"/>
          </a:p>
          <a:p>
            <a:r>
              <a:rPr lang="de-DE" dirty="0" smtClean="0"/>
              <a:t>Tools </a:t>
            </a:r>
            <a:r>
              <a:rPr lang="de-DE" dirty="0" err="1" smtClean="0"/>
              <a:t>for</a:t>
            </a:r>
            <a:r>
              <a:rPr lang="de-DE" dirty="0" smtClean="0"/>
              <a:t> parallel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b="1" dirty="0" smtClean="0"/>
              <a:t>Data Science</a:t>
            </a:r>
            <a:endParaRPr lang="de-DE" sz="1000" b="1" dirty="0" smtClean="0"/>
          </a:p>
          <a:p>
            <a:r>
              <a:rPr lang="de-DE" dirty="0" err="1" smtClean="0"/>
              <a:t>Pre-processing</a:t>
            </a:r>
            <a:r>
              <a:rPr lang="de-DE" dirty="0" smtClean="0"/>
              <a:t>, e.g. </a:t>
            </a:r>
            <a:r>
              <a:rPr lang="de-DE" dirty="0" err="1" smtClean="0"/>
              <a:t>partitioning</a:t>
            </a:r>
            <a:endParaRPr lang="de-DE" dirty="0" smtClean="0"/>
          </a:p>
          <a:p>
            <a:r>
              <a:rPr lang="de-DE" dirty="0" smtClean="0"/>
              <a:t>High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analytics</a:t>
            </a:r>
            <a:endParaRPr lang="de-DE" dirty="0" smtClean="0"/>
          </a:p>
          <a:p>
            <a:r>
              <a:rPr lang="de-DE" dirty="0" smtClean="0"/>
              <a:t>Parallel </a:t>
            </a:r>
            <a:r>
              <a:rPr lang="de-DE" dirty="0" err="1" smtClean="0"/>
              <a:t>monitoring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49" y="1538787"/>
            <a:ext cx="3817674" cy="21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20" y="3879520"/>
            <a:ext cx="3709211" cy="228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40</a:t>
            </a:fld>
            <a:endParaRPr lang="en-GB" noProof="0" dirty="0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86000" y="648000"/>
            <a:ext cx="8172000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485999" y="1591200"/>
            <a:ext cx="4603475" cy="433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b="1" dirty="0" err="1" smtClean="0"/>
              <a:t>Questions</a:t>
            </a:r>
            <a:r>
              <a:rPr lang="de-DE" b="1" dirty="0" smtClean="0"/>
              <a:t>?</a:t>
            </a:r>
          </a:p>
          <a:p>
            <a:pPr marL="0" indent="0">
              <a:buFont typeface="Arial" pitchFamily="34" charset="0"/>
              <a:buNone/>
            </a:pPr>
            <a:endParaRPr lang="de-DE" b="1" dirty="0" smtClean="0"/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b="1" dirty="0" smtClean="0"/>
              <a:t>Dr.-Ing. Achim Basermann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German Aerospace Cent</a:t>
            </a:r>
            <a:r>
              <a:rPr lang="en-GB" dirty="0" err="1" smtClean="0"/>
              <a:t>er</a:t>
            </a:r>
            <a:r>
              <a:rPr lang="en-GB" dirty="0" smtClean="0"/>
              <a:t> (DLR)</a:t>
            </a:r>
            <a:endParaRPr lang="de-DE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Simulation and Software Technology</a:t>
            </a:r>
            <a:endParaRPr lang="de-DE" dirty="0" smtClean="0"/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dirty="0" smtClean="0"/>
              <a:t>Department High Performance Computing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dirty="0" smtClean="0">
                <a:hlinkClick r:id="rId2"/>
              </a:rPr>
              <a:t>Achim.Basermann@dlr.de</a:t>
            </a:r>
            <a:endParaRPr lang="de-DE" dirty="0" smtClean="0"/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dirty="0" smtClean="0">
                <a:hlinkClick r:id="rId3"/>
              </a:rPr>
              <a:t>http://www.DLR.de/sc</a:t>
            </a:r>
            <a:endParaRPr lang="de-DE" dirty="0" smtClean="0"/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/>
          <a:stretch/>
        </p:blipFill>
        <p:spPr>
          <a:xfrm>
            <a:off x="5274064" y="1684015"/>
            <a:ext cx="6152115" cy="40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95" y="1125538"/>
            <a:ext cx="3667057" cy="48965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Projects in High </a:t>
            </a:r>
            <a:r>
              <a:rPr lang="de-DE" dirty="0"/>
              <a:t>Performance </a:t>
            </a:r>
            <a:r>
              <a:rPr lang="de-DE" dirty="0" smtClean="0"/>
              <a:t>Computing at DLR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pic>
        <p:nvPicPr>
          <p:cNvPr id="7" name="Picture 2" descr="H:\Eigene Dateien\SC\Institutsüberprüfung_2015\Statusbericht_HPC_2015\vss-hpc\HICFD_Bilder\tzf_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55" y="1953055"/>
            <a:ext cx="3339117" cy="1966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Eigene Dateien\SC\Institutsüberprüfung_2015\Statusbericht_HPC_2015\vss-hpc\CRESTA_Bilder\arche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20" y="4291261"/>
            <a:ext cx="4555454" cy="11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61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Survey on Projects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 err="1" smtClean="0"/>
              <a:t>Exascale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de-DE" dirty="0" err="1" smtClean="0"/>
              <a:t>Solvers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endParaRPr lang="de-DE" dirty="0" smtClean="0"/>
          </a:p>
          <a:p>
            <a:pPr lvl="1"/>
            <a:r>
              <a:rPr lang="de-DE" dirty="0" err="1" smtClean="0"/>
              <a:t>Pre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Processing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Helicopter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aircraft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TiGL</a:t>
            </a:r>
            <a:r>
              <a:rPr lang="de-DE" dirty="0"/>
              <a:t> – A </a:t>
            </a:r>
            <a:r>
              <a:rPr lang="de-DE" dirty="0" err="1"/>
              <a:t>Geometry</a:t>
            </a:r>
            <a:r>
              <a:rPr lang="de-DE" dirty="0"/>
              <a:t> Library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Airplanes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err="1" smtClean="0"/>
              <a:t>Optimization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de-DE" dirty="0" smtClean="0"/>
              <a:t>Thermal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spacecraft</a:t>
            </a:r>
            <a:endParaRPr lang="de-DE" dirty="0" smtClean="0"/>
          </a:p>
          <a:p>
            <a:pPr lvl="1"/>
            <a:r>
              <a:rPr lang="de-DE" dirty="0" err="1" smtClean="0"/>
              <a:t>Aeronautic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adiabatic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annealers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HPC </a:t>
            </a:r>
            <a:r>
              <a:rPr lang="de-DE" dirty="0" err="1" smtClean="0"/>
              <a:t>for</a:t>
            </a:r>
            <a:r>
              <a:rPr lang="de-DE" dirty="0" smtClean="0"/>
              <a:t> Space </a:t>
            </a:r>
            <a:r>
              <a:rPr lang="de-DE" dirty="0" err="1" smtClean="0"/>
              <a:t>Situational</a:t>
            </a:r>
            <a:r>
              <a:rPr lang="de-DE" dirty="0" smtClean="0"/>
              <a:t> Awareness (SSA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1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ESSEX Motivation: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Exascale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cxnSp>
        <p:nvCxnSpPr>
          <p:cNvPr id="6" name="Gerade Verbindung mit Pfeil 5"/>
          <p:cNvCxnSpPr>
            <a:stCxn id="9" idx="2"/>
            <a:endCxn id="22" idx="7"/>
          </p:cNvCxnSpPr>
          <p:nvPr/>
        </p:nvCxnSpPr>
        <p:spPr>
          <a:xfrm flipH="1">
            <a:off x="6713488" y="2636912"/>
            <a:ext cx="1040058" cy="5375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8" idx="2"/>
            <a:endCxn id="22" idx="1"/>
          </p:cNvCxnSpPr>
          <p:nvPr/>
        </p:nvCxnSpPr>
        <p:spPr>
          <a:xfrm>
            <a:off x="3505186" y="2636912"/>
            <a:ext cx="967938" cy="5375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488850" y="1268760"/>
            <a:ext cx="4032672" cy="1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Hardware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Fault tolerance</a:t>
            </a:r>
            <a:br>
              <a:rPr lang="en-US" dirty="0" smtClean="0"/>
            </a:br>
            <a:r>
              <a:rPr lang="en-US" dirty="0" smtClean="0"/>
              <a:t>Energy efficiency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levels of parallelism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5737322" y="1268760"/>
            <a:ext cx="4032448" cy="1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Quantum Physics Applications </a:t>
            </a:r>
            <a:r>
              <a:rPr lang="en-US" dirty="0" smtClean="0"/>
              <a:t>Extremely large sparse matrices:</a:t>
            </a:r>
            <a:br>
              <a:rPr lang="en-US" dirty="0" smtClean="0"/>
            </a:br>
            <a:r>
              <a:rPr lang="en-US" dirty="0" smtClean="0"/>
              <a:t>eigenvalues, spectral </a:t>
            </a:r>
            <a:r>
              <a:rPr lang="en-US" dirty="0"/>
              <a:t>p</a:t>
            </a:r>
            <a:r>
              <a:rPr lang="en-US" dirty="0" smtClean="0"/>
              <a:t>roperties,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e</a:t>
            </a:r>
            <a:r>
              <a:rPr lang="en-US" dirty="0" smtClean="0"/>
              <a:t>volution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496962" y="3717032"/>
            <a:ext cx="6192688" cy="1080119"/>
            <a:chOff x="1547664" y="3717032"/>
            <a:chExt cx="6192688" cy="1080119"/>
          </a:xfrm>
        </p:grpSpPr>
        <p:sp>
          <p:nvSpPr>
            <p:cNvPr id="11" name="Pfeil nach unten 10"/>
            <p:cNvSpPr/>
            <p:nvPr/>
          </p:nvSpPr>
          <p:spPr>
            <a:xfrm>
              <a:off x="4319972" y="3717032"/>
              <a:ext cx="612068" cy="43204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547664" y="4185084"/>
              <a:ext cx="6192688" cy="61206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/>
                <a:t>Exascale</a:t>
              </a:r>
              <a:r>
                <a:rPr lang="en-US" sz="2400" b="1" dirty="0" smtClean="0"/>
                <a:t>  Sparse Solver Repository </a:t>
              </a:r>
              <a:r>
                <a:rPr lang="en-US" b="1" dirty="0" smtClean="0"/>
                <a:t>(ESSR)</a:t>
              </a:r>
            </a:p>
            <a:p>
              <a:pPr algn="ctr"/>
              <a:r>
                <a:rPr lang="en-US" b="1" dirty="0"/>
                <a:t>g</a:t>
              </a:r>
              <a:r>
                <a:rPr lang="en-US" b="1" dirty="0" smtClean="0"/>
                <a:t>host / PHIST 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201043" y="4797151"/>
            <a:ext cx="8711323" cy="1440161"/>
            <a:chOff x="251745" y="4797151"/>
            <a:chExt cx="8711323" cy="1440161"/>
          </a:xfrm>
        </p:grpSpPr>
        <p:cxnSp>
          <p:nvCxnSpPr>
            <p:cNvPr id="14" name="Gerade Verbindung mit Pfeil 13"/>
            <p:cNvCxnSpPr>
              <a:endCxn id="20" idx="0"/>
            </p:cNvCxnSpPr>
            <p:nvPr/>
          </p:nvCxnSpPr>
          <p:spPr>
            <a:xfrm>
              <a:off x="3492217" y="4797151"/>
              <a:ext cx="0" cy="29151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endCxn id="21" idx="0"/>
            </p:cNvCxnSpPr>
            <p:nvPr/>
          </p:nvCxnSpPr>
          <p:spPr>
            <a:xfrm flipH="1">
              <a:off x="1295861" y="4797151"/>
              <a:ext cx="395819" cy="28803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endCxn id="19" idx="0"/>
            </p:cNvCxnSpPr>
            <p:nvPr/>
          </p:nvCxnSpPr>
          <p:spPr>
            <a:xfrm>
              <a:off x="5724465" y="4797151"/>
              <a:ext cx="0" cy="29151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endCxn id="18" idx="0"/>
            </p:cNvCxnSpPr>
            <p:nvPr/>
          </p:nvCxnSpPr>
          <p:spPr>
            <a:xfrm>
              <a:off x="7524328" y="4797151"/>
              <a:ext cx="430740" cy="28803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efaltete Ecke 17"/>
            <p:cNvSpPr/>
            <p:nvPr/>
          </p:nvSpPr>
          <p:spPr>
            <a:xfrm>
              <a:off x="6947068" y="5085184"/>
              <a:ext cx="2016000" cy="1152128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252000" rIns="0" bIns="0" rtlCol="0" anchor="ctr" anchorCtr="0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ESSEX applications:</a:t>
              </a:r>
            </a:p>
            <a:p>
              <a:pPr algn="ctr"/>
              <a:r>
                <a:rPr lang="en-US" sz="1700" dirty="0" err="1" smtClean="0">
                  <a:solidFill>
                    <a:schemeClr val="tx1"/>
                  </a:solidFill>
                </a:rPr>
                <a:t>Graphene</a:t>
              </a:r>
              <a:r>
                <a:rPr lang="en-US" sz="17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t</a:t>
              </a:r>
              <a:r>
                <a:rPr lang="en-US" sz="1700" dirty="0" smtClean="0">
                  <a:solidFill>
                    <a:schemeClr val="tx1"/>
                  </a:solidFill>
                </a:rPr>
                <a:t>opological insulators, …</a:t>
              </a:r>
            </a:p>
          </p:txBody>
        </p:sp>
        <p:sp>
          <p:nvSpPr>
            <p:cNvPr id="19" name="Gefaltete Ecke 18"/>
            <p:cNvSpPr/>
            <p:nvPr/>
          </p:nvSpPr>
          <p:spPr>
            <a:xfrm>
              <a:off x="4716465" y="5088666"/>
              <a:ext cx="2016000" cy="1148646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Quantum </a:t>
              </a:r>
              <a:br>
                <a:rPr lang="en-US" sz="1700" dirty="0" smtClean="0">
                  <a:solidFill>
                    <a:schemeClr val="tx1"/>
                  </a:solidFill>
                </a:rPr>
              </a:br>
              <a:r>
                <a:rPr lang="en-US" sz="1700" dirty="0" smtClean="0">
                  <a:solidFill>
                    <a:schemeClr val="tx1"/>
                  </a:solidFill>
                </a:rPr>
                <a:t>physics / chemistry</a:t>
              </a:r>
            </a:p>
          </p:txBody>
        </p:sp>
        <p:sp>
          <p:nvSpPr>
            <p:cNvPr id="20" name="Gefaltete Ecke 19"/>
            <p:cNvSpPr/>
            <p:nvPr/>
          </p:nvSpPr>
          <p:spPr>
            <a:xfrm>
              <a:off x="2484217" y="5088666"/>
              <a:ext cx="2016000" cy="1148646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S</a:t>
              </a:r>
              <a:r>
                <a:rPr lang="en-US" sz="1700" dirty="0" smtClean="0">
                  <a:solidFill>
                    <a:schemeClr val="tx1"/>
                  </a:solidFill>
                </a:rPr>
                <a:t>parse </a:t>
              </a:r>
              <a:r>
                <a:rPr lang="en-US" sz="1700" dirty="0" err="1" smtClean="0">
                  <a:solidFill>
                    <a:schemeClr val="tx1"/>
                  </a:solidFill>
                </a:rPr>
                <a:t>eigensolvers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br>
                <a:rPr lang="en-US" sz="1700" dirty="0" smtClean="0">
                  <a:solidFill>
                    <a:schemeClr val="tx1"/>
                  </a:solidFill>
                </a:rPr>
              </a:br>
              <a:r>
                <a:rPr lang="en-US" sz="1700" dirty="0" err="1">
                  <a:solidFill>
                    <a:schemeClr val="tx1"/>
                  </a:solidFill>
                </a:rPr>
                <a:t>p</a:t>
              </a:r>
              <a:r>
                <a:rPr lang="en-US" sz="1700" dirty="0" err="1" smtClean="0">
                  <a:solidFill>
                    <a:schemeClr val="tx1"/>
                  </a:solidFill>
                </a:rPr>
                <a:t>reconditioners</a:t>
              </a:r>
              <a:r>
                <a:rPr lang="en-US" sz="1700" dirty="0" smtClean="0">
                  <a:solidFill>
                    <a:schemeClr val="tx1"/>
                  </a:solidFill>
                </a:rPr>
                <a:t>, spectral methods</a:t>
              </a:r>
            </a:p>
          </p:txBody>
        </p:sp>
        <p:sp>
          <p:nvSpPr>
            <p:cNvPr id="21" name="Gefaltete Ecke 20"/>
            <p:cNvSpPr/>
            <p:nvPr/>
          </p:nvSpPr>
          <p:spPr>
            <a:xfrm>
              <a:off x="251745" y="5085184"/>
              <a:ext cx="2088231" cy="1152128"/>
            </a:xfrm>
            <a:prstGeom prst="foldedCorne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108000" rIns="0" bIns="0" rtlCol="0" anchor="ctr" anchorCtr="0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FT concepts,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</a:t>
              </a:r>
              <a:r>
                <a:rPr lang="en-US" sz="1700" dirty="0" smtClean="0">
                  <a:solidFill>
                    <a:schemeClr val="tx1"/>
                  </a:solidFill>
                </a:rPr>
                <a:t>rogramming for extreme parallelism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4009130" y="3068960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ESSEX</a:t>
            </a:r>
            <a:endParaRPr lang="en-US" sz="2400" b="1" dirty="0"/>
          </a:p>
        </p:txBody>
      </p:sp>
      <p:pic>
        <p:nvPicPr>
          <p:cNvPr id="23" name="Picture 2" descr="http://www.sppexa.de/fileadmin/user_upload/SPPEXA-Logo-RG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/>
          <a:stretch/>
        </p:blipFill>
        <p:spPr bwMode="auto">
          <a:xfrm>
            <a:off x="8905899" y="189434"/>
            <a:ext cx="3057823" cy="8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9842003" y="1060812"/>
            <a:ext cx="21672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DFG Projekt ESSEX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970" y="2725825"/>
            <a:ext cx="501202" cy="5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42" y="1500895"/>
            <a:ext cx="741343" cy="3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790" y="3405543"/>
            <a:ext cx="796453" cy="3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673" y="1917648"/>
            <a:ext cx="656749" cy="65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ESSEX: </a:t>
            </a:r>
            <a:r>
              <a:rPr lang="en-US" dirty="0"/>
              <a:t>Physical </a:t>
            </a:r>
            <a:r>
              <a:rPr lang="en-US" dirty="0" smtClean="0"/>
              <a:t>Motivation </a:t>
            </a:r>
            <a:r>
              <a:rPr lang="en-US" dirty="0"/>
              <a:t>and </a:t>
            </a:r>
            <a:r>
              <a:rPr lang="en-US" dirty="0" smtClean="0"/>
              <a:t>Sparse Eigenvalue problem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7" y="1818035"/>
            <a:ext cx="3600400" cy="36320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63" y="4863398"/>
            <a:ext cx="2450796" cy="92747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27" y="4943040"/>
            <a:ext cx="1683004" cy="8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459846"/>
              </p:ext>
            </p:extLst>
          </p:nvPr>
        </p:nvGraphicFramePr>
        <p:xfrm>
          <a:off x="1855966" y="3085807"/>
          <a:ext cx="2382050" cy="65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1434960" imgH="393480" progId="Equation.3">
                  <p:embed/>
                </p:oleObj>
              </mc:Choice>
              <mc:Fallback>
                <p:oleObj name="Equation" r:id="rId7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966" y="3085807"/>
                        <a:ext cx="2382050" cy="655464"/>
                      </a:xfrm>
                      <a:prstGeom prst="rect">
                        <a:avLst/>
                      </a:prstGeom>
                      <a:solidFill>
                        <a:schemeClr val="bg1">
                          <a:alpha val="8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41203" y="1413570"/>
                <a:ext cx="43959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Solve large sparse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eigenvalue problem</a:t>
                </a:r>
                <a:br>
                  <a:rPr lang="en-US" sz="2800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smtClean="0">
                          <a:latin typeface="Cambria Math"/>
                        </a:rPr>
                        <m:t>𝑯</m:t>
                      </m:r>
                      <m:r>
                        <a:rPr lang="de-DE" sz="2800" b="1" i="1" smtClean="0">
                          <a:latin typeface="Cambria Math"/>
                        </a:rPr>
                        <m:t> </m:t>
                      </m:r>
                      <m:r>
                        <a:rPr lang="de-DE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de-DE" sz="2800" b="1" i="1" smtClean="0">
                          <a:latin typeface="Cambria Math"/>
                        </a:rPr>
                        <m:t>=</m:t>
                      </m:r>
                      <m:r>
                        <a:rPr lang="de-DE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de-DE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03" y="1413570"/>
                <a:ext cx="4395911" cy="1384995"/>
              </a:xfrm>
              <a:prstGeom prst="rect">
                <a:avLst/>
              </a:prstGeom>
              <a:blipFill rotWithShape="1">
                <a:blip r:embed="rId9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609755" y="540565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(𝝀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, x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ESSEX Software Development: Basics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b="1" dirty="0" err="1" smtClean="0"/>
              <a:t>Git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distributed</a:t>
            </a:r>
            <a:r>
              <a:rPr lang="de-DE" sz="2000" dirty="0" smtClean="0"/>
              <a:t>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developement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b="1" dirty="0" err="1" smtClean="0"/>
              <a:t>Merge-request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workflo</a:t>
            </a:r>
            <a:r>
              <a:rPr lang="de-DE" sz="2000" dirty="0" err="1" smtClean="0"/>
              <a:t>w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code</a:t>
            </a:r>
            <a:r>
              <a:rPr lang="de-DE" sz="2000" dirty="0" smtClean="0"/>
              <a:t> </a:t>
            </a:r>
            <a:r>
              <a:rPr lang="de-DE" sz="2000" dirty="0" err="1" smtClean="0"/>
              <a:t>review</a:t>
            </a:r>
            <a:r>
              <a:rPr lang="de-DE" sz="2000" dirty="0"/>
              <a:t>;</a:t>
            </a:r>
            <a:r>
              <a:rPr lang="de-DE" sz="2000" dirty="0" smtClean="0"/>
              <a:t> </a:t>
            </a:r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in </a:t>
            </a:r>
            <a:r>
              <a:rPr lang="de-DE" sz="2000" dirty="0" err="1" smtClean="0"/>
              <a:t>branches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Own</a:t>
            </a:r>
            <a:r>
              <a:rPr lang="de-DE" sz="2000" dirty="0" smtClean="0"/>
              <a:t> MPI </a:t>
            </a:r>
            <a:r>
              <a:rPr lang="de-DE" sz="2000" dirty="0" err="1" smtClean="0"/>
              <a:t>extension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b="1" dirty="0" smtClean="0"/>
              <a:t>Google Test</a:t>
            </a:r>
            <a:br>
              <a:rPr lang="de-DE" sz="2000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Realization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b="1" dirty="0" err="1" smtClean="0"/>
              <a:t>continuous</a:t>
            </a:r>
            <a:r>
              <a:rPr lang="de-DE" sz="2000" b="1" dirty="0" smtClean="0"/>
              <a:t>-integratio</a:t>
            </a:r>
            <a:r>
              <a:rPr lang="de-DE" sz="2000" dirty="0" smtClean="0"/>
              <a:t>n </a:t>
            </a:r>
            <a:r>
              <a:rPr lang="de-DE" sz="2000" dirty="0" err="1" smtClean="0"/>
              <a:t>with</a:t>
            </a:r>
            <a:r>
              <a:rPr lang="de-DE" sz="2000" dirty="0"/>
              <a:t> </a:t>
            </a:r>
            <a:r>
              <a:rPr lang="de-DE" sz="2000" dirty="0" smtClean="0"/>
              <a:t>Jenkins </a:t>
            </a:r>
            <a:r>
              <a:rPr lang="de-DE" sz="2000" dirty="0" err="1" smtClean="0"/>
              <a:t>server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U Tokyo Seminar &gt; Achim Basermann  • HPC Challenges in Aeronautics and Space Applications  &gt; 13.12.2017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4077866"/>
            <a:ext cx="1122040" cy="11220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1413570"/>
            <a:ext cx="1813208" cy="7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772DFC04-5994-4D80-AA75-1014B8E6E39D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2081</Words>
  <Application>Microsoft Office PowerPoint</Application>
  <PresentationFormat>Benutzerdefiniert</PresentationFormat>
  <Paragraphs>365</Paragraphs>
  <Slides>40</Slides>
  <Notes>8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DLR-Präsentation 16:9 Englisch</vt:lpstr>
      <vt:lpstr>Equation</vt:lpstr>
      <vt:lpstr>Visio</vt:lpstr>
      <vt:lpstr>High-Performance Computing Challenges in Aeronautics and Space Applications</vt:lpstr>
      <vt:lpstr>DLR Locations and Employees</vt:lpstr>
      <vt:lpstr>DLR Institute Simulation and Software Technology Scientific Themes and Working Groups</vt:lpstr>
      <vt:lpstr>High Performance Computing – Survey of Topics</vt:lpstr>
      <vt:lpstr>Projects in High Performance Computing at DLR </vt:lpstr>
      <vt:lpstr>Survey on Projects</vt:lpstr>
      <vt:lpstr>ESSEX Motivation: Requirements for Exascale</vt:lpstr>
      <vt:lpstr>ESSEX: Physical Motivation and Sparse Eigenvalue problem </vt:lpstr>
      <vt:lpstr>ESSEX Software Development: Basics</vt:lpstr>
      <vt:lpstr>Application, Algorithm and Performance: Kernel Polynomial Method (KPM) – A Holistic View</vt:lpstr>
      <vt:lpstr>PowerPoint-Präsentation</vt:lpstr>
      <vt:lpstr>PowerPoint-Präsentation</vt:lpstr>
      <vt:lpstr>EC Project CRESTA (2011-2014)</vt:lpstr>
      <vt:lpstr>PowerPoint-Präsentation</vt:lpstr>
      <vt:lpstr>PPSTee: A Pre-Processing Interface for Steering Exascale Simulations</vt:lpstr>
      <vt:lpstr>Interactive Particle Seeding</vt:lpstr>
      <vt:lpstr>DLR Project Free-Wake</vt:lpstr>
      <vt:lpstr>GPU Computing with OpenACC</vt:lpstr>
      <vt:lpstr>Port to GPGPU and Modernization </vt:lpstr>
      <vt:lpstr>Parallel Coupling Frameworks</vt:lpstr>
      <vt:lpstr>TiGL</vt:lpstr>
      <vt:lpstr>What TiGL does</vt:lpstr>
      <vt:lpstr>What TiGL is</vt:lpstr>
      <vt:lpstr>Two Recent Successes in TiGL Development</vt:lpstr>
      <vt:lpstr>Analysis and Optimization of the Spaceliner Pre-Design</vt:lpstr>
      <vt:lpstr>Implementation of a Multidisciplinary Optimization Loop </vt:lpstr>
      <vt:lpstr>Adiabatic Quantum Computer</vt:lpstr>
      <vt:lpstr>Adiabatic Quantum Computer</vt:lpstr>
      <vt:lpstr>Adiabatic Quantum Computer</vt:lpstr>
      <vt:lpstr>Adiabatic Quantum Computer</vt:lpstr>
      <vt:lpstr>Adiabatic Quantum Computer</vt:lpstr>
      <vt:lpstr>Adiabatic Quantum Computer</vt:lpstr>
      <vt:lpstr>Adiabatic Quantum Computer</vt:lpstr>
      <vt:lpstr>Applications for Quantum Annealers</vt:lpstr>
      <vt:lpstr>DLR Application: Satellite Scheduling</vt:lpstr>
      <vt:lpstr>DLR-NASA Application: Air Traffic Management</vt:lpstr>
      <vt:lpstr>DLR Software BACARDI: Backend Catalog for Relational Debris Information</vt:lpstr>
      <vt:lpstr>Big Damage through Small Debris Particles</vt:lpstr>
      <vt:lpstr>Conclusions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Basermann, Achim</dc:creator>
  <cp:lastModifiedBy>Basermann, Achim</cp:lastModifiedBy>
  <cp:revision>292</cp:revision>
  <dcterms:created xsi:type="dcterms:W3CDTF">2012-06-19T06:51:55Z</dcterms:created>
  <dcterms:modified xsi:type="dcterms:W3CDTF">2017-12-08T13:28:50Z</dcterms:modified>
</cp:coreProperties>
</file>