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8" r:id="rId6"/>
  </p:sldMasterIdLst>
  <p:notesMasterIdLst>
    <p:notesMasterId r:id="rId39"/>
  </p:notesMasterIdLst>
  <p:handoutMasterIdLst>
    <p:handoutMasterId r:id="rId40"/>
  </p:handoutMasterIdLst>
  <p:sldIdLst>
    <p:sldId id="285" r:id="rId7"/>
    <p:sldId id="286" r:id="rId8"/>
    <p:sldId id="287" r:id="rId9"/>
    <p:sldId id="406" r:id="rId10"/>
    <p:sldId id="301" r:id="rId11"/>
    <p:sldId id="306" r:id="rId12"/>
    <p:sldId id="307" r:id="rId13"/>
    <p:sldId id="309" r:id="rId14"/>
    <p:sldId id="310" r:id="rId15"/>
    <p:sldId id="311" r:id="rId16"/>
    <p:sldId id="411" r:id="rId17"/>
    <p:sldId id="315" r:id="rId18"/>
    <p:sldId id="317" r:id="rId19"/>
    <p:sldId id="318" r:id="rId20"/>
    <p:sldId id="319" r:id="rId21"/>
    <p:sldId id="427" r:id="rId22"/>
    <p:sldId id="408" r:id="rId23"/>
    <p:sldId id="329" r:id="rId24"/>
    <p:sldId id="415" r:id="rId25"/>
    <p:sldId id="417" r:id="rId26"/>
    <p:sldId id="335" r:id="rId27"/>
    <p:sldId id="337" r:id="rId28"/>
    <p:sldId id="421" r:id="rId29"/>
    <p:sldId id="422" r:id="rId30"/>
    <p:sldId id="344" r:id="rId31"/>
    <p:sldId id="379" r:id="rId32"/>
    <p:sldId id="423" r:id="rId33"/>
    <p:sldId id="424" r:id="rId34"/>
    <p:sldId id="425" r:id="rId35"/>
    <p:sldId id="428" r:id="rId36"/>
    <p:sldId id="429" r:id="rId37"/>
    <p:sldId id="426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088"/>
    <a:srgbClr val="719CAB"/>
    <a:srgbClr val="7B90BF"/>
    <a:srgbClr val="496BB4"/>
    <a:srgbClr val="496BA9"/>
    <a:srgbClr val="336699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16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92042777672393"/>
          <c:y val="4.2168676217866206E-2"/>
          <c:w val="0.43242807312823361"/>
          <c:h val="0.8593420107524540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Folie 17</c:v>
                </c:pt>
              </c:strCache>
            </c:strRef>
          </c:tx>
          <c:spPr>
            <a:solidFill>
              <a:schemeClr val="accent1"/>
            </a:solidFill>
            <a:ln w="1268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993300"/>
              </a:solidFill>
              <a:ln w="12688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3333CC"/>
              </a:solidFill>
              <a:ln w="12688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339966"/>
              </a:solidFill>
              <a:ln w="12688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CF305"/>
              </a:solidFill>
              <a:ln w="12688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2688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2688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accent1"/>
              </a:solidFill>
              <a:ln w="12688">
                <a:noFill/>
                <a:prstDash val="solid"/>
              </a:ln>
            </c:spPr>
          </c:dPt>
          <c:dLbls>
            <c:dLbl>
              <c:idx val="4"/>
              <c:delete val="1"/>
            </c:dLbl>
            <c:spPr>
              <a:noFill/>
              <a:ln w="25377">
                <a:noFill/>
              </a:ln>
            </c:spPr>
            <c:txPr>
              <a:bodyPr/>
              <a:lstStyle/>
              <a:p>
                <a:pPr>
                  <a:defRPr sz="139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Space Research and Technology</c:v>
                </c:pt>
                <c:pt idx="1">
                  <c:v>Aeronautics</c:v>
                </c:pt>
                <c:pt idx="2">
                  <c:v>Transport</c:v>
                </c:pt>
                <c:pt idx="3">
                  <c:v>Energy</c:v>
                </c:pt>
                <c:pt idx="4">
                  <c:v>Defence and Security</c:v>
                </c:pt>
                <c:pt idx="5">
                  <c:v>Space Administration / DLR Project Management Agency</c:v>
                </c:pt>
                <c:pt idx="6">
                  <c:v>Other income / earnings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362</c:v>
                </c:pt>
                <c:pt idx="1">
                  <c:v>228</c:v>
                </c:pt>
                <c:pt idx="2">
                  <c:v>74</c:v>
                </c:pt>
                <c:pt idx="3">
                  <c:v>88</c:v>
                </c:pt>
                <c:pt idx="4">
                  <c:v>0</c:v>
                </c:pt>
                <c:pt idx="5">
                  <c:v>125</c:v>
                </c:pt>
                <c:pt idx="6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388">
          <a:noFill/>
        </a:ln>
      </c:spPr>
    </c:plotArea>
    <c:legend>
      <c:legendPos val="l"/>
      <c:legendEntry>
        <c:idx val="4"/>
        <c:delete val="1"/>
      </c:legendEntry>
      <c:layout/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r>
              <a:rPr lang="de-DE" sz="1400" b="0" i="0" u="none" strike="noStrike" baseline="0" dirty="0" err="1" smtClean="0">
                <a:effectLst/>
              </a:rPr>
              <a:t>Defence</a:t>
            </a:r>
            <a:r>
              <a:rPr lang="de-DE" sz="1400" b="0" i="0" u="none" strike="noStrike" baseline="0" dirty="0" smtClean="0">
                <a:effectLst/>
              </a:rPr>
              <a:t> </a:t>
            </a:r>
            <a:r>
              <a:rPr lang="de-DE" sz="1400" b="0" i="0" u="none" strike="noStrike" baseline="0" dirty="0" err="1" smtClean="0">
                <a:effectLst/>
              </a:rPr>
              <a:t>and</a:t>
            </a:r>
            <a:r>
              <a:rPr lang="de-DE" sz="1400" b="0" i="0" u="none" strike="noStrike" baseline="0" dirty="0" smtClean="0">
                <a:effectLst/>
              </a:rPr>
              <a:t> Security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2086456589767847"/>
          <c:y val="9.37682261779654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995078938053942"/>
          <c:y val="6.3680268830352979E-2"/>
          <c:w val="0.7517909520144701"/>
          <c:h val="0.894449859254890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</c:f>
              <c:strCache>
                <c:ptCount val="1"/>
                <c:pt idx="0">
                  <c:v>Sicherheit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086400"/>
        <c:axId val="46088192"/>
      </c:barChart>
      <c:catAx>
        <c:axId val="46086400"/>
        <c:scaling>
          <c:orientation val="minMax"/>
        </c:scaling>
        <c:delete val="1"/>
        <c:axPos val="b"/>
        <c:majorTickMark val="out"/>
        <c:minorTickMark val="none"/>
        <c:tickLblPos val="nextTo"/>
        <c:crossAx val="46088192"/>
        <c:crosses val="autoZero"/>
        <c:auto val="1"/>
        <c:lblAlgn val="ctr"/>
        <c:lblOffset val="100"/>
        <c:noMultiLvlLbl val="0"/>
      </c:catAx>
      <c:valAx>
        <c:axId val="46088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086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0.69368</cdr:x>
      <cdr:y>0</cdr:y>
    </cdr:from>
    <cdr:to>
      <cdr:x>0.98393</cdr:x>
      <cdr:y>0.08486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30193" y="0"/>
          <a:ext cx="2397631" cy="3365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all figures in million euro; therefore, the rounding differences</a:t>
          </a:r>
          <a:endParaRPr lang="de-DE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17.05.2017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1105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5A2AD92D-5148-4F66-806C-C5C00787C166}" type="slidenum">
              <a:rPr lang="de-DE" sz="1200" smtClean="0"/>
              <a:pPr eaLnBrk="1" hangingPunct="1"/>
              <a:t>3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6609F1AC-613C-405A-BC35-27EB99C0B942}" type="slidenum">
              <a:rPr lang="de-DE" sz="1200"/>
              <a:pPr eaLnBrk="1" hangingPunct="1"/>
              <a:t>25</a:t>
            </a:fld>
            <a:endParaRPr lang="de-DE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9AB0E7E5-06D0-41E3-891B-67F2CA10E94C}" type="slidenum">
              <a:rPr lang="de-DE" sz="1200" smtClean="0"/>
              <a:pPr eaLnBrk="1" hangingPunct="1"/>
              <a:t>26</a:t>
            </a:fld>
            <a:endParaRPr lang="de-DE" sz="12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SQP: </a:t>
            </a:r>
            <a:r>
              <a:rPr lang="de-DE" dirty="0" err="1" smtClean="0"/>
              <a:t>Sequential</a:t>
            </a:r>
            <a:r>
              <a:rPr lang="de-DE" dirty="0" smtClean="0"/>
              <a:t> </a:t>
            </a:r>
            <a:r>
              <a:rPr lang="de-DE" dirty="0" err="1" smtClean="0"/>
              <a:t>Quadratic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00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Quadratic</a:t>
            </a:r>
            <a:r>
              <a:rPr lang="de-DE" dirty="0" smtClean="0"/>
              <a:t> </a:t>
            </a:r>
            <a:r>
              <a:rPr lang="de-DE" dirty="0" err="1" smtClean="0"/>
              <a:t>Unconstrained</a:t>
            </a:r>
            <a:r>
              <a:rPr lang="de-DE" dirty="0" smtClean="0"/>
              <a:t> Binary </a:t>
            </a:r>
            <a:r>
              <a:rPr lang="de-DE" dirty="0" err="1" smtClean="0"/>
              <a:t>Optimization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02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92E82131-D8AD-4E1F-9184-8473432653C5}" type="slidenum">
              <a:rPr lang="de-DE" sz="1200"/>
              <a:pPr eaLnBrk="1" hangingPunct="1"/>
              <a:t>12</a:t>
            </a:fld>
            <a:endParaRPr lang="de-DE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08A11CEA-24DA-4F0F-91B0-8BC793E149D2}" type="slidenum">
              <a:rPr lang="de-DE" sz="1200" smtClean="0"/>
              <a:pPr eaLnBrk="1" hangingPunct="1"/>
              <a:t>14</a:t>
            </a:fld>
            <a:endParaRPr lang="de-DE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GSOC: German Space </a:t>
            </a:r>
            <a:r>
              <a:rPr lang="de-DE" dirty="0" err="1" smtClean="0"/>
              <a:t>Operations</a:t>
            </a:r>
            <a:r>
              <a:rPr lang="de-DE" dirty="0" smtClean="0"/>
              <a:t> Center; TLE: </a:t>
            </a:r>
            <a:r>
              <a:rPr lang="de-DE" dirty="0" err="1" smtClean="0"/>
              <a:t>Two</a:t>
            </a:r>
            <a:r>
              <a:rPr lang="de-DE" dirty="0" smtClean="0"/>
              <a:t> Line Elements, </a:t>
            </a:r>
            <a:r>
              <a:rPr lang="de-DE" dirty="0" err="1" smtClean="0"/>
              <a:t>orbit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AIUB: </a:t>
            </a:r>
            <a:r>
              <a:rPr lang="en-US" smtClean="0">
                <a:effectLst/>
              </a:rPr>
              <a:t>Astronomical Institute at the University of Bern (Switzerland)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730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066" y="8685335"/>
            <a:ext cx="29723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r" eaLnBrk="1" hangingPunct="1"/>
            <a:fld id="{2286E52D-2778-42B6-AB54-4E6C1B75CEB6}" type="slidenum">
              <a:rPr lang="de-DE" sz="1200"/>
              <a:pPr algn="r" eaLnBrk="1" hangingPunct="1"/>
              <a:t>17</a:t>
            </a:fld>
            <a:endParaRPr lang="de-DE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de-DE" sz="1000" smtClean="0"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4065" y="8685335"/>
            <a:ext cx="29723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r" eaLnBrk="1" hangingPunct="1"/>
            <a:fld id="{B808A05E-6071-40E8-983C-D81459F43105}" type="slidenum">
              <a:rPr lang="de-DE" sz="1200">
                <a:solidFill>
                  <a:prstClr val="black"/>
                </a:solidFill>
              </a:rPr>
              <a:pPr algn="r" eaLnBrk="1" hangingPunct="1"/>
              <a:t>20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005848B7-6043-4CFA-A193-20775DCA01C7}" type="slidenum">
              <a:rPr lang="de-DE" sz="1200"/>
              <a:pPr eaLnBrk="1" hangingPunct="1"/>
              <a:t>21</a:t>
            </a:fld>
            <a:endParaRPr lang="de-DE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27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11"/>
          <p:cNvSpPr>
            <a:spLocks noGrp="1" noChangeAspect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  <p:sp>
        <p:nvSpPr>
          <p:cNvPr id="6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7C25-E1D0-438D-8C19-AF77970E5D7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260350"/>
            <a:ext cx="1008063" cy="5048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Logo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137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\\psf\Host\Users\cd\Desktop\Startbild_4zu3-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17" name="Grafik 10" descr="dlr_signe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00" y="5857200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022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‹Nr.›</a:t>
            </a:fld>
            <a:endParaRPr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‹Nr.›</a:t>
            </a:fld>
            <a:endParaRPr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1423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‹Nr.›</a:t>
            </a:fld>
            <a:endParaRPr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44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‹Nr.›</a:t>
            </a:fld>
            <a:endParaRPr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716016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586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‹Nr.›</a:t>
            </a:fld>
            <a:endParaRPr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57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‹Nr.›</a:t>
            </a:fld>
            <a:endParaRPr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87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‹Nr.›</a:t>
            </a:fld>
            <a:endParaRPr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844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‹Nr.›</a:t>
            </a:fld>
            <a:endParaRPr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137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7724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990600" y="1905000"/>
            <a:ext cx="7772400" cy="4191000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336967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  <p:sldLayoutId id="2147483667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dirty="0"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‹Nr.›</a:t>
            </a:fld>
            <a:endParaRPr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6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6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16.png"/><Relationship Id="rId21" Type="http://schemas.openxmlformats.org/officeDocument/2006/relationships/hyperlink" Target="http://www.hzg.de/cms01/index.html.de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hyperlink" Target="http://www.geomar.de/typo3temp/pics/geomar_logo_01_3dffd915e0.jpg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cs typeface="Arial" charset="0"/>
                <a:sym typeface="Arial" charset="0"/>
              </a:rPr>
              <a:t>Introduction German </a:t>
            </a:r>
            <a:r>
              <a:rPr lang="en-GB" dirty="0">
                <a:cs typeface="Arial" charset="0"/>
                <a:sym typeface="Arial" charset="0"/>
              </a:rPr>
              <a:t>Aerospace </a:t>
            </a:r>
            <a:r>
              <a:rPr lang="en-GB" dirty="0" err="1" smtClean="0">
                <a:cs typeface="Arial" charset="0"/>
                <a:sym typeface="Arial" charset="0"/>
              </a:rPr>
              <a:t>Center</a:t>
            </a:r>
            <a:r>
              <a:rPr lang="en-GB" dirty="0" smtClean="0">
                <a:cs typeface="Arial" charset="0"/>
                <a:sym typeface="Arial" charset="0"/>
              </a:rPr>
              <a:t> (DLR)</a:t>
            </a:r>
            <a:endParaRPr lang="de-DE" dirty="0" smtClean="0"/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779600" cy="2232248"/>
          </a:xfrm>
        </p:spPr>
        <p:txBody>
          <a:bodyPr/>
          <a:lstStyle/>
          <a:p>
            <a:r>
              <a:rPr lang="de-DE" sz="2200" dirty="0"/>
              <a:t>Dr.-Ing. Achim </a:t>
            </a:r>
            <a:r>
              <a:rPr lang="de-DE" sz="2200" dirty="0" err="1"/>
              <a:t>Basermann</a:t>
            </a:r>
            <a:endParaRPr lang="de-DE" sz="2200" dirty="0"/>
          </a:p>
          <a:p>
            <a:r>
              <a:rPr lang="de-DE" sz="2200" dirty="0" smtClean="0"/>
              <a:t>German Aerospace Center (DLR</a:t>
            </a:r>
            <a:r>
              <a:rPr lang="de-DE" sz="2200" dirty="0"/>
              <a:t>) </a:t>
            </a:r>
          </a:p>
          <a:p>
            <a:r>
              <a:rPr lang="de-DE" sz="2200" dirty="0" smtClean="0"/>
              <a:t>Simulation </a:t>
            </a:r>
            <a:r>
              <a:rPr lang="de-DE" sz="2200" dirty="0" err="1" smtClean="0"/>
              <a:t>and</a:t>
            </a:r>
            <a:r>
              <a:rPr lang="de-DE" sz="2200" dirty="0" smtClean="0"/>
              <a:t> Software Technology</a:t>
            </a:r>
            <a:endParaRPr lang="de-DE" sz="2200" dirty="0"/>
          </a:p>
          <a:p>
            <a:r>
              <a:rPr lang="de-DE" sz="2200" dirty="0" smtClean="0"/>
              <a:t>Department Head High-Performance Computing</a:t>
            </a:r>
            <a:endParaRPr lang="de-DE" sz="2200" dirty="0"/>
          </a:p>
          <a:p>
            <a:r>
              <a:rPr lang="de-DE" sz="2200" dirty="0"/>
              <a:t>Porz-</a:t>
            </a:r>
            <a:r>
              <a:rPr lang="de-DE" sz="2200" dirty="0" err="1"/>
              <a:t>Wahnheide</a:t>
            </a:r>
            <a:r>
              <a:rPr lang="de-DE" sz="2200" dirty="0"/>
              <a:t>, Linder Höhe, 51147 </a:t>
            </a:r>
            <a:r>
              <a:rPr lang="de-DE" sz="2200" dirty="0" smtClean="0"/>
              <a:t>Cologne</a:t>
            </a:r>
            <a:endParaRPr lang="de-DE" sz="22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&gt; GOR WS 2017 DLR-BS &gt; </a:t>
            </a:r>
            <a:r>
              <a:rPr lang="en-GB" noProof="0" dirty="0" err="1" smtClean="0"/>
              <a:t>Basermann</a:t>
            </a:r>
            <a:r>
              <a:rPr lang="en-GB" noProof="0" dirty="0" smtClean="0"/>
              <a:t>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44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cs typeface="Arial" charset="0"/>
                <a:sym typeface="Arial" charset="0"/>
              </a:rPr>
              <a:t>DLR Aeronautics</a:t>
            </a:r>
          </a:p>
        </p:txBody>
      </p:sp>
      <p:sp>
        <p:nvSpPr>
          <p:cNvPr id="35843" name="Rectangle 8"/>
          <p:cNvSpPr>
            <a:spLocks noGrp="1" noChangeArrowheads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000000"/>
                </a:solidFill>
                <a:ea typeface="ＭＳ Ｐゴシック" pitchFamily="-109" charset="-128"/>
                <a:sym typeface="Arial" charset="0"/>
              </a:rPr>
              <a:t>Optimisation </a:t>
            </a:r>
            <a:r>
              <a:rPr lang="en-GB" smtClean="0">
                <a:solidFill>
                  <a:srgbClr val="000000"/>
                </a:solidFill>
                <a:ea typeface="ＭＳ Ｐゴシック" pitchFamily="-109" charset="-128"/>
                <a:sym typeface="Arial" charset="0"/>
              </a:rPr>
              <a:t>of the </a:t>
            </a:r>
            <a:r>
              <a:rPr lang="en-GB" dirty="0" smtClean="0">
                <a:solidFill>
                  <a:srgbClr val="000000"/>
                </a:solidFill>
                <a:ea typeface="ＭＳ Ｐゴシック" pitchFamily="-109" charset="-128"/>
                <a:sym typeface="Arial" charset="0"/>
              </a:rPr>
              <a:t>performance and environmental compatibility of the entire aircraft system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ea typeface="ＭＳ Ｐゴシック" pitchFamily="-109" charset="-128"/>
                <a:sym typeface="Arial" charset="0"/>
              </a:rPr>
              <a:t>Expanding the range of helicopters to all weather conditions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ea typeface="ＭＳ Ｐゴシック" pitchFamily="-109" charset="-128"/>
                <a:sym typeface="Arial" charset="0"/>
              </a:rPr>
              <a:t>Efficient and environmentally-friendly aircraft engines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ea typeface="ＭＳ Ｐゴシック" pitchFamily="-109" charset="-128"/>
                <a:sym typeface="Arial" charset="0"/>
              </a:rPr>
              <a:t>Safe, environmentally-friendly and efficient air traffic (flight control, flight operations)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pic>
        <p:nvPicPr>
          <p:cNvPr id="35844" name="Picture 9" descr="Kopie von IMG_8959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799"/>
            <a:ext cx="3960440" cy="43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3196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 </a:t>
            </a:r>
            <a:r>
              <a:rPr lang="de-DE" dirty="0" err="1" smtClean="0"/>
              <a:t>Concepts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44062" y="1190880"/>
            <a:ext cx="8176410" cy="4842582"/>
            <a:chOff x="644062" y="1190880"/>
            <a:chExt cx="8176410" cy="4842582"/>
          </a:xfrm>
        </p:grpSpPr>
        <p:sp>
          <p:nvSpPr>
            <p:cNvPr id="6" name="Textfeld 5"/>
            <p:cNvSpPr txBox="1"/>
            <p:nvPr/>
          </p:nvSpPr>
          <p:spPr>
            <a:xfrm>
              <a:off x="649954" y="1196752"/>
              <a:ext cx="2584709" cy="223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36000" tIns="36000" rIns="36000" bIns="36000" rtlCol="0" anchor="b" anchorCtr="0">
              <a:normAutofit/>
            </a:bodyPr>
            <a:lstStyle/>
            <a:p>
              <a:pPr algn="ctr">
                <a:buNone/>
              </a:pPr>
              <a:r>
                <a:rPr lang="de-DE" sz="1600" dirty="0" smtClean="0">
                  <a:latin typeface="Frutiger 45 Light" panose="020B0303030504020204" pitchFamily="34" charset="0"/>
                </a:rPr>
                <a:t>Das Kurzstreckenflugzeug</a:t>
              </a:r>
              <a:endParaRPr lang="de-DE" sz="1600" dirty="0">
                <a:latin typeface="Frutiger 45 Light" panose="020B0303030504020204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448399" y="1196752"/>
              <a:ext cx="2599631" cy="223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36000" tIns="36000" rIns="36000" bIns="36000" rtlCol="0" anchor="b" anchorCtr="0">
              <a:normAutofit/>
            </a:bodyPr>
            <a:lstStyle/>
            <a:p>
              <a:pPr algn="ctr">
                <a:buNone/>
              </a:pPr>
              <a:r>
                <a:rPr lang="de-DE" sz="1600" dirty="0" smtClean="0">
                  <a:latin typeface="Frutiger 45 Light" panose="020B0303030504020204" pitchFamily="34" charset="0"/>
                </a:rPr>
                <a:t>Das Langstreckenflugzeug</a:t>
              </a:r>
              <a:endParaRPr lang="de-DE" sz="1600" dirty="0">
                <a:latin typeface="Frutiger 45 Light" panose="020B0303030504020204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235763" y="1204846"/>
              <a:ext cx="2584709" cy="22241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36000" tIns="36000" rIns="36000" bIns="36000" rtlCol="0" anchor="b" anchorCtr="0">
              <a:normAutofit/>
            </a:bodyPr>
            <a:lstStyle/>
            <a:p>
              <a:pPr algn="ctr">
                <a:buNone/>
              </a:pPr>
              <a:r>
                <a:rPr lang="de-DE" sz="1400" dirty="0" smtClean="0">
                  <a:latin typeface="Frutiger 45 Light" panose="020B0303030504020204" pitchFamily="34" charset="0"/>
                </a:rPr>
                <a:t>Der unbemannte Frachttransport</a:t>
              </a:r>
              <a:endParaRPr lang="de-DE" sz="1400" dirty="0">
                <a:latin typeface="Frutiger 45 Light" panose="020B0303030504020204" pitchFamily="34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471290" y="3701236"/>
              <a:ext cx="2576741" cy="23200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36000" tIns="36000" rIns="36000" bIns="36000" rtlCol="0" anchor="b" anchorCtr="0">
              <a:normAutofit/>
            </a:bodyPr>
            <a:lstStyle/>
            <a:p>
              <a:pPr algn="ctr">
                <a:buNone/>
              </a:pPr>
              <a:r>
                <a:rPr lang="de-DE" sz="1600" dirty="0" smtClean="0">
                  <a:latin typeface="Frutiger 45 Light" panose="020B0303030504020204" pitchFamily="34" charset="0"/>
                </a:rPr>
                <a:t>Der effiziente Luftverkehr</a:t>
              </a:r>
              <a:endParaRPr lang="de-DE" sz="1600" dirty="0">
                <a:latin typeface="Frutiger 45 Light" panose="020B0303030504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49954" y="3701236"/>
              <a:ext cx="2596482" cy="23200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36000" tIns="36000" rIns="36000" bIns="36000" rtlCol="0" anchor="b" anchorCtr="0">
              <a:normAutofit/>
            </a:bodyPr>
            <a:lstStyle/>
            <a:p>
              <a:pPr algn="ctr">
                <a:buNone/>
              </a:pPr>
              <a:r>
                <a:rPr lang="de-DE" sz="1400" dirty="0" smtClean="0">
                  <a:latin typeface="Frutiger 45 Light" panose="020B0303030504020204" pitchFamily="34" charset="0"/>
                </a:rPr>
                <a:t>Der Rettungshubschrauber 2030</a:t>
              </a:r>
              <a:endParaRPr lang="de-DE" sz="1400" dirty="0">
                <a:latin typeface="Frutiger 45 Light" panose="020B0303030504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235763" y="3701236"/>
              <a:ext cx="2584709" cy="23200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36000" tIns="36000" rIns="36000" bIns="36000" rtlCol="0" anchor="b" anchorCtr="0">
              <a:normAutofit/>
            </a:bodyPr>
            <a:lstStyle/>
            <a:p>
              <a:pPr algn="ctr">
                <a:buNone/>
              </a:pPr>
              <a:r>
                <a:rPr lang="de-DE" sz="1600" dirty="0" smtClean="0">
                  <a:latin typeface="Frutiger 45 Light" panose="020B0303030504020204" pitchFamily="34" charset="0"/>
                </a:rPr>
                <a:t>Das virtuelle Produkt</a:t>
              </a:r>
              <a:endParaRPr lang="de-DE" sz="1600" dirty="0">
                <a:latin typeface="Frutiger 45 Light" panose="020B0303030504020204" pitchFamily="34" charset="0"/>
              </a:endParaRPr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726" y="3701237"/>
              <a:ext cx="2584709" cy="1828804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954" y="1196752"/>
              <a:ext cx="2584698" cy="1828674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8817" y="1190880"/>
              <a:ext cx="2599214" cy="1838944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5761" y="1206378"/>
              <a:ext cx="2584709" cy="1826528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3707" y="3717032"/>
              <a:ext cx="2569855" cy="1813009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5762" y="3717032"/>
              <a:ext cx="2584709" cy="1823489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644062" y="3008592"/>
              <a:ext cx="2584709" cy="4114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36000" tIns="36000" rIns="36000" bIns="36000" rtlCol="0" anchor="ctr" anchorCtr="0">
              <a:normAutofit/>
            </a:bodyPr>
            <a:lstStyle/>
            <a:p>
              <a:pPr algn="ctr">
                <a:buNone/>
              </a:pPr>
              <a:r>
                <a:rPr lang="de-DE" sz="1600" dirty="0" smtClean="0">
                  <a:latin typeface="Frutiger 45 Light" panose="020B0303030504020204" pitchFamily="34" charset="0"/>
                </a:rPr>
                <a:t>The </a:t>
              </a:r>
              <a:r>
                <a:rPr lang="de-DE" sz="1600" dirty="0">
                  <a:latin typeface="Frutiger 45 Light" panose="020B0303030504020204" pitchFamily="34" charset="0"/>
                </a:rPr>
                <a:t>Short-Range </a:t>
              </a:r>
              <a:r>
                <a:rPr lang="de-DE" sz="1600" dirty="0" err="1">
                  <a:latin typeface="Frutiger 45 Light" panose="020B0303030504020204" pitchFamily="34" charset="0"/>
                </a:rPr>
                <a:t>Aircraft</a:t>
              </a:r>
              <a:endParaRPr lang="de-DE" sz="1600" dirty="0">
                <a:latin typeface="Frutiger 45 Light" panose="020B0303030504020204" pitchFamily="34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442507" y="3008592"/>
              <a:ext cx="2599631" cy="4114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36000" tIns="36000" rIns="36000" bIns="36000" rtlCol="0" anchor="ctr" anchorCtr="0">
              <a:normAutofit/>
            </a:bodyPr>
            <a:lstStyle/>
            <a:p>
              <a:pPr algn="ctr">
                <a:buNone/>
              </a:pPr>
              <a:r>
                <a:rPr lang="de-DE" sz="1600" dirty="0" smtClean="0">
                  <a:latin typeface="Frutiger 45 Light" panose="020B0303030504020204" pitchFamily="34" charset="0"/>
                </a:rPr>
                <a:t>The Long-Range </a:t>
              </a:r>
              <a:r>
                <a:rPr lang="de-DE" sz="1600" dirty="0" err="1">
                  <a:latin typeface="Frutiger 45 Light" panose="020B0303030504020204" pitchFamily="34" charset="0"/>
                </a:rPr>
                <a:t>Aircraft</a:t>
              </a:r>
              <a:endParaRPr lang="de-DE" sz="1600" dirty="0">
                <a:latin typeface="Frutiger 45 Light" panose="020B030303050402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229871" y="3008592"/>
              <a:ext cx="2584709" cy="4114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36000" tIns="36000" rIns="36000" bIns="36000" rtlCol="0" anchor="ctr" anchorCtr="0">
              <a:normAutofit/>
            </a:bodyPr>
            <a:lstStyle/>
            <a:p>
              <a:pPr algn="ctr">
                <a:buNone/>
              </a:pPr>
              <a:r>
                <a:rPr lang="de-DE" sz="1600" dirty="0" smtClean="0">
                  <a:latin typeface="Frutiger 45 Light" panose="020B0303030504020204" pitchFamily="34" charset="0"/>
                </a:rPr>
                <a:t>The </a:t>
              </a:r>
              <a:r>
                <a:rPr lang="de-DE" sz="1600" dirty="0" err="1" smtClean="0">
                  <a:latin typeface="Frutiger 45 Light" panose="020B0303030504020204" pitchFamily="34" charset="0"/>
                </a:rPr>
                <a:t>Unmanned</a:t>
              </a:r>
              <a:r>
                <a:rPr lang="de-DE" sz="1600" dirty="0" smtClean="0">
                  <a:latin typeface="Frutiger 45 Light" panose="020B0303030504020204" pitchFamily="34" charset="0"/>
                </a:rPr>
                <a:t> </a:t>
              </a:r>
              <a:r>
                <a:rPr lang="de-DE" sz="1600" dirty="0" err="1" smtClean="0">
                  <a:latin typeface="Frutiger 45 Light" panose="020B0303030504020204" pitchFamily="34" charset="0"/>
                </a:rPr>
                <a:t>Freighter</a:t>
              </a:r>
              <a:endParaRPr lang="de-DE" sz="1600" dirty="0">
                <a:latin typeface="Frutiger 45 Light" panose="020B0303030504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465398" y="5529406"/>
              <a:ext cx="2576741" cy="4879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36000" tIns="36000" rIns="36000" bIns="36000" rtlCol="0" anchor="ctr" anchorCtr="0">
              <a:normAutofit/>
            </a:bodyPr>
            <a:lstStyle/>
            <a:p>
              <a:pPr algn="ctr">
                <a:buNone/>
              </a:pPr>
              <a:r>
                <a:rPr lang="de-DE" sz="1600" dirty="0" smtClean="0">
                  <a:latin typeface="Frutiger 45 Light" panose="020B0303030504020204" pitchFamily="34" charset="0"/>
                </a:rPr>
                <a:t>The </a:t>
              </a:r>
              <a:r>
                <a:rPr lang="de-DE" sz="1600" dirty="0" err="1" smtClean="0">
                  <a:latin typeface="Frutiger 45 Light" panose="020B0303030504020204" pitchFamily="34" charset="0"/>
                </a:rPr>
                <a:t>Efficient</a:t>
              </a:r>
              <a:r>
                <a:rPr lang="de-DE" sz="1600" dirty="0" smtClean="0">
                  <a:latin typeface="Frutiger 45 Light" panose="020B0303030504020204" pitchFamily="34" charset="0"/>
                </a:rPr>
                <a:t> Air Transport</a:t>
              </a:r>
              <a:endParaRPr lang="de-DE" sz="1600" dirty="0">
                <a:latin typeface="Frutiger 45 Light" panose="020B0303030504020204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44062" y="5545539"/>
              <a:ext cx="2596482" cy="4879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36000" tIns="36000" rIns="36000" bIns="36000" rtlCol="0" anchor="ctr" anchorCtr="0">
              <a:normAutofit/>
            </a:bodyPr>
            <a:lstStyle/>
            <a:p>
              <a:pPr algn="ctr">
                <a:buNone/>
              </a:pPr>
              <a:r>
                <a:rPr lang="de-DE" sz="1600" dirty="0" smtClean="0">
                  <a:latin typeface="Frutiger 45 Light" panose="020B0303030504020204" pitchFamily="34" charset="0"/>
                </a:rPr>
                <a:t>The SAR </a:t>
              </a:r>
              <a:r>
                <a:rPr lang="de-DE" sz="1600" dirty="0" err="1" smtClean="0">
                  <a:latin typeface="Frutiger 45 Light" panose="020B0303030504020204" pitchFamily="34" charset="0"/>
                </a:rPr>
                <a:t>Helicopter</a:t>
              </a:r>
              <a:r>
                <a:rPr lang="de-DE" sz="1600" dirty="0" smtClean="0">
                  <a:latin typeface="Frutiger 45 Light" panose="020B0303030504020204" pitchFamily="34" charset="0"/>
                </a:rPr>
                <a:t> 2030</a:t>
              </a:r>
              <a:endParaRPr lang="de-DE" sz="1600" dirty="0">
                <a:latin typeface="Frutiger 45 Light" panose="020B0303030504020204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229871" y="5529406"/>
              <a:ext cx="2584709" cy="4879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lIns="36000" tIns="36000" rIns="36000" bIns="36000" rtlCol="0" anchor="ctr" anchorCtr="1">
              <a:normAutofit/>
            </a:bodyPr>
            <a:lstStyle/>
            <a:p>
              <a:pPr algn="ctr">
                <a:buNone/>
              </a:pPr>
              <a:r>
                <a:rPr lang="de-DE" sz="1600" dirty="0" smtClean="0">
                  <a:latin typeface="Frutiger 45 Light" panose="020B0303030504020204" pitchFamily="34" charset="0"/>
                </a:rPr>
                <a:t>The Virtual </a:t>
              </a:r>
              <a:r>
                <a:rPr lang="de-DE" sz="1600" dirty="0" err="1" smtClean="0">
                  <a:latin typeface="Frutiger 45 Light" panose="020B0303030504020204" pitchFamily="34" charset="0"/>
                </a:rPr>
                <a:t>Product</a:t>
              </a:r>
              <a:endParaRPr lang="de-DE" sz="1600" dirty="0">
                <a:latin typeface="Frutiger 45 Light" panose="020B0303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5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cs typeface="Arial" charset="0"/>
                <a:sym typeface="Arial" charset="0"/>
              </a:rPr>
              <a:t>Sites Involved in Aeronautics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>
                <a:hlinkClick r:id="" action="ppaction://noaction"/>
              </a:rPr>
              <a:t>Augsburg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>
                <a:hlinkClick r:id="rId3" action="ppaction://hlinksldjump"/>
              </a:rPr>
              <a:t>Braunschweig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 err="1">
                <a:hlinkClick r:id="" action="ppaction://noaction"/>
              </a:rPr>
              <a:t>Goettingen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>
                <a:hlinkClick r:id="" action="ppaction://noaction"/>
              </a:rPr>
              <a:t>Hamburg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>
                <a:hlinkClick r:id="" action="ppaction://noaction"/>
              </a:rPr>
              <a:t>Cologne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>
                <a:hlinkClick r:id="" action="ppaction://noaction"/>
              </a:rPr>
              <a:t>Oberpfaffenhofen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>
                <a:hlinkClick r:id="" action="ppaction://noaction"/>
              </a:rPr>
              <a:t>Stade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>
                <a:hlinkClick r:id="" action="ppaction://noaction"/>
              </a:rPr>
              <a:t>Stuttgart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 err="1">
                <a:hlinkClick r:id="" action="ppaction://noaction"/>
              </a:rPr>
              <a:t>Lampoldshausen</a:t>
            </a:r>
            <a:endParaRPr lang="de-DE" dirty="0"/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pic>
        <p:nvPicPr>
          <p:cNvPr id="16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643063"/>
            <a:ext cx="357187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5397500" y="3925888"/>
            <a:ext cx="619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Koeln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7043738" y="5591175"/>
            <a:ext cx="1474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Oberpfaffenhofen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5670550" y="3148013"/>
            <a:ext cx="1236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Braunschweig</a:t>
            </a: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6588125" y="3624263"/>
            <a:ext cx="1001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Goettingen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5013325" y="4919663"/>
            <a:ext cx="1449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Lampoldshausen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5518150" y="5237163"/>
            <a:ext cx="830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Stuttgart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5940425" y="2276475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Stade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6169025" y="5445125"/>
            <a:ext cx="908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Augsburg</a:t>
            </a:r>
            <a:r>
              <a:rPr kumimoji="0" lang="de-DE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6588125" y="2349500"/>
            <a:ext cx="1506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Hamburg-Harburg</a:t>
            </a:r>
            <a:endParaRPr kumimoji="0" lang="de-DE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9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3181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>
                <a:cs typeface="Arial" charset="0"/>
                <a:sym typeface="Arial" charset="0"/>
              </a:rPr>
              <a:t>Space Research and Technology</a:t>
            </a:r>
            <a:endParaRPr lang="de-DE" dirty="0" smtClean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15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Arial" charset="0"/>
                <a:sym typeface="Arial" charset="0"/>
              </a:rPr>
              <a:t>DLR Space Research and Technology</a:t>
            </a:r>
            <a:br>
              <a:rPr lang="en-GB" dirty="0" smtClean="0">
                <a:cs typeface="Arial" charset="0"/>
                <a:sym typeface="Arial" charset="0"/>
              </a:rPr>
            </a:br>
            <a:endParaRPr lang="en-GB" dirty="0" smtClean="0">
              <a:cs typeface="Arial" charset="0"/>
              <a:sym typeface="Arial" charset="0"/>
            </a:endParaRPr>
          </a:p>
        </p:txBody>
      </p:sp>
      <p:sp>
        <p:nvSpPr>
          <p:cNvPr id="43017" name="Rectangle 13"/>
          <p:cNvSpPr>
            <a:spLocks noGrp="1" noChangeArrowheads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cs typeface="Arial" charset="0"/>
                <a:sym typeface="Arial" charset="0"/>
              </a:rPr>
              <a:t>Earth observation</a:t>
            </a:r>
          </a:p>
          <a:p>
            <a:r>
              <a:rPr lang="en-GB" dirty="0">
                <a:solidFill>
                  <a:srgbClr val="000000"/>
                </a:solidFill>
                <a:cs typeface="Arial" charset="0"/>
                <a:sym typeface="Arial" charset="0"/>
              </a:rPr>
              <a:t>Communication and navigation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Space exploration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Zero gravity research	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Space transport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Technology of space systems incl. Robotics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2752" y="4365277"/>
            <a:ext cx="1674576" cy="12239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x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88328" y="1556792"/>
            <a:ext cx="1674576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0928" y="1556792"/>
            <a:ext cx="1674576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88328" y="4365278"/>
            <a:ext cx="1674575" cy="122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41840" y="2969418"/>
            <a:ext cx="16745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88328" y="2969417"/>
            <a:ext cx="1674576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136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/>
          <p:cNvSpPr>
            <a:spLocks noGrp="1" noChangeArrowheads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dirty="0"/>
              <a:t>Development of future reliable </a:t>
            </a:r>
            <a:r>
              <a:rPr lang="en-US" u="sng" dirty="0"/>
              <a:t>space vehicles,</a:t>
            </a:r>
            <a:r>
              <a:rPr lang="en-US" dirty="0"/>
              <a:t> taking economic and ecological aspects into consideration</a:t>
            </a:r>
          </a:p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dirty="0"/>
              <a:t>Establishment of a holistic approach for the exploitation of </a:t>
            </a:r>
            <a:r>
              <a:rPr lang="en-US" u="sng" dirty="0"/>
              <a:t>Earth observation</a:t>
            </a:r>
            <a:r>
              <a:rPr lang="en-US" dirty="0"/>
              <a:t> in socially relevant issues, in particular global change, as a basis for decisions</a:t>
            </a:r>
          </a:p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dirty="0"/>
              <a:t>Targeted use of human spaceflight, </a:t>
            </a:r>
            <a:r>
              <a:rPr lang="en-US" u="sng" dirty="0"/>
              <a:t>robotic systems</a:t>
            </a:r>
            <a:r>
              <a:rPr lang="en-US" dirty="0"/>
              <a:t> and high-precision instruments to solve specific problems (for example space debris, medicine) and expand our knowledge (for example, with the </a:t>
            </a:r>
            <a:r>
              <a:rPr lang="en-US" u="sng" dirty="0"/>
              <a:t>exploration of planets</a:t>
            </a:r>
            <a:r>
              <a:rPr lang="en-US" dirty="0"/>
              <a:t> and the Solar System)</a:t>
            </a:r>
          </a:p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u="sng" dirty="0"/>
              <a:t>Specific </a:t>
            </a:r>
            <a:r>
              <a:rPr lang="en-US" u="sng" dirty="0" err="1"/>
              <a:t>optimisation</a:t>
            </a:r>
            <a:r>
              <a:rPr lang="en-US" u="sng" dirty="0"/>
              <a:t> of space applications</a:t>
            </a:r>
            <a:r>
              <a:rPr lang="en-US" dirty="0"/>
              <a:t> with regard to design, structural concepts and demonstrators</a:t>
            </a:r>
          </a:p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dirty="0"/>
              <a:t>Establishment of high-performance </a:t>
            </a:r>
            <a:r>
              <a:rPr lang="en-US" u="sng" dirty="0"/>
              <a:t>communications networks</a:t>
            </a:r>
            <a:r>
              <a:rPr lang="en-US" dirty="0"/>
              <a:t> for terrestrial data exchange and the significant improvement of lines of communication to support exploration objectives</a:t>
            </a:r>
          </a:p>
          <a:p>
            <a:pPr>
              <a:lnSpc>
                <a:spcPts val="1900"/>
              </a:lnSpc>
              <a:spcAft>
                <a:spcPts val="600"/>
              </a:spcAft>
            </a:pPr>
            <a:r>
              <a:rPr lang="en-US" dirty="0"/>
              <a:t>The creation of innovative </a:t>
            </a:r>
            <a:r>
              <a:rPr lang="en-US" u="sng" dirty="0"/>
              <a:t>navigation systems</a:t>
            </a:r>
            <a:r>
              <a:rPr lang="en-US" dirty="0"/>
              <a:t> with improved position determination as well as satellite navigation systems for the Moon and Mars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cs typeface="Arial" charset="0"/>
                <a:sym typeface="Arial" charset="0"/>
              </a:rPr>
              <a:t>Goals and Strategies of Space Research and Technology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384043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3568" y="908720"/>
            <a:ext cx="7342188" cy="738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BACARDI: </a:t>
            </a:r>
            <a:r>
              <a:rPr lang="en-GB" dirty="0" smtClean="0"/>
              <a:t>Backend </a:t>
            </a:r>
            <a:r>
              <a:rPr lang="en-GB" dirty="0" err="1" smtClean="0"/>
              <a:t>Catalog</a:t>
            </a:r>
            <a:r>
              <a:rPr lang="en-GB" dirty="0" smtClean="0"/>
              <a:t> for Relational Debris Information</a:t>
            </a:r>
            <a:endParaRPr lang="en-US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3568" y="1854870"/>
            <a:ext cx="7694613" cy="399256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Increasing number of space debris</a:t>
            </a:r>
          </a:p>
          <a:p>
            <a:pPr lvl="1"/>
            <a:r>
              <a:rPr lang="de-DE" smtClean="0"/>
              <a:t>26,000 known objects &gt; 10 cm</a:t>
            </a:r>
          </a:p>
          <a:p>
            <a:pPr lvl="1"/>
            <a:r>
              <a:rPr lang="de-DE" smtClean="0"/>
              <a:t>Objects &gt; 1 cm problematic</a:t>
            </a:r>
          </a:p>
          <a:p>
            <a:endParaRPr lang="de-DE" smtClean="0"/>
          </a:p>
          <a:p>
            <a:r>
              <a:rPr lang="de-DE" smtClean="0"/>
              <a:t>Current capabilities at DLR, GSOC</a:t>
            </a:r>
          </a:p>
          <a:p>
            <a:pPr lvl="1"/>
            <a:r>
              <a:rPr lang="de-DE" smtClean="0"/>
              <a:t>Orbit propagation</a:t>
            </a:r>
          </a:p>
          <a:p>
            <a:pPr lvl="1"/>
            <a:r>
              <a:rPr lang="de-DE" smtClean="0"/>
              <a:t>Collision detection</a:t>
            </a:r>
          </a:p>
          <a:p>
            <a:pPr lvl="1"/>
            <a:r>
              <a:rPr lang="de-DE" smtClean="0"/>
              <a:t>Observation planning and</a:t>
            </a:r>
            <a:br>
              <a:rPr lang="de-DE" smtClean="0"/>
            </a:br>
            <a:r>
              <a:rPr lang="de-DE" smtClean="0"/>
              <a:t>correlation</a:t>
            </a:r>
          </a:p>
          <a:p>
            <a:endParaRPr lang="de-DE" smtClean="0"/>
          </a:p>
          <a:p>
            <a:r>
              <a:rPr lang="de-DE" smtClean="0"/>
              <a:t>Composition of a DLR database</a:t>
            </a:r>
          </a:p>
          <a:p>
            <a:pPr lvl="1"/>
            <a:r>
              <a:rPr lang="de-DE" smtClean="0"/>
              <a:t>TLE unprecise</a:t>
            </a:r>
          </a:p>
          <a:p>
            <a:pPr lvl="1"/>
            <a:r>
              <a:rPr lang="de-DE" smtClean="0"/>
              <a:t>Precise data restricted</a:t>
            </a:r>
            <a:endParaRPr lang="de-D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10704" r="27002" b="7028"/>
          <a:stretch/>
        </p:blipFill>
        <p:spPr bwMode="auto">
          <a:xfrm>
            <a:off x="4616623" y="1887339"/>
            <a:ext cx="3743479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352928" y="5794507"/>
            <a:ext cx="864096" cy="279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de-DE" sz="1000" dirty="0" smtClean="0">
                <a:latin typeface="Arial" pitchFamily="34" charset="0"/>
                <a:cs typeface="Arial" pitchFamily="34" charset="0"/>
              </a:rPr>
              <a:t>Copyright ESA</a:t>
            </a:r>
          </a:p>
        </p:txBody>
      </p:sp>
    </p:spTree>
    <p:extLst>
      <p:ext uri="{BB962C8B-B14F-4D97-AF65-F5344CB8AC3E}">
        <p14:creationId xmlns:p14="http://schemas.microsoft.com/office/powerpoint/2010/main" val="31584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DLR.de  •  Folie </a:t>
            </a:r>
            <a:fld id="{18C7CB6D-895A-4F21-B0E7-2185F6FE5534}" type="slidenum">
              <a:rPr lang="de-DE" sz="80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pPr/>
              <a:t>17</a:t>
            </a:fld>
            <a:endParaRPr lang="de-DE" sz="800" dirty="0">
              <a:solidFill>
                <a:srgbClr val="686868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sz="800" smtClean="0">
                <a:solidFill>
                  <a:srgbClr val="686868"/>
                </a:solidFill>
                <a:latin typeface="Arial" pitchFamily="34" charset="0"/>
              </a:rPr>
              <a:t>&gt; GOR WS 2017 DLR-BS &gt; Basermann  •  DLR Introduction GOR WS BS.pptx &gt; 18.05.2017</a:t>
            </a:r>
            <a:endParaRPr lang="de-DE" sz="800" dirty="0">
              <a:solidFill>
                <a:srgbClr val="686868"/>
              </a:solidFill>
              <a:latin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12" y="479756"/>
            <a:ext cx="5617808" cy="5617808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llipse 25"/>
          <p:cNvSpPr/>
          <p:nvPr/>
        </p:nvSpPr>
        <p:spPr>
          <a:xfrm>
            <a:off x="4067944" y="2946660"/>
            <a:ext cx="129600" cy="129600"/>
          </a:xfrm>
          <a:prstGeom prst="ellipse">
            <a:avLst/>
          </a:prstGeom>
          <a:solidFill>
            <a:srgbClr val="98F303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439010" y="1806610"/>
            <a:ext cx="399600" cy="399600"/>
          </a:xfrm>
          <a:prstGeom prst="ellipse">
            <a:avLst/>
          </a:prstGeom>
          <a:solidFill>
            <a:srgbClr val="98F303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921100" y="4344852"/>
            <a:ext cx="201600" cy="201600"/>
          </a:xfrm>
          <a:prstGeom prst="ellipse">
            <a:avLst/>
          </a:prstGeom>
          <a:solidFill>
            <a:srgbClr val="98F303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5316502" y="2240912"/>
            <a:ext cx="396000" cy="396000"/>
          </a:xfrm>
          <a:prstGeom prst="ellipse">
            <a:avLst/>
          </a:prstGeom>
          <a:solidFill>
            <a:srgbClr val="98F303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4658260" y="4715132"/>
            <a:ext cx="806400" cy="806400"/>
          </a:xfrm>
          <a:prstGeom prst="ellipse">
            <a:avLst/>
          </a:prstGeom>
          <a:solidFill>
            <a:srgbClr val="98F303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3770912" y="4768360"/>
            <a:ext cx="100800" cy="100800"/>
          </a:xfrm>
          <a:prstGeom prst="ellipse">
            <a:avLst/>
          </a:prstGeom>
          <a:solidFill>
            <a:srgbClr val="98F303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2905812" y="3130964"/>
            <a:ext cx="424800" cy="424800"/>
          </a:xfrm>
          <a:prstGeom prst="ellipse">
            <a:avLst/>
          </a:prstGeom>
          <a:solidFill>
            <a:srgbClr val="98F303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269552" y="2593782"/>
            <a:ext cx="187200" cy="187200"/>
          </a:xfrm>
          <a:prstGeom prst="ellipse">
            <a:avLst/>
          </a:prstGeom>
          <a:solidFill>
            <a:srgbClr val="98F303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feld 4"/>
          <p:cNvSpPr txBox="1"/>
          <p:nvPr/>
        </p:nvSpPr>
        <p:spPr>
          <a:xfrm>
            <a:off x="7452320" y="2276872"/>
            <a:ext cx="151216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Neustrelitz</a:t>
            </a:r>
          </a:p>
          <a:p>
            <a:endParaRPr lang="de-D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Berlin</a:t>
            </a:r>
            <a:endParaRPr lang="de-D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de-D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Braunschweig</a:t>
            </a:r>
          </a:p>
          <a:p>
            <a:endParaRPr lang="de-D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de-DE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Goettingen</a:t>
            </a:r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de-D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Oberpfaffenhofen</a:t>
            </a:r>
          </a:p>
        </p:txBody>
      </p:sp>
      <p:sp>
        <p:nvSpPr>
          <p:cNvPr id="53" name="Textfeld 4"/>
          <p:cNvSpPr txBox="1"/>
          <p:nvPr/>
        </p:nvSpPr>
        <p:spPr>
          <a:xfrm>
            <a:off x="460998" y="2686524"/>
            <a:ext cx="137469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Bremen</a:t>
            </a:r>
            <a:endParaRPr lang="de-D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de-D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Cologne</a:t>
            </a:r>
          </a:p>
          <a:p>
            <a:endParaRPr lang="de-DE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Lampoldshausen</a:t>
            </a:r>
          </a:p>
          <a:p>
            <a:endParaRPr lang="de-D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Stuttgart</a:t>
            </a:r>
          </a:p>
        </p:txBody>
      </p:sp>
      <p:cxnSp>
        <p:nvCxnSpPr>
          <p:cNvPr id="54" name="Gerade Verbindung 53"/>
          <p:cNvCxnSpPr/>
          <p:nvPr/>
        </p:nvCxnSpPr>
        <p:spPr>
          <a:xfrm flipV="1">
            <a:off x="1104181" y="2060848"/>
            <a:ext cx="2226431" cy="67372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>
            <a:off x="1164566" y="3131389"/>
            <a:ext cx="1607234" cy="19424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1742536" y="3528204"/>
            <a:ext cx="2096074" cy="81664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>
            <a:off x="1173192" y="3881887"/>
            <a:ext cx="2536166" cy="90577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flipH="1" flipV="1">
            <a:off x="4572000" y="2725947"/>
            <a:ext cx="2743200" cy="38818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flipH="1" flipV="1">
            <a:off x="5805577" y="2467155"/>
            <a:ext cx="1535503" cy="25879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H="1" flipV="1">
            <a:off x="4269552" y="3023787"/>
            <a:ext cx="3045648" cy="42675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flipH="1">
            <a:off x="5514503" y="3907766"/>
            <a:ext cx="1826576" cy="91099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e 61"/>
          <p:cNvSpPr/>
          <p:nvPr/>
        </p:nvSpPr>
        <p:spPr>
          <a:xfrm>
            <a:off x="5399860" y="1844824"/>
            <a:ext cx="118800" cy="118800"/>
          </a:xfrm>
          <a:prstGeom prst="ellipse">
            <a:avLst/>
          </a:prstGeom>
          <a:solidFill>
            <a:srgbClr val="98F303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Gerade Verbindung 62"/>
          <p:cNvCxnSpPr/>
          <p:nvPr/>
        </p:nvCxnSpPr>
        <p:spPr>
          <a:xfrm flipH="1" flipV="1">
            <a:off x="5605153" y="1947553"/>
            <a:ext cx="1745673" cy="40376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Institutes and Facilities Involved in </a:t>
            </a:r>
            <a:br>
              <a:rPr lang="en-US" dirty="0"/>
            </a:br>
            <a:r>
              <a:rPr lang="en-US" dirty="0"/>
              <a:t>Space Research and </a:t>
            </a:r>
            <a:r>
              <a:rPr lang="en-US" dirty="0" smtClean="0"/>
              <a:t>Technology *</a:t>
            </a:r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7920933" y="6097564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*Reference </a:t>
            </a:r>
            <a:r>
              <a:rPr lang="de-DE" sz="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800" dirty="0" err="1" smtClean="0">
                <a:latin typeface="Arial" pitchFamily="34" charset="0"/>
                <a:cs typeface="Arial" pitchFamily="34" charset="0"/>
              </a:rPr>
              <a:t>employee</a:t>
            </a:r>
            <a:endParaRPr lang="de-DE" sz="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8488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>
                <a:cs typeface="Arial" charset="0"/>
                <a:sym typeface="Arial" charset="0"/>
              </a:rPr>
              <a:t>Transport</a:t>
            </a:r>
            <a:endParaRPr lang="de-DE" dirty="0" smtClean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01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2011-03-30_Blaues Auto offen_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13613" y="1591200"/>
            <a:ext cx="1566000" cy="94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overarching</a:t>
            </a:r>
            <a:r>
              <a:rPr lang="de-DE" dirty="0"/>
              <a:t> </a:t>
            </a:r>
            <a:r>
              <a:rPr lang="de-DE" dirty="0" err="1"/>
              <a:t>objectives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19</a:t>
            </a:fld>
            <a:endParaRPr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  <p:sp>
        <p:nvSpPr>
          <p:cNvPr id="55300" name="Rectangle 10"/>
          <p:cNvSpPr>
            <a:spLocks noGrp="1" noChangeArrowheads="1"/>
          </p:cNvSpPr>
          <p:nvPr>
            <p:ph type="body" sz="quarter" idx="12"/>
          </p:nvPr>
        </p:nvSpPr>
        <p:spPr>
          <a:xfrm>
            <a:off x="486000" y="1591200"/>
            <a:ext cx="5598168" cy="4338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Sustainable mobility in a balance of interests between</a:t>
            </a:r>
          </a:p>
          <a:p>
            <a:pPr>
              <a:lnSpc>
                <a:spcPct val="120000"/>
              </a:lnSpc>
            </a:pPr>
            <a:r>
              <a:rPr lang="en-US" dirty="0"/>
              <a:t>economy</a:t>
            </a:r>
          </a:p>
          <a:p>
            <a:pPr>
              <a:lnSpc>
                <a:spcPct val="120000"/>
              </a:lnSpc>
            </a:pPr>
            <a:r>
              <a:rPr lang="en-US" dirty="0"/>
              <a:t>society</a:t>
            </a:r>
          </a:p>
          <a:p>
            <a:pPr>
              <a:lnSpc>
                <a:spcPct val="120000"/>
              </a:lnSpc>
            </a:pPr>
            <a:r>
              <a:rPr lang="en-US" dirty="0"/>
              <a:t>environment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through</a:t>
            </a:r>
          </a:p>
          <a:p>
            <a:pPr>
              <a:lnSpc>
                <a:spcPct val="120000"/>
              </a:lnSpc>
            </a:pPr>
            <a:r>
              <a:rPr lang="en-US" dirty="0"/>
              <a:t>the reduction in energy requirements </a:t>
            </a:r>
            <a:r>
              <a:rPr lang="en-US" dirty="0" smtClean="0"/>
              <a:t>for road</a:t>
            </a:r>
            <a:r>
              <a:rPr lang="en-US" dirty="0"/>
              <a:t>, rail, water* and airborne vehicles*</a:t>
            </a:r>
          </a:p>
          <a:p>
            <a:pPr>
              <a:lnSpc>
                <a:spcPct val="120000"/>
              </a:lnSpc>
            </a:pPr>
            <a:r>
              <a:rPr lang="en-US" dirty="0"/>
              <a:t>Prevention of harmful </a:t>
            </a:r>
            <a:r>
              <a:rPr lang="en-US" dirty="0" smtClean="0"/>
              <a:t>emissions, especially </a:t>
            </a:r>
            <a:r>
              <a:rPr lang="en-US" dirty="0"/>
              <a:t>CO2, NOx, soot and noise</a:t>
            </a:r>
          </a:p>
          <a:p>
            <a:pPr>
              <a:lnSpc>
                <a:spcPct val="120000"/>
              </a:lnSpc>
            </a:pPr>
            <a:r>
              <a:rPr lang="en-US" dirty="0"/>
              <a:t>Increase in safety, reliability, comfort</a:t>
            </a:r>
          </a:p>
          <a:p>
            <a:pPr>
              <a:lnSpc>
                <a:spcPct val="120000"/>
              </a:lnSpc>
            </a:pPr>
            <a:r>
              <a:rPr lang="en-US" dirty="0"/>
              <a:t>Efficient use of existing infrastructures</a:t>
            </a:r>
          </a:p>
          <a:p>
            <a:pPr>
              <a:lnSpc>
                <a:spcPct val="120000"/>
              </a:lnSpc>
            </a:pPr>
            <a:r>
              <a:rPr lang="en-US" dirty="0"/>
              <a:t>Improvement of multimodal transport chains</a:t>
            </a:r>
          </a:p>
        </p:txBody>
      </p:sp>
      <p:pic>
        <p:nvPicPr>
          <p:cNvPr id="9" name="Picture 24" descr="NGT DYNAMIC_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186" y="2701001"/>
            <a:ext cx="15652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AIM_2_hir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5461" y="3847797"/>
            <a:ext cx="1566000" cy="10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446563" y="6099586"/>
            <a:ext cx="302198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*kein Bestandteil der DLR Verkehrsforschung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93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DLR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dirty="0" smtClean="0">
                <a:solidFill>
                  <a:srgbClr val="000000"/>
                </a:solidFill>
                <a:sym typeface="Arial" charset="0"/>
              </a:rPr>
              <a:t>German Aerospace </a:t>
            </a:r>
            <a:r>
              <a:rPr lang="en-GB" dirty="0" err="1" smtClean="0">
                <a:solidFill>
                  <a:srgbClr val="000000"/>
                </a:solidFill>
                <a:sym typeface="Arial" charset="0"/>
              </a:rPr>
              <a:t>Center</a:t>
            </a:r>
            <a:r>
              <a:rPr lang="en-GB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GB" dirty="0" smtClean="0">
                <a:solidFill>
                  <a:srgbClr val="000000"/>
                </a:solidFill>
                <a:sym typeface="Arial" charset="0"/>
              </a:rPr>
            </a:br>
            <a:endParaRPr lang="en-GB" dirty="0" smtClean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12292" name="Rectangle 17"/>
          <p:cNvSpPr>
            <a:spLocks noChangeArrowheads="1"/>
          </p:cNvSpPr>
          <p:nvPr/>
        </p:nvSpPr>
        <p:spPr bwMode="auto">
          <a:xfrm>
            <a:off x="467544" y="4652963"/>
            <a:ext cx="7772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85750" indent="-285750" algn="l" eaLnBrk="0" hangingPunct="0">
              <a:buFont typeface="Arial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Research Institution</a:t>
            </a:r>
          </a:p>
          <a:p>
            <a:pPr marL="285750" indent="-285750" algn="l" eaLnBrk="0" hangingPunct="0">
              <a:buFont typeface="Arial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Space Agency</a:t>
            </a:r>
          </a:p>
          <a:p>
            <a:pPr marL="285750" indent="-285750" algn="l" eaLnBrk="0" hangingPunct="0">
              <a:buFont typeface="Arial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charset="0"/>
              </a:rPr>
              <a:t>Project Management Agency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467544" y="2708920"/>
            <a:ext cx="8238433" cy="1401997"/>
            <a:chOff x="467544" y="2658145"/>
            <a:chExt cx="8238433" cy="1401997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467544" y="2658145"/>
              <a:ext cx="8238433" cy="1401997"/>
              <a:chOff x="467544" y="2658145"/>
              <a:chExt cx="8238433" cy="1401997"/>
            </a:xfrm>
          </p:grpSpPr>
          <p:grpSp>
            <p:nvGrpSpPr>
              <p:cNvPr id="17" name="Gruppieren 16"/>
              <p:cNvGrpSpPr/>
              <p:nvPr/>
            </p:nvGrpSpPr>
            <p:grpSpPr>
              <a:xfrm>
                <a:off x="467544" y="2658145"/>
                <a:ext cx="8151440" cy="1346919"/>
                <a:chOff x="525016" y="4280768"/>
                <a:chExt cx="8151440" cy="1346919"/>
              </a:xfrm>
            </p:grpSpPr>
            <p:grpSp>
              <p:nvGrpSpPr>
                <p:cNvPr id="19" name="Gruppieren 18"/>
                <p:cNvGrpSpPr/>
                <p:nvPr/>
              </p:nvGrpSpPr>
              <p:grpSpPr>
                <a:xfrm>
                  <a:off x="525016" y="4280768"/>
                  <a:ext cx="8151440" cy="1346919"/>
                  <a:chOff x="525016" y="4280768"/>
                  <a:chExt cx="8151440" cy="1346919"/>
                </a:xfrm>
              </p:grpSpPr>
              <p:pic>
                <p:nvPicPr>
                  <p:cNvPr id="21" name="Picture 12" descr="S_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016" y="4280768"/>
                    <a:ext cx="8151440" cy="13469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" name="Picture 2" descr="C:\Users\walt_Mi\AppData\Local\Microsoft\Windows\Temporary Internet Files\Content.Outlook\3Y84AUCB\Foerdermanagement_Fotolia_88934010_M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7284203" y="4280768"/>
                    <a:ext cx="1391660" cy="13469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0" name="Picture 4" descr="6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572000" y="4280768"/>
                  <a:ext cx="1381539" cy="1346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8" name="Rechteck 17"/>
              <p:cNvSpPr/>
              <p:nvPr/>
            </p:nvSpPr>
            <p:spPr>
              <a:xfrm>
                <a:off x="7812361" y="3890865"/>
                <a:ext cx="893616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500" dirty="0" err="1" smtClean="0"/>
                  <a:t>Credit</a:t>
                </a:r>
                <a:r>
                  <a:rPr lang="de-DE" sz="500" dirty="0" smtClean="0"/>
                  <a:t>: </a:t>
                </a:r>
                <a:r>
                  <a:rPr lang="de-DE" sz="500" dirty="0" err="1" smtClean="0"/>
                  <a:t>Nonwarit</a:t>
                </a:r>
                <a:r>
                  <a:rPr lang="de-DE" sz="500" dirty="0" smtClean="0"/>
                  <a:t>/</a:t>
                </a:r>
                <a:r>
                  <a:rPr lang="de-DE" sz="500" dirty="0" err="1" smtClean="0"/>
                  <a:t>Fotolia</a:t>
                </a:r>
                <a:endParaRPr lang="de-DE" sz="500" dirty="0"/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42" t="956" r="14298" b="2726"/>
            <a:stretch/>
          </p:blipFill>
          <p:spPr bwMode="auto">
            <a:xfrm>
              <a:off x="1812925" y="2658145"/>
              <a:ext cx="1371600" cy="134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33016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Objectives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20</a:t>
            </a:fld>
            <a:endParaRPr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8399" y="5245397"/>
            <a:ext cx="1258615" cy="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 descr="NGT DYNAMIC_1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738398" y="4435396"/>
            <a:ext cx="1258615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LR-Auto"/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363" y="4435396"/>
            <a:ext cx="1292859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362" y="5245397"/>
            <a:ext cx="1292400" cy="81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912" y="1974492"/>
            <a:ext cx="2876006" cy="16200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227012" y="1580832"/>
            <a:ext cx="5066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err="1">
                <a:solidFill>
                  <a:prstClr val="black"/>
                </a:solidFill>
                <a:cs typeface="Arial" pitchFamily="34" charset="0"/>
              </a:rPr>
              <a:t>Develop</a:t>
            </a:r>
            <a:r>
              <a:rPr lang="de-DE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cs typeface="Arial" pitchFamily="34" charset="0"/>
              </a:rPr>
              <a:t>systemic</a:t>
            </a:r>
            <a:r>
              <a:rPr lang="de-DE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cs typeface="Arial" pitchFamily="34" charset="0"/>
              </a:rPr>
              <a:t>vehicle</a:t>
            </a:r>
            <a:r>
              <a:rPr lang="de-DE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cs typeface="Arial" pitchFamily="34" charset="0"/>
              </a:rPr>
              <a:t>concepts</a:t>
            </a:r>
            <a:endParaRPr lang="de-DE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724128" y="1434458"/>
            <a:ext cx="3296128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Understand and forecast transport and its implications</a:t>
            </a:r>
          </a:p>
        </p:txBody>
      </p:sp>
      <p:pic>
        <p:nvPicPr>
          <p:cNvPr id="16" name="Picture 8" descr="DLR2007-456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8275" y="5245396"/>
            <a:ext cx="1196426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35" y="4435396"/>
            <a:ext cx="1084463" cy="810000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274" y="4435396"/>
            <a:ext cx="1192788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35" y="5245396"/>
            <a:ext cx="1080000" cy="8100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215137" y="4030439"/>
            <a:ext cx="5066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err="1">
                <a:solidFill>
                  <a:prstClr val="black"/>
                </a:solidFill>
                <a:cs typeface="Arial" pitchFamily="34" charset="0"/>
              </a:rPr>
              <a:t>Realise</a:t>
            </a:r>
            <a:r>
              <a:rPr lang="de-DE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cs typeface="Arial" pitchFamily="34" charset="0"/>
              </a:rPr>
              <a:t>seamless</a:t>
            </a:r>
            <a:r>
              <a:rPr lang="de-DE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cs typeface="Arial" pitchFamily="34" charset="0"/>
              </a:rPr>
              <a:t>transport</a:t>
            </a:r>
            <a:r>
              <a:rPr lang="de-DE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cs typeface="Arial" pitchFamily="34" charset="0"/>
              </a:rPr>
              <a:t>chains</a:t>
            </a:r>
            <a:endParaRPr lang="de-DE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435396"/>
            <a:ext cx="2428091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Rechteck 21"/>
          <p:cNvSpPr/>
          <p:nvPr/>
        </p:nvSpPr>
        <p:spPr>
          <a:xfrm>
            <a:off x="5923912" y="3882324"/>
            <a:ext cx="275254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Traffic management during unexpected events</a:t>
            </a:r>
          </a:p>
        </p:txBody>
      </p:sp>
      <p:pic>
        <p:nvPicPr>
          <p:cNvPr id="23" name="Picture 2" descr="G:\Ö\Multimedia\Fotografien\Bodengebundene Fahrzeuge\NGT\NGT Link\NGT LINK (Lübecker Hbf) 28052013.jp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43022" y="1969989"/>
            <a:ext cx="242498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7"/>
          <a:stretch/>
        </p:blipFill>
        <p:spPr>
          <a:xfrm>
            <a:off x="2648197" y="1974492"/>
            <a:ext cx="254837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884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cs typeface="Arial" charset="0"/>
                <a:sym typeface="Arial" charset="0"/>
              </a:rPr>
              <a:t>Institutes and Facilities Involved in Transport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>
                <a:hlinkClick r:id="" action="ppaction://noaction"/>
              </a:rPr>
              <a:t>Berlin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>
                <a:hlinkClick r:id="rId3" action="ppaction://hlinksldjump"/>
              </a:rPr>
              <a:t>Braunschweig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 err="1">
                <a:hlinkClick r:id="" action="ppaction://noaction"/>
              </a:rPr>
              <a:t>Goettingen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>
                <a:hlinkClick r:id="" action="ppaction://noaction"/>
              </a:rPr>
              <a:t>Cologne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>
                <a:hlinkClick r:id="" action="ppaction://noaction"/>
              </a:rPr>
              <a:t>Oberpfaffenhofen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>
                <a:hlinkClick r:id="" action="ppaction://noaction"/>
              </a:rPr>
              <a:t>Stuttgart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r>
              <a:rPr lang="de-DE" dirty="0">
                <a:hlinkClick r:id="" action="ppaction://noaction"/>
              </a:rPr>
              <a:t>Neustrelitz</a:t>
            </a:r>
            <a:endParaRPr lang="de-DE" dirty="0"/>
          </a:p>
          <a:p>
            <a:pPr eaLnBrk="0" hangingPunct="0">
              <a:spcBef>
                <a:spcPct val="25000"/>
              </a:spcBef>
              <a:buSzPct val="90000"/>
              <a:buNone/>
            </a:pP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21</a:t>
            </a:fld>
            <a:endParaRPr lang="en-GB" noProof="0" dirty="0"/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5048250" y="1643063"/>
            <a:ext cx="3627438" cy="4594225"/>
            <a:chOff x="3180" y="1035"/>
            <a:chExt cx="2285" cy="2894"/>
          </a:xfrm>
        </p:grpSpPr>
        <p:pic>
          <p:nvPicPr>
            <p:cNvPr id="16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" y="1035"/>
              <a:ext cx="2250" cy="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3400" y="2473"/>
              <a:ext cx="3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Koeln</a:t>
              </a:r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4437" y="3522"/>
              <a:ext cx="9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Oberpfaffenhofen</a:t>
              </a:r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3572" y="1983"/>
              <a:ext cx="77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Braunschweig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4150" y="2283"/>
              <a:ext cx="63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Goettingen</a:t>
              </a: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4674" y="1874"/>
              <a:ext cx="39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Berlin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</a:p>
          </p:txBody>
        </p:sp>
        <p:sp>
          <p:nvSpPr>
            <p:cNvPr id="22" name="Text Box 43"/>
            <p:cNvSpPr txBox="1">
              <a:spLocks noChangeArrowheads="1"/>
            </p:cNvSpPr>
            <p:nvPr/>
          </p:nvSpPr>
          <p:spPr bwMode="auto">
            <a:xfrm>
              <a:off x="4857" y="1557"/>
              <a:ext cx="60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Neustrelitz</a:t>
              </a:r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3476" y="3299"/>
              <a:ext cx="52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Stuttgart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7246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>
                <a:cs typeface="Arial" charset="0"/>
                <a:sym typeface="Arial" charset="0"/>
              </a:rPr>
              <a:t>Energy</a:t>
            </a:r>
            <a:endParaRPr lang="de-DE" dirty="0" smtClean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84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655805"/>
            <a:ext cx="8568952" cy="756971"/>
          </a:xfrm>
        </p:spPr>
        <p:txBody>
          <a:bodyPr/>
          <a:lstStyle/>
          <a:p>
            <a:r>
              <a:rPr lang="en-US" dirty="0"/>
              <a:t>Challenges &amp; goals in energy research</a:t>
            </a:r>
            <a:endParaRPr lang="de-DE" dirty="0"/>
          </a:p>
        </p:txBody>
      </p:sp>
      <p:sp>
        <p:nvSpPr>
          <p:cNvPr id="20992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53554" y="1484784"/>
            <a:ext cx="7695158" cy="4209131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0" indent="0">
              <a:buNone/>
            </a:pPr>
            <a:r>
              <a:rPr lang="en-US" dirty="0"/>
              <a:t>Sustainability of future energy supply</a:t>
            </a:r>
          </a:p>
          <a:p>
            <a:r>
              <a:rPr lang="en-US" dirty="0"/>
              <a:t>Safety and reliability</a:t>
            </a:r>
          </a:p>
          <a:p>
            <a:r>
              <a:rPr lang="en-US" dirty="0"/>
              <a:t>Efficiency and economy</a:t>
            </a:r>
          </a:p>
          <a:p>
            <a:r>
              <a:rPr lang="en-US" dirty="0"/>
              <a:t>Environmental and climate protection</a:t>
            </a:r>
          </a:p>
          <a:p>
            <a:r>
              <a:rPr lang="en-US" dirty="0"/>
              <a:t>Social acceptance</a:t>
            </a:r>
          </a:p>
          <a:p>
            <a:r>
              <a:rPr lang="en-US" dirty="0"/>
              <a:t>Strengthening of German and European industry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Achieved by:</a:t>
            </a:r>
          </a:p>
          <a:p>
            <a:r>
              <a:rPr lang="en-US" dirty="0"/>
              <a:t>efficient, flexible and low-emission gas </a:t>
            </a:r>
            <a:r>
              <a:rPr lang="en-US" dirty="0" smtClean="0"/>
              <a:t>turbine power </a:t>
            </a:r>
            <a:r>
              <a:rPr lang="en-US" dirty="0"/>
              <a:t>plants</a:t>
            </a:r>
          </a:p>
          <a:p>
            <a:r>
              <a:rPr lang="en-US" dirty="0"/>
              <a:t>solar-thermal power plants, solar fuels and wind energy</a:t>
            </a:r>
          </a:p>
          <a:p>
            <a:r>
              <a:rPr lang="en-US" dirty="0"/>
              <a:t>thermal, chemical and electrical energy storage</a:t>
            </a:r>
          </a:p>
          <a:p>
            <a:r>
              <a:rPr lang="en-US" dirty="0"/>
              <a:t>systems analysis and technology assessment</a:t>
            </a:r>
          </a:p>
          <a:p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23</a:t>
            </a:fld>
            <a:endParaRPr dirty="0"/>
          </a:p>
        </p:txBody>
      </p:sp>
      <p:pic>
        <p:nvPicPr>
          <p:cNvPr id="7" name="Grafik 6" descr="C:\Users\buer_do\Desktop\acht bildschirme\Gastrubine\Lasermesstechnik_t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037" y="1441205"/>
            <a:ext cx="1742082" cy="99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C:\Users\buer_do\Desktop\acht bildschirme\Wasserstoff\Brennstoffzellen-Entwicklung_t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038" y="2553352"/>
            <a:ext cx="1742082" cy="1018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C:\Users\buer_do\Desktop\acht bildschirme\Solarenergie\centrec_granu_t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037" y="3694361"/>
            <a:ext cx="1742082" cy="104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http://www.dlr.de/dlr/Portaldata/1/Resources/bilder/portal/portal_2012_1/scaled/Parabolrinnenanlage_m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037" y="4875597"/>
            <a:ext cx="1742082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5805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 bwMode="auto">
          <a:xfrm>
            <a:off x="436405" y="572593"/>
            <a:ext cx="8172000" cy="7381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9" tIns="45595" rIns="91189" bIns="4559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cs typeface="+mj-cs"/>
                <a:sym typeface="Arial" charset="0"/>
              </a:rPr>
              <a:t>Topics within DLR energy research</a:t>
            </a:r>
            <a:endParaRPr lang="de-DE" dirty="0">
              <a:cs typeface="+mj-cs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DLR.de  •  Folie </a:t>
            </a:r>
            <a:fld id="{18C7CB6D-895A-4F21-B0E7-2185F6FE5534}" type="slidenum">
              <a:rPr smtClean="0"/>
              <a:pPr>
                <a:defRPr/>
              </a:pPr>
              <a:t>24</a:t>
            </a:fld>
            <a:endParaRPr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362451" y="1243631"/>
            <a:ext cx="8533704" cy="4824536"/>
            <a:chOff x="358775" y="296863"/>
            <a:chExt cx="8426450" cy="6264275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358775" y="296863"/>
              <a:ext cx="8426450" cy="6264275"/>
            </a:xfrm>
            <a:prstGeom prst="rect">
              <a:avLst/>
            </a:prstGeom>
            <a:solidFill>
              <a:srgbClr val="A4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0"/>
                </a:spcBef>
                <a:buSzTx/>
                <a:buNone/>
                <a:defRPr/>
              </a:pPr>
              <a:endParaRPr lang="de-DE" altLang="de-DE" sz="2400" ker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431800" y="368300"/>
              <a:ext cx="8281988" cy="2952750"/>
            </a:xfrm>
            <a:prstGeom prst="rect">
              <a:avLst/>
            </a:prstGeom>
            <a:solidFill>
              <a:srgbClr val="FFD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0"/>
                </a:spcBef>
                <a:buSzTx/>
                <a:buNone/>
                <a:defRPr/>
              </a:pPr>
              <a:endParaRPr lang="de-DE" altLang="de-DE" sz="2400" ker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431800" y="3321050"/>
              <a:ext cx="8281988" cy="2268538"/>
            </a:xfrm>
            <a:prstGeom prst="rect">
              <a:avLst/>
            </a:prstGeom>
            <a:solidFill>
              <a:srgbClr val="FCB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0"/>
                </a:spcBef>
                <a:buSzTx/>
                <a:buNone/>
                <a:defRPr/>
              </a:pPr>
              <a:endParaRPr lang="de-DE" altLang="de-DE" sz="2400" ker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31800" y="5589588"/>
              <a:ext cx="8281988" cy="903287"/>
            </a:xfrm>
            <a:prstGeom prst="rect">
              <a:avLst/>
            </a:prstGeom>
            <a:solidFill>
              <a:srgbClr val="FF9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0"/>
                </a:spcBef>
                <a:buSzTx/>
                <a:buNone/>
                <a:defRPr/>
              </a:pPr>
              <a:endParaRPr lang="de-DE" altLang="de-DE" sz="2400" ker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539750" y="1089024"/>
              <a:ext cx="1294776" cy="119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de-DE" altLang="de-DE" sz="2000" b="1" kern="0" dirty="0">
                  <a:solidFill>
                    <a:srgbClr val="000000"/>
                  </a:solidFill>
                </a:rPr>
                <a:t>Efficient</a:t>
              </a:r>
            </a:p>
            <a:p>
              <a:pPr defTabSz="911965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de-DE" altLang="de-DE" sz="2000" b="1" kern="0" dirty="0" err="1">
                  <a:solidFill>
                    <a:srgbClr val="000000"/>
                  </a:solidFill>
                </a:rPr>
                <a:t>electricity</a:t>
              </a:r>
              <a:r>
                <a:rPr lang="de-DE" altLang="de-DE" sz="2000" b="1" kern="0" dirty="0">
                  <a:solidFill>
                    <a:srgbClr val="000000"/>
                  </a:solidFill>
                </a:rPr>
                <a:t> </a:t>
              </a:r>
            </a:p>
            <a:p>
              <a:pPr defTabSz="911965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de-DE" altLang="de-DE" sz="2000" b="1" kern="0" dirty="0" err="1">
                  <a:solidFill>
                    <a:srgbClr val="000000"/>
                  </a:solidFill>
                </a:rPr>
                <a:t>generation</a:t>
              </a:r>
              <a:endParaRPr lang="en-GB" altLang="de-DE" sz="2000" kern="0" dirty="0">
                <a:solidFill>
                  <a:srgbClr val="000000"/>
                </a:solidFill>
                <a:ea typeface="ヒラギノ角ゴ Pro W3" charset="-128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539750" y="3926742"/>
              <a:ext cx="1844028" cy="799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de-DE" altLang="de-DE" sz="2000" b="1" kern="0" dirty="0" err="1">
                  <a:solidFill>
                    <a:srgbClr val="000000"/>
                  </a:solidFill>
                </a:rPr>
                <a:t>Energy</a:t>
              </a:r>
              <a:r>
                <a:rPr lang="de-DE" altLang="de-DE" sz="2000" b="1" kern="0" dirty="0">
                  <a:solidFill>
                    <a:srgbClr val="000000"/>
                  </a:solidFill>
                </a:rPr>
                <a:t> </a:t>
              </a:r>
              <a:r>
                <a:rPr lang="de-DE" altLang="de-DE" sz="2000" b="1" kern="0" dirty="0" err="1">
                  <a:solidFill>
                    <a:srgbClr val="000000"/>
                  </a:solidFill>
                </a:rPr>
                <a:t>storage</a:t>
              </a:r>
              <a:endParaRPr lang="de-DE" altLang="de-DE" sz="2000" b="1" kern="0" dirty="0">
                <a:solidFill>
                  <a:srgbClr val="000000"/>
                </a:solidFill>
              </a:endParaRPr>
            </a:p>
            <a:p>
              <a:pPr defTabSz="911965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de-DE" altLang="de-DE" sz="2000" b="1" kern="0" dirty="0">
                  <a:solidFill>
                    <a:srgbClr val="000000"/>
                  </a:solidFill>
                </a:rPr>
                <a:t> </a:t>
              </a:r>
              <a:r>
                <a:rPr lang="de-DE" altLang="de-DE" sz="2000" b="1" kern="0" dirty="0" err="1">
                  <a:solidFill>
                    <a:srgbClr val="000000"/>
                  </a:solidFill>
                </a:rPr>
                <a:t>systems</a:t>
              </a:r>
              <a:endParaRPr lang="de-DE" altLang="de-DE" sz="20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539750" y="5636523"/>
              <a:ext cx="1908175" cy="39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0"/>
                </a:spcBef>
                <a:buSzTx/>
                <a:buNone/>
                <a:defRPr/>
              </a:pPr>
              <a:r>
                <a:rPr lang="de-DE" altLang="de-DE" sz="2000" b="1" kern="0" dirty="0">
                  <a:solidFill>
                    <a:srgbClr val="000000"/>
                  </a:solidFill>
                </a:rPr>
                <a:t>System analysis</a:t>
              </a: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2736850" y="549275"/>
              <a:ext cx="5867400" cy="539750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rgbClr val="296122"/>
              </a:solidFill>
              <a:miter lim="800000"/>
              <a:headEnd/>
              <a:tailEnd/>
            </a:ln>
          </p:spPr>
          <p:txBody>
            <a:bodyPr lIns="54000" tIns="36000" rIns="36000" bIns="36000" anchor="ctr"/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80000"/>
                </a:spcBef>
                <a:buSzTx/>
                <a:buNone/>
                <a:defRPr/>
              </a:pPr>
              <a:r>
                <a:rPr lang="de-DE" altLang="de-DE" b="1" kern="0">
                  <a:solidFill>
                    <a:srgbClr val="000000"/>
                  </a:solidFill>
                </a:rPr>
                <a:t>Flexible, efficient gas turbines, biogenic fuels</a:t>
              </a: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2736850" y="2600325"/>
              <a:ext cx="5867400" cy="541338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rgbClr val="296122"/>
              </a:solidFill>
              <a:miter lim="800000"/>
              <a:headEnd/>
              <a:tailEnd/>
            </a:ln>
          </p:spPr>
          <p:txBody>
            <a:bodyPr lIns="54000" tIns="36000" rIns="36000" bIns="36000" anchor="ctr"/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80000"/>
                </a:spcBef>
                <a:buSzTx/>
                <a:buNone/>
                <a:defRPr/>
              </a:pPr>
              <a:r>
                <a:rPr lang="de-DE" altLang="de-DE" b="1" kern="0">
                  <a:solidFill>
                    <a:srgbClr val="000000"/>
                  </a:solidFill>
                </a:rPr>
                <a:t>Fuel cells</a:t>
              </a: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736850" y="1902855"/>
              <a:ext cx="5867400" cy="554037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rgbClr val="296122"/>
              </a:solidFill>
              <a:miter lim="800000"/>
              <a:headEnd/>
              <a:tailEnd/>
            </a:ln>
          </p:spPr>
          <p:txBody>
            <a:bodyPr lIns="54000" tIns="36000" rIns="36000" bIns="36000" anchor="ctr"/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80000"/>
                </a:spcBef>
                <a:buSzTx/>
                <a:buNone/>
                <a:defRPr/>
              </a:pPr>
              <a:r>
                <a:rPr lang="de-DE" altLang="de-DE" b="1" kern="0" dirty="0">
                  <a:solidFill>
                    <a:srgbClr val="000000"/>
                  </a:solidFill>
                </a:rPr>
                <a:t>Solar-thermal plants, wind energy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2736850" y="1233488"/>
              <a:ext cx="5867400" cy="538162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rgbClr val="296122"/>
              </a:solidFill>
              <a:miter lim="800000"/>
              <a:headEnd/>
              <a:tailEnd/>
            </a:ln>
          </p:spPr>
          <p:txBody>
            <a:bodyPr lIns="54000" tIns="36000" rIns="36000" bIns="36000" anchor="ctr"/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80000"/>
                </a:spcBef>
                <a:buSzTx/>
                <a:buNone/>
                <a:defRPr/>
              </a:pPr>
              <a:r>
                <a:rPr lang="de-DE" altLang="de-DE" b="1" kern="0" dirty="0">
                  <a:solidFill>
                    <a:srgbClr val="000000"/>
                  </a:solidFill>
                </a:rPr>
                <a:t>Micro-gas turbines, hybrid power </a:t>
              </a:r>
              <a:r>
                <a:rPr lang="de-DE" altLang="de-DE" b="1" kern="0" dirty="0" err="1" smtClean="0">
                  <a:solidFill>
                    <a:srgbClr val="000000"/>
                  </a:solidFill>
                </a:rPr>
                <a:t>plants</a:t>
              </a:r>
              <a:endParaRPr lang="de-DE" altLang="de-DE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2736850" y="3500438"/>
              <a:ext cx="5867400" cy="541337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rgbClr val="296122"/>
              </a:solidFill>
              <a:miter lim="800000"/>
              <a:headEnd/>
              <a:tailEnd/>
            </a:ln>
          </p:spPr>
          <p:txBody>
            <a:bodyPr lIns="54000" tIns="36000" rIns="36000" bIns="36000" anchor="ctr"/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80000"/>
                </a:spcBef>
                <a:buSzTx/>
                <a:buNone/>
                <a:defRPr/>
              </a:pPr>
              <a:r>
                <a:rPr lang="de-DE" altLang="de-DE" b="1" kern="0" dirty="0">
                  <a:solidFill>
                    <a:srgbClr val="000000"/>
                  </a:solidFill>
                </a:rPr>
                <a:t>High-temperature thermal storage systems</a:t>
              </a:r>
              <a:r>
                <a:rPr dirty="0"/>
                <a:t> </a:t>
              </a:r>
              <a:r>
                <a:t/>
              </a:r>
              <a:br/>
              <a:r>
                <a:rPr lang="de-DE" altLang="de-DE" sz="1000" b="1" kern="0" dirty="0">
                  <a:solidFill>
                    <a:srgbClr val="000000"/>
                  </a:solidFill>
                </a:rPr>
                <a:t>(sensitive, latent, thermochemical)</a:t>
              </a: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2736850" y="4184650"/>
              <a:ext cx="5867400" cy="541338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rgbClr val="296122"/>
              </a:solidFill>
              <a:miter lim="800000"/>
              <a:headEnd/>
              <a:tailEnd/>
            </a:ln>
          </p:spPr>
          <p:txBody>
            <a:bodyPr lIns="54000" tIns="36000" rIns="36000" bIns="36000" anchor="ctr"/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80000"/>
                </a:spcBef>
                <a:buSzTx/>
                <a:buNone/>
                <a:defRPr/>
              </a:pPr>
              <a:r>
                <a:rPr lang="de-DE" altLang="de-DE" b="1" kern="0">
                  <a:solidFill>
                    <a:srgbClr val="000000"/>
                  </a:solidFill>
                </a:rPr>
                <a:t>Electrochemical energy storage systems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2736850" y="4868862"/>
              <a:ext cx="5867400" cy="573446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rgbClr val="296122"/>
              </a:solidFill>
              <a:miter lim="800000"/>
              <a:headEnd/>
              <a:tailEnd/>
            </a:ln>
          </p:spPr>
          <p:txBody>
            <a:bodyPr lIns="54000" tIns="36000" rIns="0" bIns="36000" anchor="ctr"/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80000"/>
                </a:spcBef>
                <a:buSzTx/>
                <a:buNone/>
                <a:defRPr/>
              </a:pPr>
              <a:r>
                <a:rPr lang="de-DE" altLang="de-DE" b="1" kern="0" dirty="0">
                  <a:solidFill>
                    <a:srgbClr val="000000"/>
                  </a:solidFill>
                </a:rPr>
                <a:t>Chemical </a:t>
              </a:r>
              <a:r>
                <a:rPr lang="de-DE" altLang="de-DE" b="1" kern="0" dirty="0" err="1">
                  <a:solidFill>
                    <a:srgbClr val="000000"/>
                  </a:solidFill>
                </a:rPr>
                <a:t>energy</a:t>
              </a:r>
              <a:r>
                <a:rPr lang="de-DE" altLang="de-DE" b="1" kern="0" dirty="0">
                  <a:solidFill>
                    <a:srgbClr val="000000"/>
                  </a:solidFill>
                </a:rPr>
                <a:t> </a:t>
              </a:r>
              <a:r>
                <a:rPr lang="de-DE" altLang="de-DE" b="1" kern="0" dirty="0" err="1">
                  <a:solidFill>
                    <a:srgbClr val="000000"/>
                  </a:solidFill>
                </a:rPr>
                <a:t>storage</a:t>
              </a:r>
              <a:r>
                <a:rPr lang="de-DE" altLang="de-DE" b="1" kern="0" dirty="0">
                  <a:solidFill>
                    <a:srgbClr val="000000"/>
                  </a:solidFill>
                </a:rPr>
                <a:t> </a:t>
              </a:r>
              <a:r>
                <a:rPr lang="de-DE" altLang="de-DE" b="1" kern="0" dirty="0" err="1">
                  <a:solidFill>
                    <a:srgbClr val="000000"/>
                  </a:solidFill>
                </a:rPr>
                <a:t>systems</a:t>
              </a:r>
              <a:r>
                <a:rPr lang="de-DE" altLang="de-DE" b="1" kern="0" dirty="0">
                  <a:solidFill>
                    <a:srgbClr val="000000"/>
                  </a:solidFill>
                </a:rPr>
                <a:t>, </a:t>
              </a:r>
              <a:r>
                <a:rPr lang="de-DE" altLang="de-DE" b="1" kern="0" dirty="0" err="1">
                  <a:solidFill>
                    <a:srgbClr val="000000"/>
                  </a:solidFill>
                </a:rPr>
                <a:t>electrolysis</a:t>
              </a:r>
              <a:r>
                <a:rPr lang="de-DE" altLang="de-DE" b="1" kern="0" dirty="0">
                  <a:solidFill>
                    <a:srgbClr val="000000"/>
                  </a:solidFill>
                </a:rPr>
                <a:t>, solar </a:t>
              </a:r>
              <a:r>
                <a:rPr lang="de-DE" altLang="de-DE" b="1" kern="0" dirty="0" err="1">
                  <a:solidFill>
                    <a:srgbClr val="000000"/>
                  </a:solidFill>
                </a:rPr>
                <a:t>fuels</a:t>
              </a:r>
              <a:endParaRPr lang="de-DE" altLang="de-DE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2722563" y="5768975"/>
              <a:ext cx="5881687" cy="541338"/>
            </a:xfrm>
            <a:prstGeom prst="rect">
              <a:avLst/>
            </a:prstGeom>
            <a:solidFill>
              <a:srgbClr val="FFFFCC"/>
            </a:solidFill>
            <a:ln w="19050" algn="ctr">
              <a:solidFill>
                <a:srgbClr val="296122"/>
              </a:solidFill>
              <a:miter lim="800000"/>
              <a:headEnd/>
              <a:tailEnd/>
            </a:ln>
          </p:spPr>
          <p:txBody>
            <a:bodyPr lIns="54000" tIns="36000" rIns="36000" bIns="36000" anchor="ctr"/>
            <a:lstStyle>
              <a:lvl1pPr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30000"/>
                </a:spcBef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SzPct val="90000"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1965" eaLnBrk="1" hangingPunct="1">
                <a:spcBef>
                  <a:spcPct val="80000"/>
                </a:spcBef>
                <a:buSzTx/>
                <a:buNone/>
                <a:defRPr/>
              </a:pPr>
              <a:r>
                <a:rPr lang="de-DE" altLang="de-DE" b="1" kern="0">
                  <a:solidFill>
                    <a:srgbClr val="000000"/>
                  </a:solidFill>
                </a:rPr>
                <a:t>Energy scenarios, integration of renewables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077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cs typeface="Arial" charset="0"/>
                <a:sym typeface="Arial" charset="0"/>
              </a:rPr>
              <a:t>Institutes and Facilities Involved in Energy 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25</a:t>
            </a:fld>
            <a:endParaRPr lang="en-GB" noProof="0" dirty="0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5048250" y="1643063"/>
            <a:ext cx="3571875" cy="4594225"/>
            <a:chOff x="3180" y="1035"/>
            <a:chExt cx="2250" cy="2894"/>
          </a:xfrm>
        </p:grpSpPr>
        <p:pic>
          <p:nvPicPr>
            <p:cNvPr id="14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" y="1035"/>
              <a:ext cx="2250" cy="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3379" y="2504"/>
              <a:ext cx="5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  <a:r>
                <a: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Cologne</a:t>
              </a:r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4437" y="3522"/>
              <a:ext cx="9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76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Oberpfaffenhofen</a:t>
              </a:r>
            </a:p>
          </p:txBody>
        </p: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4193" y="2283"/>
              <a:ext cx="63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  <a:r>
                <a: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Goettingen</a:t>
              </a:r>
              <a:endPara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endParaRPr>
            </a:p>
          </p:txBody>
        </p:sp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3476" y="3299"/>
              <a:ext cx="52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Stuttgart</a:t>
              </a:r>
              <a:r>
                <a:rPr kumimoji="0" lang="de-DE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pitchFamily="-109" charset="-128"/>
                  <a:sym typeface="Arial" charset="0"/>
                </a:rPr>
                <a:t> </a:t>
              </a:r>
              <a:r>
                <a: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B500"/>
                  </a:solidFill>
                  <a:effectLst/>
                  <a:uLnTx/>
                  <a:uFillTx/>
                  <a:latin typeface="Wingdings" pitchFamily="2" charset="2"/>
                  <a:ea typeface="ＭＳ Ｐゴシック" pitchFamily="-109" charset="-128"/>
                  <a:sym typeface="Arial" charset="0"/>
                </a:rPr>
                <a:t>n</a:t>
              </a:r>
            </a:p>
          </p:txBody>
        </p:sp>
      </p:grpSp>
      <p:pic>
        <p:nvPicPr>
          <p:cNvPr id="19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05" y="5255096"/>
            <a:ext cx="9810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6193410" y="5445224"/>
            <a:ext cx="4873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Ulm</a:t>
            </a: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685098" y="3140968"/>
            <a:ext cx="12631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lvl="0" algn="ctr">
              <a:buSzPct val="100000"/>
              <a:defRPr/>
            </a:pPr>
            <a:r>
              <a:rPr lang="de-DE" sz="1200" b="1" kern="0" dirty="0" smtClean="0">
                <a:solidFill>
                  <a:srgbClr val="000000"/>
                </a:solidFill>
                <a:sym typeface="Arial" charset="0"/>
              </a:rPr>
              <a:t>Braunschweig</a:t>
            </a:r>
            <a:r>
              <a:rPr lang="de-DE" sz="1600" b="1" kern="0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  <a:endParaRPr kumimoji="0" lang="de-DE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9" charset="-128"/>
              <a:sym typeface="Arial" charset="0"/>
            </a:endParaRP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4644008" y="3933056"/>
            <a:ext cx="7277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Arial" charset="0"/>
              </a:rPr>
              <a:t>Juelich</a:t>
            </a: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sym typeface="Arial" charset="0"/>
              </a:rPr>
              <a:t>n</a:t>
            </a:r>
            <a:endParaRPr kumimoji="0" lang="de-DE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sym typeface="Arial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79172" y="1591199"/>
            <a:ext cx="4086000" cy="438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>
                <a:hlinkClick r:id="" action="ppaction://noaction"/>
              </a:rPr>
              <a:t>Berlin: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</a:t>
            </a:r>
            <a:r>
              <a:rPr lang="de-DE" sz="800" dirty="0" err="1" smtClean="0"/>
              <a:t>Aerodynamics</a:t>
            </a:r>
            <a:r>
              <a:rPr lang="de-DE" sz="800" dirty="0" smtClean="0"/>
              <a:t> </a:t>
            </a:r>
            <a:r>
              <a:rPr lang="de-DE" sz="800" dirty="0" err="1" smtClean="0"/>
              <a:t>and</a:t>
            </a:r>
            <a:r>
              <a:rPr lang="de-DE" sz="800" dirty="0" smtClean="0"/>
              <a:t> Flow Technology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Propulsion Technology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>
                <a:hlinkClick r:id="rId5" action="ppaction://hlinksldjump"/>
              </a:rPr>
              <a:t>Braunschweig</a:t>
            </a:r>
            <a:r>
              <a:rPr lang="de-DE" sz="800" dirty="0" smtClean="0"/>
              <a:t>: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</a:t>
            </a:r>
            <a:r>
              <a:rPr lang="de-DE" sz="800" dirty="0" err="1" smtClean="0"/>
              <a:t>Aerodynamics</a:t>
            </a:r>
            <a:r>
              <a:rPr lang="de-DE" sz="800" dirty="0" smtClean="0"/>
              <a:t> </a:t>
            </a:r>
            <a:r>
              <a:rPr lang="de-DE" sz="800" dirty="0" err="1" smtClean="0"/>
              <a:t>and</a:t>
            </a:r>
            <a:r>
              <a:rPr lang="de-DE" sz="800" dirty="0" smtClean="0"/>
              <a:t> Flow Technology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</a:t>
            </a:r>
            <a:r>
              <a:rPr lang="de-DE" sz="800" dirty="0" err="1" smtClean="0"/>
              <a:t>Aeroelasticity</a:t>
            </a:r>
            <a:endParaRPr lang="de-DE" sz="8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Composite </a:t>
            </a:r>
            <a:r>
              <a:rPr lang="de-DE" sz="800" dirty="0" err="1" smtClean="0"/>
              <a:t>Structures</a:t>
            </a:r>
            <a:r>
              <a:rPr lang="de-DE" sz="800" dirty="0" smtClean="0"/>
              <a:t> </a:t>
            </a:r>
            <a:r>
              <a:rPr lang="de-DE" sz="800" dirty="0" err="1" smtClean="0"/>
              <a:t>and</a:t>
            </a:r>
            <a:r>
              <a:rPr lang="de-DE" sz="800" dirty="0" smtClean="0"/>
              <a:t> Adaptive Systems</a:t>
            </a:r>
            <a:endParaRPr lang="en-GB" sz="8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Flight Systems</a:t>
            </a:r>
            <a:endParaRPr lang="en-GB" sz="8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err="1" smtClean="0">
                <a:hlinkClick r:id="" action="ppaction://noaction"/>
              </a:rPr>
              <a:t>Goettingen</a:t>
            </a:r>
            <a:r>
              <a:rPr lang="de-DE" sz="800" dirty="0" smtClean="0"/>
              <a:t>: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</a:t>
            </a:r>
            <a:r>
              <a:rPr lang="de-DE" sz="800" dirty="0" err="1" smtClean="0"/>
              <a:t>Aerodynamics</a:t>
            </a:r>
            <a:r>
              <a:rPr lang="de-DE" sz="800" dirty="0" smtClean="0"/>
              <a:t> </a:t>
            </a:r>
            <a:r>
              <a:rPr lang="de-DE" sz="800" dirty="0" err="1" smtClean="0"/>
              <a:t>and</a:t>
            </a:r>
            <a:r>
              <a:rPr lang="de-DE" sz="800" dirty="0" smtClean="0"/>
              <a:t> Flow Technology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Propulsion Technology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>
                <a:hlinkClick r:id="" action="ppaction://noaction"/>
              </a:rPr>
              <a:t>Jülich</a:t>
            </a:r>
            <a:r>
              <a:rPr lang="de-DE" sz="800" dirty="0" smtClean="0"/>
              <a:t>: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Solar Research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>
                <a:hlinkClick r:id="" action="ppaction://noaction"/>
              </a:rPr>
              <a:t>Cologne</a:t>
            </a:r>
            <a:r>
              <a:rPr lang="de-DE" sz="800" dirty="0" smtClean="0"/>
              <a:t>: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Propulsion Technology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Solar Research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Engineering </a:t>
            </a:r>
            <a:r>
              <a:rPr lang="de-DE" sz="800" dirty="0" err="1" smtClean="0"/>
              <a:t>Thermodynamics</a:t>
            </a:r>
            <a:r>
              <a:rPr lang="de-DE" sz="800" dirty="0" smtClean="0"/>
              <a:t>         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Materials Research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>
                <a:hlinkClick r:id="" action="ppaction://noaction"/>
              </a:rPr>
              <a:t>Stade: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err="1" smtClean="0"/>
              <a:t>Centre</a:t>
            </a:r>
            <a:r>
              <a:rPr lang="de-DE" sz="800" dirty="0" smtClean="0"/>
              <a:t> </a:t>
            </a:r>
            <a:r>
              <a:rPr lang="de-DE" sz="800" dirty="0" err="1" smtClean="0"/>
              <a:t>for</a:t>
            </a:r>
            <a:r>
              <a:rPr lang="de-DE" sz="800" dirty="0" smtClean="0"/>
              <a:t> Lightweight-</a:t>
            </a:r>
            <a:r>
              <a:rPr lang="de-DE" sz="800" dirty="0" err="1" smtClean="0"/>
              <a:t>Production</a:t>
            </a:r>
            <a:r>
              <a:rPr lang="de-DE" sz="800" dirty="0" smtClean="0"/>
              <a:t>-Technology (ZLP)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>
                <a:hlinkClick r:id="" action="ppaction://noaction"/>
              </a:rPr>
              <a:t>Stuttgart</a:t>
            </a:r>
            <a:r>
              <a:rPr lang="de-DE" sz="800" dirty="0" smtClean="0"/>
              <a:t>: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Solar Research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Engineering </a:t>
            </a:r>
            <a:r>
              <a:rPr lang="de-DE" sz="800" dirty="0" err="1" smtClean="0"/>
              <a:t>Thermodynamics</a:t>
            </a:r>
            <a:r>
              <a:rPr lang="de-DE" sz="800" dirty="0" smtClean="0"/>
              <a:t>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</a:t>
            </a:r>
            <a:r>
              <a:rPr lang="de-DE" sz="800" dirty="0" err="1" smtClean="0"/>
              <a:t>Combustion</a:t>
            </a:r>
            <a:r>
              <a:rPr lang="de-DE" sz="800" dirty="0" smtClean="0"/>
              <a:t> Technology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>
                <a:hlinkClick r:id="" action="ppaction://noaction"/>
              </a:rPr>
              <a:t>Oberpfaffenhofen</a:t>
            </a:r>
            <a:r>
              <a:rPr lang="de-DE" sz="800" dirty="0" smtClean="0"/>
              <a:t>: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Institute </a:t>
            </a:r>
            <a:r>
              <a:rPr lang="de-DE" sz="800" dirty="0" err="1" smtClean="0"/>
              <a:t>of</a:t>
            </a:r>
            <a:r>
              <a:rPr lang="de-DE" sz="800" dirty="0" smtClean="0"/>
              <a:t> </a:t>
            </a:r>
            <a:r>
              <a:rPr lang="de-DE" sz="800" dirty="0" err="1" smtClean="0"/>
              <a:t>Atmospheric</a:t>
            </a:r>
            <a:r>
              <a:rPr lang="de-DE" sz="800" dirty="0" smtClean="0"/>
              <a:t> </a:t>
            </a:r>
            <a:r>
              <a:rPr lang="de-DE" sz="800" dirty="0" err="1" smtClean="0"/>
              <a:t>Physics</a:t>
            </a:r>
            <a:endParaRPr lang="de-DE" sz="8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Earth Observation Center</a:t>
            </a:r>
            <a:endParaRPr lang="en-GB" sz="400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GB" sz="400" u="sng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u="sng" dirty="0" smtClean="0">
                <a:solidFill>
                  <a:srgbClr val="002060"/>
                </a:solidFill>
              </a:rPr>
              <a:t>Ulm:</a:t>
            </a:r>
            <a:endParaRPr lang="en-GB" sz="800" u="sng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de-DE" sz="800" dirty="0" smtClean="0"/>
              <a:t>Helmholtz Institute Ulm (</a:t>
            </a:r>
            <a:r>
              <a:rPr lang="de-DE" sz="800" dirty="0" err="1" smtClean="0"/>
              <a:t>joint</a:t>
            </a:r>
            <a:r>
              <a:rPr lang="de-DE" sz="800" dirty="0" smtClean="0"/>
              <a:t> </a:t>
            </a:r>
            <a:r>
              <a:rPr lang="de-DE" sz="800" dirty="0" err="1" smtClean="0"/>
              <a:t>institute</a:t>
            </a:r>
            <a:r>
              <a:rPr lang="de-DE" sz="800" dirty="0" smtClean="0"/>
              <a:t> </a:t>
            </a:r>
            <a:r>
              <a:rPr lang="de-DE" sz="800" dirty="0" err="1" smtClean="0"/>
              <a:t>with</a:t>
            </a:r>
            <a:r>
              <a:rPr lang="de-DE" sz="800" dirty="0" smtClean="0"/>
              <a:t> KIT </a:t>
            </a:r>
            <a:r>
              <a:rPr lang="de-DE" sz="800" dirty="0" err="1" smtClean="0"/>
              <a:t>and</a:t>
            </a:r>
            <a:r>
              <a:rPr lang="de-DE" sz="800" dirty="0" smtClean="0"/>
              <a:t> University </a:t>
            </a:r>
            <a:r>
              <a:rPr lang="de-DE" sz="800" dirty="0" err="1" smtClean="0"/>
              <a:t>of</a:t>
            </a:r>
            <a:r>
              <a:rPr lang="de-DE" sz="800" dirty="0" smtClean="0"/>
              <a:t> Ulm)</a:t>
            </a:r>
            <a:endParaRPr lang="en-GB" sz="1200" dirty="0"/>
          </a:p>
        </p:txBody>
      </p:sp>
      <p:sp>
        <p:nvSpPr>
          <p:cNvPr id="24" name="Textfeld 23"/>
          <p:cNvSpPr txBox="1"/>
          <p:nvPr/>
        </p:nvSpPr>
        <p:spPr>
          <a:xfrm>
            <a:off x="479172" y="5645400"/>
            <a:ext cx="4028149" cy="333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de-DE" sz="800" u="sng" dirty="0">
                <a:solidFill>
                  <a:srgbClr val="002060"/>
                </a:solidFill>
                <a:latin typeface="Arial" pitchFamily="34" charset="0"/>
              </a:rPr>
              <a:t>Almería (Spain):</a:t>
            </a:r>
            <a:endParaRPr lang="en-GB" sz="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de-DE" sz="800" dirty="0">
                <a:latin typeface="Arial" pitchFamily="34" charset="0"/>
              </a:rPr>
              <a:t>permanent delegation from the Institute of Solar Research at the Plataforma Solar de Almería (PSA)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4932363" y="4581525"/>
            <a:ext cx="792162" cy="1295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5933281" y="2282944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Arial" charset="0"/>
              </a:rPr>
              <a:t>Stade</a:t>
            </a:r>
            <a:r>
              <a:rPr dirty="0"/>
              <a:t>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sym typeface="Arial" charset="0"/>
              </a:rPr>
              <a:t>n</a:t>
            </a: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7412664" y="2974261"/>
            <a:ext cx="627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sym typeface="Arial" charset="0"/>
              </a:rPr>
              <a:t>Berlin</a:t>
            </a:r>
            <a:r>
              <a:rPr dirty="0"/>
              <a:t>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sym typeface="Arial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232206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cs typeface="Arial" charset="0"/>
                <a:sym typeface="Arial" charset="0"/>
              </a:rPr>
              <a:t>DLR Site </a:t>
            </a:r>
            <a:br>
              <a:rPr lang="en-GB" smtClean="0">
                <a:cs typeface="Arial" charset="0"/>
                <a:sym typeface="Arial" charset="0"/>
              </a:rPr>
            </a:br>
            <a:r>
              <a:rPr lang="en-GB" smtClean="0">
                <a:cs typeface="Arial" charset="0"/>
                <a:sym typeface="Arial" charset="0"/>
              </a:rPr>
              <a:t>Braunschweig</a:t>
            </a:r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Employees: 1 150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Size of site: 170 000 m²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Research institutes and facilities: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GB" sz="14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Institute of Aerodynamics and Flow Technology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Institute of Composite Structures and Adaptive Systems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Institute of Flight Guidance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Institute of Flight Systems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Institute of Transportation Systems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DLR Design Office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Flight Operations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Simulation and Software Technology (SC)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A section of the Cologne Institute of Air Transport and Airport Research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Technology Marketing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Training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The Engineering Systems House (ESH)</a:t>
            </a:r>
            <a:endParaRPr lang="en-GB" sz="14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German-Dutch Wind Tunnels (DNW),</a:t>
            </a:r>
          </a:p>
          <a:p>
            <a:pPr lvl="1"/>
            <a:r>
              <a:rPr lang="en-GB" sz="1400" dirty="0" err="1" smtClean="0">
                <a:solidFill>
                  <a:srgbClr val="000000"/>
                </a:solidFill>
                <a:cs typeface="Arial" charset="0"/>
                <a:sym typeface="Arial" charset="0"/>
              </a:rPr>
              <a:t>Braunschweig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low-speed wind tunnel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26</a:t>
            </a:fld>
            <a:endParaRPr lang="en-GB" noProof="0" dirty="0"/>
          </a:p>
        </p:txBody>
      </p:sp>
      <p:pic>
        <p:nvPicPr>
          <p:cNvPr id="9" name="Picture 4" descr="StO_Braunschwei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42432"/>
            <a:ext cx="4104456" cy="54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0744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27</a:t>
            </a:fld>
            <a:endParaRPr lang="en-GB" noProof="0" dirty="0"/>
          </a:p>
        </p:txBody>
      </p:sp>
      <p:sp>
        <p:nvSpPr>
          <p:cNvPr id="32" name="Titel 1"/>
          <p:cNvSpPr>
            <a:spLocks noGrp="1"/>
          </p:cNvSpPr>
          <p:nvPr>
            <p:ph type="title"/>
          </p:nvPr>
        </p:nvSpPr>
        <p:spPr>
          <a:xfrm>
            <a:off x="485999" y="648000"/>
            <a:ext cx="8334473" cy="738000"/>
          </a:xfrm>
        </p:spPr>
        <p:txBody>
          <a:bodyPr/>
          <a:lstStyle/>
          <a:p>
            <a:r>
              <a:rPr lang="de-DE" dirty="0" smtClean="0"/>
              <a:t>DLR Institute Simulation </a:t>
            </a:r>
            <a:r>
              <a:rPr lang="de-DE" dirty="0" err="1" smtClean="0"/>
              <a:t>and</a:t>
            </a:r>
            <a:r>
              <a:rPr lang="de-DE" dirty="0" smtClean="0"/>
              <a:t> Software Technology</a:t>
            </a:r>
            <a:br>
              <a:rPr lang="de-DE" dirty="0" smtClean="0"/>
            </a:br>
            <a:r>
              <a:rPr lang="en-US" b="0" dirty="0"/>
              <a:t>Scientific Themes and Working Groups</a:t>
            </a:r>
            <a:endParaRPr lang="en-US" dirty="0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971426" y="4316635"/>
            <a:ext cx="2801938" cy="923330"/>
          </a:xfrm>
          <a:prstGeom prst="rect">
            <a:avLst/>
          </a:prstGeom>
          <a:solidFill>
            <a:srgbClr val="C36566"/>
          </a:solidFill>
          <a:ln>
            <a:noFill/>
          </a:ln>
          <a:effectLst>
            <a:outerShdw dist="107763" dir="2700000" algn="ctr" rotWithShape="0">
              <a:srgbClr val="68686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1800" b="1" dirty="0" smtClean="0">
                <a:latin typeface="Arial" charset="0"/>
              </a:rPr>
              <a:t>Software for Space Systems and Interactive Visualization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971426" y="2155577"/>
            <a:ext cx="2901950" cy="646331"/>
          </a:xfrm>
          <a:prstGeom prst="rect">
            <a:avLst/>
          </a:prstGeom>
          <a:solidFill>
            <a:srgbClr val="6AA1B5"/>
          </a:solidFill>
          <a:ln>
            <a:noFill/>
          </a:ln>
          <a:effectLst>
            <a:outerShdw dist="107763" dir="2700000" algn="ctr" rotWithShape="0">
              <a:srgbClr val="68686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1800" b="1" dirty="0" smtClean="0">
                <a:latin typeface="Arial" charset="0"/>
              </a:rPr>
              <a:t>Intelligent and Distributed Systems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 rot="-5400000">
            <a:off x="-1091615" y="3698218"/>
            <a:ext cx="3529185" cy="396875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dist="107763" dir="2700000" algn="ctr" rotWithShape="0">
              <a:srgbClr val="68686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2000" b="1" smtClean="0">
                <a:latin typeface="Arial" charset="0"/>
              </a:rPr>
              <a:t>Departments</a:t>
            </a:r>
            <a:endParaRPr lang="en-US" sz="2000" b="1">
              <a:latin typeface="Arial" charset="0"/>
            </a:endParaRP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 rot="-5400000">
            <a:off x="6606172" y="3696248"/>
            <a:ext cx="3529185" cy="400815"/>
          </a:xfrm>
          <a:prstGeom prst="rect">
            <a:avLst/>
          </a:prstGeom>
          <a:solidFill>
            <a:srgbClr val="DCDCDC"/>
          </a:solidFill>
          <a:ln>
            <a:noFill/>
          </a:ln>
          <a:effectLst>
            <a:outerShdw dist="107763" dir="2700000" algn="ctr" rotWithShape="0">
              <a:srgbClr val="68686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sz="2000" b="1" dirty="0" smtClean="0">
                <a:latin typeface="Arial" charset="0"/>
              </a:rPr>
              <a:t>Working Groups</a:t>
            </a:r>
            <a:endParaRPr lang="en-US" sz="2000" b="1" dirty="0">
              <a:latin typeface="Arial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3908103" y="2132856"/>
            <a:ext cx="4099124" cy="842194"/>
            <a:chOff x="4124127" y="2564904"/>
            <a:chExt cx="4099124" cy="842194"/>
          </a:xfrm>
        </p:grpSpPr>
        <p:grpSp>
          <p:nvGrpSpPr>
            <p:cNvPr id="38" name="Gruppieren 37"/>
            <p:cNvGrpSpPr/>
            <p:nvPr/>
          </p:nvGrpSpPr>
          <p:grpSpPr>
            <a:xfrm>
              <a:off x="4935538" y="2564904"/>
              <a:ext cx="3287713" cy="842194"/>
              <a:chOff x="4935538" y="2564904"/>
              <a:chExt cx="3287713" cy="842194"/>
            </a:xfrm>
          </p:grpSpPr>
          <p:sp>
            <p:nvSpPr>
              <p:cNvPr id="42" name="Text Box 26"/>
              <p:cNvSpPr txBox="1">
                <a:spLocks noChangeArrowheads="1"/>
              </p:cNvSpPr>
              <p:nvPr/>
            </p:nvSpPr>
            <p:spPr bwMode="auto">
              <a:xfrm>
                <a:off x="4935538" y="3068960"/>
                <a:ext cx="3287713" cy="338138"/>
              </a:xfrm>
              <a:prstGeom prst="rect">
                <a:avLst/>
              </a:prstGeom>
              <a:solidFill>
                <a:srgbClr val="CADFE2"/>
              </a:solidFill>
              <a:ln>
                <a:noFill/>
              </a:ln>
              <a:effectLst>
                <a:outerShdw dist="107763" dir="2700000" algn="ctr" rotWithShape="0">
                  <a:srgbClr val="686868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buNone/>
                </a:pPr>
                <a:r>
                  <a:rPr lang="en-US" sz="1600" b="1" dirty="0" smtClean="0">
                    <a:latin typeface="Arial" charset="0"/>
                  </a:rPr>
                  <a:t>Software Engineering</a:t>
                </a:r>
                <a:endParaRPr lang="en-US" sz="1600" b="1" dirty="0">
                  <a:latin typeface="Arial" charset="0"/>
                </a:endParaRPr>
              </a:p>
            </p:txBody>
          </p:sp>
          <p:sp>
            <p:nvSpPr>
              <p:cNvPr id="43" name="Text Box 27"/>
              <p:cNvSpPr txBox="1">
                <a:spLocks noChangeArrowheads="1"/>
              </p:cNvSpPr>
              <p:nvPr/>
            </p:nvSpPr>
            <p:spPr bwMode="auto">
              <a:xfrm>
                <a:off x="4935538" y="2564904"/>
                <a:ext cx="3278482" cy="338138"/>
              </a:xfrm>
              <a:prstGeom prst="rect">
                <a:avLst/>
              </a:prstGeom>
              <a:solidFill>
                <a:srgbClr val="CADFE2"/>
              </a:solidFill>
              <a:ln>
                <a:noFill/>
              </a:ln>
              <a:effectLst>
                <a:outerShdw dist="107763" dir="2700000" algn="ctr" rotWithShape="0">
                  <a:srgbClr val="686868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buNone/>
                </a:pPr>
                <a:r>
                  <a:rPr lang="en-US" sz="1600" b="1" dirty="0" smtClean="0">
                    <a:latin typeface="Arial" charset="0"/>
                  </a:rPr>
                  <a:t>Distributed Software Systems</a:t>
                </a:r>
                <a:endParaRPr lang="en-US" sz="1600" b="1" dirty="0">
                  <a:latin typeface="Arial" charset="0"/>
                </a:endParaRPr>
              </a:p>
            </p:txBody>
          </p:sp>
        </p:grpSp>
        <p:grpSp>
          <p:nvGrpSpPr>
            <p:cNvPr id="39" name="Gruppieren 38"/>
            <p:cNvGrpSpPr/>
            <p:nvPr/>
          </p:nvGrpSpPr>
          <p:grpSpPr>
            <a:xfrm>
              <a:off x="4124127" y="2733972"/>
              <a:ext cx="772118" cy="442194"/>
              <a:chOff x="4124127" y="2733972"/>
              <a:chExt cx="772118" cy="442194"/>
            </a:xfrm>
          </p:grpSpPr>
          <p:sp>
            <p:nvSpPr>
              <p:cNvPr id="40" name="Line 31"/>
              <p:cNvSpPr>
                <a:spLocks noChangeShapeType="1"/>
              </p:cNvSpPr>
              <p:nvPr/>
            </p:nvSpPr>
            <p:spPr bwMode="auto">
              <a:xfrm flipV="1">
                <a:off x="4127204" y="2733972"/>
                <a:ext cx="769041" cy="1600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>
                <a:off x="4124127" y="2967039"/>
                <a:ext cx="735211" cy="2091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4" name="Group 35"/>
          <p:cNvGrpSpPr>
            <a:grpSpLocks/>
          </p:cNvGrpSpPr>
          <p:nvPr/>
        </p:nvGrpSpPr>
        <p:grpSpPr bwMode="auto">
          <a:xfrm>
            <a:off x="3779714" y="3959448"/>
            <a:ext cx="4232275" cy="1701800"/>
            <a:chOff x="2517" y="2026"/>
            <a:chExt cx="2666" cy="1072"/>
          </a:xfrm>
        </p:grpSpPr>
        <p:grpSp>
          <p:nvGrpSpPr>
            <p:cNvPr id="45" name="Group 36"/>
            <p:cNvGrpSpPr>
              <a:grpSpLocks/>
            </p:cNvGrpSpPr>
            <p:nvPr/>
          </p:nvGrpSpPr>
          <p:grpSpPr bwMode="auto">
            <a:xfrm>
              <a:off x="3110" y="2026"/>
              <a:ext cx="2073" cy="1072"/>
              <a:chOff x="3110" y="2026"/>
              <a:chExt cx="2073" cy="1072"/>
            </a:xfrm>
          </p:grpSpPr>
          <p:sp>
            <p:nvSpPr>
              <p:cNvPr id="51" name="Text Box 37"/>
              <p:cNvSpPr txBox="1">
                <a:spLocks noChangeArrowheads="1"/>
              </p:cNvSpPr>
              <p:nvPr/>
            </p:nvSpPr>
            <p:spPr bwMode="auto">
              <a:xfrm>
                <a:off x="3110" y="2026"/>
                <a:ext cx="2073" cy="212"/>
              </a:xfrm>
              <a:prstGeom prst="rect">
                <a:avLst/>
              </a:prstGeom>
              <a:solidFill>
                <a:srgbClr val="ECCDCA"/>
              </a:solidFill>
              <a:ln>
                <a:noFill/>
              </a:ln>
              <a:effectLst>
                <a:outerShdw dist="107763" dir="2700000" algn="ctr" rotWithShape="0">
                  <a:srgbClr val="686868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buNone/>
                </a:pPr>
                <a:r>
                  <a:rPr lang="en-US" sz="1600" b="1" smtClean="0">
                    <a:latin typeface="Arial" charset="0"/>
                  </a:rPr>
                  <a:t>Embedded Systems</a:t>
                </a:r>
                <a:endParaRPr lang="en-US" sz="1600" b="1">
                  <a:latin typeface="Arial" charset="0"/>
                </a:endParaRPr>
              </a:p>
            </p:txBody>
          </p:sp>
          <p:sp>
            <p:nvSpPr>
              <p:cNvPr id="52" name="Text Box 38"/>
              <p:cNvSpPr txBox="1">
                <a:spLocks noChangeArrowheads="1"/>
              </p:cNvSpPr>
              <p:nvPr/>
            </p:nvSpPr>
            <p:spPr bwMode="auto">
              <a:xfrm>
                <a:off x="3110" y="2312"/>
                <a:ext cx="2073" cy="212"/>
              </a:xfrm>
              <a:prstGeom prst="rect">
                <a:avLst/>
              </a:prstGeom>
              <a:solidFill>
                <a:srgbClr val="ECCDCA"/>
              </a:solidFill>
              <a:ln>
                <a:noFill/>
              </a:ln>
              <a:effectLst>
                <a:outerShdw dist="107763" dir="2700000" algn="ctr" rotWithShape="0">
                  <a:srgbClr val="686868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buNone/>
                </a:pPr>
                <a:r>
                  <a:rPr lang="en-US" sz="1600" b="1" dirty="0" smtClean="0">
                    <a:latin typeface="Arial" charset="0"/>
                  </a:rPr>
                  <a:t>Modeling and Simulation</a:t>
                </a:r>
                <a:endParaRPr lang="en-US" sz="1600" b="1" dirty="0">
                  <a:latin typeface="Arial" charset="0"/>
                </a:endParaRPr>
              </a:p>
            </p:txBody>
          </p:sp>
          <p:sp>
            <p:nvSpPr>
              <p:cNvPr id="53" name="Text Box 39"/>
              <p:cNvSpPr txBox="1">
                <a:spLocks noChangeArrowheads="1"/>
              </p:cNvSpPr>
              <p:nvPr/>
            </p:nvSpPr>
            <p:spPr bwMode="auto">
              <a:xfrm>
                <a:off x="3110" y="2599"/>
                <a:ext cx="2073" cy="212"/>
              </a:xfrm>
              <a:prstGeom prst="rect">
                <a:avLst/>
              </a:prstGeom>
              <a:solidFill>
                <a:srgbClr val="ECCDCA"/>
              </a:solidFill>
              <a:ln>
                <a:noFill/>
              </a:ln>
              <a:effectLst>
                <a:outerShdw dist="107763" dir="2700000" algn="ctr" rotWithShape="0">
                  <a:srgbClr val="686868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buNone/>
                </a:pPr>
                <a:r>
                  <a:rPr lang="en-US" sz="1600" b="1" smtClean="0">
                    <a:latin typeface="Arial" charset="0"/>
                  </a:rPr>
                  <a:t>Scientific Visualization</a:t>
                </a:r>
                <a:endParaRPr lang="en-US" sz="1600" b="1">
                  <a:latin typeface="Arial" charset="0"/>
                </a:endParaRPr>
              </a:p>
            </p:txBody>
          </p:sp>
          <p:sp>
            <p:nvSpPr>
              <p:cNvPr id="54" name="Text Box 40"/>
              <p:cNvSpPr txBox="1">
                <a:spLocks noChangeArrowheads="1"/>
              </p:cNvSpPr>
              <p:nvPr/>
            </p:nvSpPr>
            <p:spPr bwMode="auto">
              <a:xfrm>
                <a:off x="3110" y="2886"/>
                <a:ext cx="2073" cy="212"/>
              </a:xfrm>
              <a:prstGeom prst="rect">
                <a:avLst/>
              </a:prstGeom>
              <a:solidFill>
                <a:srgbClr val="ECCDCA"/>
              </a:solidFill>
              <a:ln>
                <a:noFill/>
              </a:ln>
              <a:effectLst>
                <a:outerShdw dist="107763" dir="2700000" algn="ctr" rotWithShape="0">
                  <a:srgbClr val="686868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62000" algn="l"/>
                    <a:tab pos="11477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buNone/>
                </a:pPr>
                <a:r>
                  <a:rPr lang="en-US" sz="1600" b="1" smtClean="0">
                    <a:latin typeface="Arial" charset="0"/>
                  </a:rPr>
                  <a:t>3D Interaction</a:t>
                </a:r>
                <a:endParaRPr lang="en-US" sz="1600" b="1">
                  <a:latin typeface="Arial" charset="0"/>
                </a:endParaRPr>
              </a:p>
            </p:txBody>
          </p:sp>
        </p:grpSp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2517" y="2160"/>
              <a:ext cx="549" cy="862"/>
              <a:chOff x="2517" y="2160"/>
              <a:chExt cx="549" cy="862"/>
            </a:xfrm>
          </p:grpSpPr>
          <p:sp>
            <p:nvSpPr>
              <p:cNvPr id="47" name="Line 42"/>
              <p:cNvSpPr>
                <a:spLocks noChangeShapeType="1"/>
              </p:cNvSpPr>
              <p:nvPr/>
            </p:nvSpPr>
            <p:spPr bwMode="auto">
              <a:xfrm>
                <a:off x="2517" y="2568"/>
                <a:ext cx="544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43"/>
              <p:cNvSpPr>
                <a:spLocks noChangeShapeType="1"/>
              </p:cNvSpPr>
              <p:nvPr/>
            </p:nvSpPr>
            <p:spPr bwMode="auto">
              <a:xfrm flipV="1">
                <a:off x="2517" y="2432"/>
                <a:ext cx="544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44"/>
              <p:cNvSpPr>
                <a:spLocks noChangeShapeType="1"/>
              </p:cNvSpPr>
              <p:nvPr/>
            </p:nvSpPr>
            <p:spPr bwMode="auto">
              <a:xfrm flipV="1">
                <a:off x="2517" y="2160"/>
                <a:ext cx="549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45"/>
              <p:cNvSpPr>
                <a:spLocks noChangeShapeType="1"/>
              </p:cNvSpPr>
              <p:nvPr/>
            </p:nvSpPr>
            <p:spPr bwMode="auto">
              <a:xfrm>
                <a:off x="2517" y="2568"/>
                <a:ext cx="544" cy="4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55" name="Gerade Verbindung 54"/>
          <p:cNvCxnSpPr/>
          <p:nvPr/>
        </p:nvCxnSpPr>
        <p:spPr bwMode="auto">
          <a:xfrm flipV="1">
            <a:off x="323528" y="1628800"/>
            <a:ext cx="8064896" cy="36004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988702" y="3286725"/>
            <a:ext cx="290195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07763" dir="2700000" algn="ctr" rotWithShape="0">
              <a:srgbClr val="686868"/>
            </a:outerShdw>
          </a:effectLst>
          <a:extLst/>
        </p:spPr>
        <p:txBody>
          <a:bodyPr>
            <a:spAutoFit/>
          </a:bodyPr>
          <a:lstStyle>
            <a:lvl1pPr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  <a:tab pos="1147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de-DE" sz="1800" b="1" dirty="0" smtClean="0">
                <a:latin typeface="Arial" charset="0"/>
              </a:rPr>
              <a:t>High-Performance Computing</a:t>
            </a:r>
            <a:endParaRPr lang="en-US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28</a:t>
            </a:fld>
            <a:endParaRPr lang="en-GB" noProof="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42188" cy="738187"/>
          </a:xfrm>
        </p:spPr>
        <p:txBody>
          <a:bodyPr/>
          <a:lstStyle/>
          <a:p>
            <a:r>
              <a:rPr lang="de-DE" dirty="0" smtClean="0"/>
              <a:t>Analysis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Spaceliner</a:t>
            </a:r>
            <a:r>
              <a:rPr lang="de-DE" dirty="0"/>
              <a:t> </a:t>
            </a:r>
            <a:r>
              <a:rPr lang="de-DE" dirty="0" err="1" smtClean="0"/>
              <a:t>Pre</a:t>
            </a:r>
            <a:r>
              <a:rPr lang="de-DE" dirty="0" smtClean="0"/>
              <a:t>-Design</a:t>
            </a:r>
            <a:endParaRPr lang="en-US" dirty="0"/>
          </a:p>
        </p:txBody>
      </p:sp>
      <p:sp>
        <p:nvSpPr>
          <p:cNvPr id="8" name="Textplatzhalter 2"/>
          <p:cNvSpPr txBox="1">
            <a:spLocks/>
          </p:cNvSpPr>
          <p:nvPr/>
        </p:nvSpPr>
        <p:spPr bwMode="auto">
          <a:xfrm>
            <a:off x="827584" y="1638845"/>
            <a:ext cx="3933056" cy="41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0" dirty="0" smtClean="0"/>
          </a:p>
          <a:p>
            <a:r>
              <a:rPr lang="en-US" kern="0" dirty="0" smtClean="0"/>
              <a:t>Development of a hypersonic passenger spacecraft for long distance flights</a:t>
            </a:r>
          </a:p>
          <a:p>
            <a:endParaRPr lang="de-DE" kern="0" dirty="0" smtClean="0"/>
          </a:p>
          <a:p>
            <a:r>
              <a:rPr lang="de-DE" kern="0" dirty="0" err="1" smtClean="0"/>
              <a:t>Descent</a:t>
            </a:r>
            <a:r>
              <a:rPr lang="de-DE" kern="0" dirty="0" smtClean="0"/>
              <a:t> </a:t>
            </a:r>
            <a:r>
              <a:rPr lang="de-DE" kern="0" dirty="0" err="1" smtClean="0"/>
              <a:t>should</a:t>
            </a:r>
            <a:r>
              <a:rPr lang="de-DE" kern="0" dirty="0" smtClean="0"/>
              <a:t> </a:t>
            </a:r>
            <a:r>
              <a:rPr lang="de-DE" kern="0" dirty="0" err="1" smtClean="0"/>
              <a:t>be</a:t>
            </a:r>
            <a:r>
              <a:rPr lang="de-DE" kern="0" dirty="0" smtClean="0"/>
              <a:t> </a:t>
            </a:r>
            <a:r>
              <a:rPr lang="de-DE" kern="0" dirty="0" err="1" smtClean="0"/>
              <a:t>accomplished</a:t>
            </a:r>
            <a:r>
              <a:rPr lang="de-DE" kern="0" dirty="0" smtClean="0"/>
              <a:t> in </a:t>
            </a:r>
            <a:r>
              <a:rPr lang="de-DE" kern="0" dirty="0" err="1" smtClean="0"/>
              <a:t>gliding</a:t>
            </a:r>
            <a:r>
              <a:rPr lang="de-DE" kern="0" dirty="0" smtClean="0"/>
              <a:t> </a:t>
            </a:r>
            <a:r>
              <a:rPr lang="de-DE" kern="0" dirty="0" err="1" smtClean="0"/>
              <a:t>flight</a:t>
            </a:r>
            <a:r>
              <a:rPr lang="de-DE" kern="0" dirty="0" smtClean="0"/>
              <a:t> </a:t>
            </a:r>
          </a:p>
          <a:p>
            <a:endParaRPr lang="de-DE" kern="0" dirty="0" smtClean="0"/>
          </a:p>
          <a:p>
            <a:r>
              <a:rPr lang="de-DE" b="1" u="sng" kern="0" dirty="0" smtClean="0"/>
              <a:t>New </a:t>
            </a:r>
            <a:r>
              <a:rPr lang="de-DE" b="1" u="sng" kern="0" dirty="0" err="1" smtClean="0"/>
              <a:t>research</a:t>
            </a:r>
            <a:r>
              <a:rPr lang="de-DE" b="1" u="sng" kern="0" dirty="0" smtClean="0"/>
              <a:t> </a:t>
            </a:r>
            <a:r>
              <a:rPr lang="de-DE" b="1" u="sng" kern="0" dirty="0" err="1" smtClean="0"/>
              <a:t>focus</a:t>
            </a:r>
            <a:r>
              <a:rPr lang="de-DE" b="1" u="sng" kern="0" dirty="0" smtClean="0"/>
              <a:t>:</a:t>
            </a:r>
            <a:r>
              <a:rPr lang="de-DE" kern="0" dirty="0" smtClean="0"/>
              <a:t> </a:t>
            </a:r>
            <a:r>
              <a:rPr lang="de-DE" kern="0" dirty="0" err="1" smtClean="0"/>
              <a:t>development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a hybrid </a:t>
            </a:r>
            <a:r>
              <a:rPr lang="de-DE" kern="0" dirty="0" err="1" smtClean="0"/>
              <a:t>structure</a:t>
            </a:r>
            <a:r>
              <a:rPr lang="de-DE" kern="0" dirty="0" smtClean="0"/>
              <a:t> </a:t>
            </a:r>
            <a:r>
              <a:rPr lang="de-DE" kern="0" dirty="0" err="1" smtClean="0"/>
              <a:t>with</a:t>
            </a:r>
            <a:r>
              <a:rPr lang="de-DE" kern="0" dirty="0" smtClean="0"/>
              <a:t> </a:t>
            </a:r>
            <a:r>
              <a:rPr lang="de-DE" kern="0" dirty="0" err="1" smtClean="0"/>
              <a:t>integrated</a:t>
            </a:r>
            <a:r>
              <a:rPr lang="de-DE" kern="0" dirty="0" smtClean="0"/>
              <a:t> thermal </a:t>
            </a:r>
            <a:r>
              <a:rPr lang="de-DE" kern="0" dirty="0" err="1" smtClean="0"/>
              <a:t>control</a:t>
            </a:r>
            <a:r>
              <a:rPr lang="de-DE" kern="0" dirty="0" smtClean="0"/>
              <a:t> </a:t>
            </a:r>
            <a:r>
              <a:rPr lang="de-DE" kern="0" dirty="0" err="1" smtClean="0"/>
              <a:t>units</a:t>
            </a:r>
            <a:r>
              <a:rPr lang="de-DE" kern="0" dirty="0" smtClean="0"/>
              <a:t> </a:t>
            </a:r>
            <a:r>
              <a:rPr lang="de-DE" kern="0" dirty="0" err="1" smtClean="0"/>
              <a:t>involving</a:t>
            </a:r>
            <a:r>
              <a:rPr lang="de-DE" kern="0" dirty="0" smtClean="0"/>
              <a:t> </a:t>
            </a:r>
            <a:r>
              <a:rPr lang="de-DE" kern="0" dirty="0" err="1" smtClean="0"/>
              <a:t>magnetohydrodynamic</a:t>
            </a:r>
            <a:r>
              <a:rPr lang="de-DE" kern="0" dirty="0" smtClean="0"/>
              <a:t> </a:t>
            </a:r>
            <a:r>
              <a:rPr lang="en-US" kern="0" dirty="0" smtClean="0"/>
              <a:t>(MHD) effects with cooled magnets</a:t>
            </a:r>
            <a:endParaRPr lang="de-DE" kern="0" dirty="0" smtClean="0"/>
          </a:p>
          <a:p>
            <a:endParaRPr lang="de-DE" kern="0" dirty="0" smtClean="0"/>
          </a:p>
        </p:txBody>
      </p:sp>
      <p:sp>
        <p:nvSpPr>
          <p:cNvPr id="9" name="Inhaltsplatzhalter 3"/>
          <p:cNvSpPr txBox="1">
            <a:spLocks/>
          </p:cNvSpPr>
          <p:nvPr/>
        </p:nvSpPr>
        <p:spPr bwMode="auto">
          <a:xfrm>
            <a:off x="4865774" y="1638845"/>
            <a:ext cx="3711289" cy="41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endParaRPr lang="de-DE" smtClean="0"/>
          </a:p>
          <a:p>
            <a:pPr marL="0" indent="0">
              <a:buFont typeface="Arial" pitchFamily="34" charset="0"/>
              <a:buNone/>
            </a:pPr>
            <a:r>
              <a:rPr lang="de-DE" smtClean="0">
                <a:solidFill>
                  <a:srgbClr val="002060"/>
                </a:solidFill>
                <a:sym typeface="Wingdings" pitchFamily="2" charset="2"/>
              </a:rPr>
              <a:t>  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672" y="1982666"/>
            <a:ext cx="3384376" cy="207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29</a:t>
            </a:fld>
            <a:endParaRPr lang="en-GB" noProof="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55576" y="764704"/>
            <a:ext cx="7342188" cy="738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Implementation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Multidisciplinary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r>
              <a:rPr lang="de-DE" dirty="0" smtClean="0"/>
              <a:t> Loop</a:t>
            </a:r>
            <a:endParaRPr lang="en-US" dirty="0"/>
          </a:p>
        </p:txBody>
      </p:sp>
      <p:sp>
        <p:nvSpPr>
          <p:cNvPr id="8" name="Textplatzhalter 2"/>
          <p:cNvSpPr txBox="1">
            <a:spLocks/>
          </p:cNvSpPr>
          <p:nvPr/>
        </p:nvSpPr>
        <p:spPr bwMode="auto">
          <a:xfrm>
            <a:off x="755576" y="1710853"/>
            <a:ext cx="3933056" cy="44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0" dirty="0" smtClean="0"/>
              <a:t>Implementation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the</a:t>
            </a:r>
            <a:r>
              <a:rPr lang="de-DE" kern="0" dirty="0" smtClean="0"/>
              <a:t> design </a:t>
            </a:r>
            <a:r>
              <a:rPr lang="de-DE" kern="0" dirty="0" err="1" smtClean="0"/>
              <a:t>process</a:t>
            </a:r>
            <a:r>
              <a:rPr lang="de-DE" kern="0" dirty="0" smtClean="0"/>
              <a:t> </a:t>
            </a:r>
            <a:r>
              <a:rPr lang="de-DE" kern="0" dirty="0" err="1" smtClean="0"/>
              <a:t>graph</a:t>
            </a:r>
            <a:r>
              <a:rPr lang="de-DE" kern="0" dirty="0" smtClean="0"/>
              <a:t> in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software</a:t>
            </a:r>
            <a:r>
              <a:rPr lang="de-DE" kern="0" dirty="0" smtClean="0"/>
              <a:t> </a:t>
            </a:r>
            <a:r>
              <a:rPr lang="de-DE" kern="0" dirty="0" err="1" smtClean="0"/>
              <a:t>platform</a:t>
            </a:r>
            <a:r>
              <a:rPr lang="de-DE" kern="0" dirty="0" smtClean="0"/>
              <a:t> </a:t>
            </a:r>
            <a:r>
              <a:rPr lang="de-DE" b="1" kern="0" dirty="0" smtClean="0"/>
              <a:t>RCE</a:t>
            </a:r>
            <a:r>
              <a:rPr lang="de-DE" kern="0" dirty="0" smtClean="0"/>
              <a:t> (remote </a:t>
            </a:r>
            <a:r>
              <a:rPr lang="de-DE" kern="0" dirty="0" err="1" smtClean="0"/>
              <a:t>component</a:t>
            </a:r>
            <a:r>
              <a:rPr lang="de-DE" kern="0" dirty="0" smtClean="0"/>
              <a:t> </a:t>
            </a:r>
            <a:r>
              <a:rPr lang="de-DE" kern="0" dirty="0" err="1" smtClean="0"/>
              <a:t>environment</a:t>
            </a:r>
            <a:r>
              <a:rPr lang="de-DE" kern="0" dirty="0" smtClean="0"/>
              <a:t>) </a:t>
            </a:r>
            <a:r>
              <a:rPr lang="de-DE" kern="0" dirty="0" err="1" smtClean="0"/>
              <a:t>coupling</a:t>
            </a:r>
            <a:r>
              <a:rPr lang="de-DE" kern="0" dirty="0" smtClean="0"/>
              <a:t> </a:t>
            </a:r>
            <a:r>
              <a:rPr lang="de-DE" kern="0" dirty="0" err="1" smtClean="0"/>
              <a:t>tools</a:t>
            </a:r>
            <a:r>
              <a:rPr lang="de-DE" kern="0" dirty="0" smtClean="0"/>
              <a:t> </a:t>
            </a:r>
            <a:r>
              <a:rPr lang="de-DE" kern="0" dirty="0" err="1" smtClean="0"/>
              <a:t>from</a:t>
            </a:r>
            <a:r>
              <a:rPr lang="de-DE" kern="0" dirty="0" smtClean="0"/>
              <a:t> different </a:t>
            </a:r>
            <a:r>
              <a:rPr lang="de-DE" kern="0" dirty="0" err="1" smtClean="0"/>
              <a:t>disciplines</a:t>
            </a:r>
            <a:endParaRPr lang="de-DE" kern="0" dirty="0" smtClean="0"/>
          </a:p>
          <a:p>
            <a:endParaRPr lang="de-DE" sz="800" kern="0" dirty="0"/>
          </a:p>
          <a:p>
            <a:r>
              <a:rPr lang="de-DE" kern="0" dirty="0" smtClean="0"/>
              <a:t>Problem: </a:t>
            </a:r>
            <a:r>
              <a:rPr lang="de-DE" kern="0" dirty="0" err="1" smtClean="0"/>
              <a:t>no</a:t>
            </a:r>
            <a:r>
              <a:rPr lang="de-DE" kern="0" dirty="0" smtClean="0"/>
              <a:t> derivatives </a:t>
            </a:r>
            <a:r>
              <a:rPr lang="de-DE" kern="0" dirty="0" err="1" smtClean="0"/>
              <a:t>available</a:t>
            </a:r>
            <a:endParaRPr lang="de-DE" kern="0" dirty="0" smtClean="0"/>
          </a:p>
          <a:p>
            <a:endParaRPr lang="de-DE" sz="800" kern="0" dirty="0" smtClean="0"/>
          </a:p>
          <a:p>
            <a:r>
              <a:rPr lang="de-DE" kern="0" dirty="0" err="1" smtClean="0"/>
              <a:t>Use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derivative-</a:t>
            </a:r>
            <a:r>
              <a:rPr lang="de-DE" kern="0" dirty="0" err="1" smtClean="0"/>
              <a:t>free</a:t>
            </a:r>
            <a:r>
              <a:rPr lang="de-DE" kern="0" dirty="0" smtClean="0"/>
              <a:t> </a:t>
            </a:r>
            <a:r>
              <a:rPr lang="de-DE" kern="0" dirty="0" err="1" smtClean="0"/>
              <a:t>optimizers</a:t>
            </a:r>
            <a:r>
              <a:rPr lang="de-DE" kern="0" dirty="0" smtClean="0"/>
              <a:t> </a:t>
            </a:r>
            <a:r>
              <a:rPr lang="de-DE" kern="0" dirty="0" err="1" smtClean="0"/>
              <a:t>from</a:t>
            </a:r>
            <a:r>
              <a:rPr lang="de-DE" kern="0" dirty="0" smtClean="0"/>
              <a:t> </a:t>
            </a:r>
            <a:r>
              <a:rPr lang="de-DE" kern="0" dirty="0" err="1" smtClean="0"/>
              <a:t>toolbox</a:t>
            </a:r>
            <a:r>
              <a:rPr lang="de-DE" kern="0" dirty="0" smtClean="0"/>
              <a:t> </a:t>
            </a:r>
            <a:r>
              <a:rPr lang="de-DE" b="1" kern="0" dirty="0" smtClean="0"/>
              <a:t>DAKOTA</a:t>
            </a:r>
          </a:p>
          <a:p>
            <a:endParaRPr lang="de-DE" sz="800" b="1" kern="0" dirty="0"/>
          </a:p>
          <a:p>
            <a:r>
              <a:rPr lang="de-DE" b="1" kern="0" dirty="0" err="1" smtClean="0"/>
              <a:t>Own</a:t>
            </a:r>
            <a:r>
              <a:rPr lang="de-DE" b="1" kern="0" dirty="0" smtClean="0"/>
              <a:t> </a:t>
            </a:r>
            <a:r>
              <a:rPr lang="de-DE" b="1" kern="0" dirty="0" err="1" smtClean="0"/>
              <a:t>development</a:t>
            </a:r>
            <a:r>
              <a:rPr lang="de-DE" b="1" kern="0" dirty="0" smtClean="0"/>
              <a:t>: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nonlinear</a:t>
            </a:r>
            <a:r>
              <a:rPr lang="de-DE" dirty="0" smtClean="0"/>
              <a:t> derivative-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constrained</a:t>
            </a:r>
            <a:r>
              <a:rPr lang="de-DE" dirty="0" smtClean="0"/>
              <a:t> </a:t>
            </a:r>
            <a:r>
              <a:rPr lang="de-DE" dirty="0" err="1" smtClean="0"/>
              <a:t>optimization</a:t>
            </a:r>
            <a:endParaRPr lang="de-DE" dirty="0" smtClean="0"/>
          </a:p>
          <a:p>
            <a:pPr lvl="1"/>
            <a:r>
              <a:rPr lang="de-DE" kern="0" dirty="0"/>
              <a:t>Derivative-</a:t>
            </a:r>
            <a:r>
              <a:rPr lang="de-DE" kern="0" dirty="0" err="1"/>
              <a:t>free</a:t>
            </a:r>
            <a:r>
              <a:rPr lang="de-DE" kern="0" dirty="0"/>
              <a:t> trust-region </a:t>
            </a:r>
            <a:r>
              <a:rPr lang="de-DE" b="1" kern="0" dirty="0" smtClean="0"/>
              <a:t>SQP</a:t>
            </a:r>
            <a:r>
              <a:rPr lang="de-DE" kern="0" dirty="0" smtClean="0"/>
              <a:t>-</a:t>
            </a:r>
            <a:r>
              <a:rPr lang="de-DE" kern="0" dirty="0" err="1" smtClean="0"/>
              <a:t>method</a:t>
            </a:r>
            <a:r>
              <a:rPr lang="de-DE" kern="0" dirty="0" smtClean="0"/>
              <a:t/>
            </a:r>
            <a:br>
              <a:rPr lang="de-DE" kern="0" dirty="0" smtClean="0"/>
            </a:br>
            <a:r>
              <a:rPr lang="de-DE" kern="0" dirty="0" smtClean="0"/>
              <a:t>                        (Dr. Anke </a:t>
            </a:r>
            <a:r>
              <a:rPr lang="de-DE" kern="0" dirty="0" err="1" smtClean="0"/>
              <a:t>Tröltzsch</a:t>
            </a:r>
            <a:r>
              <a:rPr lang="de-DE" kern="0" dirty="0" smtClean="0"/>
              <a:t>)</a:t>
            </a:r>
            <a:endParaRPr lang="de-DE" b="1" kern="0" dirty="0"/>
          </a:p>
        </p:txBody>
      </p:sp>
      <p:pic>
        <p:nvPicPr>
          <p:cNvPr id="9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696" y="3779315"/>
            <a:ext cx="3106075" cy="23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nhaltsplatzhalt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0541" y="1455291"/>
            <a:ext cx="3768725" cy="229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cs typeface="Arial" charset="0"/>
                <a:sym typeface="Arial" charset="0"/>
              </a:rPr>
              <a:t>Locations and employees</a:t>
            </a:r>
          </a:p>
        </p:txBody>
      </p:sp>
      <p:sp>
        <p:nvSpPr>
          <p:cNvPr id="13316" name="Rectangle 20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Approx. 8000 employees across </a:t>
            </a:r>
            <a:b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33 institutes and facilities at 20 sites.</a:t>
            </a:r>
          </a:p>
          <a:p>
            <a:pPr lvl="1">
              <a:buFontTx/>
              <a:buNone/>
            </a:pPr>
            <a:endParaRPr lang="en-GB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  <a:p>
            <a:pPr marL="0" indent="0">
              <a:buFontTx/>
              <a:buNone/>
            </a:pP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Offices in Brussels, Paris, </a:t>
            </a:r>
          </a:p>
          <a:p>
            <a:pPr marL="0" indent="0">
              <a:buFontTx/>
              <a:buNone/>
            </a:pPr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Tokyo and Washington.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82701"/>
            <a:ext cx="4401321" cy="56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548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30</a:t>
            </a:fld>
            <a:endParaRPr lang="en-GB" noProof="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6" y="908720"/>
            <a:ext cx="77279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95536" y="5229200"/>
            <a:ext cx="720080" cy="43204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88466" y="908720"/>
            <a:ext cx="2183334" cy="43204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Quantum </a:t>
            </a:r>
            <a:r>
              <a:rPr lang="de-DE" dirty="0" err="1" smtClean="0"/>
              <a:t>Annealers</a:t>
            </a:r>
            <a:endParaRPr lang="de-DE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72" y="5427251"/>
            <a:ext cx="3200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232960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7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 Talks on </a:t>
            </a:r>
            <a:r>
              <a:rPr lang="de-DE" dirty="0" err="1" smtClean="0"/>
              <a:t>Adiabatic</a:t>
            </a:r>
            <a:r>
              <a:rPr lang="de-DE" dirty="0" smtClean="0"/>
              <a:t> Quantum </a:t>
            </a:r>
            <a:r>
              <a:rPr lang="de-DE" dirty="0" err="1" smtClean="0"/>
              <a:t>Annealing</a:t>
            </a:r>
            <a:r>
              <a:rPr lang="de-DE" dirty="0" smtClean="0"/>
              <a:t> Tomorrow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31</a:t>
            </a:fld>
            <a:endParaRPr lang="en-GB" noProof="0" dirty="0"/>
          </a:p>
        </p:txBody>
      </p:sp>
      <p:sp>
        <p:nvSpPr>
          <p:cNvPr id="5" name="Rechteck 4"/>
          <p:cNvSpPr/>
          <p:nvPr/>
        </p:nvSpPr>
        <p:spPr>
          <a:xfrm>
            <a:off x="539552" y="1484784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b="1" dirty="0"/>
          </a:p>
          <a:p>
            <a:r>
              <a:rPr lang="en-US" sz="2000" b="1" dirty="0"/>
              <a:t>Friday, April 15 - 2016: </a:t>
            </a:r>
            <a:r>
              <a:rPr lang="en-US" sz="2000" b="1" dirty="0" smtClean="0"/>
              <a:t>10:30 </a:t>
            </a:r>
            <a:r>
              <a:rPr lang="en-US" sz="2000" b="1" dirty="0"/>
              <a:t>– </a:t>
            </a:r>
            <a:r>
              <a:rPr lang="en-US" sz="2000" b="1" dirty="0" smtClean="0"/>
              <a:t>11:50</a:t>
            </a:r>
            <a:endParaRPr lang="en-US" sz="2000" b="1" dirty="0"/>
          </a:p>
        </p:txBody>
      </p:sp>
      <p:sp>
        <p:nvSpPr>
          <p:cNvPr id="6" name="Rechteck 5"/>
          <p:cNvSpPr/>
          <p:nvPr/>
        </p:nvSpPr>
        <p:spPr>
          <a:xfrm>
            <a:off x="539552" y="2640975"/>
            <a:ext cx="8424936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/>
              <a:t>10:30-11:00 </a:t>
            </a:r>
            <a:r>
              <a:rPr lang="en-US" b="1" i="1" dirty="0"/>
              <a:t>Elisabeth Lobe </a:t>
            </a:r>
            <a:r>
              <a:rPr lang="en-US" i="1" dirty="0"/>
              <a:t>(PhD candidate, DLR, Simulation and Software </a:t>
            </a:r>
            <a:r>
              <a:rPr lang="en-US" i="1" dirty="0" smtClean="0"/>
              <a:t>Technology)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Solving </a:t>
            </a:r>
            <a:r>
              <a:rPr lang="en-US" i="1" dirty="0" err="1"/>
              <a:t>Ising</a:t>
            </a:r>
            <a:r>
              <a:rPr lang="en-US" i="1" dirty="0"/>
              <a:t> Problems on Adiabatic </a:t>
            </a:r>
            <a:r>
              <a:rPr lang="en-US" i="1" dirty="0" smtClean="0"/>
              <a:t>Quantum Computers</a:t>
            </a:r>
            <a:endParaRPr lang="en-US" dirty="0"/>
          </a:p>
          <a:p>
            <a:endParaRPr lang="de-DE" i="1" dirty="0"/>
          </a:p>
          <a:p>
            <a:pPr>
              <a:spcAft>
                <a:spcPts val="600"/>
              </a:spcAft>
            </a:pPr>
            <a:r>
              <a:rPr lang="en-US" i="1" dirty="0"/>
              <a:t>11:05-11:50 </a:t>
            </a:r>
            <a:r>
              <a:rPr lang="en-US" b="1" i="1" dirty="0"/>
              <a:t>Dr. Tobias Stollenwerk </a:t>
            </a:r>
            <a:r>
              <a:rPr lang="en-US" i="1" dirty="0" smtClean="0"/>
              <a:t>(DLR, Simulation </a:t>
            </a:r>
            <a:r>
              <a:rPr lang="en-US" i="1" dirty="0"/>
              <a:t>and Software </a:t>
            </a:r>
            <a:r>
              <a:rPr lang="en-US" i="1" dirty="0" smtClean="0"/>
              <a:t>Technology)</a:t>
            </a:r>
          </a:p>
          <a:p>
            <a:r>
              <a:rPr lang="en-US" i="1" dirty="0" smtClean="0"/>
              <a:t>Adiabatic </a:t>
            </a:r>
            <a:r>
              <a:rPr lang="en-US" i="1" dirty="0"/>
              <a:t>Quantum Computing with Application in Aerospace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171647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34818"/>
            <a:ext cx="2376314" cy="145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66" y="4477182"/>
            <a:ext cx="2753997" cy="176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8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</a:t>
            </a:r>
            <a:r>
              <a:rPr lang="de-DE" smtClean="0">
                <a:solidFill>
                  <a:srgbClr val="949494"/>
                </a:solidFill>
              </a:rPr>
              <a:t>•</a:t>
            </a:r>
            <a:r>
              <a:rPr lang="de-DE" smtClean="0"/>
              <a:t>  Chart </a:t>
            </a:r>
            <a:fld id="{42EDDEF1-D228-4A9A-8BCF-F870CA3EA15A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GOR WS 2017 DLR-BS &gt; Basermann  •  DLR Introduction GOR WS BS.pptx &gt; 18.05.2017</a:t>
            </a:r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Picture 8" descr="sofiaED10-0080-02_16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1600" y="904189"/>
            <a:ext cx="4608512" cy="71006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Enjoy the workshop!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3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GOR WS 2017 DLR-BS &gt; Basermann  •  DLR Introduction GOR WS BS.pptx &gt; 18.05.2017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DLR.de  •  Chart </a:t>
            </a:r>
            <a:fld id="{18C7CB6D-895A-4F21-B0E7-2185F6FE5534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characteristics of the general strategy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42" y="1087782"/>
            <a:ext cx="5085913" cy="52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96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419643"/>
              </p:ext>
            </p:extLst>
          </p:nvPr>
        </p:nvGraphicFramePr>
        <p:xfrm>
          <a:off x="497971" y="2012374"/>
          <a:ext cx="8260571" cy="396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68169" y="1988839"/>
            <a:ext cx="8222198" cy="224410"/>
            <a:chOff x="624" y="1200"/>
            <a:chExt cx="4896" cy="96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624" y="1200"/>
              <a:ext cx="4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400" kern="0">
                <a:solidFill>
                  <a:srgbClr val="0000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624" y="120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400" kern="0">
                <a:solidFill>
                  <a:srgbClr val="0000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5520" y="120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400" kern="0">
                <a:solidFill>
                  <a:srgbClr val="0000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endParaRPr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 rot="10800000">
            <a:off x="539552" y="5943598"/>
            <a:ext cx="8151440" cy="152402"/>
            <a:chOff x="624" y="1200"/>
            <a:chExt cx="4896" cy="96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26" y="1200"/>
              <a:ext cx="4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400" kern="0">
                <a:solidFill>
                  <a:srgbClr val="0000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626" y="120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400" kern="0">
                <a:solidFill>
                  <a:srgbClr val="0000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5522" y="120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400" kern="0">
                <a:solidFill>
                  <a:srgbClr val="000000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endParaRPr>
            </a:p>
          </p:txBody>
        </p:sp>
      </p:grp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680356838"/>
              </p:ext>
            </p:extLst>
          </p:nvPr>
        </p:nvGraphicFramePr>
        <p:xfrm>
          <a:off x="6216987" y="3501008"/>
          <a:ext cx="24733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income </a:t>
            </a:r>
            <a:r>
              <a:rPr lang="en-US" dirty="0" smtClean="0"/>
              <a:t>2016 </a:t>
            </a:r>
            <a:r>
              <a:rPr lang="en-US" dirty="0"/>
              <a:t>– Research, operations and management tasks: </a:t>
            </a:r>
            <a:r>
              <a:rPr lang="en-US" dirty="0" smtClean="0"/>
              <a:t>€922 </a:t>
            </a:r>
            <a:r>
              <a:rPr lang="en-US" dirty="0"/>
              <a:t>Mio.  </a:t>
            </a:r>
            <a:r>
              <a:rPr lang="en-US" sz="2000" b="0" dirty="0"/>
              <a:t>(excluding trustee funding from the Space Administration / DLR Project Management Agency)</a:t>
            </a:r>
            <a:br>
              <a:rPr lang="en-US" sz="2000" b="0" dirty="0"/>
            </a:br>
            <a:endParaRPr lang="de-DE" b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7254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cs typeface="Arial" charset="0"/>
                <a:sym typeface="Arial" charset="0"/>
              </a:rPr>
              <a:t>Human Resources Development and Development of Young Talents</a:t>
            </a:r>
          </a:p>
        </p:txBody>
      </p:sp>
      <p:sp>
        <p:nvSpPr>
          <p:cNvPr id="30732" name="Rectangle 14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Further development of human resources policy instruments for employee motivation</a:t>
            </a:r>
          </a:p>
          <a:p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Systematic development and recruitment of young talent</a:t>
            </a:r>
          </a:p>
          <a:p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Communicating the fascination of research and technology to the next generation</a:t>
            </a:r>
          </a:p>
          <a:p>
            <a:r>
              <a:rPr lang="en-GB" dirty="0" smtClean="0"/>
              <a:t>Representation in European organisations and promoting staff exchanges with industry and other national and international partners</a:t>
            </a:r>
            <a:endParaRPr lang="en-GB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pic>
        <p:nvPicPr>
          <p:cNvPr id="1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643063"/>
            <a:ext cx="357187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5421313" y="3905250"/>
            <a:ext cx="806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Cologne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7043738" y="5591175"/>
            <a:ext cx="1474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3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Oberpfaffenhofen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6588125" y="3624263"/>
            <a:ext cx="1001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Goettingen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7380288" y="2852738"/>
            <a:ext cx="627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Berlin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5599113" y="3556000"/>
            <a:ext cx="923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Dortmund</a:t>
            </a: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5013325" y="4919663"/>
            <a:ext cx="1449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Lampoldshausen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5883275" y="2332038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Hamburg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5518150" y="5237163"/>
            <a:ext cx="830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Stuttgart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</a:p>
        </p:txBody>
      </p:sp>
      <p:pic>
        <p:nvPicPr>
          <p:cNvPr id="27" name="Picture 23" descr="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2087562" cy="144462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7710488" y="2420938"/>
            <a:ext cx="965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  <a:r>
              <a:rPr kumimoji="0" lang="de-DE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Neustrelitz</a:t>
            </a: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5676900" y="3184525"/>
            <a:ext cx="1236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8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Braunschweig</a:t>
            </a:r>
            <a:r>
              <a:rPr kumimoji="0" lang="de-DE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sym typeface="Arial" charset="0"/>
              </a:rPr>
              <a:t> 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B500"/>
                </a:solidFill>
                <a:effectLst/>
                <a:uLnTx/>
                <a:uFillTx/>
                <a:latin typeface="Wingdings" pitchFamily="2" charset="2"/>
                <a:ea typeface="ＭＳ Ｐゴシック" pitchFamily="-109" charset="-128"/>
                <a:sym typeface="Arial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198055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6"/>
          <p:cNvSpPr>
            <a:spLocks noGrp="1" noChangeArrowheads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Success in obtaining program-oriented funding </a:t>
            </a:r>
          </a:p>
          <a:p>
            <a:r>
              <a:rPr lang="en-GB" dirty="0" smtClean="0"/>
              <a:t>Added value from support of the Helmholtz Association</a:t>
            </a:r>
          </a:p>
          <a:p>
            <a:r>
              <a:rPr lang="en-GB" dirty="0" smtClean="0"/>
              <a:t>Helping to shape the organisational development process</a:t>
            </a:r>
            <a:endParaRPr lang="en-GB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cs typeface="Arial" charset="0"/>
                <a:sym typeface="Arial" charset="0"/>
              </a:rPr>
              <a:t>Participation in the Helmholtz Association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23" name="Bild 5" descr="aw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1" y="3944715"/>
            <a:ext cx="8382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 6" descr="hg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8" y="2780928"/>
            <a:ext cx="22113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Bild 8" descr="des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44" y="3831208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Bild 9" descr="dkfz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62" y="3996307"/>
            <a:ext cx="7620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 10" descr="dl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28" y="3838911"/>
            <a:ext cx="6397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d 11" descr="fzj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15" y="4823053"/>
            <a:ext cx="10668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Bild 15" descr="gfz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18" y="4758263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Bild 16" descr="gsi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2" y="4854504"/>
            <a:ext cx="7159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Bild 19" descr="hzi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71" y="5574861"/>
            <a:ext cx="12017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 20" descr="hzm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39" y="5759267"/>
            <a:ext cx="1219200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Bild 21" descr="ufz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81" y="5571020"/>
            <a:ext cx="98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Bild 25" descr="ipp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67" y="5595754"/>
            <a:ext cx="4572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Users\walt_mi\AppData\Local\Microsoft\Windows\Temporary Internet Files\Low\Content.IE5\27HKASHQ\kit_logo_de_farbe_positiv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5" y="5600517"/>
            <a:ext cx="759340" cy="3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walt_mi\AppData\Local\Microsoft\Windows\Temporary Internet Files\Low\Content.IE5\VZBA1MU5\HZDR_GESAMTLOGO_S_RGB_02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91" y="4725144"/>
            <a:ext cx="790608" cy="5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walt_mi\AppData\Local\Microsoft\Windows\Temporary Internet Files\Low\Content.IE5\27HKASHQ\hzb_logo_rgb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30" y="4767056"/>
            <a:ext cx="892721" cy="4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walt_mi\Desktop\MDC_LOGO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63" y="5687916"/>
            <a:ext cx="1115616" cy="22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:\Users\walt_mi\AppData\Local\Microsoft\Windows\Temporary Internet Files\Low\Content.IE5\WV8TXIKE\DZNE_Logo_CMYK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10" y="3839377"/>
            <a:ext cx="1128904" cy="5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Das GEOMAR Logo">
            <a:hlinkClick r:id="rId19" tooltip="Das GEOMAR Logo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71" y="3777233"/>
            <a:ext cx="192358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http://www.hzg.de/cms01/res/img/gkss-logo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38" y="4745504"/>
            <a:ext cx="1400247" cy="48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392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6"/>
          <p:cNvSpPr>
            <a:spLocks noGrp="1" noChangeArrowheads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Aeronautics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Space Research and Technology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Transport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Energy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Defence and Security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Space Administration</a:t>
            </a:r>
          </a:p>
          <a:p>
            <a:pPr eaLnBrk="1" hangingPunct="1"/>
            <a:r>
              <a:rPr lang="en-GB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Project Management Agency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cs typeface="Arial" charset="0"/>
                <a:sym typeface="Arial" charset="0"/>
              </a:rPr>
              <a:t>Research Areas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467544" y="4221088"/>
            <a:ext cx="8238433" cy="1401997"/>
            <a:chOff x="467544" y="2658145"/>
            <a:chExt cx="8238433" cy="1401997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467544" y="2658145"/>
              <a:ext cx="8238433" cy="1401997"/>
              <a:chOff x="467544" y="2658145"/>
              <a:chExt cx="8238433" cy="1401997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467544" y="2658145"/>
                <a:ext cx="8151440" cy="1346919"/>
                <a:chOff x="525016" y="4280768"/>
                <a:chExt cx="8151440" cy="1346919"/>
              </a:xfrm>
            </p:grpSpPr>
            <p:grpSp>
              <p:nvGrpSpPr>
                <p:cNvPr id="28" name="Gruppieren 27"/>
                <p:cNvGrpSpPr/>
                <p:nvPr/>
              </p:nvGrpSpPr>
              <p:grpSpPr>
                <a:xfrm>
                  <a:off x="525016" y="4280768"/>
                  <a:ext cx="8151440" cy="1346919"/>
                  <a:chOff x="525016" y="4280768"/>
                  <a:chExt cx="8151440" cy="1346919"/>
                </a:xfrm>
              </p:grpSpPr>
              <p:pic>
                <p:nvPicPr>
                  <p:cNvPr id="30" name="Picture 12" descr="S_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016" y="4280768"/>
                    <a:ext cx="8151440" cy="13469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1" name="Picture 2" descr="C:\Users\walt_Mi\AppData\Local\Microsoft\Windows\Temporary Internet Files\Content.Outlook\3Y84AUCB\Foerdermanagement_Fotolia_88934010_M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7284203" y="4280768"/>
                    <a:ext cx="1391660" cy="13469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9" name="Picture 4" descr="6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572000" y="4280768"/>
                  <a:ext cx="1381539" cy="1346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7" name="Rechteck 26"/>
              <p:cNvSpPr/>
              <p:nvPr/>
            </p:nvSpPr>
            <p:spPr>
              <a:xfrm>
                <a:off x="7812361" y="3890865"/>
                <a:ext cx="893616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500" dirty="0" err="1" smtClean="0"/>
                  <a:t>Credit</a:t>
                </a:r>
                <a:r>
                  <a:rPr lang="de-DE" sz="500" dirty="0" smtClean="0"/>
                  <a:t>: </a:t>
                </a:r>
                <a:r>
                  <a:rPr lang="de-DE" sz="500" dirty="0" err="1" smtClean="0"/>
                  <a:t>Nonwarit</a:t>
                </a:r>
                <a:r>
                  <a:rPr lang="de-DE" sz="500" dirty="0" smtClean="0"/>
                  <a:t>/</a:t>
                </a:r>
                <a:r>
                  <a:rPr lang="de-DE" sz="500" dirty="0" err="1" smtClean="0"/>
                  <a:t>Fotolia</a:t>
                </a:r>
                <a:endParaRPr lang="de-DE" sz="500" dirty="0"/>
              </a:p>
            </p:txBody>
          </p:sp>
        </p:grp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42" t="956" r="14298" b="2726"/>
            <a:stretch/>
          </p:blipFill>
          <p:spPr bwMode="auto">
            <a:xfrm>
              <a:off x="1812925" y="2658145"/>
              <a:ext cx="1371600" cy="134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1097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>
                <a:cs typeface="Arial" charset="0"/>
                <a:sym typeface="Arial" charset="0"/>
              </a:rPr>
              <a:t>Aeronautics</a:t>
            </a:r>
            <a:endParaRPr lang="de-DE" dirty="0" smtClean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GOR WS 2017 DLR-BS &gt; Basermann  •  DLR Introduction GOR WS BS.pptx &gt; 18.05.2017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72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LR_Präsentation_4zu3_DE_ne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2E9BF88B06041BC05D8A8E8291C9A" ma:contentTypeVersion="0" ma:contentTypeDescription="Ein neues Dokument erstellen." ma:contentTypeScope="" ma:versionID="0fc95706f8bb51336abf1d7a2e56aacc">
  <xsd:schema xmlns:xsd="http://www.w3.org/2001/XMLSchema" xmlns:xs="http://www.w3.org/2001/XMLSchema" xmlns:p="http://schemas.microsoft.com/office/2006/metadata/properties" xmlns:ns2="BFE9A280-B088-4160-BC05-D8A8E8291C9A" targetNamespace="http://schemas.microsoft.com/office/2006/metadata/properties" ma:root="true" ma:fieldsID="f8dfcf1d5fadcd364ecf6aed5b947c1d" ns2:_="">
    <xsd:import namespace="BFE9A280-B088-4160-BC05-D8A8E8291C9A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SPSDescription" minOccurs="0"/>
                <xsd:element ref="ns2:Status" minOccurs="0"/>
                <xsd:element ref="ns2:K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9A280-B088-4160-BC05-D8A8E8291C9A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Besitzer" ma:internalName="Owner">
      <xsd:simpleType>
        <xsd:restriction base="dms:Text"/>
      </xsd:simpleType>
    </xsd:element>
    <xsd:element name="SPSDescription" ma:index="9" nillable="true" ma:displayName="Beschreibung" ma:internalName="SPSDescription">
      <xsd:simpleType>
        <xsd:restriction base="dms:Note">
          <xsd:maxLength value="255"/>
        </xsd:restriction>
      </xsd:simpleType>
    </xsd:element>
    <xsd:element name="Status" ma:index="10" nillable="true" ma:displayName="Status" ma:internalName="Status">
      <xsd:simpleType>
        <xsd:restriction base="dms:Choice">
          <xsd:enumeration value="Rough"/>
          <xsd:enumeration value="Draft"/>
          <xsd:enumeration value="In Review"/>
          <xsd:enumeration value="Final"/>
        </xsd:restriction>
      </xsd:simpleType>
    </xsd:element>
    <xsd:element name="Kategorie" ma:index="11" nillable="true" ma:displayName="Kategorie" ma:format="Dropdown" ma:internalName="Kategorie">
      <xsd:simpleType>
        <xsd:restriction base="dms:Choice">
          <xsd:enumeration value="Foliensatz"/>
          <xsd:enumeration value="Formatvorlage"/>
          <xsd:enumeration value="Handoutsatz"/>
          <xsd:enumeration value="Inf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BFE9A280-B088-4160-BC05-D8A8E8291C9A" xsi:nil="true"/>
    <Status xmlns="BFE9A280-B088-4160-BC05-D8A8E8291C9A" xsi:nil="true"/>
    <SPSDescription xmlns="BFE9A280-B088-4160-BC05-D8A8E8291C9A" xsi:nil="true"/>
    <Owner xmlns="BFE9A280-B088-4160-BC05-D8A8E8291C9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D7C95ED0-AEC8-4E75-9F50-0DAAAB7AAD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9A280-B088-4160-BC05-D8A8E8291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4D4154-78C3-4198-B0E2-3AFCB5F29819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BFE9A280-B088-4160-BC05-D8A8E8291C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67C055-F253-4DD7-B950-4C668CD60FE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4F15573-F1C9-4F86-B645-9414221BA1F2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1900</Words>
  <Application>Microsoft Office PowerPoint</Application>
  <PresentationFormat>Bildschirmpräsentation (4:3)</PresentationFormat>
  <Paragraphs>388</Paragraphs>
  <Slides>32</Slides>
  <Notes>13</Notes>
  <HiddenSlides>2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4" baseType="lpstr">
      <vt:lpstr>DLR-Präsentation 4:3 Englisch</vt:lpstr>
      <vt:lpstr>DLR_Präsentation_4zu3_DE_neu</vt:lpstr>
      <vt:lpstr>Introduction German Aerospace Center (DLR)</vt:lpstr>
      <vt:lpstr>PowerPoint-Präsentation</vt:lpstr>
      <vt:lpstr>Locations and employees</vt:lpstr>
      <vt:lpstr>Main characteristics of the general strategy </vt:lpstr>
      <vt:lpstr>Total income 2016 – Research, operations and management tasks: €922 Mio.  (excluding trustee funding from the Space Administration / DLR Project Management Agency) </vt:lpstr>
      <vt:lpstr>Human Resources Development and Development of Young Talents</vt:lpstr>
      <vt:lpstr>Participation in the Helmholtz Association</vt:lpstr>
      <vt:lpstr>Research Areas</vt:lpstr>
      <vt:lpstr>Aeronautics</vt:lpstr>
      <vt:lpstr>DLR Aeronautics</vt:lpstr>
      <vt:lpstr>Key Concepts</vt:lpstr>
      <vt:lpstr>Sites Involved in Aeronautics</vt:lpstr>
      <vt:lpstr>Space Research and Technology</vt:lpstr>
      <vt:lpstr>DLR Space Research and Technology </vt:lpstr>
      <vt:lpstr>Goals and Strategies of Space Research and Technology</vt:lpstr>
      <vt:lpstr>PowerPoint-Präsentation</vt:lpstr>
      <vt:lpstr>Institutes and Facilities Involved in  Space Research and Technology *</vt:lpstr>
      <vt:lpstr>Transport</vt:lpstr>
      <vt:lpstr>Vision and overarching objectives</vt:lpstr>
      <vt:lpstr>Objectives</vt:lpstr>
      <vt:lpstr>Institutes and Facilities Involved in Transport</vt:lpstr>
      <vt:lpstr>Energy</vt:lpstr>
      <vt:lpstr>Challenges &amp; goals in energy research</vt:lpstr>
      <vt:lpstr>Topics within DLR energy research</vt:lpstr>
      <vt:lpstr>Institutes and Facilities Involved in Energy  </vt:lpstr>
      <vt:lpstr>DLR Site  Braunschweig</vt:lpstr>
      <vt:lpstr>DLR Institute Simulation and Software Technology Scientific Themes and Working Groups</vt:lpstr>
      <vt:lpstr>Analysis and Optimization of the Spaceliner Pre-Design</vt:lpstr>
      <vt:lpstr>PowerPoint-Präsentation</vt:lpstr>
      <vt:lpstr>Applications for Quantum Annealers</vt:lpstr>
      <vt:lpstr>Two Talks on Adiabatic Quantum Annealing Tomorrow</vt:lpstr>
      <vt:lpstr>PowerPoint-Präsentation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DLR standard presentation</dc:title>
  <dc:creator>Walter, Michael (VO-PR)</dc:creator>
  <cp:lastModifiedBy>Basermann, Achim</cp:lastModifiedBy>
  <cp:revision>164</cp:revision>
  <dcterms:created xsi:type="dcterms:W3CDTF">2012-06-19T06:51:55Z</dcterms:created>
  <dcterms:modified xsi:type="dcterms:W3CDTF">2017-05-17T17:58:04Z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0x01010080A2E9BF88B06041BC05D8A8E8291C9A</vt:lpwstr>
  </property>
</Properties>
</file>