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330" r:id="rId3"/>
    <p:sldId id="331" r:id="rId4"/>
    <p:sldId id="392" r:id="rId5"/>
    <p:sldId id="393" r:id="rId6"/>
    <p:sldId id="386" r:id="rId7"/>
    <p:sldId id="394" r:id="rId8"/>
    <p:sldId id="395" r:id="rId9"/>
    <p:sldId id="348" r:id="rId10"/>
    <p:sldId id="396" r:id="rId11"/>
    <p:sldId id="398" r:id="rId12"/>
    <p:sldId id="397" r:id="rId13"/>
    <p:sldId id="399" r:id="rId14"/>
    <p:sldId id="388" r:id="rId15"/>
    <p:sldId id="400" r:id="rId16"/>
    <p:sldId id="401" r:id="rId17"/>
    <p:sldId id="391" r:id="rId18"/>
    <p:sldId id="402" r:id="rId19"/>
    <p:sldId id="403" r:id="rId20"/>
    <p:sldId id="390" r:id="rId21"/>
    <p:sldId id="404" r:id="rId22"/>
    <p:sldId id="405" r:id="rId23"/>
    <p:sldId id="343" r:id="rId24"/>
    <p:sldId id="383" r:id="rId25"/>
  </p:sldIdLst>
  <p:sldSz cx="12195175" cy="6859588"/>
  <p:notesSz cx="9926638" cy="6797675"/>
  <p:defaultTextStyle>
    <a:defPPr>
      <a:defRPr lang="de-DE"/>
    </a:defPPr>
    <a:lvl1pPr marL="0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1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81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72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63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52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43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34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24" algn="l" defTabSz="9137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nale Präsentation" id="{70311785-352D-42D2-96F8-E21C0EF84C1E}">
          <p14:sldIdLst>
            <p14:sldId id="330"/>
            <p14:sldId id="331"/>
            <p14:sldId id="392"/>
            <p14:sldId id="393"/>
            <p14:sldId id="386"/>
            <p14:sldId id="394"/>
            <p14:sldId id="395"/>
            <p14:sldId id="348"/>
            <p14:sldId id="396"/>
            <p14:sldId id="398"/>
            <p14:sldId id="397"/>
            <p14:sldId id="399"/>
            <p14:sldId id="388"/>
            <p14:sldId id="400"/>
            <p14:sldId id="401"/>
            <p14:sldId id="391"/>
            <p14:sldId id="402"/>
            <p14:sldId id="403"/>
            <p14:sldId id="390"/>
            <p14:sldId id="404"/>
            <p14:sldId id="405"/>
            <p14:sldId id="343"/>
            <p14:sldId id="383"/>
          </p14:sldIdLst>
        </p14:section>
        <p14:section name="Backup" id="{F2EDBD39-F1E4-4DD7-BB2A-F0AE4A29001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9ABB59"/>
    <a:srgbClr val="647D33"/>
    <a:srgbClr val="93B64E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43" autoAdjust="0"/>
  </p:normalViewPr>
  <p:slideViewPr>
    <p:cSldViewPr>
      <p:cViewPr>
        <p:scale>
          <a:sx n="60" d="100"/>
          <a:sy n="60" d="100"/>
        </p:scale>
        <p:origin x="-1445" y="-302"/>
      </p:cViewPr>
      <p:guideLst>
        <p:guide orient="horz" pos="890"/>
        <p:guide orient="horz" pos="3974"/>
        <p:guide orient="horz" pos="3884"/>
        <p:guide orient="horz" pos="1162"/>
        <p:guide orient="horz" pos="2387"/>
        <p:guide orient="horz" pos="3385"/>
        <p:guide orient="horz" pos="2251"/>
        <p:guide pos="4022"/>
        <p:guide pos="258"/>
        <p:guide pos="2934"/>
        <p:guide pos="5202"/>
        <p:guide pos="5156"/>
        <p:guide pos="5247"/>
        <p:guide pos="7470"/>
        <p:guide pos="4068"/>
        <p:guide pos="6336"/>
        <p:guide pos="6381"/>
        <p:guide pos="4839"/>
        <p:guide pos="5429"/>
        <p:guide pos="2843"/>
        <p:guide pos="13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EE5C9AEB-0525-4DDB-B8DB-77E93B3ED51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 smtClean="0"/>
            <a:t>Anforderungs-analyse</a:t>
          </a:r>
          <a:endParaRPr lang="en-GB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/>
        </a:p>
      </dgm:t>
    </dgm:pt>
    <dgm:pt modelId="{D9CE6809-7594-4923-85BC-1C3C702AA6E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 smtClean="0"/>
            <a:t>Konzeptionierung</a:t>
          </a:r>
          <a:endParaRPr lang="en-GB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/>
        </a:p>
      </dgm:t>
    </dgm:pt>
    <dgm:pt modelId="{18F7EA04-7D3D-4733-85D4-8AB2C8185E1A}">
      <dgm:prSet phldrT="[Text]"/>
      <dgm:spPr>
        <a:solidFill>
          <a:srgbClr val="647D33"/>
        </a:solidFill>
      </dgm:spPr>
      <dgm:t>
        <a:bodyPr/>
        <a:lstStyle/>
        <a:p>
          <a:r>
            <a:rPr lang="de-DE" dirty="0" err="1" smtClean="0"/>
            <a:t>Implemen-tierung</a:t>
          </a:r>
          <a:endParaRPr lang="en-GB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/>
        </a:p>
      </dgm:t>
    </dgm:pt>
    <dgm:pt modelId="{25C03FF9-C9C1-448B-A89A-7FC7835BD350}">
      <dgm:prSet/>
      <dgm:spPr>
        <a:solidFill>
          <a:srgbClr val="9ABB59"/>
        </a:solidFill>
      </dgm:spPr>
      <dgm:t>
        <a:bodyPr/>
        <a:lstStyle/>
        <a:p>
          <a:r>
            <a:rPr lang="de-DE" dirty="0" smtClean="0"/>
            <a:t>Pilotbetrieb</a:t>
          </a:r>
          <a:endParaRPr lang="en-GB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EAFF99-6971-4BAB-8A2D-7CDAED288965}" type="presOf" srcId="{744E63FB-EC53-4A5B-8185-C7C0A576A533}" destId="{27419A5C-CBC5-4906-9002-24DA1EAC122C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C86753E4-7353-4EB8-9EE1-65373CB94357}" type="presOf" srcId="{18F7EA04-7D3D-4733-85D4-8AB2C8185E1A}" destId="{74194336-D4D5-4223-9077-41005FD2F80E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7AE8675C-D5D9-4A4D-B858-39ED7AFE628B}" type="presOf" srcId="{25C03FF9-C9C1-448B-A89A-7FC7835BD350}" destId="{F205FC14-6426-484B-8B96-2523FA2595CD}" srcOrd="0" destOrd="0" presId="urn:microsoft.com/office/officeart/2005/8/layout/chevron1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F874DA9C-68D8-469C-8966-BD496FC09114}" type="presOf" srcId="{EE5C9AEB-0525-4DDB-B8DB-77E93B3ED516}" destId="{55819AD1-E8CA-4821-B63D-FCE44455C903}" srcOrd="0" destOrd="0" presId="urn:microsoft.com/office/officeart/2005/8/layout/chevron1"/>
    <dgm:cxn modelId="{2E843150-3DA7-4F01-BDAA-9EED85A49301}" type="presOf" srcId="{D9CE6809-7594-4923-85BC-1C3C702AA6E0}" destId="{FEAC0E78-9C71-46CD-BB31-625311E0296D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98BD2C22-E881-4C95-A059-CF75EA5F2D2E}" type="presParOf" srcId="{27419A5C-CBC5-4906-9002-24DA1EAC122C}" destId="{55819AD1-E8CA-4821-B63D-FCE44455C903}" srcOrd="0" destOrd="0" presId="urn:microsoft.com/office/officeart/2005/8/layout/chevron1"/>
    <dgm:cxn modelId="{6D514507-206D-466F-9923-19E05122E9CD}" type="presParOf" srcId="{27419A5C-CBC5-4906-9002-24DA1EAC122C}" destId="{831BC091-4461-4E27-AB3B-A9A76EBE7A23}" srcOrd="1" destOrd="0" presId="urn:microsoft.com/office/officeart/2005/8/layout/chevron1"/>
    <dgm:cxn modelId="{F912AE4B-0063-442C-A241-C5C9D9CBFB15}" type="presParOf" srcId="{27419A5C-CBC5-4906-9002-24DA1EAC122C}" destId="{FEAC0E78-9C71-46CD-BB31-625311E0296D}" srcOrd="2" destOrd="0" presId="urn:microsoft.com/office/officeart/2005/8/layout/chevron1"/>
    <dgm:cxn modelId="{E9F8805E-AC26-4ECB-8C22-E6D44337A1A7}" type="presParOf" srcId="{27419A5C-CBC5-4906-9002-24DA1EAC122C}" destId="{9070944C-7438-4B8E-86A8-61A365F3DEF3}" srcOrd="3" destOrd="0" presId="urn:microsoft.com/office/officeart/2005/8/layout/chevron1"/>
    <dgm:cxn modelId="{EBB08F52-8AA2-455E-9F3D-D8F8FD62ABC2}" type="presParOf" srcId="{27419A5C-CBC5-4906-9002-24DA1EAC122C}" destId="{74194336-D4D5-4223-9077-41005FD2F80E}" srcOrd="4" destOrd="0" presId="urn:microsoft.com/office/officeart/2005/8/layout/chevron1"/>
    <dgm:cxn modelId="{3655D152-DC8C-4111-A898-95CF70A8FABF}" type="presParOf" srcId="{27419A5C-CBC5-4906-9002-24DA1EAC122C}" destId="{979EC69D-AADE-472F-B7AB-4258DCE340E5}" srcOrd="5" destOrd="0" presId="urn:microsoft.com/office/officeart/2005/8/layout/chevron1"/>
    <dgm:cxn modelId="{62757A7C-B039-4FD6-BE1E-5716F925E3DB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6658DAC-4F53-4E5C-88C4-4104AB0FA830}" type="presOf" srcId="{744E63FB-EC53-4A5B-8185-C7C0A576A533}" destId="{27419A5C-CBC5-4906-9002-24DA1EAC122C}" srcOrd="0" destOrd="0" presId="urn:microsoft.com/office/officeart/2005/8/layout/chevron1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B148D9FD-1EBE-4230-B548-D2B399AD8C40}" type="presOf" srcId="{D9CE6809-7594-4923-85BC-1C3C702AA6E0}" destId="{FEAC0E78-9C71-46CD-BB31-625311E0296D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77A223E8-0D64-4E0B-8F31-73EBE78E9428}" type="presOf" srcId="{18F7EA04-7D3D-4733-85D4-8AB2C8185E1A}" destId="{74194336-D4D5-4223-9077-41005FD2F80E}" srcOrd="0" destOrd="0" presId="urn:microsoft.com/office/officeart/2005/8/layout/chevron1"/>
    <dgm:cxn modelId="{DFC8307F-AECD-4413-A6D4-0F8D73CEB62C}" type="presOf" srcId="{EE5C9AEB-0525-4DDB-B8DB-77E93B3ED516}" destId="{55819AD1-E8CA-4821-B63D-FCE44455C903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C96FD7D5-60B7-4445-B582-9A739B6E968A}" type="presOf" srcId="{25C03FF9-C9C1-448B-A89A-7FC7835BD350}" destId="{F205FC14-6426-484B-8B96-2523FA2595CD}" srcOrd="0" destOrd="0" presId="urn:microsoft.com/office/officeart/2005/8/layout/chevron1"/>
    <dgm:cxn modelId="{A14DA12C-6276-40BC-9551-96E1E7456B2B}" type="presParOf" srcId="{27419A5C-CBC5-4906-9002-24DA1EAC122C}" destId="{55819AD1-E8CA-4821-B63D-FCE44455C903}" srcOrd="0" destOrd="0" presId="urn:microsoft.com/office/officeart/2005/8/layout/chevron1"/>
    <dgm:cxn modelId="{6B776D92-38FF-49B6-B30D-D40D943AC987}" type="presParOf" srcId="{27419A5C-CBC5-4906-9002-24DA1EAC122C}" destId="{831BC091-4461-4E27-AB3B-A9A76EBE7A23}" srcOrd="1" destOrd="0" presId="urn:microsoft.com/office/officeart/2005/8/layout/chevron1"/>
    <dgm:cxn modelId="{C1301112-55E9-42EB-91EA-45818D4EA09D}" type="presParOf" srcId="{27419A5C-CBC5-4906-9002-24DA1EAC122C}" destId="{FEAC0E78-9C71-46CD-BB31-625311E0296D}" srcOrd="2" destOrd="0" presId="urn:microsoft.com/office/officeart/2005/8/layout/chevron1"/>
    <dgm:cxn modelId="{F6C57E89-5CF8-40C7-96C4-13A2CBC2AF52}" type="presParOf" srcId="{27419A5C-CBC5-4906-9002-24DA1EAC122C}" destId="{9070944C-7438-4B8E-86A8-61A365F3DEF3}" srcOrd="3" destOrd="0" presId="urn:microsoft.com/office/officeart/2005/8/layout/chevron1"/>
    <dgm:cxn modelId="{A73A17A3-FB5A-4B41-BDF5-8021C93A1B5A}" type="presParOf" srcId="{27419A5C-CBC5-4906-9002-24DA1EAC122C}" destId="{74194336-D4D5-4223-9077-41005FD2F80E}" srcOrd="4" destOrd="0" presId="urn:microsoft.com/office/officeart/2005/8/layout/chevron1"/>
    <dgm:cxn modelId="{55EEE5E3-60A8-4870-89B5-6340857934A2}" type="presParOf" srcId="{27419A5C-CBC5-4906-9002-24DA1EAC122C}" destId="{979EC69D-AADE-472F-B7AB-4258DCE340E5}" srcOrd="5" destOrd="0" presId="urn:microsoft.com/office/officeart/2005/8/layout/chevron1"/>
    <dgm:cxn modelId="{A73ED37A-88F8-482D-94B6-824995E9FA25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43A3BA89-BF0D-4C7A-892B-7F2CC2255D2D}" type="presOf" srcId="{EE5C9AEB-0525-4DDB-B8DB-77E93B3ED516}" destId="{55819AD1-E8CA-4821-B63D-FCE44455C903}" srcOrd="0" destOrd="0" presId="urn:microsoft.com/office/officeart/2005/8/layout/chevron1"/>
    <dgm:cxn modelId="{80E5B433-DAA8-40B0-9625-D3705E0A3A4E}" type="presOf" srcId="{744E63FB-EC53-4A5B-8185-C7C0A576A533}" destId="{27419A5C-CBC5-4906-9002-24DA1EAC122C}" srcOrd="0" destOrd="0" presId="urn:microsoft.com/office/officeart/2005/8/layout/chevron1"/>
    <dgm:cxn modelId="{820F46BE-08F7-4EF9-B83D-09C633614F83}" type="presOf" srcId="{25C03FF9-C9C1-448B-A89A-7FC7835BD350}" destId="{F205FC14-6426-484B-8B96-2523FA2595CD}" srcOrd="0" destOrd="0" presId="urn:microsoft.com/office/officeart/2005/8/layout/chevron1"/>
    <dgm:cxn modelId="{9B5A7FFF-7345-4C25-B3BD-25BA19A7B593}" type="presOf" srcId="{D9CE6809-7594-4923-85BC-1C3C702AA6E0}" destId="{FEAC0E78-9C71-46CD-BB31-625311E0296D}" srcOrd="0" destOrd="0" presId="urn:microsoft.com/office/officeart/2005/8/layout/chevron1"/>
    <dgm:cxn modelId="{AEBF37A0-136F-469D-A68B-FC177DDAC82A}" type="presOf" srcId="{18F7EA04-7D3D-4733-85D4-8AB2C8185E1A}" destId="{74194336-D4D5-4223-9077-41005FD2F80E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4378AD67-9E8D-40ED-B7CF-4D4056F7ED16}" type="presParOf" srcId="{27419A5C-CBC5-4906-9002-24DA1EAC122C}" destId="{55819AD1-E8CA-4821-B63D-FCE44455C903}" srcOrd="0" destOrd="0" presId="urn:microsoft.com/office/officeart/2005/8/layout/chevron1"/>
    <dgm:cxn modelId="{04832CC6-86B3-4740-A571-AE9881B30183}" type="presParOf" srcId="{27419A5C-CBC5-4906-9002-24DA1EAC122C}" destId="{831BC091-4461-4E27-AB3B-A9A76EBE7A23}" srcOrd="1" destOrd="0" presId="urn:microsoft.com/office/officeart/2005/8/layout/chevron1"/>
    <dgm:cxn modelId="{3415B5E1-AFFD-40C2-A3A2-5DACB1754FA3}" type="presParOf" srcId="{27419A5C-CBC5-4906-9002-24DA1EAC122C}" destId="{FEAC0E78-9C71-46CD-BB31-625311E0296D}" srcOrd="2" destOrd="0" presId="urn:microsoft.com/office/officeart/2005/8/layout/chevron1"/>
    <dgm:cxn modelId="{B2CC7A56-A51E-441C-B10F-2B909BA73F88}" type="presParOf" srcId="{27419A5C-CBC5-4906-9002-24DA1EAC122C}" destId="{9070944C-7438-4B8E-86A8-61A365F3DEF3}" srcOrd="3" destOrd="0" presId="urn:microsoft.com/office/officeart/2005/8/layout/chevron1"/>
    <dgm:cxn modelId="{B2D509C7-FF93-4D15-B3EB-6238BD2AF991}" type="presParOf" srcId="{27419A5C-CBC5-4906-9002-24DA1EAC122C}" destId="{74194336-D4D5-4223-9077-41005FD2F80E}" srcOrd="4" destOrd="0" presId="urn:microsoft.com/office/officeart/2005/8/layout/chevron1"/>
    <dgm:cxn modelId="{A2EA67E2-D22B-4537-B7A0-A8BBDF84BC29}" type="presParOf" srcId="{27419A5C-CBC5-4906-9002-24DA1EAC122C}" destId="{979EC69D-AADE-472F-B7AB-4258DCE340E5}" srcOrd="5" destOrd="0" presId="urn:microsoft.com/office/officeart/2005/8/layout/chevron1"/>
    <dgm:cxn modelId="{1977A15D-E228-4E8A-8AE6-1289A7ED51BE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5EBF2ED-CF3A-47B3-ADB0-AD329B47569D}" type="presOf" srcId="{18F7EA04-7D3D-4733-85D4-8AB2C8185E1A}" destId="{74194336-D4D5-4223-9077-41005FD2F80E}" srcOrd="0" destOrd="0" presId="urn:microsoft.com/office/officeart/2005/8/layout/chevron1"/>
    <dgm:cxn modelId="{B148D946-2D4A-4921-B59E-B319F210CAAE}" type="presOf" srcId="{25C03FF9-C9C1-448B-A89A-7FC7835BD350}" destId="{F205FC14-6426-484B-8B96-2523FA2595CD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115ED523-36D6-4BFF-8E4D-F3EB2ECA7877}" type="presOf" srcId="{D9CE6809-7594-4923-85BC-1C3C702AA6E0}" destId="{FEAC0E78-9C71-46CD-BB31-625311E0296D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48288BDD-271D-4F47-BF4C-9B533AB00EE5}" type="presOf" srcId="{744E63FB-EC53-4A5B-8185-C7C0A576A533}" destId="{27419A5C-CBC5-4906-9002-24DA1EAC122C}" srcOrd="0" destOrd="0" presId="urn:microsoft.com/office/officeart/2005/8/layout/chevron1"/>
    <dgm:cxn modelId="{B7EBAF7A-0B1A-4C47-9135-FD04DCFE9CE0}" type="presOf" srcId="{EE5C9AEB-0525-4DDB-B8DB-77E93B3ED516}" destId="{55819AD1-E8CA-4821-B63D-FCE44455C903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6FC3418B-8F63-4700-80EE-9A12EA91752B}" type="presParOf" srcId="{27419A5C-CBC5-4906-9002-24DA1EAC122C}" destId="{55819AD1-E8CA-4821-B63D-FCE44455C903}" srcOrd="0" destOrd="0" presId="urn:microsoft.com/office/officeart/2005/8/layout/chevron1"/>
    <dgm:cxn modelId="{1AA3CBF6-7C33-442B-9A5F-AF61D1AE68A1}" type="presParOf" srcId="{27419A5C-CBC5-4906-9002-24DA1EAC122C}" destId="{831BC091-4461-4E27-AB3B-A9A76EBE7A23}" srcOrd="1" destOrd="0" presId="urn:microsoft.com/office/officeart/2005/8/layout/chevron1"/>
    <dgm:cxn modelId="{C132D68E-9DC4-43AA-8FBB-54D95CF42E56}" type="presParOf" srcId="{27419A5C-CBC5-4906-9002-24DA1EAC122C}" destId="{FEAC0E78-9C71-46CD-BB31-625311E0296D}" srcOrd="2" destOrd="0" presId="urn:microsoft.com/office/officeart/2005/8/layout/chevron1"/>
    <dgm:cxn modelId="{00415683-73B7-4F12-B641-0F702E36C94B}" type="presParOf" srcId="{27419A5C-CBC5-4906-9002-24DA1EAC122C}" destId="{9070944C-7438-4B8E-86A8-61A365F3DEF3}" srcOrd="3" destOrd="0" presId="urn:microsoft.com/office/officeart/2005/8/layout/chevron1"/>
    <dgm:cxn modelId="{4AF45224-F825-4725-ABD1-140EE8D9E3B2}" type="presParOf" srcId="{27419A5C-CBC5-4906-9002-24DA1EAC122C}" destId="{74194336-D4D5-4223-9077-41005FD2F80E}" srcOrd="4" destOrd="0" presId="urn:microsoft.com/office/officeart/2005/8/layout/chevron1"/>
    <dgm:cxn modelId="{24DEC2E6-DAB9-4B4D-8D42-D41113A90086}" type="presParOf" srcId="{27419A5C-CBC5-4906-9002-24DA1EAC122C}" destId="{979EC69D-AADE-472F-B7AB-4258DCE340E5}" srcOrd="5" destOrd="0" presId="urn:microsoft.com/office/officeart/2005/8/layout/chevron1"/>
    <dgm:cxn modelId="{EF728F54-D220-4C19-9DEF-369B3B974CFA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8467AFE3-3092-4ACF-958E-4B8C7C2C9E17}" type="presOf" srcId="{EE5C9AEB-0525-4DDB-B8DB-77E93B3ED516}" destId="{55819AD1-E8CA-4821-B63D-FCE44455C903}" srcOrd="0" destOrd="0" presId="urn:microsoft.com/office/officeart/2005/8/layout/chevron1"/>
    <dgm:cxn modelId="{8CEFB414-11B9-473C-BD1A-5B5FE27EF339}" type="presOf" srcId="{744E63FB-EC53-4A5B-8185-C7C0A576A533}" destId="{27419A5C-CBC5-4906-9002-24DA1EAC122C}" srcOrd="0" destOrd="0" presId="urn:microsoft.com/office/officeart/2005/8/layout/chevron1"/>
    <dgm:cxn modelId="{CE9BC08C-3F66-4AA2-94FF-E3BDA66356EB}" type="presOf" srcId="{18F7EA04-7D3D-4733-85D4-8AB2C8185E1A}" destId="{74194336-D4D5-4223-9077-41005FD2F80E}" srcOrd="0" destOrd="0" presId="urn:microsoft.com/office/officeart/2005/8/layout/chevron1"/>
    <dgm:cxn modelId="{985E1E3D-791D-41CC-95BF-B202C79375AA}" type="presOf" srcId="{25C03FF9-C9C1-448B-A89A-7FC7835BD350}" destId="{F205FC14-6426-484B-8B96-2523FA2595CD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31315BEC-C5FE-4F3C-A48D-5846F113A8EC}" type="presOf" srcId="{D9CE6809-7594-4923-85BC-1C3C702AA6E0}" destId="{FEAC0E78-9C71-46CD-BB31-625311E0296D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F5582EF7-969C-47C0-906B-C6577522B7CB}" type="presParOf" srcId="{27419A5C-CBC5-4906-9002-24DA1EAC122C}" destId="{55819AD1-E8CA-4821-B63D-FCE44455C903}" srcOrd="0" destOrd="0" presId="urn:microsoft.com/office/officeart/2005/8/layout/chevron1"/>
    <dgm:cxn modelId="{F71982EE-02CB-485E-A452-32F9434C266E}" type="presParOf" srcId="{27419A5C-CBC5-4906-9002-24DA1EAC122C}" destId="{831BC091-4461-4E27-AB3B-A9A76EBE7A23}" srcOrd="1" destOrd="0" presId="urn:microsoft.com/office/officeart/2005/8/layout/chevron1"/>
    <dgm:cxn modelId="{A19CA7DC-1D9F-4C11-87F5-ED67E56719A4}" type="presParOf" srcId="{27419A5C-CBC5-4906-9002-24DA1EAC122C}" destId="{FEAC0E78-9C71-46CD-BB31-625311E0296D}" srcOrd="2" destOrd="0" presId="urn:microsoft.com/office/officeart/2005/8/layout/chevron1"/>
    <dgm:cxn modelId="{037D8AD3-CC93-4D35-AA05-1424077E254E}" type="presParOf" srcId="{27419A5C-CBC5-4906-9002-24DA1EAC122C}" destId="{9070944C-7438-4B8E-86A8-61A365F3DEF3}" srcOrd="3" destOrd="0" presId="urn:microsoft.com/office/officeart/2005/8/layout/chevron1"/>
    <dgm:cxn modelId="{4A83541A-BB82-42FD-80F7-B7546EE95E2D}" type="presParOf" srcId="{27419A5C-CBC5-4906-9002-24DA1EAC122C}" destId="{74194336-D4D5-4223-9077-41005FD2F80E}" srcOrd="4" destOrd="0" presId="urn:microsoft.com/office/officeart/2005/8/layout/chevron1"/>
    <dgm:cxn modelId="{7CEC1CC3-1F6F-44DA-98BE-598AE204D4E3}" type="presParOf" srcId="{27419A5C-CBC5-4906-9002-24DA1EAC122C}" destId="{979EC69D-AADE-472F-B7AB-4258DCE340E5}" srcOrd="5" destOrd="0" presId="urn:microsoft.com/office/officeart/2005/8/layout/chevron1"/>
    <dgm:cxn modelId="{D6C78037-8705-4353-AA7F-77883C4F1B80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4D812383-8A08-4843-887D-EACC50D4B0F2}" type="presOf" srcId="{D9CE6809-7594-4923-85BC-1C3C702AA6E0}" destId="{FEAC0E78-9C71-46CD-BB31-625311E0296D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A2A25610-8CC0-459F-970F-755F4A0A8DA9}" type="presOf" srcId="{25C03FF9-C9C1-448B-A89A-7FC7835BD350}" destId="{F205FC14-6426-484B-8B96-2523FA2595CD}" srcOrd="0" destOrd="0" presId="urn:microsoft.com/office/officeart/2005/8/layout/chevron1"/>
    <dgm:cxn modelId="{4EDFA886-8946-4A92-8400-580643C40CEE}" type="presOf" srcId="{18F7EA04-7D3D-4733-85D4-8AB2C8185E1A}" destId="{74194336-D4D5-4223-9077-41005FD2F80E}" srcOrd="0" destOrd="0" presId="urn:microsoft.com/office/officeart/2005/8/layout/chevron1"/>
    <dgm:cxn modelId="{FA2E2C7B-DA1B-4DB3-A663-5D43AF60194F}" type="presOf" srcId="{744E63FB-EC53-4A5B-8185-C7C0A576A533}" destId="{27419A5C-CBC5-4906-9002-24DA1EAC122C}" srcOrd="0" destOrd="0" presId="urn:microsoft.com/office/officeart/2005/8/layout/chevron1"/>
    <dgm:cxn modelId="{3ADF46A9-6DC4-4079-8D2F-95E9BE6B085E}" type="presOf" srcId="{EE5C9AEB-0525-4DDB-B8DB-77E93B3ED516}" destId="{55819AD1-E8CA-4821-B63D-FCE44455C903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2DD1F9BA-9D35-445A-B9A4-CB39CB02B9DD}" type="presParOf" srcId="{27419A5C-CBC5-4906-9002-24DA1EAC122C}" destId="{55819AD1-E8CA-4821-B63D-FCE44455C903}" srcOrd="0" destOrd="0" presId="urn:microsoft.com/office/officeart/2005/8/layout/chevron1"/>
    <dgm:cxn modelId="{3D599AD9-9ED6-4FF2-B988-17F8D00C67AF}" type="presParOf" srcId="{27419A5C-CBC5-4906-9002-24DA1EAC122C}" destId="{831BC091-4461-4E27-AB3B-A9A76EBE7A23}" srcOrd="1" destOrd="0" presId="urn:microsoft.com/office/officeart/2005/8/layout/chevron1"/>
    <dgm:cxn modelId="{2626978A-CDAD-430B-A886-90180DA647E0}" type="presParOf" srcId="{27419A5C-CBC5-4906-9002-24DA1EAC122C}" destId="{FEAC0E78-9C71-46CD-BB31-625311E0296D}" srcOrd="2" destOrd="0" presId="urn:microsoft.com/office/officeart/2005/8/layout/chevron1"/>
    <dgm:cxn modelId="{CCAE9AFE-C983-410D-9BEA-6BAFA282A765}" type="presParOf" srcId="{27419A5C-CBC5-4906-9002-24DA1EAC122C}" destId="{9070944C-7438-4B8E-86A8-61A365F3DEF3}" srcOrd="3" destOrd="0" presId="urn:microsoft.com/office/officeart/2005/8/layout/chevron1"/>
    <dgm:cxn modelId="{12A9A663-E420-4689-91DE-5C6CDA4077DD}" type="presParOf" srcId="{27419A5C-CBC5-4906-9002-24DA1EAC122C}" destId="{74194336-D4D5-4223-9077-41005FD2F80E}" srcOrd="4" destOrd="0" presId="urn:microsoft.com/office/officeart/2005/8/layout/chevron1"/>
    <dgm:cxn modelId="{54A14B05-5F85-40F0-9A85-74AB6887871F}" type="presParOf" srcId="{27419A5C-CBC5-4906-9002-24DA1EAC122C}" destId="{979EC69D-AADE-472F-B7AB-4258DCE340E5}" srcOrd="5" destOrd="0" presId="urn:microsoft.com/office/officeart/2005/8/layout/chevron1"/>
    <dgm:cxn modelId="{5BB40EE4-CE6B-4100-9194-207C0B0334A6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EE5C9AEB-0525-4DDB-B8DB-77E93B3ED51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 smtClean="0"/>
            <a:t>Anforderungs-analyse</a:t>
          </a:r>
          <a:endParaRPr lang="en-GB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/>
        </a:p>
      </dgm:t>
    </dgm:pt>
    <dgm:pt modelId="{D9CE6809-7594-4923-85BC-1C3C702AA6E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dirty="0" smtClean="0"/>
            <a:t>Konzeptionierung</a:t>
          </a:r>
          <a:endParaRPr lang="en-GB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/>
        </a:p>
      </dgm:t>
    </dgm:pt>
    <dgm:pt modelId="{18F7EA04-7D3D-4733-85D4-8AB2C8185E1A}">
      <dgm:prSet phldrT="[Text]"/>
      <dgm:spPr>
        <a:solidFill>
          <a:srgbClr val="647D33"/>
        </a:solidFill>
      </dgm:spPr>
      <dgm:t>
        <a:bodyPr/>
        <a:lstStyle/>
        <a:p>
          <a:r>
            <a:rPr lang="de-DE" dirty="0" err="1" smtClean="0"/>
            <a:t>Implemen-tierung</a:t>
          </a:r>
          <a:endParaRPr lang="en-GB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/>
        </a:p>
      </dgm:t>
    </dgm:pt>
    <dgm:pt modelId="{25C03FF9-C9C1-448B-A89A-7FC7835BD350}">
      <dgm:prSet/>
      <dgm:spPr>
        <a:solidFill>
          <a:srgbClr val="9ABB59"/>
        </a:solidFill>
      </dgm:spPr>
      <dgm:t>
        <a:bodyPr/>
        <a:lstStyle/>
        <a:p>
          <a:r>
            <a:rPr lang="de-DE" dirty="0" smtClean="0"/>
            <a:t>Pilotbetrieb</a:t>
          </a:r>
          <a:endParaRPr lang="en-GB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074A301-0B28-42CB-B71C-5C3C4BE0E8C4}" type="presOf" srcId="{18F7EA04-7D3D-4733-85D4-8AB2C8185E1A}" destId="{74194336-D4D5-4223-9077-41005FD2F80E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094A7583-23E4-4FCB-963B-8C9DD033C6D6}" type="presOf" srcId="{EE5C9AEB-0525-4DDB-B8DB-77E93B3ED516}" destId="{55819AD1-E8CA-4821-B63D-FCE44455C903}" srcOrd="0" destOrd="0" presId="urn:microsoft.com/office/officeart/2005/8/layout/chevron1"/>
    <dgm:cxn modelId="{9DF017D6-F564-4248-9058-65C26BD452C6}" type="presOf" srcId="{D9CE6809-7594-4923-85BC-1C3C702AA6E0}" destId="{FEAC0E78-9C71-46CD-BB31-625311E0296D}" srcOrd="0" destOrd="0" presId="urn:microsoft.com/office/officeart/2005/8/layout/chevron1"/>
    <dgm:cxn modelId="{A5854502-8EC1-48CC-883D-CBA5F818631D}" type="presOf" srcId="{25C03FF9-C9C1-448B-A89A-7FC7835BD350}" destId="{F205FC14-6426-484B-8B96-2523FA2595CD}" srcOrd="0" destOrd="0" presId="urn:microsoft.com/office/officeart/2005/8/layout/chevron1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CD2CD60E-D1B6-4FE9-9B0A-2C04432CFCBD}" type="presOf" srcId="{744E63FB-EC53-4A5B-8185-C7C0A576A533}" destId="{27419A5C-CBC5-4906-9002-24DA1EAC122C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AC605EC7-25A6-4DF3-847E-7065BAE219C4}" type="presParOf" srcId="{27419A5C-CBC5-4906-9002-24DA1EAC122C}" destId="{55819AD1-E8CA-4821-B63D-FCE44455C903}" srcOrd="0" destOrd="0" presId="urn:microsoft.com/office/officeart/2005/8/layout/chevron1"/>
    <dgm:cxn modelId="{856CE52B-5634-417E-B5A9-0CB685AB6FA4}" type="presParOf" srcId="{27419A5C-CBC5-4906-9002-24DA1EAC122C}" destId="{831BC091-4461-4E27-AB3B-A9A76EBE7A23}" srcOrd="1" destOrd="0" presId="urn:microsoft.com/office/officeart/2005/8/layout/chevron1"/>
    <dgm:cxn modelId="{08523C63-29B2-4BC6-B21E-059127A94B71}" type="presParOf" srcId="{27419A5C-CBC5-4906-9002-24DA1EAC122C}" destId="{FEAC0E78-9C71-46CD-BB31-625311E0296D}" srcOrd="2" destOrd="0" presId="urn:microsoft.com/office/officeart/2005/8/layout/chevron1"/>
    <dgm:cxn modelId="{8C1AB179-4858-4686-AC16-4D08BE85EBEE}" type="presParOf" srcId="{27419A5C-CBC5-4906-9002-24DA1EAC122C}" destId="{9070944C-7438-4B8E-86A8-61A365F3DEF3}" srcOrd="3" destOrd="0" presId="urn:microsoft.com/office/officeart/2005/8/layout/chevron1"/>
    <dgm:cxn modelId="{288C968C-B2E0-4C09-AE4A-1C9B5E00C8AB}" type="presParOf" srcId="{27419A5C-CBC5-4906-9002-24DA1EAC122C}" destId="{74194336-D4D5-4223-9077-41005FD2F80E}" srcOrd="4" destOrd="0" presId="urn:microsoft.com/office/officeart/2005/8/layout/chevron1"/>
    <dgm:cxn modelId="{9E5048C6-9EDD-45C4-BBB8-2EE15180EA3E}" type="presParOf" srcId="{27419A5C-CBC5-4906-9002-24DA1EAC122C}" destId="{979EC69D-AADE-472F-B7AB-4258DCE340E5}" srcOrd="5" destOrd="0" presId="urn:microsoft.com/office/officeart/2005/8/layout/chevron1"/>
    <dgm:cxn modelId="{5A2DA8F3-9BB3-47B8-A542-23898A7112C8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38100">
          <a:solidFill>
            <a:srgbClr val="FF0000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F731F32-DF71-4CF4-B6A3-B16DA3EB593C}" type="presOf" srcId="{D9CE6809-7594-4923-85BC-1C3C702AA6E0}" destId="{FEAC0E78-9C71-46CD-BB31-625311E0296D}" srcOrd="0" destOrd="0" presId="urn:microsoft.com/office/officeart/2005/8/layout/chevron1"/>
    <dgm:cxn modelId="{1C66798A-2534-4D43-8646-9052174205A6}" type="presOf" srcId="{EE5C9AEB-0525-4DDB-B8DB-77E93B3ED516}" destId="{55819AD1-E8CA-4821-B63D-FCE44455C903}" srcOrd="0" destOrd="0" presId="urn:microsoft.com/office/officeart/2005/8/layout/chevron1"/>
    <dgm:cxn modelId="{9B15E017-9BB0-45D9-9740-1EC2D52C3738}" type="presOf" srcId="{744E63FB-EC53-4A5B-8185-C7C0A576A533}" destId="{27419A5C-CBC5-4906-9002-24DA1EAC122C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344C61DE-97BA-4CC5-8916-F555E3768FB8}" type="presOf" srcId="{18F7EA04-7D3D-4733-85D4-8AB2C8185E1A}" destId="{74194336-D4D5-4223-9077-41005FD2F80E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1B60B814-C7FB-450F-BC80-51F08F77B528}" type="presOf" srcId="{25C03FF9-C9C1-448B-A89A-7FC7835BD350}" destId="{F205FC14-6426-484B-8B96-2523FA2595CD}" srcOrd="0" destOrd="0" presId="urn:microsoft.com/office/officeart/2005/8/layout/chevron1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E8073878-63FC-4B06-A2CF-E2CD6BAC1611}" type="presParOf" srcId="{27419A5C-CBC5-4906-9002-24DA1EAC122C}" destId="{55819AD1-E8CA-4821-B63D-FCE44455C903}" srcOrd="0" destOrd="0" presId="urn:microsoft.com/office/officeart/2005/8/layout/chevron1"/>
    <dgm:cxn modelId="{FEF65E86-64AF-438F-BCCC-14A94FDEC70D}" type="presParOf" srcId="{27419A5C-CBC5-4906-9002-24DA1EAC122C}" destId="{831BC091-4461-4E27-AB3B-A9A76EBE7A23}" srcOrd="1" destOrd="0" presId="urn:microsoft.com/office/officeart/2005/8/layout/chevron1"/>
    <dgm:cxn modelId="{E6DFA9EB-7657-402D-AB59-56D150A7D269}" type="presParOf" srcId="{27419A5C-CBC5-4906-9002-24DA1EAC122C}" destId="{FEAC0E78-9C71-46CD-BB31-625311E0296D}" srcOrd="2" destOrd="0" presId="urn:microsoft.com/office/officeart/2005/8/layout/chevron1"/>
    <dgm:cxn modelId="{6B877E2C-D8EF-4564-8BD3-5836B334C6E3}" type="presParOf" srcId="{27419A5C-CBC5-4906-9002-24DA1EAC122C}" destId="{9070944C-7438-4B8E-86A8-61A365F3DEF3}" srcOrd="3" destOrd="0" presId="urn:microsoft.com/office/officeart/2005/8/layout/chevron1"/>
    <dgm:cxn modelId="{9429A8D5-89E1-4953-889C-673E2BBA6CD0}" type="presParOf" srcId="{27419A5C-CBC5-4906-9002-24DA1EAC122C}" destId="{74194336-D4D5-4223-9077-41005FD2F80E}" srcOrd="4" destOrd="0" presId="urn:microsoft.com/office/officeart/2005/8/layout/chevron1"/>
    <dgm:cxn modelId="{F08191EA-723B-488B-BADD-C91D84C7485F}" type="presParOf" srcId="{27419A5C-CBC5-4906-9002-24DA1EAC122C}" destId="{979EC69D-AADE-472F-B7AB-4258DCE340E5}" srcOrd="5" destOrd="0" presId="urn:microsoft.com/office/officeart/2005/8/layout/chevron1"/>
    <dgm:cxn modelId="{D99C6F03-C7D6-491D-9C8D-E752E10E4AFE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38100">
          <a:solidFill>
            <a:srgbClr val="FF0000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F786711B-362B-45D3-B81B-C3D6B6F900D1}" type="presOf" srcId="{18F7EA04-7D3D-4733-85D4-8AB2C8185E1A}" destId="{74194336-D4D5-4223-9077-41005FD2F80E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B1C4A101-E833-4372-A364-4C6018BCC980}" type="presOf" srcId="{EE5C9AEB-0525-4DDB-B8DB-77E93B3ED516}" destId="{55819AD1-E8CA-4821-B63D-FCE44455C903}" srcOrd="0" destOrd="0" presId="urn:microsoft.com/office/officeart/2005/8/layout/chevron1"/>
    <dgm:cxn modelId="{CA974D2A-B6A0-47D8-8B45-EC7BE5406883}" type="presOf" srcId="{744E63FB-EC53-4A5B-8185-C7C0A576A533}" destId="{27419A5C-CBC5-4906-9002-24DA1EAC122C}" srcOrd="0" destOrd="0" presId="urn:microsoft.com/office/officeart/2005/8/layout/chevron1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67A051E1-57D2-4748-AFA5-97EDE39BD051}" type="presOf" srcId="{D9CE6809-7594-4923-85BC-1C3C702AA6E0}" destId="{FEAC0E78-9C71-46CD-BB31-625311E0296D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07DC0A79-DBFA-4DFE-8521-56CF7B84998F}" type="presOf" srcId="{25C03FF9-C9C1-448B-A89A-7FC7835BD350}" destId="{F205FC14-6426-484B-8B96-2523FA2595CD}" srcOrd="0" destOrd="0" presId="urn:microsoft.com/office/officeart/2005/8/layout/chevron1"/>
    <dgm:cxn modelId="{46BD4A83-A8D0-412A-842A-52BE037EFB19}" type="presParOf" srcId="{27419A5C-CBC5-4906-9002-24DA1EAC122C}" destId="{55819AD1-E8CA-4821-B63D-FCE44455C903}" srcOrd="0" destOrd="0" presId="urn:microsoft.com/office/officeart/2005/8/layout/chevron1"/>
    <dgm:cxn modelId="{089661E7-D359-4306-A1A7-1F8E0A61591F}" type="presParOf" srcId="{27419A5C-CBC5-4906-9002-24DA1EAC122C}" destId="{831BC091-4461-4E27-AB3B-A9A76EBE7A23}" srcOrd="1" destOrd="0" presId="urn:microsoft.com/office/officeart/2005/8/layout/chevron1"/>
    <dgm:cxn modelId="{97101957-5354-400C-8DF8-C06CCD06839B}" type="presParOf" srcId="{27419A5C-CBC5-4906-9002-24DA1EAC122C}" destId="{FEAC0E78-9C71-46CD-BB31-625311E0296D}" srcOrd="2" destOrd="0" presId="urn:microsoft.com/office/officeart/2005/8/layout/chevron1"/>
    <dgm:cxn modelId="{B266DFCB-252F-405C-AFBF-6EFF6DE7A21F}" type="presParOf" srcId="{27419A5C-CBC5-4906-9002-24DA1EAC122C}" destId="{9070944C-7438-4B8E-86A8-61A365F3DEF3}" srcOrd="3" destOrd="0" presId="urn:microsoft.com/office/officeart/2005/8/layout/chevron1"/>
    <dgm:cxn modelId="{82E174CC-A49E-4786-81A3-0EE031A68A5A}" type="presParOf" srcId="{27419A5C-CBC5-4906-9002-24DA1EAC122C}" destId="{74194336-D4D5-4223-9077-41005FD2F80E}" srcOrd="4" destOrd="0" presId="urn:microsoft.com/office/officeart/2005/8/layout/chevron1"/>
    <dgm:cxn modelId="{017A162F-07E9-4ACF-9434-BA93B76C0553}" type="presParOf" srcId="{27419A5C-CBC5-4906-9002-24DA1EAC122C}" destId="{979EC69D-AADE-472F-B7AB-4258DCE340E5}" srcOrd="5" destOrd="0" presId="urn:microsoft.com/office/officeart/2005/8/layout/chevron1"/>
    <dgm:cxn modelId="{BD987F42-0141-42DE-808A-4E8C428D2EC9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38100">
          <a:solidFill>
            <a:srgbClr val="FF0000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4116B2E8-7F51-444D-8276-621742227DC6}" type="presOf" srcId="{18F7EA04-7D3D-4733-85D4-8AB2C8185E1A}" destId="{74194336-D4D5-4223-9077-41005FD2F80E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3C6BDF51-2F50-49C0-AA3D-B6EA8E87C3F4}" type="presOf" srcId="{25C03FF9-C9C1-448B-A89A-7FC7835BD350}" destId="{F205FC14-6426-484B-8B96-2523FA2595CD}" srcOrd="0" destOrd="0" presId="urn:microsoft.com/office/officeart/2005/8/layout/chevron1"/>
    <dgm:cxn modelId="{35A97FF4-1E0D-4418-88EE-62E873EDA620}" type="presOf" srcId="{744E63FB-EC53-4A5B-8185-C7C0A576A533}" destId="{27419A5C-CBC5-4906-9002-24DA1EAC122C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86968EE7-8333-470A-B0C9-BEBFE81237FB}" type="presOf" srcId="{EE5C9AEB-0525-4DDB-B8DB-77E93B3ED516}" destId="{55819AD1-E8CA-4821-B63D-FCE44455C903}" srcOrd="0" destOrd="0" presId="urn:microsoft.com/office/officeart/2005/8/layout/chevron1"/>
    <dgm:cxn modelId="{1A7075A0-C5E7-45C6-AE43-52829CA55358}" type="presOf" srcId="{D9CE6809-7594-4923-85BC-1C3C702AA6E0}" destId="{FEAC0E78-9C71-46CD-BB31-625311E0296D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40D64E88-4140-448C-8AD5-BE60ECDC3979}" type="presParOf" srcId="{27419A5C-CBC5-4906-9002-24DA1EAC122C}" destId="{55819AD1-E8CA-4821-B63D-FCE44455C903}" srcOrd="0" destOrd="0" presId="urn:microsoft.com/office/officeart/2005/8/layout/chevron1"/>
    <dgm:cxn modelId="{8FCB9148-2FE9-493A-BBA4-E779E1AA465D}" type="presParOf" srcId="{27419A5C-CBC5-4906-9002-24DA1EAC122C}" destId="{831BC091-4461-4E27-AB3B-A9A76EBE7A23}" srcOrd="1" destOrd="0" presId="urn:microsoft.com/office/officeart/2005/8/layout/chevron1"/>
    <dgm:cxn modelId="{5DD9B13C-B204-4442-B833-F0595284DC13}" type="presParOf" srcId="{27419A5C-CBC5-4906-9002-24DA1EAC122C}" destId="{FEAC0E78-9C71-46CD-BB31-625311E0296D}" srcOrd="2" destOrd="0" presId="urn:microsoft.com/office/officeart/2005/8/layout/chevron1"/>
    <dgm:cxn modelId="{5D08A850-1E7F-469F-B39D-B38004FA5EF2}" type="presParOf" srcId="{27419A5C-CBC5-4906-9002-24DA1EAC122C}" destId="{9070944C-7438-4B8E-86A8-61A365F3DEF3}" srcOrd="3" destOrd="0" presId="urn:microsoft.com/office/officeart/2005/8/layout/chevron1"/>
    <dgm:cxn modelId="{929DB18B-C792-4870-8BD4-A879ADA3FCD6}" type="presParOf" srcId="{27419A5C-CBC5-4906-9002-24DA1EAC122C}" destId="{74194336-D4D5-4223-9077-41005FD2F80E}" srcOrd="4" destOrd="0" presId="urn:microsoft.com/office/officeart/2005/8/layout/chevron1"/>
    <dgm:cxn modelId="{AFCF630B-1F93-48B3-9651-DF3EA9B7FE1B}" type="presParOf" srcId="{27419A5C-CBC5-4906-9002-24DA1EAC122C}" destId="{979EC69D-AADE-472F-B7AB-4258DCE340E5}" srcOrd="5" destOrd="0" presId="urn:microsoft.com/office/officeart/2005/8/layout/chevron1"/>
    <dgm:cxn modelId="{D3BBDB94-7526-416B-BB9F-876F5237510D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DA2260A9-EF26-4F57-A40C-C617B0E6C3BF}" type="presOf" srcId="{D9CE6809-7594-4923-85BC-1C3C702AA6E0}" destId="{FEAC0E78-9C71-46CD-BB31-625311E0296D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50EBBBAB-7F6D-4681-844E-32947A4DE61E}" type="presOf" srcId="{744E63FB-EC53-4A5B-8185-C7C0A576A533}" destId="{27419A5C-CBC5-4906-9002-24DA1EAC122C}" srcOrd="0" destOrd="0" presId="urn:microsoft.com/office/officeart/2005/8/layout/chevron1"/>
    <dgm:cxn modelId="{45E944F1-6848-422F-AA1F-E2DD9AC24D09}" type="presOf" srcId="{EE5C9AEB-0525-4DDB-B8DB-77E93B3ED516}" destId="{55819AD1-E8CA-4821-B63D-FCE44455C903}" srcOrd="0" destOrd="0" presId="urn:microsoft.com/office/officeart/2005/8/layout/chevron1"/>
    <dgm:cxn modelId="{A2F5D422-43A1-44F6-A4EA-F80AF0C2D2CC}" type="presOf" srcId="{18F7EA04-7D3D-4733-85D4-8AB2C8185E1A}" destId="{74194336-D4D5-4223-9077-41005FD2F80E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D030B94C-B803-42E0-AD52-BB3DAAC864F2}" type="presOf" srcId="{25C03FF9-C9C1-448B-A89A-7FC7835BD350}" destId="{F205FC14-6426-484B-8B96-2523FA2595CD}" srcOrd="0" destOrd="0" presId="urn:microsoft.com/office/officeart/2005/8/layout/chevron1"/>
    <dgm:cxn modelId="{3D32F72F-D6AA-4EFF-8E11-63A4E1BBFC92}" type="presParOf" srcId="{27419A5C-CBC5-4906-9002-24DA1EAC122C}" destId="{55819AD1-E8CA-4821-B63D-FCE44455C903}" srcOrd="0" destOrd="0" presId="urn:microsoft.com/office/officeart/2005/8/layout/chevron1"/>
    <dgm:cxn modelId="{90D437AF-B078-4F89-BCFE-FE67F1BDD3AC}" type="presParOf" srcId="{27419A5C-CBC5-4906-9002-24DA1EAC122C}" destId="{831BC091-4461-4E27-AB3B-A9A76EBE7A23}" srcOrd="1" destOrd="0" presId="urn:microsoft.com/office/officeart/2005/8/layout/chevron1"/>
    <dgm:cxn modelId="{8A33109F-8EF7-4DA5-B7FE-889211A67A94}" type="presParOf" srcId="{27419A5C-CBC5-4906-9002-24DA1EAC122C}" destId="{FEAC0E78-9C71-46CD-BB31-625311E0296D}" srcOrd="2" destOrd="0" presId="urn:microsoft.com/office/officeart/2005/8/layout/chevron1"/>
    <dgm:cxn modelId="{82F1A8F6-0F06-4312-95E5-3C41EA6F07F9}" type="presParOf" srcId="{27419A5C-CBC5-4906-9002-24DA1EAC122C}" destId="{9070944C-7438-4B8E-86A8-61A365F3DEF3}" srcOrd="3" destOrd="0" presId="urn:microsoft.com/office/officeart/2005/8/layout/chevron1"/>
    <dgm:cxn modelId="{46E31280-8665-4EF9-84F3-38E3E8EBB9F8}" type="presParOf" srcId="{27419A5C-CBC5-4906-9002-24DA1EAC122C}" destId="{74194336-D4D5-4223-9077-41005FD2F80E}" srcOrd="4" destOrd="0" presId="urn:microsoft.com/office/officeart/2005/8/layout/chevron1"/>
    <dgm:cxn modelId="{2ADEAB85-E3F4-43A6-A7D7-1DCDF439B40D}" type="presParOf" srcId="{27419A5C-CBC5-4906-9002-24DA1EAC122C}" destId="{979EC69D-AADE-472F-B7AB-4258DCE340E5}" srcOrd="5" destOrd="0" presId="urn:microsoft.com/office/officeart/2005/8/layout/chevron1"/>
    <dgm:cxn modelId="{146F9E79-DA8E-4AAF-B5B2-09E37088004A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6F71FD57-1BD4-4B1E-8FCE-18CD41D6C92B}" type="presOf" srcId="{744E63FB-EC53-4A5B-8185-C7C0A576A533}" destId="{27419A5C-CBC5-4906-9002-24DA1EAC122C}" srcOrd="0" destOrd="0" presId="urn:microsoft.com/office/officeart/2005/8/layout/chevron1"/>
    <dgm:cxn modelId="{D54693A0-FD54-4311-BF2D-4CF77EE68F93}" type="presOf" srcId="{EE5C9AEB-0525-4DDB-B8DB-77E93B3ED516}" destId="{55819AD1-E8CA-4821-B63D-FCE44455C903}" srcOrd="0" destOrd="0" presId="urn:microsoft.com/office/officeart/2005/8/layout/chevron1"/>
    <dgm:cxn modelId="{1F1806DB-5294-4D0D-81C8-AF674C0830BB}" type="presOf" srcId="{D9CE6809-7594-4923-85BC-1C3C702AA6E0}" destId="{FEAC0E78-9C71-46CD-BB31-625311E0296D}" srcOrd="0" destOrd="0" presId="urn:microsoft.com/office/officeart/2005/8/layout/chevron1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2A717B4D-12DD-4C78-9EC9-60199F2F523F}" type="presOf" srcId="{18F7EA04-7D3D-4733-85D4-8AB2C8185E1A}" destId="{74194336-D4D5-4223-9077-41005FD2F80E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C12A10F3-CAFD-4C47-ABD9-11C513AB9CCD}" type="presOf" srcId="{25C03FF9-C9C1-448B-A89A-7FC7835BD350}" destId="{F205FC14-6426-484B-8B96-2523FA2595CD}" srcOrd="0" destOrd="0" presId="urn:microsoft.com/office/officeart/2005/8/layout/chevron1"/>
    <dgm:cxn modelId="{2F96DD1F-B3E2-4358-ACB6-51D906021684}" type="presParOf" srcId="{27419A5C-CBC5-4906-9002-24DA1EAC122C}" destId="{55819AD1-E8CA-4821-B63D-FCE44455C903}" srcOrd="0" destOrd="0" presId="urn:microsoft.com/office/officeart/2005/8/layout/chevron1"/>
    <dgm:cxn modelId="{94FFF05D-A4AD-489C-89F6-32F5DABE2E8B}" type="presParOf" srcId="{27419A5C-CBC5-4906-9002-24DA1EAC122C}" destId="{831BC091-4461-4E27-AB3B-A9A76EBE7A23}" srcOrd="1" destOrd="0" presId="urn:microsoft.com/office/officeart/2005/8/layout/chevron1"/>
    <dgm:cxn modelId="{3DA3DDCA-509B-4A34-9D21-00EAE8D2970F}" type="presParOf" srcId="{27419A5C-CBC5-4906-9002-24DA1EAC122C}" destId="{FEAC0E78-9C71-46CD-BB31-625311E0296D}" srcOrd="2" destOrd="0" presId="urn:microsoft.com/office/officeart/2005/8/layout/chevron1"/>
    <dgm:cxn modelId="{D30E826E-141A-47C6-9501-8A48176C1795}" type="presParOf" srcId="{27419A5C-CBC5-4906-9002-24DA1EAC122C}" destId="{9070944C-7438-4B8E-86A8-61A365F3DEF3}" srcOrd="3" destOrd="0" presId="urn:microsoft.com/office/officeart/2005/8/layout/chevron1"/>
    <dgm:cxn modelId="{BC470BA2-6A51-4492-8CFB-07AC67E993C0}" type="presParOf" srcId="{27419A5C-CBC5-4906-9002-24DA1EAC122C}" destId="{74194336-D4D5-4223-9077-41005FD2F80E}" srcOrd="4" destOrd="0" presId="urn:microsoft.com/office/officeart/2005/8/layout/chevron1"/>
    <dgm:cxn modelId="{61766C1F-1FE6-48E2-B87F-BFF426B09D16}" type="presParOf" srcId="{27419A5C-CBC5-4906-9002-24DA1EAC122C}" destId="{979EC69D-AADE-472F-B7AB-4258DCE340E5}" srcOrd="5" destOrd="0" presId="urn:microsoft.com/office/officeart/2005/8/layout/chevron1"/>
    <dgm:cxn modelId="{119A85A9-1FB7-4654-A860-D5F8DC967A39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E48A4902-C834-4153-B0A9-2FC8FB6424F3}" type="presOf" srcId="{744E63FB-EC53-4A5B-8185-C7C0A576A533}" destId="{27419A5C-CBC5-4906-9002-24DA1EAC122C}" srcOrd="0" destOrd="0" presId="urn:microsoft.com/office/officeart/2005/8/layout/chevron1"/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5B692355-45F1-4842-A8EB-0E65F6CE43AC}" type="presOf" srcId="{D9CE6809-7594-4923-85BC-1C3C702AA6E0}" destId="{FEAC0E78-9C71-46CD-BB31-625311E0296D}" srcOrd="0" destOrd="0" presId="urn:microsoft.com/office/officeart/2005/8/layout/chevron1"/>
    <dgm:cxn modelId="{9AD9B7EE-A00F-49C2-80D0-59B46CDAE3E0}" type="presOf" srcId="{18F7EA04-7D3D-4733-85D4-8AB2C8185E1A}" destId="{74194336-D4D5-4223-9077-41005FD2F80E}" srcOrd="0" destOrd="0" presId="urn:microsoft.com/office/officeart/2005/8/layout/chevron1"/>
    <dgm:cxn modelId="{CC8A0D3A-0093-4C1D-A3DC-2DC4786FD77D}" type="presOf" srcId="{EE5C9AEB-0525-4DDB-B8DB-77E93B3ED516}" destId="{55819AD1-E8CA-4821-B63D-FCE44455C903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01724297-5305-4A3D-A3D1-A372B1F4B60B}" type="presOf" srcId="{25C03FF9-C9C1-448B-A89A-7FC7835BD350}" destId="{F205FC14-6426-484B-8B96-2523FA2595CD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B01DB03F-1D18-4C7F-A25E-C7ABF4240922}" type="presParOf" srcId="{27419A5C-CBC5-4906-9002-24DA1EAC122C}" destId="{55819AD1-E8CA-4821-B63D-FCE44455C903}" srcOrd="0" destOrd="0" presId="urn:microsoft.com/office/officeart/2005/8/layout/chevron1"/>
    <dgm:cxn modelId="{0C682CFF-B185-4A4D-9407-DAC1A4278E0C}" type="presParOf" srcId="{27419A5C-CBC5-4906-9002-24DA1EAC122C}" destId="{831BC091-4461-4E27-AB3B-A9A76EBE7A23}" srcOrd="1" destOrd="0" presId="urn:microsoft.com/office/officeart/2005/8/layout/chevron1"/>
    <dgm:cxn modelId="{6759DE08-E987-4DCA-B059-941D31715DCD}" type="presParOf" srcId="{27419A5C-CBC5-4906-9002-24DA1EAC122C}" destId="{FEAC0E78-9C71-46CD-BB31-625311E0296D}" srcOrd="2" destOrd="0" presId="urn:microsoft.com/office/officeart/2005/8/layout/chevron1"/>
    <dgm:cxn modelId="{E3619F8F-FDC7-4410-A113-60AD8963C036}" type="presParOf" srcId="{27419A5C-CBC5-4906-9002-24DA1EAC122C}" destId="{9070944C-7438-4B8E-86A8-61A365F3DEF3}" srcOrd="3" destOrd="0" presId="urn:microsoft.com/office/officeart/2005/8/layout/chevron1"/>
    <dgm:cxn modelId="{220EF16F-FCD4-4706-85DC-D178EFD6EE40}" type="presParOf" srcId="{27419A5C-CBC5-4906-9002-24DA1EAC122C}" destId="{74194336-D4D5-4223-9077-41005FD2F80E}" srcOrd="4" destOrd="0" presId="urn:microsoft.com/office/officeart/2005/8/layout/chevron1"/>
    <dgm:cxn modelId="{F19C0623-820B-42BC-A0F1-6234BC876E24}" type="presParOf" srcId="{27419A5C-CBC5-4906-9002-24DA1EAC122C}" destId="{979EC69D-AADE-472F-B7AB-4258DCE340E5}" srcOrd="5" destOrd="0" presId="urn:microsoft.com/office/officeart/2005/8/layout/chevron1"/>
    <dgm:cxn modelId="{251D3FF8-D0CB-4128-9D40-87C363816EB4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4E63FB-EC53-4A5B-8185-C7C0A576A53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E5C9AEB-0525-4DDB-B8DB-77E93B3ED516}">
      <dgm:prSet phldrT="[Text]" custT="1"/>
      <dgm:spPr>
        <a:solidFill>
          <a:schemeClr val="accent1">
            <a:lumMod val="75000"/>
          </a:schemeClr>
        </a:solidFill>
        <a:ln w="25400">
          <a:solidFill>
            <a:schemeClr val="tx1"/>
          </a:solidFill>
        </a:ln>
      </dgm:spPr>
      <dgm:t>
        <a:bodyPr lIns="0" rIns="0"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A565206D-CDD1-4FC2-ABF2-7A669FF21807}" type="parTrans" cxnId="{7D4C85DA-5C89-4E5E-A0A5-6377A1DE5516}">
      <dgm:prSet/>
      <dgm:spPr/>
      <dgm:t>
        <a:bodyPr/>
        <a:lstStyle/>
        <a:p>
          <a:endParaRPr lang="en-GB" sz="900"/>
        </a:p>
      </dgm:t>
    </dgm:pt>
    <dgm:pt modelId="{33135218-F42A-49E0-9EBB-9A9F1E404FCD}" type="sibTrans" cxnId="{7D4C85DA-5C89-4E5E-A0A5-6377A1DE5516}">
      <dgm:prSet/>
      <dgm:spPr/>
      <dgm:t>
        <a:bodyPr/>
        <a:lstStyle/>
        <a:p>
          <a:endParaRPr lang="en-GB" sz="900"/>
        </a:p>
      </dgm:t>
    </dgm:pt>
    <dgm:pt modelId="{D9CE6809-7594-4923-85BC-1C3C702AA6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2BB026D8-3862-415D-A3E0-EE1B9ACB03E6}" type="parTrans" cxnId="{D9787955-C73C-4DC1-BBC5-2CFA98077AA5}">
      <dgm:prSet/>
      <dgm:spPr/>
      <dgm:t>
        <a:bodyPr/>
        <a:lstStyle/>
        <a:p>
          <a:endParaRPr lang="en-GB" sz="900"/>
        </a:p>
      </dgm:t>
    </dgm:pt>
    <dgm:pt modelId="{3018D7D5-87CD-49CD-8087-4A15C97F5954}" type="sibTrans" cxnId="{D9787955-C73C-4DC1-BBC5-2CFA98077AA5}">
      <dgm:prSet/>
      <dgm:spPr/>
      <dgm:t>
        <a:bodyPr/>
        <a:lstStyle/>
        <a:p>
          <a:endParaRPr lang="en-GB" sz="900"/>
        </a:p>
      </dgm:t>
    </dgm:pt>
    <dgm:pt modelId="{18F7EA04-7D3D-4733-85D4-8AB2C8185E1A}">
      <dgm:prSet phldrT="[Text]" custT="1"/>
      <dgm:spPr>
        <a:solidFill>
          <a:srgbClr val="647D33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GB" sz="900" dirty="0" smtClean="0"/>
            <a:t> </a:t>
          </a:r>
          <a:endParaRPr lang="en-GB" sz="900" dirty="0"/>
        </a:p>
      </dgm:t>
    </dgm:pt>
    <dgm:pt modelId="{B839B001-7CD7-45F8-9440-E541E9913157}" type="parTrans" cxnId="{23CAAC9A-A1B7-4DA1-A2B8-5250C9157D89}">
      <dgm:prSet/>
      <dgm:spPr/>
      <dgm:t>
        <a:bodyPr/>
        <a:lstStyle/>
        <a:p>
          <a:endParaRPr lang="en-GB" sz="900"/>
        </a:p>
      </dgm:t>
    </dgm:pt>
    <dgm:pt modelId="{E103943E-8236-46F3-B003-AC9C4F185A56}" type="sibTrans" cxnId="{23CAAC9A-A1B7-4DA1-A2B8-5250C9157D89}">
      <dgm:prSet/>
      <dgm:spPr/>
      <dgm:t>
        <a:bodyPr/>
        <a:lstStyle/>
        <a:p>
          <a:endParaRPr lang="en-GB" sz="900"/>
        </a:p>
      </dgm:t>
    </dgm:pt>
    <dgm:pt modelId="{25C03FF9-C9C1-448B-A89A-7FC7835BD350}">
      <dgm:prSet custT="1"/>
      <dgm:spPr>
        <a:solidFill>
          <a:srgbClr val="9ABB59"/>
        </a:solidFill>
      </dgm:spPr>
      <dgm:t>
        <a:bodyPr/>
        <a:lstStyle/>
        <a:p>
          <a:r>
            <a:rPr lang="de-DE" sz="900" dirty="0" smtClean="0"/>
            <a:t> </a:t>
          </a:r>
          <a:endParaRPr lang="en-GB" sz="900" dirty="0"/>
        </a:p>
      </dgm:t>
    </dgm:pt>
    <dgm:pt modelId="{FD46553B-4AC8-472B-9B78-8D4B496ECD82}" type="parTrans" cxnId="{C940813F-FA11-4DE3-821E-BE30FFA14A01}">
      <dgm:prSet/>
      <dgm:spPr/>
      <dgm:t>
        <a:bodyPr/>
        <a:lstStyle/>
        <a:p>
          <a:endParaRPr lang="en-GB" sz="900"/>
        </a:p>
      </dgm:t>
    </dgm:pt>
    <dgm:pt modelId="{D15B8C04-0C83-4CCF-AC12-4A37868CAC42}" type="sibTrans" cxnId="{C940813F-FA11-4DE3-821E-BE30FFA14A01}">
      <dgm:prSet/>
      <dgm:spPr/>
      <dgm:t>
        <a:bodyPr/>
        <a:lstStyle/>
        <a:p>
          <a:endParaRPr lang="en-GB" sz="900"/>
        </a:p>
      </dgm:t>
    </dgm:pt>
    <dgm:pt modelId="{27419A5C-CBC5-4906-9002-24DA1EAC122C}" type="pres">
      <dgm:prSet presAssocID="{744E63FB-EC53-4A5B-8185-C7C0A576A533}" presName="Name0" presStyleCnt="0">
        <dgm:presLayoutVars>
          <dgm:dir/>
          <dgm:animLvl val="lvl"/>
          <dgm:resizeHandles val="exact"/>
        </dgm:presLayoutVars>
      </dgm:prSet>
      <dgm:spPr/>
    </dgm:pt>
    <dgm:pt modelId="{55819AD1-E8CA-4821-B63D-FCE44455C903}" type="pres">
      <dgm:prSet presAssocID="{EE5C9AEB-0525-4DDB-B8DB-77E93B3ED5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1BC091-4461-4E27-AB3B-A9A76EBE7A23}" type="pres">
      <dgm:prSet presAssocID="{33135218-F42A-49E0-9EBB-9A9F1E404FCD}" presName="parTxOnlySpace" presStyleCnt="0"/>
      <dgm:spPr/>
    </dgm:pt>
    <dgm:pt modelId="{FEAC0E78-9C71-46CD-BB31-625311E0296D}" type="pres">
      <dgm:prSet presAssocID="{D9CE6809-7594-4923-85BC-1C3C702AA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0944C-7438-4B8E-86A8-61A365F3DEF3}" type="pres">
      <dgm:prSet presAssocID="{3018D7D5-87CD-49CD-8087-4A15C97F5954}" presName="parTxOnlySpace" presStyleCnt="0"/>
      <dgm:spPr/>
    </dgm:pt>
    <dgm:pt modelId="{74194336-D4D5-4223-9077-41005FD2F80E}" type="pres">
      <dgm:prSet presAssocID="{18F7EA04-7D3D-4733-85D4-8AB2C8185E1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9EC69D-AADE-472F-B7AB-4258DCE340E5}" type="pres">
      <dgm:prSet presAssocID="{E103943E-8236-46F3-B003-AC9C4F185A56}" presName="parTxOnlySpace" presStyleCnt="0"/>
      <dgm:spPr/>
    </dgm:pt>
    <dgm:pt modelId="{F205FC14-6426-484B-8B96-2523FA2595CD}" type="pres">
      <dgm:prSet presAssocID="{25C03FF9-C9C1-448B-A89A-7FC7835BD3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787955-C73C-4DC1-BBC5-2CFA98077AA5}" srcId="{744E63FB-EC53-4A5B-8185-C7C0A576A533}" destId="{D9CE6809-7594-4923-85BC-1C3C702AA6E0}" srcOrd="1" destOrd="0" parTransId="{2BB026D8-3862-415D-A3E0-EE1B9ACB03E6}" sibTransId="{3018D7D5-87CD-49CD-8087-4A15C97F5954}"/>
    <dgm:cxn modelId="{63FCE7C0-50CE-43C0-BD8E-D91954B04E23}" type="presOf" srcId="{25C03FF9-C9C1-448B-A89A-7FC7835BD350}" destId="{F205FC14-6426-484B-8B96-2523FA2595CD}" srcOrd="0" destOrd="0" presId="urn:microsoft.com/office/officeart/2005/8/layout/chevron1"/>
    <dgm:cxn modelId="{7D4C85DA-5C89-4E5E-A0A5-6377A1DE5516}" srcId="{744E63FB-EC53-4A5B-8185-C7C0A576A533}" destId="{EE5C9AEB-0525-4DDB-B8DB-77E93B3ED516}" srcOrd="0" destOrd="0" parTransId="{A565206D-CDD1-4FC2-ABF2-7A669FF21807}" sibTransId="{33135218-F42A-49E0-9EBB-9A9F1E404FCD}"/>
    <dgm:cxn modelId="{9DEE9655-F99B-4CD0-8232-ED0EC3E72649}" type="presOf" srcId="{EE5C9AEB-0525-4DDB-B8DB-77E93B3ED516}" destId="{55819AD1-E8CA-4821-B63D-FCE44455C903}" srcOrd="0" destOrd="0" presId="urn:microsoft.com/office/officeart/2005/8/layout/chevron1"/>
    <dgm:cxn modelId="{176A97D9-05F6-4EC9-877F-CFC3EA4D33B7}" type="presOf" srcId="{18F7EA04-7D3D-4733-85D4-8AB2C8185E1A}" destId="{74194336-D4D5-4223-9077-41005FD2F80E}" srcOrd="0" destOrd="0" presId="urn:microsoft.com/office/officeart/2005/8/layout/chevron1"/>
    <dgm:cxn modelId="{C940813F-FA11-4DE3-821E-BE30FFA14A01}" srcId="{744E63FB-EC53-4A5B-8185-C7C0A576A533}" destId="{25C03FF9-C9C1-448B-A89A-7FC7835BD350}" srcOrd="3" destOrd="0" parTransId="{FD46553B-4AC8-472B-9B78-8D4B496ECD82}" sibTransId="{D15B8C04-0C83-4CCF-AC12-4A37868CAC42}"/>
    <dgm:cxn modelId="{72DCDD6B-6B61-4C86-96D6-D0E98EB92373}" type="presOf" srcId="{744E63FB-EC53-4A5B-8185-C7C0A576A533}" destId="{27419A5C-CBC5-4906-9002-24DA1EAC122C}" srcOrd="0" destOrd="0" presId="urn:microsoft.com/office/officeart/2005/8/layout/chevron1"/>
    <dgm:cxn modelId="{23CAAC9A-A1B7-4DA1-A2B8-5250C9157D89}" srcId="{744E63FB-EC53-4A5B-8185-C7C0A576A533}" destId="{18F7EA04-7D3D-4733-85D4-8AB2C8185E1A}" srcOrd="2" destOrd="0" parTransId="{B839B001-7CD7-45F8-9440-E541E9913157}" sibTransId="{E103943E-8236-46F3-B003-AC9C4F185A56}"/>
    <dgm:cxn modelId="{8CA6A3D7-0EFC-4162-B98F-78DEFD367F98}" type="presOf" srcId="{D9CE6809-7594-4923-85BC-1C3C702AA6E0}" destId="{FEAC0E78-9C71-46CD-BB31-625311E0296D}" srcOrd="0" destOrd="0" presId="urn:microsoft.com/office/officeart/2005/8/layout/chevron1"/>
    <dgm:cxn modelId="{626A774B-1537-4167-9F47-C788B8FF1D54}" type="presParOf" srcId="{27419A5C-CBC5-4906-9002-24DA1EAC122C}" destId="{55819AD1-E8CA-4821-B63D-FCE44455C903}" srcOrd="0" destOrd="0" presId="urn:microsoft.com/office/officeart/2005/8/layout/chevron1"/>
    <dgm:cxn modelId="{48349689-3D60-42FB-9FAC-5588D727ED69}" type="presParOf" srcId="{27419A5C-CBC5-4906-9002-24DA1EAC122C}" destId="{831BC091-4461-4E27-AB3B-A9A76EBE7A23}" srcOrd="1" destOrd="0" presId="urn:microsoft.com/office/officeart/2005/8/layout/chevron1"/>
    <dgm:cxn modelId="{056AF86B-B98D-46FB-8DAD-68D349C61611}" type="presParOf" srcId="{27419A5C-CBC5-4906-9002-24DA1EAC122C}" destId="{FEAC0E78-9C71-46CD-BB31-625311E0296D}" srcOrd="2" destOrd="0" presId="urn:microsoft.com/office/officeart/2005/8/layout/chevron1"/>
    <dgm:cxn modelId="{0DDA87F1-74AC-4E49-984C-80EEB7093A7F}" type="presParOf" srcId="{27419A5C-CBC5-4906-9002-24DA1EAC122C}" destId="{9070944C-7438-4B8E-86A8-61A365F3DEF3}" srcOrd="3" destOrd="0" presId="urn:microsoft.com/office/officeart/2005/8/layout/chevron1"/>
    <dgm:cxn modelId="{F5F48B3B-EDC5-47D2-B02F-EF292F82959F}" type="presParOf" srcId="{27419A5C-CBC5-4906-9002-24DA1EAC122C}" destId="{74194336-D4D5-4223-9077-41005FD2F80E}" srcOrd="4" destOrd="0" presId="urn:microsoft.com/office/officeart/2005/8/layout/chevron1"/>
    <dgm:cxn modelId="{EB839DBD-6C04-403A-B28E-918FE14C0646}" type="presParOf" srcId="{27419A5C-CBC5-4906-9002-24DA1EAC122C}" destId="{979EC69D-AADE-472F-B7AB-4258DCE340E5}" srcOrd="5" destOrd="0" presId="urn:microsoft.com/office/officeart/2005/8/layout/chevron1"/>
    <dgm:cxn modelId="{0105CA5E-AC9B-4E7B-9DC9-B0A7911417FA}" type="presParOf" srcId="{27419A5C-CBC5-4906-9002-24DA1EAC122C}" destId="{F205FC14-6426-484B-8B96-2523FA2595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5567" y="539963"/>
          <a:ext cx="3240840" cy="129633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Anforderungs-analyse</a:t>
          </a:r>
          <a:endParaRPr lang="en-GB" sz="2000" kern="1200" dirty="0"/>
        </a:p>
      </dsp:txBody>
      <dsp:txXfrm>
        <a:off x="653735" y="539963"/>
        <a:ext cx="1944504" cy="1296336"/>
      </dsp:txXfrm>
    </dsp:sp>
    <dsp:sp modelId="{FEAC0E78-9C71-46CD-BB31-625311E0296D}">
      <dsp:nvSpPr>
        <dsp:cNvPr id="0" name=""/>
        <dsp:cNvSpPr/>
      </dsp:nvSpPr>
      <dsp:spPr>
        <a:xfrm>
          <a:off x="2922323" y="539963"/>
          <a:ext cx="3240840" cy="129633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Konzeptionierung</a:t>
          </a:r>
          <a:endParaRPr lang="en-GB" sz="2000" kern="1200" dirty="0"/>
        </a:p>
      </dsp:txBody>
      <dsp:txXfrm>
        <a:off x="3570491" y="539963"/>
        <a:ext cx="1944504" cy="1296336"/>
      </dsp:txXfrm>
    </dsp:sp>
    <dsp:sp modelId="{74194336-D4D5-4223-9077-41005FD2F80E}">
      <dsp:nvSpPr>
        <dsp:cNvPr id="0" name=""/>
        <dsp:cNvSpPr/>
      </dsp:nvSpPr>
      <dsp:spPr>
        <a:xfrm>
          <a:off x="5839079" y="539963"/>
          <a:ext cx="3240840" cy="1296336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Implemen-tierung</a:t>
          </a:r>
          <a:endParaRPr lang="en-GB" sz="2000" kern="1200" dirty="0"/>
        </a:p>
      </dsp:txBody>
      <dsp:txXfrm>
        <a:off x="6487247" y="539963"/>
        <a:ext cx="1944504" cy="1296336"/>
      </dsp:txXfrm>
    </dsp:sp>
    <dsp:sp modelId="{F205FC14-6426-484B-8B96-2523FA2595CD}">
      <dsp:nvSpPr>
        <dsp:cNvPr id="0" name=""/>
        <dsp:cNvSpPr/>
      </dsp:nvSpPr>
      <dsp:spPr>
        <a:xfrm>
          <a:off x="8755836" y="539963"/>
          <a:ext cx="3240840" cy="1296336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Pilotbetrieb</a:t>
          </a:r>
          <a:endParaRPr lang="en-GB" sz="2000" kern="1200" dirty="0"/>
        </a:p>
      </dsp:txBody>
      <dsp:txXfrm>
        <a:off x="9404004" y="539963"/>
        <a:ext cx="1944504" cy="1296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5567" y="539963"/>
          <a:ext cx="3240840" cy="129633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Anforderungs-analyse</a:t>
          </a:r>
          <a:endParaRPr lang="en-GB" sz="2000" kern="1200" dirty="0"/>
        </a:p>
      </dsp:txBody>
      <dsp:txXfrm>
        <a:off x="653735" y="539963"/>
        <a:ext cx="1944504" cy="1296336"/>
      </dsp:txXfrm>
    </dsp:sp>
    <dsp:sp modelId="{FEAC0E78-9C71-46CD-BB31-625311E0296D}">
      <dsp:nvSpPr>
        <dsp:cNvPr id="0" name=""/>
        <dsp:cNvSpPr/>
      </dsp:nvSpPr>
      <dsp:spPr>
        <a:xfrm>
          <a:off x="2922323" y="539963"/>
          <a:ext cx="3240840" cy="129633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Konzeptionierung</a:t>
          </a:r>
          <a:endParaRPr lang="en-GB" sz="2000" kern="1200" dirty="0"/>
        </a:p>
      </dsp:txBody>
      <dsp:txXfrm>
        <a:off x="3570491" y="539963"/>
        <a:ext cx="1944504" cy="1296336"/>
      </dsp:txXfrm>
    </dsp:sp>
    <dsp:sp modelId="{74194336-D4D5-4223-9077-41005FD2F80E}">
      <dsp:nvSpPr>
        <dsp:cNvPr id="0" name=""/>
        <dsp:cNvSpPr/>
      </dsp:nvSpPr>
      <dsp:spPr>
        <a:xfrm>
          <a:off x="5839079" y="539963"/>
          <a:ext cx="3240840" cy="1296336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Implemen-tierung</a:t>
          </a:r>
          <a:endParaRPr lang="en-GB" sz="2000" kern="1200" dirty="0"/>
        </a:p>
      </dsp:txBody>
      <dsp:txXfrm>
        <a:off x="6487247" y="539963"/>
        <a:ext cx="1944504" cy="1296336"/>
      </dsp:txXfrm>
    </dsp:sp>
    <dsp:sp modelId="{F205FC14-6426-484B-8B96-2523FA2595CD}">
      <dsp:nvSpPr>
        <dsp:cNvPr id="0" name=""/>
        <dsp:cNvSpPr/>
      </dsp:nvSpPr>
      <dsp:spPr>
        <a:xfrm>
          <a:off x="8755836" y="539963"/>
          <a:ext cx="3240840" cy="1296336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Pilotbetrieb</a:t>
          </a:r>
          <a:endParaRPr lang="en-GB" sz="2000" kern="1200" dirty="0"/>
        </a:p>
      </dsp:txBody>
      <dsp:txXfrm>
        <a:off x="9404004" y="539963"/>
        <a:ext cx="1944504" cy="1296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9AD1-E8CA-4821-B63D-FCE44455C903}">
      <dsp:nvSpPr>
        <dsp:cNvPr id="0" name=""/>
        <dsp:cNvSpPr/>
      </dsp:nvSpPr>
      <dsp:spPr>
        <a:xfrm>
          <a:off x="1202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141196" y="112034"/>
        <a:ext cx="419981" cy="279987"/>
      </dsp:txXfrm>
    </dsp:sp>
    <dsp:sp modelId="{FEAC0E78-9C71-46CD-BB31-625311E0296D}">
      <dsp:nvSpPr>
        <dsp:cNvPr id="0" name=""/>
        <dsp:cNvSpPr/>
      </dsp:nvSpPr>
      <dsp:spPr>
        <a:xfrm>
          <a:off x="631174" y="112034"/>
          <a:ext cx="699968" cy="2799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771168" y="112034"/>
        <a:ext cx="419981" cy="279987"/>
      </dsp:txXfrm>
    </dsp:sp>
    <dsp:sp modelId="{74194336-D4D5-4223-9077-41005FD2F80E}">
      <dsp:nvSpPr>
        <dsp:cNvPr id="0" name=""/>
        <dsp:cNvSpPr/>
      </dsp:nvSpPr>
      <dsp:spPr>
        <a:xfrm>
          <a:off x="1261145" y="112034"/>
          <a:ext cx="699968" cy="279987"/>
        </a:xfrm>
        <a:prstGeom prst="chevron">
          <a:avLst/>
        </a:prstGeom>
        <a:solidFill>
          <a:srgbClr val="647D33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endParaRPr lang="en-GB" sz="900" kern="1200" dirty="0"/>
        </a:p>
      </dsp:txBody>
      <dsp:txXfrm>
        <a:off x="1401139" y="112034"/>
        <a:ext cx="419981" cy="279987"/>
      </dsp:txXfrm>
    </dsp:sp>
    <dsp:sp modelId="{F205FC14-6426-484B-8B96-2523FA2595CD}">
      <dsp:nvSpPr>
        <dsp:cNvPr id="0" name=""/>
        <dsp:cNvSpPr/>
      </dsp:nvSpPr>
      <dsp:spPr>
        <a:xfrm>
          <a:off x="1891117" y="112034"/>
          <a:ext cx="699968" cy="279987"/>
        </a:xfrm>
        <a:prstGeom prst="chevron">
          <a:avLst/>
        </a:prstGeom>
        <a:solidFill>
          <a:srgbClr val="9ABB59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</a:t>
          </a:r>
          <a:endParaRPr lang="en-GB" sz="900" kern="1200" dirty="0"/>
        </a:p>
      </dsp:txBody>
      <dsp:txXfrm>
        <a:off x="2031111" y="112034"/>
        <a:ext cx="419981" cy="279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23.10.2017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8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6891" algn="l" defTabSz="91378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3781" algn="l" defTabSz="91378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672" algn="l" defTabSz="91378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563" algn="l" defTabSz="91378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4452" algn="l" defTabSz="9137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43" algn="l" defTabSz="9137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34" algn="l" defTabSz="9137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24" algn="l" defTabSz="9137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20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1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1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17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677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677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67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139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139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139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04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462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4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46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46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12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12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12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02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02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Folie_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403" y="1573200"/>
            <a:ext cx="10864801" cy="741600"/>
          </a:xfrm>
        </p:spPr>
        <p:txBody>
          <a:bodyPr/>
          <a:lstStyle>
            <a:lvl1pPr>
              <a:tabLst>
                <a:tab pos="2036970" algn="l"/>
              </a:tabLst>
              <a:defRPr b="1"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403" y="2430004"/>
            <a:ext cx="10864801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 smtClean="0"/>
              <a:t>Untertitel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3" y="1591200"/>
            <a:ext cx="112212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5" y="1591200"/>
            <a:ext cx="5482799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5" y="1591200"/>
            <a:ext cx="5482799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5" y="1591200"/>
            <a:ext cx="5482799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5" y="1591200"/>
            <a:ext cx="5482799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5" y="1591200"/>
            <a:ext cx="5482799" cy="4338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6005" y="1591200"/>
            <a:ext cx="5482799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404" y="1591200"/>
            <a:ext cx="5482799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5" y="2141999"/>
            <a:ext cx="5482799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5" y="2142000"/>
            <a:ext cx="5482799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4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Mobilitätsmangement für Morgen &gt; Reallabor Schorndorf  &gt;  Brandies, König, Viergutz  &gt;  18.10.2017</a:t>
            </a:r>
            <a:endParaRPr lang="de-DE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4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dirty="0" smtClean="0"/>
              <a:t>DLR.de  </a:t>
            </a:r>
            <a:r>
              <a:rPr dirty="0"/>
              <a:t>•  Folie </a:t>
            </a:r>
            <a:fld id="{A5AC3FBE-A647-41C9-A8C3-4435ED4FC895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3781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879" indent="-179879" algn="l" defTabSz="913781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976" indent="-179879" algn="l" defTabSz="91378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5671" indent="-179879" algn="l" defTabSz="91378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1771" indent="-179879" algn="l" defTabSz="91378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7868" indent="-179879" algn="l" defTabSz="91378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900" indent="-228447" algn="l" defTabSz="913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89" indent="-228447" algn="l" defTabSz="913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79" indent="-228447" algn="l" defTabSz="913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70" indent="-228447" algn="l" defTabSz="913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1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1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2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3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2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43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34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24" algn="l" defTabSz="913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diagramDrawing" Target="../diagrams/drawing3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20.png"/><Relationship Id="rId18" Type="http://schemas.openxmlformats.org/officeDocument/2006/relationships/hyperlink" Target="https://www.google.de/url?sa=i&amp;rct=j&amp;q=&amp;esrc=s&amp;source=imgres&amp;cd=&amp;cad=rja&amp;uact=8&amp;ved=0ahUKEwjVs--8x7XVAhUIqxoKHQuHB5gQjRwIBw&amp;url=https://www.pitopia.de/scripts/pictures/detail.php?pid%3D7947%26&amp;psig=AFQjCNE52w-9hkeoAyeDQ6jvjxIXe8LkWA&amp;ust=1501660468583498" TargetMode="External"/><Relationship Id="rId3" Type="http://schemas.openxmlformats.org/officeDocument/2006/relationships/image" Target="../media/image15.png"/><Relationship Id="rId21" Type="http://schemas.openxmlformats.org/officeDocument/2006/relationships/image" Target="../media/image25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9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jpeg"/><Relationship Id="rId20" Type="http://schemas.openxmlformats.org/officeDocument/2006/relationships/hyperlink" Target="https://www.google.de/url?sa=i&amp;rct=j&amp;q=&amp;esrc=s&amp;source=images&amp;cd=&amp;cad=rja&amp;uact=8&amp;ved=0ahUKEwi9k4a4yLXVAhVE7hoKHVXUB2YQjRwIBw&amp;url=https://www.cliniccare.de/servomobil-rollstuhl-alu-light-sitzbreite-43-45-cm-hoehenverstellbar-faltbar/krankenpflege/fahren-und-gehen/rollstuehle-zubehoer/a-3363/&amp;psig=AFQjCNGGZcYQWTwGWvkYWwODOsCh0rddhA&amp;ust=150166076417080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hyperlink" Target="https://www.google.de/url?sa=i&amp;rct=j&amp;q=&amp;esrc=s&amp;source=imgres&amp;cd=&amp;cad=rja&amp;uact=8&amp;ved=0ahUKEwjNlp_q0rXVAhUECBoKHUWeDloQjRwIBw&amp;url=https://www.golem.de/news/nahverkehr-vergesst-den-fahrplan-1606-121126.html&amp;psig=AFQjCNEPDg_hNlesGy4QnYwflP28Mu_psg&amp;ust=1501663560640858" TargetMode="External"/><Relationship Id="rId10" Type="http://schemas.microsoft.com/office/2007/relationships/diagramDrawing" Target="../diagrams/drawing4.xml"/><Relationship Id="rId19" Type="http://schemas.openxmlformats.org/officeDocument/2006/relationships/image" Target="../media/image24.jpeg"/><Relationship Id="rId4" Type="http://schemas.openxmlformats.org/officeDocument/2006/relationships/image" Target="../media/image16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20.png"/><Relationship Id="rId18" Type="http://schemas.openxmlformats.org/officeDocument/2006/relationships/hyperlink" Target="https://www.google.de/url?sa=i&amp;rct=j&amp;q=&amp;esrc=s&amp;source=imgres&amp;cd=&amp;cad=rja&amp;uact=8&amp;ved=0ahUKEwjVs--8x7XVAhUIqxoKHQuHB5gQjRwIBw&amp;url=https://www.pitopia.de/scripts/pictures/detail.php?pid%3D7947%26&amp;psig=AFQjCNE52w-9hkeoAyeDQ6jvjxIXe8LkWA&amp;ust=1501660468583498" TargetMode="External"/><Relationship Id="rId3" Type="http://schemas.openxmlformats.org/officeDocument/2006/relationships/image" Target="../media/image15.png"/><Relationship Id="rId21" Type="http://schemas.openxmlformats.org/officeDocument/2006/relationships/image" Target="../media/image25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19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jpeg"/><Relationship Id="rId20" Type="http://schemas.openxmlformats.org/officeDocument/2006/relationships/hyperlink" Target="https://www.google.de/url?sa=i&amp;rct=j&amp;q=&amp;esrc=s&amp;source=images&amp;cd=&amp;cad=rja&amp;uact=8&amp;ved=0ahUKEwi9k4a4yLXVAhVE7hoKHVXUB2YQjRwIBw&amp;url=https://www.cliniccare.de/servomobil-rollstuhl-alu-light-sitzbreite-43-45-cm-hoehenverstellbar-faltbar/krankenpflege/fahren-und-gehen/rollstuehle-zubehoer/a-3363/&amp;psig=AFQjCNGGZcYQWTwGWvkYWwODOsCh0rddhA&amp;ust=150166076417080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hyperlink" Target="https://www.google.de/url?sa=i&amp;rct=j&amp;q=&amp;esrc=s&amp;source=imgres&amp;cd=&amp;cad=rja&amp;uact=8&amp;ved=0ahUKEwjNlp_q0rXVAhUECBoKHUWeDloQjRwIBw&amp;url=https://www.golem.de/news/nahverkehr-vergesst-den-fahrplan-1606-121126.html&amp;psig=AFQjCNEPDg_hNlesGy4QnYwflP28Mu_psg&amp;ust=1501663560640858" TargetMode="External"/><Relationship Id="rId23" Type="http://schemas.openxmlformats.org/officeDocument/2006/relationships/image" Target="../media/image27.png"/><Relationship Id="rId10" Type="http://schemas.microsoft.com/office/2007/relationships/diagramDrawing" Target="../diagrams/drawing5.xml"/><Relationship Id="rId19" Type="http://schemas.openxmlformats.org/officeDocument/2006/relationships/image" Target="../media/image24.jpeg"/><Relationship Id="rId4" Type="http://schemas.openxmlformats.org/officeDocument/2006/relationships/image" Target="../media/image16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9.png"/><Relationship Id="rId5" Type="http://schemas.openxmlformats.org/officeDocument/2006/relationships/diagramData" Target="../diagrams/data6.xml"/><Relationship Id="rId15" Type="http://schemas.openxmlformats.org/officeDocument/2006/relationships/image" Target="../media/image22.jpe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microsoft.com/office/2007/relationships/diagramDrawing" Target="../diagrams/drawing6.xml"/><Relationship Id="rId14" Type="http://schemas.openxmlformats.org/officeDocument/2006/relationships/hyperlink" Target="https://www.google.de/url?sa=i&amp;rct=j&amp;q=&amp;esrc=s&amp;source=imgres&amp;cd=&amp;cad=rja&amp;uact=8&amp;ved=0ahUKEwjNlp_q0rXVAhUECBoKHUWeDloQjRwIBw&amp;url=https://www.golem.de/news/nahverkehr-vergesst-den-fahrplan-1606-121126.html&amp;psig=AFQjCNEPDg_hNlesGy4QnYwflP28Mu_psg&amp;ust=150166356064085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image" Target="../media/image15.png"/><Relationship Id="rId16" Type="http://schemas.openxmlformats.org/officeDocument/2006/relationships/hyperlink" Target="http://www.reallabor-schorndorf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9.png"/><Relationship Id="rId5" Type="http://schemas.openxmlformats.org/officeDocument/2006/relationships/diagramData" Target="../diagrams/data7.xml"/><Relationship Id="rId15" Type="http://schemas.openxmlformats.org/officeDocument/2006/relationships/image" Target="../media/image22.jpeg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microsoft.com/office/2007/relationships/diagramDrawing" Target="../diagrams/drawing7.xml"/><Relationship Id="rId14" Type="http://schemas.openxmlformats.org/officeDocument/2006/relationships/hyperlink" Target="https://www.google.de/url?sa=i&amp;rct=j&amp;q=&amp;esrc=s&amp;source=imgres&amp;cd=&amp;cad=rja&amp;uact=8&amp;ved=0ahUKEwjNlp_q0rXVAhUECBoKHUWeDloQjRwIBw&amp;url=https://www.golem.de/news/nahverkehr-vergesst-den-fahrplan-1606-121126.html&amp;psig=AFQjCNEPDg_hNlesGy4QnYwflP28Mu_psg&amp;ust=150166356064085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16.png"/><Relationship Id="rId21" Type="http://schemas.microsoft.com/office/2007/relationships/hdphoto" Target="../media/hdphoto1.wdp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image" Target="../media/image15.png"/><Relationship Id="rId16" Type="http://schemas.openxmlformats.org/officeDocument/2006/relationships/hyperlink" Target="http://www.reallabor-schorndorf.de/" TargetMode="Externa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29.png"/><Relationship Id="rId5" Type="http://schemas.openxmlformats.org/officeDocument/2006/relationships/diagramData" Target="../diagrams/data8.xml"/><Relationship Id="rId15" Type="http://schemas.openxmlformats.org/officeDocument/2006/relationships/image" Target="../media/image22.jpeg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microsoft.com/office/2007/relationships/diagramDrawing" Target="../diagrams/drawing8.xml"/><Relationship Id="rId14" Type="http://schemas.openxmlformats.org/officeDocument/2006/relationships/hyperlink" Target="https://www.google.de/url?sa=i&amp;rct=j&amp;q=&amp;esrc=s&amp;source=imgres&amp;cd=&amp;cad=rja&amp;uact=8&amp;ved=0ahUKEwjNlp_q0rXVAhUECBoKHUWeDloQjRwIBw&amp;url=https://www.golem.de/news/nahverkehr-vergesst-den-fahrplan-1606-121126.html&amp;psig=AFQjCNEPDg_hNlesGy4QnYwflP28Mu_psg&amp;ust=1501663560640858" TargetMode="External"/><Relationship Id="rId2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image" Target="../media/image39.png"/><Relationship Id="rId3" Type="http://schemas.openxmlformats.org/officeDocument/2006/relationships/image" Target="../media/image15.png"/><Relationship Id="rId7" Type="http://schemas.openxmlformats.org/officeDocument/2006/relationships/diagramLayout" Target="../diagrams/layout9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microsoft.com/office/2007/relationships/diagramDrawing" Target="../diagrams/drawing9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9.xml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image" Target="../media/image39.png"/><Relationship Id="rId3" Type="http://schemas.openxmlformats.org/officeDocument/2006/relationships/image" Target="../media/image15.png"/><Relationship Id="rId7" Type="http://schemas.openxmlformats.org/officeDocument/2006/relationships/diagramLayout" Target="../diagrams/layout10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microsoft.com/office/2007/relationships/diagramDrawing" Target="../diagrams/drawing10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0.xml"/><Relationship Id="rId1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image" Target="../media/image15.png"/><Relationship Id="rId7" Type="http://schemas.openxmlformats.org/officeDocument/2006/relationships/diagramLayout" Target="../diagrams/layout11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microsoft.com/office/2007/relationships/diagramDrawing" Target="../diagrams/drawing11.xml"/><Relationship Id="rId19" Type="http://schemas.openxmlformats.org/officeDocument/2006/relationships/image" Target="../media/image45.png"/><Relationship Id="rId4" Type="http://schemas.openxmlformats.org/officeDocument/2006/relationships/image" Target="../media/image16.png"/><Relationship Id="rId9" Type="http://schemas.openxmlformats.org/officeDocument/2006/relationships/diagramColors" Target="../diagrams/colors11.xml"/><Relationship Id="rId1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47.png"/><Relationship Id="rId5" Type="http://schemas.openxmlformats.org/officeDocument/2006/relationships/diagramData" Target="../diagrams/data12.xml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image" Target="../media/image49.jpeg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3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image" Target="../media/image47.png"/><Relationship Id="rId5" Type="http://schemas.openxmlformats.org/officeDocument/2006/relationships/diagramData" Target="../diagrams/data13.xml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microsoft.com/office/2007/relationships/diagramDrawing" Target="../diagrams/drawing13.xml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image" Target="../media/image49.jpeg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4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47.png"/><Relationship Id="rId5" Type="http://schemas.openxmlformats.org/officeDocument/2006/relationships/diagramData" Target="../diagrams/data14.xml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microsoft.com/office/2007/relationships/diagramDrawing" Target="../diagrams/drawing14.xml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hyperlink" Target="http://www.google.de/url?sa=i&amp;rct=j&amp;q=&amp;esrc=s&amp;source=imgres&amp;cd=&amp;cad=rja&amp;uact=8&amp;ved=0ahUKEwj2pKG70rXVAhXDiRoKHX0vD30QjRwIBw&amp;url=http://www.reallabor-schorndorf.de/&amp;psig=AFQjCNEQXL6MhTyNiM3UneY0pjDz02KY7g&amp;ust=15016634619681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 smtClean="0"/>
              <a:t>Quartiersbussystem im Reallabor Schorndorf</a:t>
            </a:r>
            <a:endParaRPr lang="de-DE" sz="3200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Im Schnittpunkt von Technik und Bedarf zukünftige Mobilität gestalten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Quartiersbussystem im Reallabor Schorndorf  &gt;  Brandies, König, Viergutz, Gebhardt  &gt;  18.10.2017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8" name="Untertitel 6"/>
          <p:cNvSpPr txBox="1">
            <a:spLocks/>
          </p:cNvSpPr>
          <p:nvPr/>
        </p:nvSpPr>
        <p:spPr bwMode="auto">
          <a:xfrm>
            <a:off x="913011" y="3357789"/>
            <a:ext cx="4608512" cy="22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246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2400" kern="1200" baseline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294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218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542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8867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75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7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19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2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Alexander Brandies</a:t>
            </a:r>
          </a:p>
          <a:p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Alexandra König</a:t>
            </a:r>
          </a:p>
          <a:p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Kathrin 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Viergutz</a:t>
            </a:r>
          </a:p>
          <a:p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Laura Gebhardt</a:t>
            </a:r>
          </a:p>
        </p:txBody>
      </p:sp>
    </p:spTree>
    <p:extLst>
      <p:ext uri="{BB962C8B-B14F-4D97-AF65-F5344CB8AC3E}">
        <p14:creationId xmlns:p14="http://schemas.microsoft.com/office/powerpoint/2010/main" val="26169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6720" y="1480502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25624" y="4647184"/>
            <a:ext cx="1548000" cy="1440000"/>
            <a:chOff x="5427965" y="724116"/>
            <a:chExt cx="2982716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82716" cy="255819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27965" y="2513696"/>
              <a:ext cx="2982716" cy="613569"/>
              <a:chOff x="4217172" y="1793940"/>
              <a:chExt cx="2982716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5035" y="3067377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sp>
        <p:nvSpPr>
          <p:cNvPr id="21" name="Rechteck 20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Diagramm 46"/>
          <p:cNvGraphicFramePr/>
          <p:nvPr>
            <p:extLst>
              <p:ext uri="{D42A27DB-BD31-4B8C-83A1-F6EECF244321}">
                <p14:modId xmlns:p14="http://schemas.microsoft.com/office/powerpoint/2010/main" val="448733496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3" name="Gruppieren 82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878" b="26372"/>
            <a:stretch/>
          </p:blipFill>
          <p:spPr bwMode="auto">
            <a:xfrm>
              <a:off x="8456506" y="1849934"/>
              <a:ext cx="3269262" cy="199949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6" y="1844675"/>
              <a:ext cx="2210105" cy="202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Grafik 19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6" t="37528"/>
            <a:stretch/>
          </p:blipFill>
          <p:spPr bwMode="auto">
            <a:xfrm>
              <a:off x="6467017" y="1844675"/>
              <a:ext cx="1718132" cy="118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" r="14172" b="29530"/>
            <a:stretch/>
          </p:blipFill>
          <p:spPr bwMode="auto">
            <a:xfrm>
              <a:off x="6478347" y="2766482"/>
              <a:ext cx="1707472" cy="1117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hteck 48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Gerade Verbindung mit Pfeil 61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hteck 80"/>
            <p:cNvSpPr/>
            <p:nvPr/>
          </p:nvSpPr>
          <p:spPr>
            <a:xfrm>
              <a:off x="8330704" y="386602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Status Quo und betriebliche Rahmenbedingungen</a:t>
              </a:r>
            </a:p>
          </p:txBody>
        </p:sp>
        <p:sp>
          <p:nvSpPr>
            <p:cNvPr id="82" name="Rechteck 81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Verkehrs- und Strukturdatenanalyse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feld 54"/>
          <p:cNvSpPr txBox="1"/>
          <p:nvPr/>
        </p:nvSpPr>
        <p:spPr>
          <a:xfrm>
            <a:off x="2065139" y="1419371"/>
            <a:ext cx="2088232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Beachtung der Rahmenbedingungen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073647" y="2209974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Fahrgast- und Verkehrsdaten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073647" y="4825112"/>
            <a:ext cx="2520278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Erstellung einer soliden Forschungsgrundlage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073647" y="5366909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Analyse des Standes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der Forschung und Technik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2065139" y="3243288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Beachtung individueller Anforderungen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2065139" y="3789958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Expertise für eigene Bedürfnisse</a:t>
            </a:r>
          </a:p>
        </p:txBody>
      </p:sp>
      <p:sp>
        <p:nvSpPr>
          <p:cNvPr id="6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der Anforderungsanalyse</a:t>
            </a:r>
            <a:endParaRPr lang="de-DE" dirty="0"/>
          </a:p>
        </p:txBody>
      </p:sp>
      <p:cxnSp>
        <p:nvCxnSpPr>
          <p:cNvPr id="79" name="Gerade Verbindung mit Pfeil 78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6720" y="1480502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25624" y="4647184"/>
            <a:ext cx="1548000" cy="1440000"/>
            <a:chOff x="5427965" y="724116"/>
            <a:chExt cx="2982716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82716" cy="255819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27965" y="2513696"/>
              <a:ext cx="2982716" cy="613569"/>
              <a:chOff x="4217172" y="1793940"/>
              <a:chExt cx="2982716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5035" y="3067377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sp>
        <p:nvSpPr>
          <p:cNvPr id="21" name="Rechteck 20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Diagramm 46"/>
          <p:cNvGraphicFramePr/>
          <p:nvPr>
            <p:extLst>
              <p:ext uri="{D42A27DB-BD31-4B8C-83A1-F6EECF244321}">
                <p14:modId xmlns:p14="http://schemas.microsoft.com/office/powerpoint/2010/main" val="448733496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3" name="Gruppieren 82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878" b="26372"/>
            <a:stretch/>
          </p:blipFill>
          <p:spPr bwMode="auto">
            <a:xfrm>
              <a:off x="8456506" y="1849934"/>
              <a:ext cx="3269262" cy="199949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6" y="1844675"/>
              <a:ext cx="2210105" cy="202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Grafik 19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6" t="37528"/>
            <a:stretch/>
          </p:blipFill>
          <p:spPr bwMode="auto">
            <a:xfrm>
              <a:off x="6467017" y="1844675"/>
              <a:ext cx="1718132" cy="118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" r="14172" b="29530"/>
            <a:stretch/>
          </p:blipFill>
          <p:spPr bwMode="auto">
            <a:xfrm>
              <a:off x="6478347" y="2766482"/>
              <a:ext cx="1707472" cy="1117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hteck 48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Gerade Verbindung mit Pfeil 61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hteck 80"/>
            <p:cNvSpPr/>
            <p:nvPr/>
          </p:nvSpPr>
          <p:spPr>
            <a:xfrm>
              <a:off x="8330704" y="386602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Status Quo und betriebliche Rahmenbedingungen</a:t>
              </a:r>
            </a:p>
          </p:txBody>
        </p:sp>
        <p:sp>
          <p:nvSpPr>
            <p:cNvPr id="82" name="Rechteck 81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Verkehrs- und Strukturdatenanalyse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feld 54"/>
          <p:cNvSpPr txBox="1"/>
          <p:nvPr/>
        </p:nvSpPr>
        <p:spPr>
          <a:xfrm>
            <a:off x="2065139" y="1419371"/>
            <a:ext cx="2088232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Beachtung der Rahmenbedingungen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073647" y="2209974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Fahrgast- und Verkehrsdaten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073647" y="4825112"/>
            <a:ext cx="2520278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Erstellung einer soliden Forschungsgrundlage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073647" y="5366909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Analyse des Standes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der Forschung und Technik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2065139" y="3243288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Beachtung individueller Anforderungen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2065139" y="3789958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Expertise für eigene Bedürfnisse</a:t>
            </a:r>
          </a:p>
        </p:txBody>
      </p:sp>
      <p:sp>
        <p:nvSpPr>
          <p:cNvPr id="6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der Anforderungsanalyse</a:t>
            </a:r>
            <a:endParaRPr lang="de-DE" dirty="0"/>
          </a:p>
        </p:txBody>
      </p:sp>
      <p:grpSp>
        <p:nvGrpSpPr>
          <p:cNvPr id="67" name="Gruppieren 66"/>
          <p:cNvGrpSpPr/>
          <p:nvPr/>
        </p:nvGrpSpPr>
        <p:grpSpPr>
          <a:xfrm>
            <a:off x="4649616" y="2691564"/>
            <a:ext cx="7218690" cy="2610438"/>
            <a:chOff x="4649616" y="2666164"/>
            <a:chExt cx="7218690" cy="2610438"/>
          </a:xfrm>
        </p:grpSpPr>
        <p:pic>
          <p:nvPicPr>
            <p:cNvPr id="68" name="Picture 4" descr="Bildergebnis für knauss linienbusse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4" r="10188"/>
            <a:stretch/>
          </p:blipFill>
          <p:spPr bwMode="auto">
            <a:xfrm>
              <a:off x="10183315" y="2763081"/>
              <a:ext cx="980066" cy="10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hteck 68"/>
            <p:cNvSpPr/>
            <p:nvPr/>
          </p:nvSpPr>
          <p:spPr>
            <a:xfrm>
              <a:off x="4665936" y="4691827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Experteninterviews und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Bedürfnisanalyse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8329836" y="468751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Einsatzgebiete, Nutzergruppen und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Cases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8340883" y="2679234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9" descr="https://i.ytimg.com/vi/NrKasJEd_nY/maxresdefault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t="12519" r="11574"/>
            <a:stretch/>
          </p:blipFill>
          <p:spPr bwMode="auto">
            <a:xfrm>
              <a:off x="4649616" y="2686135"/>
              <a:ext cx="3532359" cy="200569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Rechteck 72"/>
            <p:cNvSpPr/>
            <p:nvPr/>
          </p:nvSpPr>
          <p:spPr>
            <a:xfrm>
              <a:off x="4665935" y="2670480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4" name="Picture 2" descr="Ähnliches Fot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931" y="2666164"/>
              <a:ext cx="2657844" cy="202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9" descr="Bildergebnis für rollstuhl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906" y="2690282"/>
              <a:ext cx="1999629" cy="1999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hteck 75"/>
            <p:cNvSpPr/>
            <p:nvPr/>
          </p:nvSpPr>
          <p:spPr>
            <a:xfrm>
              <a:off x="8329835" y="2666164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7" name="Gerade Verbindung mit Pfeil 76"/>
            <p:cNvCxnSpPr/>
            <p:nvPr/>
          </p:nvCxnSpPr>
          <p:spPr>
            <a:xfrm>
              <a:off x="7897813" y="371633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Gerade Verbindung mit Pfeil 78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8833891" y="2738681"/>
            <a:ext cx="448821" cy="37123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10793961" y="2757082"/>
            <a:ext cx="448821" cy="37123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4848051" y="2781722"/>
            <a:ext cx="720080" cy="59560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7258099" y="2807122"/>
            <a:ext cx="720080" cy="59560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6720" y="1480502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25624" y="4647184"/>
            <a:ext cx="1548000" cy="1440000"/>
            <a:chOff x="5427965" y="724116"/>
            <a:chExt cx="2982716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82716" cy="255819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27965" y="2513696"/>
              <a:ext cx="2982716" cy="613569"/>
              <a:chOff x="4217172" y="1793940"/>
              <a:chExt cx="2982716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5035" y="3067377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sp>
        <p:nvSpPr>
          <p:cNvPr id="21" name="Rechteck 20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Diagramm 46"/>
          <p:cNvGraphicFramePr/>
          <p:nvPr>
            <p:extLst>
              <p:ext uri="{D42A27DB-BD31-4B8C-83A1-F6EECF244321}">
                <p14:modId xmlns:p14="http://schemas.microsoft.com/office/powerpoint/2010/main" val="1845428881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3" name="Gruppieren 82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878" b="26372"/>
            <a:stretch/>
          </p:blipFill>
          <p:spPr bwMode="auto">
            <a:xfrm>
              <a:off x="8456506" y="1849934"/>
              <a:ext cx="3269262" cy="199949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6" y="1844675"/>
              <a:ext cx="2210105" cy="202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Grafik 19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6" t="37528"/>
            <a:stretch/>
          </p:blipFill>
          <p:spPr bwMode="auto">
            <a:xfrm>
              <a:off x="6467017" y="1844675"/>
              <a:ext cx="1718132" cy="118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" r="14172" b="29530"/>
            <a:stretch/>
          </p:blipFill>
          <p:spPr bwMode="auto">
            <a:xfrm>
              <a:off x="6478347" y="2766482"/>
              <a:ext cx="1707472" cy="1117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hteck 48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Gerade Verbindung mit Pfeil 61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hteck 80"/>
            <p:cNvSpPr/>
            <p:nvPr/>
          </p:nvSpPr>
          <p:spPr>
            <a:xfrm>
              <a:off x="8330704" y="386602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Status Quo und betriebliche Rahmenbedingungen</a:t>
              </a:r>
            </a:p>
          </p:txBody>
        </p:sp>
        <p:sp>
          <p:nvSpPr>
            <p:cNvPr id="82" name="Rechteck 81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Verkehrs- und Strukturdatenanalyse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feld 54"/>
          <p:cNvSpPr txBox="1"/>
          <p:nvPr/>
        </p:nvSpPr>
        <p:spPr>
          <a:xfrm>
            <a:off x="2065139" y="1419371"/>
            <a:ext cx="2088232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Beachtung der Rahmenbedingungen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073647" y="2209974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Fahrgast- und Verkehrsdaten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073647" y="4825112"/>
            <a:ext cx="2520278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Erstellung einer soliden Forschungsgrundlage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073647" y="5366909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Analyse des Standes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der Forschung und Technik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2065139" y="3243288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Beachtung individueller Anforderungen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2065139" y="3789958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Expertise für eigene Bedürfnisse</a:t>
            </a:r>
          </a:p>
        </p:txBody>
      </p:sp>
      <p:sp>
        <p:nvSpPr>
          <p:cNvPr id="6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der Anforderungsanalyse</a:t>
            </a:r>
            <a:endParaRPr lang="de-DE" dirty="0"/>
          </a:p>
        </p:txBody>
      </p:sp>
      <p:grpSp>
        <p:nvGrpSpPr>
          <p:cNvPr id="67" name="Gruppieren 66"/>
          <p:cNvGrpSpPr/>
          <p:nvPr/>
        </p:nvGrpSpPr>
        <p:grpSpPr>
          <a:xfrm>
            <a:off x="4649616" y="2691564"/>
            <a:ext cx="7218690" cy="2610438"/>
            <a:chOff x="4649616" y="2666164"/>
            <a:chExt cx="7218690" cy="2610438"/>
          </a:xfrm>
        </p:grpSpPr>
        <p:pic>
          <p:nvPicPr>
            <p:cNvPr id="68" name="Picture 4" descr="Bildergebnis für knauss linienbusse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4" r="10188"/>
            <a:stretch/>
          </p:blipFill>
          <p:spPr bwMode="auto">
            <a:xfrm>
              <a:off x="10183315" y="2763081"/>
              <a:ext cx="980066" cy="10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hteck 68"/>
            <p:cNvSpPr/>
            <p:nvPr/>
          </p:nvSpPr>
          <p:spPr>
            <a:xfrm>
              <a:off x="4665936" y="4691827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Experteninterviews und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Bedürfnisanalyse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8329836" y="468751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Einsatzgebiete, Nutzergruppen und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Cases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8340883" y="2679234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9" descr="https://i.ytimg.com/vi/NrKasJEd_nY/maxresdefault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t="12519" r="11574"/>
            <a:stretch/>
          </p:blipFill>
          <p:spPr bwMode="auto">
            <a:xfrm>
              <a:off x="4649616" y="2686135"/>
              <a:ext cx="3532359" cy="200569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Rechteck 72"/>
            <p:cNvSpPr/>
            <p:nvPr/>
          </p:nvSpPr>
          <p:spPr>
            <a:xfrm>
              <a:off x="4665935" y="2670480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4" name="Picture 2" descr="Ähnliches Fot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931" y="2666164"/>
              <a:ext cx="2657844" cy="202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9" descr="Bildergebnis für rollstuhl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906" y="2690282"/>
              <a:ext cx="1999629" cy="1999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hteck 75"/>
            <p:cNvSpPr/>
            <p:nvPr/>
          </p:nvSpPr>
          <p:spPr>
            <a:xfrm>
              <a:off x="8329835" y="2666164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7" name="Gerade Verbindung mit Pfeil 76"/>
            <p:cNvCxnSpPr/>
            <p:nvPr/>
          </p:nvCxnSpPr>
          <p:spPr>
            <a:xfrm>
              <a:off x="7897813" y="371633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Gerade Verbindung mit Pfeil 78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79"/>
          <p:cNvGrpSpPr/>
          <p:nvPr/>
        </p:nvGrpSpPr>
        <p:grpSpPr>
          <a:xfrm>
            <a:off x="4655245" y="3547276"/>
            <a:ext cx="7202982" cy="2615764"/>
            <a:chOff x="4655245" y="3547276"/>
            <a:chExt cx="7202982" cy="2615764"/>
          </a:xfrm>
        </p:grpSpPr>
        <p:sp>
          <p:nvSpPr>
            <p:cNvPr id="84" name="Rechteck 83"/>
            <p:cNvSpPr/>
            <p:nvPr/>
          </p:nvSpPr>
          <p:spPr>
            <a:xfrm>
              <a:off x="4655246" y="5568623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Validierung der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Nutzergruppen/</a:t>
              </a:r>
              <a:b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Cases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Mobilitätswerkstatt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hteck 84"/>
            <p:cNvSpPr/>
            <p:nvPr/>
          </p:nvSpPr>
          <p:spPr>
            <a:xfrm>
              <a:off x="8336162" y="5578265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Validierte </a:t>
              </a:r>
              <a:r>
                <a:rPr 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Personas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Cases 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und Ableitung von Anforderungen </a:t>
              </a:r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5" b="14179"/>
            <a:stretch/>
          </p:blipFill>
          <p:spPr bwMode="auto">
            <a:xfrm>
              <a:off x="8351042" y="3573810"/>
              <a:ext cx="3500733" cy="198959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7" name="Picture 7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9" t="2882" r="3668" b="4211"/>
            <a:stretch/>
          </p:blipFill>
          <p:spPr bwMode="auto">
            <a:xfrm>
              <a:off x="4671315" y="3553156"/>
              <a:ext cx="3493295" cy="201024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8" name="Rechteck 87"/>
            <p:cNvSpPr/>
            <p:nvPr/>
          </p:nvSpPr>
          <p:spPr>
            <a:xfrm>
              <a:off x="4655245" y="3547276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hteck 95"/>
            <p:cNvSpPr/>
            <p:nvPr/>
          </p:nvSpPr>
          <p:spPr>
            <a:xfrm>
              <a:off x="8336161" y="3556918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7" name="Gerade Verbindung mit Pfeil 96"/>
            <p:cNvCxnSpPr/>
            <p:nvPr/>
          </p:nvCxnSpPr>
          <p:spPr>
            <a:xfrm>
              <a:off x="7897813" y="4558279"/>
              <a:ext cx="720725" cy="10326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hteck 60"/>
          <p:cNvSpPr/>
          <p:nvPr/>
        </p:nvSpPr>
        <p:spPr>
          <a:xfrm>
            <a:off x="8833891" y="2738681"/>
            <a:ext cx="448821" cy="37123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10793961" y="2757082"/>
            <a:ext cx="448821" cy="37123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4848051" y="2781722"/>
            <a:ext cx="720080" cy="59560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7258099" y="2807122"/>
            <a:ext cx="720080" cy="59560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4709414" y="4109833"/>
            <a:ext cx="432379" cy="979675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5377508" y="4013374"/>
            <a:ext cx="504056" cy="56854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6097587" y="4013374"/>
            <a:ext cx="252028" cy="489024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6477381" y="3741738"/>
            <a:ext cx="365049" cy="760660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7600458" y="4221882"/>
            <a:ext cx="441345" cy="398230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8502654" y="3595018"/>
            <a:ext cx="441345" cy="398230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4815" y="3066637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27613" y="1482288"/>
            <a:ext cx="1550144" cy="1440000"/>
            <a:chOff x="5427965" y="724116"/>
            <a:chExt cx="2982716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27965" y="2513696"/>
              <a:ext cx="2982716" cy="613569"/>
              <a:chOff x="4217172" y="1793940"/>
              <a:chExt cx="2982716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4815" y="4649945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504326850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9" name="Gruppieren 78"/>
          <p:cNvGrpSpPr/>
          <p:nvPr/>
        </p:nvGrpSpPr>
        <p:grpSpPr>
          <a:xfrm>
            <a:off x="4666703" y="1844675"/>
            <a:ext cx="7197127" cy="2606122"/>
            <a:chOff x="4655642" y="1844675"/>
            <a:chExt cx="7197127" cy="2606122"/>
          </a:xfrm>
        </p:grpSpPr>
        <p:sp>
          <p:nvSpPr>
            <p:cNvPr id="31" name="Rechteck 30"/>
            <p:cNvSpPr/>
            <p:nvPr/>
          </p:nvSpPr>
          <p:spPr>
            <a:xfrm>
              <a:off x="8330704" y="3866022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Idealtypische Buchungsprozesse für unterschiedliche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Nutzer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Entwicklung von Nutzungs-konzepten in 2.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Mobilitätswerkstatt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994" y="1858318"/>
              <a:ext cx="1378774" cy="199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726" y="1857375"/>
              <a:ext cx="2139967" cy="199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657726" y="1844675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8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9" r="15321"/>
            <a:stretch/>
          </p:blipFill>
          <p:spPr bwMode="auto">
            <a:xfrm>
              <a:off x="4676082" y="1845618"/>
              <a:ext cx="2564557" cy="183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" b="1"/>
            <a:stretch/>
          </p:blipFill>
          <p:spPr bwMode="auto">
            <a:xfrm>
              <a:off x="6984887" y="2210015"/>
              <a:ext cx="1189202" cy="167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" descr="Bildergebnis für knauss linienbusse">
              <a:hlinkClick r:id="rId14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4" r="10188"/>
            <a:stretch/>
          </p:blipFill>
          <p:spPr bwMode="auto">
            <a:xfrm>
              <a:off x="10183315" y="2763081"/>
              <a:ext cx="980066" cy="10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2065139" y="3244612"/>
            <a:ext cx="2088232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Umsetzbarkeit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065139" y="3779712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Expertise für operativen Betrieb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068179" y="4836708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Kontinuierliche Information, Mitbestimmung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2066292" y="5374010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Einbringung eigener Entwürfe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074789" y="1668356"/>
            <a:ext cx="2520278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Grundlage zur Entwicklung von Simulationen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065139" y="2210015"/>
            <a:ext cx="2736304" cy="775015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Koordination der Stake-holder-Beiträge („großes Ganze“ betrachten)</a:t>
            </a:r>
          </a:p>
        </p:txBody>
      </p:sp>
      <p:sp>
        <p:nvSpPr>
          <p:cNvPr id="64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Konzeptionierung</a:t>
            </a:r>
            <a:endParaRPr lang="de-DE" dirty="0"/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839543" y="1899824"/>
            <a:ext cx="772729" cy="1750833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6381699" y="2024895"/>
            <a:ext cx="575791" cy="104174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7033691" y="2252266"/>
            <a:ext cx="287896" cy="28109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4815" y="3066637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27613" y="1482288"/>
            <a:ext cx="1550144" cy="1440000"/>
            <a:chOff x="5427965" y="724116"/>
            <a:chExt cx="2982716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27965" y="2513696"/>
              <a:ext cx="2982716" cy="613569"/>
              <a:chOff x="4217172" y="1793940"/>
              <a:chExt cx="2982716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4815" y="4649945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2807623096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9" name="Gruppieren 78"/>
          <p:cNvGrpSpPr/>
          <p:nvPr/>
        </p:nvGrpSpPr>
        <p:grpSpPr>
          <a:xfrm>
            <a:off x="4666703" y="1844675"/>
            <a:ext cx="7197127" cy="2606122"/>
            <a:chOff x="4655642" y="1844675"/>
            <a:chExt cx="7197127" cy="2606122"/>
          </a:xfrm>
        </p:grpSpPr>
        <p:sp>
          <p:nvSpPr>
            <p:cNvPr id="31" name="Rechteck 30"/>
            <p:cNvSpPr/>
            <p:nvPr/>
          </p:nvSpPr>
          <p:spPr>
            <a:xfrm>
              <a:off x="8330704" y="3866022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Idealtypische Buchungsprozesse für unterschiedliche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Nutzer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Entwicklung von Nutzungs-konzepten in 2.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Mobilitätswerkstatt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994" y="1858318"/>
              <a:ext cx="1378774" cy="199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726" y="1857375"/>
              <a:ext cx="2139967" cy="199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657726" y="1844675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8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9" r="15321"/>
            <a:stretch/>
          </p:blipFill>
          <p:spPr bwMode="auto">
            <a:xfrm>
              <a:off x="4676082" y="1845618"/>
              <a:ext cx="2564557" cy="183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" b="1"/>
            <a:stretch/>
          </p:blipFill>
          <p:spPr bwMode="auto">
            <a:xfrm>
              <a:off x="6984887" y="2210015"/>
              <a:ext cx="1189202" cy="167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" descr="Bildergebnis für knauss linienbusse">
              <a:hlinkClick r:id="rId14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4" r="10188"/>
            <a:stretch/>
          </p:blipFill>
          <p:spPr bwMode="auto">
            <a:xfrm>
              <a:off x="10183315" y="2763081"/>
              <a:ext cx="980066" cy="10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2065139" y="3244612"/>
            <a:ext cx="2088232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Umsetzbarkeit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065139" y="3779712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Expertise für operativen Betrieb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068179" y="4836708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Kontinuierliche Information, Mitbestimmung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2066292" y="5374010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Einbringung eigener Entwürfe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074789" y="1668356"/>
            <a:ext cx="2520278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Grundlage zur Entwicklung von Simulationen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065139" y="2210015"/>
            <a:ext cx="2736304" cy="775015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Koordination der Stake-holder-Beiträge („großes Ganze“ betrachten)</a:t>
            </a:r>
          </a:p>
        </p:txBody>
      </p:sp>
      <p:sp>
        <p:nvSpPr>
          <p:cNvPr id="64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Konzeptionierung</a:t>
            </a:r>
            <a:endParaRPr lang="de-DE" dirty="0"/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839543" y="1899824"/>
            <a:ext cx="772729" cy="1750833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6381699" y="2024895"/>
            <a:ext cx="575791" cy="104174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7033691" y="2252266"/>
            <a:ext cx="287896" cy="28109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Gruppieren 103"/>
          <p:cNvGrpSpPr/>
          <p:nvPr/>
        </p:nvGrpSpPr>
        <p:grpSpPr>
          <a:xfrm>
            <a:off x="4648919" y="2666164"/>
            <a:ext cx="7219387" cy="2610438"/>
            <a:chOff x="4648919" y="2666164"/>
            <a:chExt cx="7219387" cy="2610438"/>
          </a:xfrm>
        </p:grpSpPr>
        <p:sp>
          <p:nvSpPr>
            <p:cNvPr id="105" name="Rechteck 104"/>
            <p:cNvSpPr/>
            <p:nvPr/>
          </p:nvSpPr>
          <p:spPr>
            <a:xfrm>
              <a:off x="4665936" y="4691827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Presseartikel, Bürgersprechstunde,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  <a:hlinkClick r:id="rId16"/>
                </a:rPr>
                <a:t>www.reallabor-schorndorf.de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8329836" y="468751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defTabSz="1088040">
                <a:spcBef>
                  <a:spcPts val="357"/>
                </a:spcBef>
              </a:pPr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Kontinuierliche Information und Beteiligung der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Bevölkerung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8340883" y="2679234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8329835" y="2666164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964" y="3031371"/>
              <a:ext cx="2990764" cy="135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Rechteck 109"/>
            <p:cNvSpPr/>
            <p:nvPr/>
          </p:nvSpPr>
          <p:spPr>
            <a:xfrm>
              <a:off x="4648919" y="2680531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1" name="Picture 9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94"/>
            <a:stretch/>
          </p:blipFill>
          <p:spPr bwMode="auto">
            <a:xfrm>
              <a:off x="4687143" y="2692822"/>
              <a:ext cx="3042886" cy="179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94" b="29998"/>
            <a:stretch/>
          </p:blipFill>
          <p:spPr bwMode="auto">
            <a:xfrm>
              <a:off x="5810393" y="3471680"/>
              <a:ext cx="2371110" cy="120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hteck 112"/>
            <p:cNvSpPr/>
            <p:nvPr/>
          </p:nvSpPr>
          <p:spPr>
            <a:xfrm>
              <a:off x="4665935" y="2670480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Gerade Verbindung mit Pfeil 113"/>
            <p:cNvCxnSpPr/>
            <p:nvPr/>
          </p:nvCxnSpPr>
          <p:spPr>
            <a:xfrm>
              <a:off x="7897813" y="374173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5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4815" y="3066637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27613" y="1482288"/>
            <a:ext cx="1550144" cy="1440000"/>
            <a:chOff x="5427965" y="724116"/>
            <a:chExt cx="2982716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27965" y="2513696"/>
              <a:ext cx="2982716" cy="613569"/>
              <a:chOff x="4217172" y="1793940"/>
              <a:chExt cx="2982716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4815" y="4649945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2807623096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9" name="Gruppieren 78"/>
          <p:cNvGrpSpPr/>
          <p:nvPr/>
        </p:nvGrpSpPr>
        <p:grpSpPr>
          <a:xfrm>
            <a:off x="4666703" y="1844675"/>
            <a:ext cx="7197127" cy="2606122"/>
            <a:chOff x="4655642" y="1844675"/>
            <a:chExt cx="7197127" cy="2606122"/>
          </a:xfrm>
        </p:grpSpPr>
        <p:sp>
          <p:nvSpPr>
            <p:cNvPr id="31" name="Rechteck 30"/>
            <p:cNvSpPr/>
            <p:nvPr/>
          </p:nvSpPr>
          <p:spPr>
            <a:xfrm>
              <a:off x="8330704" y="3866022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Idealtypische Buchungsprozesse für unterschiedliche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Nutzer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Entwicklung von Nutzungs-konzepten in 2.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Mobilitätswerkstatt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994" y="1858318"/>
              <a:ext cx="1378774" cy="199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726" y="1857375"/>
              <a:ext cx="2139967" cy="199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657726" y="1844675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8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9" r="15321"/>
            <a:stretch/>
          </p:blipFill>
          <p:spPr bwMode="auto">
            <a:xfrm>
              <a:off x="4676082" y="1845618"/>
              <a:ext cx="2564557" cy="183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" b="1"/>
            <a:stretch/>
          </p:blipFill>
          <p:spPr bwMode="auto">
            <a:xfrm>
              <a:off x="6984887" y="2210015"/>
              <a:ext cx="1189202" cy="167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" descr="Bildergebnis für knauss linienbusse">
              <a:hlinkClick r:id="rId14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4" r="10188"/>
            <a:stretch/>
          </p:blipFill>
          <p:spPr bwMode="auto">
            <a:xfrm>
              <a:off x="10183315" y="2763081"/>
              <a:ext cx="980066" cy="10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2065139" y="3244612"/>
            <a:ext cx="2088232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Umsetzbarkeit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065139" y="3779712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Expertise für operativen Betrieb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068179" y="4836708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Kontinuierliche Information, Mitbestimmung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2066292" y="5374010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Einbringung eigener Entwürfe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074789" y="1668356"/>
            <a:ext cx="2520278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Grundlage zur Entwicklung von Simulationen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065139" y="2210015"/>
            <a:ext cx="2736304" cy="775015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Koordination der Stake-holder-Beiträge („großes Ganze“ betrachten)</a:t>
            </a:r>
          </a:p>
        </p:txBody>
      </p:sp>
      <p:sp>
        <p:nvSpPr>
          <p:cNvPr id="64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Konzeptionierung</a:t>
            </a:r>
            <a:endParaRPr lang="de-DE" dirty="0"/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839543" y="1899824"/>
            <a:ext cx="772729" cy="1750833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6381699" y="2024895"/>
            <a:ext cx="575791" cy="104174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7033691" y="2252266"/>
            <a:ext cx="287896" cy="281098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Gruppieren 103"/>
          <p:cNvGrpSpPr/>
          <p:nvPr/>
        </p:nvGrpSpPr>
        <p:grpSpPr>
          <a:xfrm>
            <a:off x="4648919" y="2666164"/>
            <a:ext cx="7219387" cy="2610438"/>
            <a:chOff x="4648919" y="2666164"/>
            <a:chExt cx="7219387" cy="2610438"/>
          </a:xfrm>
        </p:grpSpPr>
        <p:sp>
          <p:nvSpPr>
            <p:cNvPr id="105" name="Rechteck 104"/>
            <p:cNvSpPr/>
            <p:nvPr/>
          </p:nvSpPr>
          <p:spPr>
            <a:xfrm>
              <a:off x="4665936" y="4691827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Presseartikel, Bürgersprechstunde,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  <a:hlinkClick r:id="rId16"/>
                </a:rPr>
                <a:t>www.reallabor-schorndorf.de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8329836" y="468751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defTabSz="1088040">
                <a:spcBef>
                  <a:spcPts val="357"/>
                </a:spcBef>
              </a:pPr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Kontinuierliche Information und Beteiligung der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Bevölkerung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8340883" y="2679234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8329835" y="2666164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964" y="3031371"/>
              <a:ext cx="2990764" cy="135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Rechteck 109"/>
            <p:cNvSpPr/>
            <p:nvPr/>
          </p:nvSpPr>
          <p:spPr>
            <a:xfrm>
              <a:off x="4648919" y="2680531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1" name="Picture 9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94"/>
            <a:stretch/>
          </p:blipFill>
          <p:spPr bwMode="auto">
            <a:xfrm>
              <a:off x="4687143" y="2692822"/>
              <a:ext cx="3042886" cy="179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94" b="29998"/>
            <a:stretch/>
          </p:blipFill>
          <p:spPr bwMode="auto">
            <a:xfrm>
              <a:off x="5810393" y="3471680"/>
              <a:ext cx="2371110" cy="120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hteck 112"/>
            <p:cNvSpPr/>
            <p:nvPr/>
          </p:nvSpPr>
          <p:spPr>
            <a:xfrm>
              <a:off x="4665935" y="2670480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Gerade Verbindung mit Pfeil 113"/>
            <p:cNvCxnSpPr/>
            <p:nvPr/>
          </p:nvCxnSpPr>
          <p:spPr>
            <a:xfrm>
              <a:off x="7897813" y="374173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ieren 114"/>
          <p:cNvGrpSpPr/>
          <p:nvPr/>
        </p:nvGrpSpPr>
        <p:grpSpPr>
          <a:xfrm>
            <a:off x="4655245" y="3547276"/>
            <a:ext cx="7202982" cy="2615764"/>
            <a:chOff x="4655245" y="3547276"/>
            <a:chExt cx="7202982" cy="2615764"/>
          </a:xfrm>
        </p:grpSpPr>
        <p:sp>
          <p:nvSpPr>
            <p:cNvPr id="116" name="Rechteck 115"/>
            <p:cNvSpPr/>
            <p:nvPr/>
          </p:nvSpPr>
          <p:spPr>
            <a:xfrm>
              <a:off x="4655246" y="5568623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Analyse der Rollenbeziehungen und Datenflüsse</a:t>
              </a: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8336162" y="5578265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Entwicklung der Systemarchitektur</a:t>
              </a:r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4674319" y="3552726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4655245" y="3547276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" name="Grafik 29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25000"/>
                      </a14:imgEffect>
                      <a14:imgEffect>
                        <a14:brightnessContrast brigh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04" y="3616226"/>
              <a:ext cx="3329882" cy="186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hteck 120"/>
            <p:cNvSpPr/>
            <p:nvPr/>
          </p:nvSpPr>
          <p:spPr>
            <a:xfrm>
              <a:off x="8321675" y="3565426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8336161" y="3556918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" name="Grafik 122"/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767" y="3645818"/>
              <a:ext cx="3267638" cy="18453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" name="Gerade Verbindung mit Pfeil 123"/>
            <p:cNvCxnSpPr/>
            <p:nvPr/>
          </p:nvCxnSpPr>
          <p:spPr>
            <a:xfrm>
              <a:off x="7897813" y="4558279"/>
              <a:ext cx="720725" cy="10326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5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4815" y="1480502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14913" y="3066017"/>
            <a:ext cx="1562844" cy="1440000"/>
            <a:chOff x="5403528" y="724116"/>
            <a:chExt cx="3007153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03528" y="2513696"/>
              <a:ext cx="3007153" cy="613569"/>
              <a:chOff x="4192735" y="1793940"/>
              <a:chExt cx="3007153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192735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5035" y="4647930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88016964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sp>
          <p:nvSpPr>
            <p:cNvPr id="29" name="Rechteck 28"/>
            <p:cNvSpPr/>
            <p:nvPr/>
          </p:nvSpPr>
          <p:spPr>
            <a:xfrm>
              <a:off x="8330704" y="3866022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1:10 Prototypen verschiedener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Fahrzeugmodelle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Rapid-</a:t>
              </a:r>
              <a:r>
                <a:rPr 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Prototyping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-Workshop zu fahrerlosen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Fahrzeugen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6"/>
            <a:stretch/>
          </p:blipFill>
          <p:spPr bwMode="auto">
            <a:xfrm>
              <a:off x="4667913" y="1855246"/>
              <a:ext cx="3517235" cy="200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4" r="7125"/>
            <a:stretch/>
          </p:blipFill>
          <p:spPr bwMode="auto">
            <a:xfrm>
              <a:off x="6987650" y="2782393"/>
              <a:ext cx="1188238" cy="107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2"/>
            <a:stretch/>
          </p:blipFill>
          <p:spPr bwMode="auto">
            <a:xfrm>
              <a:off x="8330704" y="1844675"/>
              <a:ext cx="2464571" cy="200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26796" y="2337426"/>
              <a:ext cx="1991853" cy="105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56"/>
          <p:cNvSpPr txBox="1"/>
          <p:nvPr/>
        </p:nvSpPr>
        <p:spPr>
          <a:xfrm>
            <a:off x="2069057" y="1426270"/>
            <a:ext cx="2088232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Verzögerungsfreie Implementierung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63870" y="2205658"/>
            <a:ext cx="2754191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Mitwirkung bei der 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Integration der Konzepte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073647" y="3250407"/>
            <a:ext cx="2736304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Verlässlichkeit vorheriger Ergebnisse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065139" y="4831854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Kontinuierliche Information, Mitbestimmung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2073647" y="5374010"/>
            <a:ext cx="2499283" cy="282573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Aktive Partizipation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065139" y="3781450"/>
            <a:ext cx="2736304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Umsetzung der Konzepte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in Systemarchitektur</a:t>
            </a:r>
          </a:p>
        </p:txBody>
      </p:sp>
      <p:sp>
        <p:nvSpPr>
          <p:cNvPr id="8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der Implementierung</a:t>
            </a:r>
            <a:endParaRPr lang="de-DE" dirty="0"/>
          </a:p>
        </p:txBody>
      </p:sp>
      <p:cxnSp>
        <p:nvCxnSpPr>
          <p:cNvPr id="64" name="Gerade Verbindung mit Pfeil 63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4750643" y="1912525"/>
            <a:ext cx="1906116" cy="116619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4815" y="1480502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14913" y="3066017"/>
            <a:ext cx="1562844" cy="1440000"/>
            <a:chOff x="5403528" y="724116"/>
            <a:chExt cx="3007153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03528" y="2513696"/>
              <a:ext cx="3007153" cy="613569"/>
              <a:chOff x="4192735" y="1793940"/>
              <a:chExt cx="3007153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192735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5035" y="4647930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408536262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sp>
          <p:nvSpPr>
            <p:cNvPr id="29" name="Rechteck 28"/>
            <p:cNvSpPr/>
            <p:nvPr/>
          </p:nvSpPr>
          <p:spPr>
            <a:xfrm>
              <a:off x="8330704" y="3866022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1:10 Prototypen verschiedener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Fahrzeugmodelle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Rapid-</a:t>
              </a:r>
              <a:r>
                <a:rPr 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Prototyping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-Workshop zu fahrerlosen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Fahrzeugen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6"/>
            <a:stretch/>
          </p:blipFill>
          <p:spPr bwMode="auto">
            <a:xfrm>
              <a:off x="4667913" y="1855246"/>
              <a:ext cx="3517235" cy="200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4" r="7125"/>
            <a:stretch/>
          </p:blipFill>
          <p:spPr bwMode="auto">
            <a:xfrm>
              <a:off x="6987650" y="2782393"/>
              <a:ext cx="1188238" cy="107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2"/>
            <a:stretch/>
          </p:blipFill>
          <p:spPr bwMode="auto">
            <a:xfrm>
              <a:off x="8330704" y="1844675"/>
              <a:ext cx="2464571" cy="200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26796" y="2337426"/>
              <a:ext cx="1991853" cy="105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56"/>
          <p:cNvSpPr txBox="1"/>
          <p:nvPr/>
        </p:nvSpPr>
        <p:spPr>
          <a:xfrm>
            <a:off x="2069057" y="1426270"/>
            <a:ext cx="2088232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Verzögerungsfreie Implementierung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63870" y="2205658"/>
            <a:ext cx="2754191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Mitwirkung bei der 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Integration der Konzepte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073647" y="3250407"/>
            <a:ext cx="2736304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Verlässlichkeit vorheriger Ergebnisse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065139" y="4831854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Kontinuierliche Information, Mitbestimmung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2073647" y="5374010"/>
            <a:ext cx="2499283" cy="282573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Aktive Partizipation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065139" y="3781450"/>
            <a:ext cx="2736304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Umsetzung der Konzepte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in Systemarchitektur</a:t>
            </a:r>
          </a:p>
        </p:txBody>
      </p:sp>
      <p:sp>
        <p:nvSpPr>
          <p:cNvPr id="8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der Implementierung</a:t>
            </a:r>
            <a:endParaRPr lang="de-DE" dirty="0"/>
          </a:p>
        </p:txBody>
      </p:sp>
      <p:cxnSp>
        <p:nvCxnSpPr>
          <p:cNvPr id="64" name="Gerade Verbindung mit Pfeil 63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4750643" y="1912525"/>
            <a:ext cx="1906116" cy="116619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665935" y="2666164"/>
            <a:ext cx="7204147" cy="2610438"/>
            <a:chOff x="4665935" y="2666164"/>
            <a:chExt cx="7204147" cy="2610438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4665935" y="2666164"/>
              <a:ext cx="7204147" cy="2610438"/>
              <a:chOff x="4665935" y="2666164"/>
              <a:chExt cx="7204147" cy="2610438"/>
            </a:xfrm>
          </p:grpSpPr>
          <p:sp>
            <p:nvSpPr>
              <p:cNvPr id="52" name="Rechteck 51"/>
              <p:cNvSpPr/>
              <p:nvPr/>
            </p:nvSpPr>
            <p:spPr>
              <a:xfrm>
                <a:off x="4665936" y="4691827"/>
                <a:ext cx="3522065" cy="5847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Entwicklung eines Labordemonstrators</a:t>
                </a:r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8329836" y="4687511"/>
                <a:ext cx="3522065" cy="5847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lvl="0" defTabSz="1088040">
                  <a:spcBef>
                    <a:spcPts val="357"/>
                  </a:spcBef>
                </a:pPr>
                <a:r>
                  <a:rPr lang="de-DE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Simulation des Realbetriebs</a:t>
                </a:r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4675190" y="2679751"/>
                <a:ext cx="3527423" cy="2000808"/>
              </a:xfrm>
              <a:prstGeom prst="rect">
                <a:avLst/>
              </a:prstGeom>
              <a:solidFill>
                <a:schemeClr val="l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4665935" y="2670480"/>
                <a:ext cx="3522065" cy="20161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8342659" y="2692822"/>
                <a:ext cx="3527423" cy="2000808"/>
              </a:xfrm>
              <a:prstGeom prst="rect">
                <a:avLst/>
              </a:prstGeom>
              <a:solidFill>
                <a:schemeClr val="l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8329835" y="2666164"/>
                <a:ext cx="3522065" cy="20161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4" name="Gerade Verbindung mit Pfeil 73"/>
              <p:cNvCxnSpPr/>
              <p:nvPr/>
            </p:nvCxnSpPr>
            <p:spPr>
              <a:xfrm>
                <a:off x="7897813" y="3741738"/>
                <a:ext cx="720725" cy="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6" r="56373"/>
            <a:stretch/>
          </p:blipFill>
          <p:spPr bwMode="auto">
            <a:xfrm>
              <a:off x="5302737" y="2707291"/>
              <a:ext cx="2215176" cy="193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77" t="42437" r="13132" b="14730"/>
            <a:stretch/>
          </p:blipFill>
          <p:spPr bwMode="auto">
            <a:xfrm>
              <a:off x="9119738" y="2730980"/>
              <a:ext cx="1944000" cy="188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1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4815" y="1480502"/>
            <a:ext cx="1548000" cy="1440000"/>
            <a:chOff x="696987" y="2151522"/>
            <a:chExt cx="2995270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5270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14913" y="3066017"/>
            <a:ext cx="1562844" cy="1440000"/>
            <a:chOff x="5403528" y="724116"/>
            <a:chExt cx="3007153" cy="2558194"/>
          </a:xfrm>
        </p:grpSpPr>
        <p:sp>
          <p:nvSpPr>
            <p:cNvPr id="12" name="Rechteck 11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pieren 12"/>
            <p:cNvGrpSpPr/>
            <p:nvPr/>
          </p:nvGrpSpPr>
          <p:grpSpPr>
            <a:xfrm>
              <a:off x="5403528" y="2513696"/>
              <a:ext cx="3007153" cy="613569"/>
              <a:chOff x="4192735" y="1793940"/>
              <a:chExt cx="3007153" cy="613569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hteck 14"/>
              <p:cNvSpPr/>
              <p:nvPr/>
            </p:nvSpPr>
            <p:spPr>
              <a:xfrm>
                <a:off x="4192735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5035" y="4647930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408536262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sp>
          <p:nvSpPr>
            <p:cNvPr id="29" name="Rechteck 28"/>
            <p:cNvSpPr/>
            <p:nvPr/>
          </p:nvSpPr>
          <p:spPr>
            <a:xfrm>
              <a:off x="8330704" y="3866022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1:10 Prototypen verschiedener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Fahrzeugmodelle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Rapid-</a:t>
              </a:r>
              <a:r>
                <a:rPr 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Prototyping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-Workshop zu fahrerlosen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Fahrzeugen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6"/>
            <a:stretch/>
          </p:blipFill>
          <p:spPr bwMode="auto">
            <a:xfrm>
              <a:off x="4667913" y="1855246"/>
              <a:ext cx="3517235" cy="200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4" r="7125"/>
            <a:stretch/>
          </p:blipFill>
          <p:spPr bwMode="auto">
            <a:xfrm>
              <a:off x="6987650" y="2782393"/>
              <a:ext cx="1188238" cy="107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2"/>
            <a:stretch/>
          </p:blipFill>
          <p:spPr bwMode="auto">
            <a:xfrm>
              <a:off x="8330704" y="1844675"/>
              <a:ext cx="2464571" cy="200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26796" y="2337426"/>
              <a:ext cx="1991853" cy="105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56"/>
          <p:cNvSpPr txBox="1"/>
          <p:nvPr/>
        </p:nvSpPr>
        <p:spPr>
          <a:xfrm>
            <a:off x="2069057" y="1426270"/>
            <a:ext cx="2088232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Verzögerungsfreie Implementierung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63870" y="2205658"/>
            <a:ext cx="2754191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Mitwirkung bei der 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Integration der Konzepte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073647" y="3250407"/>
            <a:ext cx="2736304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Verlässlichkeit vorheriger Ergebnisse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065139" y="4831854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Kontinuierliche Information, Mitbestimmung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2073647" y="5374010"/>
            <a:ext cx="2499283" cy="282573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Aktive Partizipation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065139" y="3781450"/>
            <a:ext cx="2736304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Umsetzung der Konzepte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in Systemarchitektur</a:t>
            </a:r>
          </a:p>
        </p:txBody>
      </p:sp>
      <p:sp>
        <p:nvSpPr>
          <p:cNvPr id="8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der Implementierung</a:t>
            </a:r>
            <a:endParaRPr lang="de-DE" dirty="0"/>
          </a:p>
        </p:txBody>
      </p:sp>
      <p:cxnSp>
        <p:nvCxnSpPr>
          <p:cNvPr id="64" name="Gerade Verbindung mit Pfeil 63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4750643" y="1912525"/>
            <a:ext cx="1906116" cy="116619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665935" y="2666164"/>
            <a:ext cx="7204147" cy="2610438"/>
            <a:chOff x="4665935" y="2666164"/>
            <a:chExt cx="7204147" cy="2610438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4665935" y="2666164"/>
              <a:ext cx="7204147" cy="2610438"/>
              <a:chOff x="4665935" y="2666164"/>
              <a:chExt cx="7204147" cy="2610438"/>
            </a:xfrm>
          </p:grpSpPr>
          <p:sp>
            <p:nvSpPr>
              <p:cNvPr id="52" name="Rechteck 51"/>
              <p:cNvSpPr/>
              <p:nvPr/>
            </p:nvSpPr>
            <p:spPr>
              <a:xfrm>
                <a:off x="4665936" y="4691827"/>
                <a:ext cx="3522065" cy="5847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Entwicklung eines Labordemonstrators</a:t>
                </a:r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8329836" y="4687511"/>
                <a:ext cx="3522065" cy="5847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lvl="0" defTabSz="1088040">
                  <a:spcBef>
                    <a:spcPts val="357"/>
                  </a:spcBef>
                </a:pPr>
                <a:r>
                  <a:rPr lang="de-DE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Simulation des Realbetriebs</a:t>
                </a:r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4675190" y="2679751"/>
                <a:ext cx="3527423" cy="2000808"/>
              </a:xfrm>
              <a:prstGeom prst="rect">
                <a:avLst/>
              </a:prstGeom>
              <a:solidFill>
                <a:schemeClr val="l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4665935" y="2670480"/>
                <a:ext cx="3522065" cy="20161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8342659" y="2692822"/>
                <a:ext cx="3527423" cy="2000808"/>
              </a:xfrm>
              <a:prstGeom prst="rect">
                <a:avLst/>
              </a:prstGeom>
              <a:solidFill>
                <a:schemeClr val="l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8329835" y="2666164"/>
                <a:ext cx="3522065" cy="20161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4" name="Gerade Verbindung mit Pfeil 73"/>
              <p:cNvCxnSpPr/>
              <p:nvPr/>
            </p:nvCxnSpPr>
            <p:spPr>
              <a:xfrm>
                <a:off x="7897813" y="3741738"/>
                <a:ext cx="720725" cy="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6" r="56373"/>
            <a:stretch/>
          </p:blipFill>
          <p:spPr bwMode="auto">
            <a:xfrm>
              <a:off x="5302737" y="2707291"/>
              <a:ext cx="2215176" cy="193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77" t="42437" r="13132" b="14730"/>
            <a:stretch/>
          </p:blipFill>
          <p:spPr bwMode="auto">
            <a:xfrm>
              <a:off x="9119738" y="2730980"/>
              <a:ext cx="1944000" cy="188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uppieren 20"/>
          <p:cNvGrpSpPr/>
          <p:nvPr/>
        </p:nvGrpSpPr>
        <p:grpSpPr>
          <a:xfrm>
            <a:off x="4653235" y="3547276"/>
            <a:ext cx="7204992" cy="2615764"/>
            <a:chOff x="4653235" y="3547276"/>
            <a:chExt cx="7204992" cy="2615764"/>
          </a:xfrm>
        </p:grpSpPr>
        <p:sp>
          <p:nvSpPr>
            <p:cNvPr id="77" name="Rechteck 76"/>
            <p:cNvSpPr/>
            <p:nvPr/>
          </p:nvSpPr>
          <p:spPr>
            <a:xfrm>
              <a:off x="4655246" y="5568623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Konzeptvermittlung mittels Erklärvideo und </a:t>
              </a:r>
              <a:r>
                <a:rPr lang="de-D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Serious</a:t>
              </a:r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 Game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8336162" y="5578265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Konzeptverständnis und</a:t>
              </a:r>
              <a:b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Akzeptanz der Bürger</a:t>
              </a:r>
            </a:p>
          </p:txBody>
        </p:sp>
        <p:sp>
          <p:nvSpPr>
            <p:cNvPr id="79" name="Rechteck 78"/>
            <p:cNvSpPr/>
            <p:nvPr/>
          </p:nvSpPr>
          <p:spPr>
            <a:xfrm>
              <a:off x="4653235" y="3556918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655245" y="3547276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hteck 84"/>
            <p:cNvSpPr/>
            <p:nvPr/>
          </p:nvSpPr>
          <p:spPr>
            <a:xfrm>
              <a:off x="8321451" y="3578126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hteck 86"/>
            <p:cNvSpPr/>
            <p:nvPr/>
          </p:nvSpPr>
          <p:spPr>
            <a:xfrm>
              <a:off x="8336161" y="3556918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8" name="Gruppieren 97"/>
            <p:cNvGrpSpPr/>
            <p:nvPr/>
          </p:nvGrpSpPr>
          <p:grpSpPr>
            <a:xfrm>
              <a:off x="4723203" y="3624552"/>
              <a:ext cx="3401241" cy="1860000"/>
              <a:chOff x="-2141638" y="5415294"/>
              <a:chExt cx="3401241" cy="1860000"/>
            </a:xfrm>
          </p:grpSpPr>
          <p:pic>
            <p:nvPicPr>
              <p:cNvPr id="101" name="Picture 4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8" r="2646" b="-1"/>
              <a:stretch/>
            </p:blipFill>
            <p:spPr bwMode="auto">
              <a:xfrm rot="16200000">
                <a:off x="-1371017" y="4644673"/>
                <a:ext cx="1860000" cy="3401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Grafik 101"/>
              <p:cNvPicPr/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97999" y="5474246"/>
                <a:ext cx="2903443" cy="1735020"/>
              </a:xfrm>
              <a:prstGeom prst="rect">
                <a:avLst/>
              </a:prstGeom>
            </p:spPr>
          </p:pic>
        </p:grpSp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7340" y="3660096"/>
              <a:ext cx="1965917" cy="178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0" name="Gerade Verbindung mit Pfeil 89"/>
            <p:cNvCxnSpPr/>
            <p:nvPr/>
          </p:nvCxnSpPr>
          <p:spPr>
            <a:xfrm>
              <a:off x="7897813" y="4558279"/>
              <a:ext cx="720725" cy="10326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91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7742" y="4649152"/>
            <a:ext cx="1548000" cy="1440000"/>
            <a:chOff x="696987" y="2151522"/>
            <a:chExt cx="2990025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0025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7962" y="1482454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1371599035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sp>
          <p:nvSpPr>
            <p:cNvPr id="26" name="Rechteck 25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solidFill>
              <a:schemeClr val="l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330704" y="386602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Erkenntnisse über Effekte und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Übertragbarkeit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Nutzerevaluation und Weiter-entwicklung des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Konzepts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60" y="1999220"/>
              <a:ext cx="3292555" cy="169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586" y="2391540"/>
              <a:ext cx="3074428" cy="909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8" name="Gerade Verbindung mit Pfeil 47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2071021" y="4581922"/>
            <a:ext cx="2520277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Reibungsloser Ablauf des operativen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etriebs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2065836" y="5373912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Umsetzung des operativen Betriebs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074617" y="1667694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Nutzerfreundlicher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065886" y="2206993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Feedback durch die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(Test-)Nutzer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064330" y="3244195"/>
            <a:ext cx="2736304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Ableitung von übertrag-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baren Erkenntnissen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64330" y="3784783"/>
            <a:ext cx="2736304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Evaluation des Betriebs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und der Auswirkungen</a:t>
            </a:r>
          </a:p>
        </p:txBody>
      </p:sp>
      <p:sp>
        <p:nvSpPr>
          <p:cNvPr id="60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des Pilotbetriebs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ieren 61"/>
          <p:cNvGrpSpPr/>
          <p:nvPr/>
        </p:nvGrpSpPr>
        <p:grpSpPr>
          <a:xfrm>
            <a:off x="414913" y="3066017"/>
            <a:ext cx="1562844" cy="1440000"/>
            <a:chOff x="5403528" y="724116"/>
            <a:chExt cx="3007153" cy="2558194"/>
          </a:xfrm>
        </p:grpSpPr>
        <p:sp>
          <p:nvSpPr>
            <p:cNvPr id="63" name="Rechteck 62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0" name="Gruppieren 69"/>
            <p:cNvGrpSpPr/>
            <p:nvPr/>
          </p:nvGrpSpPr>
          <p:grpSpPr>
            <a:xfrm>
              <a:off x="5403528" y="2513696"/>
              <a:ext cx="3007153" cy="613569"/>
              <a:chOff x="4192735" y="1793940"/>
              <a:chExt cx="3007153" cy="613569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echteck 71"/>
              <p:cNvSpPr/>
              <p:nvPr/>
            </p:nvSpPr>
            <p:spPr>
              <a:xfrm>
                <a:off x="4192735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50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6" name="Picture 2" descr="http://www.fettverbrennung-wie.net/wp-content/uploads/2011/10/Muskelaufbau-zu-Ha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3" y="3640998"/>
            <a:ext cx="1389449" cy="7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ern mit 7 Zacken 7"/>
          <p:cNvSpPr/>
          <p:nvPr/>
        </p:nvSpPr>
        <p:spPr>
          <a:xfrm rot="20509797">
            <a:off x="2943088" y="2098170"/>
            <a:ext cx="5513806" cy="2329399"/>
          </a:xfrm>
          <a:prstGeom prst="star7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933205" y="3419457"/>
            <a:ext cx="181592" cy="395670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Users\Bran_ax\Downloads\noun_356676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1"/>
          <a:stretch/>
        </p:blipFill>
        <p:spPr bwMode="auto">
          <a:xfrm>
            <a:off x="4898875" y="2843393"/>
            <a:ext cx="898426" cy="6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1"/>
          <p:cNvSpPr txBox="1">
            <a:spLocks/>
          </p:cNvSpPr>
          <p:nvPr/>
        </p:nvSpPr>
        <p:spPr>
          <a:xfrm>
            <a:off x="7899987" y="3429794"/>
            <a:ext cx="205329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134964" indent="-134964" algn="l" defTabSz="685617" rtl="0" eaLnBrk="1" latinLnBrk="0" hangingPunct="1">
              <a:spcBef>
                <a:spcPts val="225"/>
              </a:spcBef>
              <a:spcAft>
                <a:spcPts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967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708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179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76506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447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256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064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873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de-DE" sz="1800" b="1" u="sng" dirty="0" smtClean="0"/>
              <a:t>Bedienkonzept …</a:t>
            </a:r>
          </a:p>
          <a:p>
            <a:pPr marL="0" indent="0">
              <a:buNone/>
            </a:pPr>
            <a:r>
              <a:rPr lang="de-DE" sz="1600" b="1" dirty="0" smtClean="0"/>
              <a:t>… ohne Linie                                                                                 </a:t>
            </a:r>
          </a:p>
          <a:p>
            <a:pPr marL="0" indent="0">
              <a:buNone/>
            </a:pPr>
            <a:r>
              <a:rPr lang="de-DE" sz="1600" b="1" dirty="0" smtClean="0"/>
              <a:t>… ohne Haltestellen </a:t>
            </a:r>
          </a:p>
          <a:p>
            <a:pPr marL="0" indent="0">
              <a:buNone/>
            </a:pPr>
            <a:r>
              <a:rPr lang="de-DE" sz="1600" b="1" dirty="0" smtClean="0"/>
              <a:t>… ohne Fahrplan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5677863" y="2085963"/>
            <a:ext cx="1594030" cy="1009460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45" y="1536644"/>
            <a:ext cx="609031" cy="52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Flexibilisierte Busnutzung durch </a:t>
            </a:r>
            <a:r>
              <a:rPr lang="de-DE" dirty="0"/>
              <a:t>b</a:t>
            </a:r>
            <a:r>
              <a:rPr lang="de-DE" dirty="0" smtClean="0"/>
              <a:t>edarfsorientiertes Quartiersbussystem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9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7742" y="4649152"/>
            <a:ext cx="1548000" cy="1440000"/>
            <a:chOff x="696987" y="2151522"/>
            <a:chExt cx="2990025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0025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7962" y="1482454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3074441687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sp>
          <p:nvSpPr>
            <p:cNvPr id="26" name="Rechteck 25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solidFill>
              <a:schemeClr val="l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330704" y="386602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Erkenntnisse über Effekte und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Übertragbarkeit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Nutzerevaluation und Weiter-entwicklung des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Konzepts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60" y="1999220"/>
              <a:ext cx="3292555" cy="169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586" y="2391540"/>
              <a:ext cx="3074428" cy="909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8" name="Gerade Verbindung mit Pfeil 47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4665935" y="2666164"/>
            <a:ext cx="7185966" cy="2610438"/>
            <a:chOff x="4665935" y="2666164"/>
            <a:chExt cx="7185966" cy="2610438"/>
          </a:xfrm>
        </p:grpSpPr>
        <p:sp>
          <p:nvSpPr>
            <p:cNvPr id="50" name="Rechteck 49"/>
            <p:cNvSpPr/>
            <p:nvPr/>
          </p:nvSpPr>
          <p:spPr>
            <a:xfrm>
              <a:off x="4665936" y="4691827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Evaluation des Betriebs und der Effekte</a:t>
              </a:r>
            </a:p>
          </p:txBody>
        </p:sp>
        <p:sp>
          <p:nvSpPr>
            <p:cNvPr id="52" name="Rechteck 51"/>
            <p:cNvSpPr/>
            <p:nvPr/>
          </p:nvSpPr>
          <p:spPr>
            <a:xfrm>
              <a:off x="8329836" y="468751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defTabSz="1088040">
                <a:spcBef>
                  <a:spcPts val="357"/>
                </a:spcBef>
              </a:pPr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Aktualisierte Anforderungen an den Betrieb</a:t>
              </a: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2"/>
            <a:stretch/>
          </p:blipFill>
          <p:spPr bwMode="auto">
            <a:xfrm>
              <a:off x="4668085" y="2682651"/>
              <a:ext cx="3517064" cy="2011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 descr="H:\20_Reallabor-Schorndorf\AP2100_Verkehrsanalyse\SD-Quartierabbildung\SD-Isochronen-original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6" t="35452" r="20925" b="17494"/>
            <a:stretch/>
          </p:blipFill>
          <p:spPr bwMode="auto">
            <a:xfrm>
              <a:off x="8340410" y="2666164"/>
              <a:ext cx="3500857" cy="201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hteck 48"/>
            <p:cNvSpPr/>
            <p:nvPr/>
          </p:nvSpPr>
          <p:spPr>
            <a:xfrm>
              <a:off x="4665935" y="2670480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8329835" y="2666164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>
              <a:off x="7897813" y="374173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2071021" y="4581922"/>
            <a:ext cx="2520277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Reibungsloser Ablauf des operativen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etriebs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2065836" y="5373912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Umsetzung des operativen Betriebs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074617" y="1667694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Nutzerfreundlicher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065886" y="2206993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Feedback durch die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(Test-)Nutzer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064330" y="3244195"/>
            <a:ext cx="2736304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Ableitung von übertrag-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baren Erkenntnissen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64330" y="3784783"/>
            <a:ext cx="2736304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Evaluation des Betriebs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und der Auswirkungen</a:t>
            </a:r>
          </a:p>
        </p:txBody>
      </p:sp>
      <p:sp>
        <p:nvSpPr>
          <p:cNvPr id="60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des Pilotbetriebs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ieren 61"/>
          <p:cNvGrpSpPr/>
          <p:nvPr/>
        </p:nvGrpSpPr>
        <p:grpSpPr>
          <a:xfrm>
            <a:off x="414913" y="3066017"/>
            <a:ext cx="1562844" cy="1440000"/>
            <a:chOff x="5403528" y="724116"/>
            <a:chExt cx="3007153" cy="2558194"/>
          </a:xfrm>
        </p:grpSpPr>
        <p:sp>
          <p:nvSpPr>
            <p:cNvPr id="63" name="Rechteck 62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0" name="Gruppieren 69"/>
            <p:cNvGrpSpPr/>
            <p:nvPr/>
          </p:nvGrpSpPr>
          <p:grpSpPr>
            <a:xfrm>
              <a:off x="5403528" y="2513696"/>
              <a:ext cx="3007153" cy="613569"/>
              <a:chOff x="4192735" y="1793940"/>
              <a:chExt cx="3007153" cy="613569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echteck 71"/>
              <p:cNvSpPr/>
              <p:nvPr/>
            </p:nvSpPr>
            <p:spPr>
              <a:xfrm>
                <a:off x="4192735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sp>
        <p:nvSpPr>
          <p:cNvPr id="73" name="Rechteck 72"/>
          <p:cNvSpPr/>
          <p:nvPr/>
        </p:nvSpPr>
        <p:spPr>
          <a:xfrm>
            <a:off x="7897812" y="3079862"/>
            <a:ext cx="234763" cy="116619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7742" y="4649152"/>
            <a:ext cx="1548000" cy="1440000"/>
            <a:chOff x="696987" y="2151522"/>
            <a:chExt cx="2990025" cy="2560400"/>
          </a:xfrm>
        </p:grpSpPr>
        <p:sp>
          <p:nvSpPr>
            <p:cNvPr id="7" name="Rechteck 6"/>
            <p:cNvSpPr/>
            <p:nvPr/>
          </p:nvSpPr>
          <p:spPr>
            <a:xfrm>
              <a:off x="696987" y="2151522"/>
              <a:ext cx="2990025" cy="25604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uppieren 7"/>
            <p:cNvGrpSpPr/>
            <p:nvPr/>
          </p:nvGrpSpPr>
          <p:grpSpPr>
            <a:xfrm>
              <a:off x="696987" y="3941102"/>
              <a:ext cx="2982716" cy="613569"/>
              <a:chOff x="930228" y="1793940"/>
              <a:chExt cx="2982716" cy="613569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chteck 9"/>
              <p:cNvSpPr/>
              <p:nvPr/>
            </p:nvSpPr>
            <p:spPr>
              <a:xfrm>
                <a:off x="930228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Verkehrs-unternehmen</a:t>
                </a:r>
                <a:endParaRPr lang="de-DE" sz="1600" b="1" kern="1200" dirty="0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27962" y="1482454"/>
            <a:ext cx="1548912" cy="1440000"/>
            <a:chOff x="3784493" y="3578928"/>
            <a:chExt cx="2982716" cy="2556783"/>
          </a:xfrm>
        </p:grpSpPr>
        <p:sp>
          <p:nvSpPr>
            <p:cNvPr id="17" name="Rechteck 16"/>
            <p:cNvSpPr/>
            <p:nvPr/>
          </p:nvSpPr>
          <p:spPr>
            <a:xfrm>
              <a:off x="3784493" y="3578928"/>
              <a:ext cx="2982716" cy="255678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pieren 17"/>
            <p:cNvGrpSpPr/>
            <p:nvPr/>
          </p:nvGrpSpPr>
          <p:grpSpPr>
            <a:xfrm>
              <a:off x="3784493" y="5368509"/>
              <a:ext cx="2982716" cy="613569"/>
              <a:chOff x="2573700" y="4648753"/>
              <a:chExt cx="2982716" cy="613569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2573700" y="4648753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dirty="0" smtClean="0"/>
                  <a:t>Bürger</a:t>
                </a:r>
                <a:endParaRPr lang="de-DE" sz="1600" b="1" kern="1200" dirty="0"/>
              </a:p>
            </p:txBody>
          </p:sp>
        </p:grpSp>
      </p:grpSp>
      <p:cxnSp>
        <p:nvCxnSpPr>
          <p:cNvPr id="27" name="Gerade Verbindung mit Pfeil 26"/>
          <p:cNvCxnSpPr/>
          <p:nvPr/>
        </p:nvCxnSpPr>
        <p:spPr>
          <a:xfrm>
            <a:off x="2065338" y="3788172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2065338" y="5373688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90975" y="1412875"/>
            <a:ext cx="3667200" cy="4895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3074441687"/>
              </p:ext>
            </p:extLst>
          </p:nvPr>
        </p:nvGraphicFramePr>
        <p:xfrm>
          <a:off x="9409955" y="117426"/>
          <a:ext cx="25922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4655642" y="1844675"/>
            <a:ext cx="7197127" cy="2606122"/>
            <a:chOff x="4655642" y="1844675"/>
            <a:chExt cx="7197127" cy="2606122"/>
          </a:xfrm>
        </p:grpSpPr>
        <p:sp>
          <p:nvSpPr>
            <p:cNvPr id="26" name="Rechteck 25"/>
            <p:cNvSpPr/>
            <p:nvPr/>
          </p:nvSpPr>
          <p:spPr>
            <a:xfrm>
              <a:off x="4655642" y="1844675"/>
              <a:ext cx="3529507" cy="2016125"/>
            </a:xfrm>
            <a:prstGeom prst="rect">
              <a:avLst/>
            </a:prstGeom>
            <a:solidFill>
              <a:schemeClr val="l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330704" y="386602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Erkenntnisse über Effekte und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Übertragbarkeit</a:t>
              </a:r>
              <a:endPara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657726" y="3866022"/>
              <a:ext cx="3527424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Nutzerevaluation und Weiter-entwicklung des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Konzepts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8330703" y="1844675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60" y="1999220"/>
              <a:ext cx="3292555" cy="169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586" y="2391540"/>
              <a:ext cx="3074428" cy="909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8" name="Gerade Verbindung mit Pfeil 47"/>
            <p:cNvCxnSpPr/>
            <p:nvPr/>
          </p:nvCxnSpPr>
          <p:spPr>
            <a:xfrm>
              <a:off x="7897813" y="285534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4665935" y="2666164"/>
            <a:ext cx="7185966" cy="2610438"/>
            <a:chOff x="4665935" y="2666164"/>
            <a:chExt cx="7185966" cy="2610438"/>
          </a:xfrm>
        </p:grpSpPr>
        <p:sp>
          <p:nvSpPr>
            <p:cNvPr id="50" name="Rechteck 49"/>
            <p:cNvSpPr/>
            <p:nvPr/>
          </p:nvSpPr>
          <p:spPr>
            <a:xfrm>
              <a:off x="4665936" y="4691827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Evaluation des Betriebs und der Effekte</a:t>
              </a:r>
            </a:p>
          </p:txBody>
        </p:sp>
        <p:sp>
          <p:nvSpPr>
            <p:cNvPr id="52" name="Rechteck 51"/>
            <p:cNvSpPr/>
            <p:nvPr/>
          </p:nvSpPr>
          <p:spPr>
            <a:xfrm>
              <a:off x="8329836" y="4687511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defTabSz="1088040">
                <a:spcBef>
                  <a:spcPts val="357"/>
                </a:spcBef>
              </a:pPr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Aktualisierte Anforderungen an den Betrieb</a:t>
              </a: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2"/>
            <a:stretch/>
          </p:blipFill>
          <p:spPr bwMode="auto">
            <a:xfrm>
              <a:off x="4668085" y="2682651"/>
              <a:ext cx="3517064" cy="2011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 descr="H:\20_Reallabor-Schorndorf\AP2100_Verkehrsanalyse\SD-Quartierabbildung\SD-Isochronen-original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6" t="35452" r="20925" b="17494"/>
            <a:stretch/>
          </p:blipFill>
          <p:spPr bwMode="auto">
            <a:xfrm>
              <a:off x="8340410" y="2666164"/>
              <a:ext cx="3500857" cy="201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hteck 48"/>
            <p:cNvSpPr/>
            <p:nvPr/>
          </p:nvSpPr>
          <p:spPr>
            <a:xfrm>
              <a:off x="4665935" y="2670480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8329835" y="2666164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>
              <a:off x="7897813" y="3741738"/>
              <a:ext cx="72072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2071021" y="4581922"/>
            <a:ext cx="2520277" cy="77501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Reibungsloser Ablauf des operativen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etriebs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2065836" y="5373912"/>
            <a:ext cx="2106118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Umsetzung des operativen Betriebs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074617" y="1667694"/>
            <a:ext cx="2515751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Nutzerfreundlicher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065886" y="2206993"/>
            <a:ext cx="2499283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Feedback durch die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(Test-)Nutzer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064330" y="3244195"/>
            <a:ext cx="2736304" cy="52879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Ableitung von übertrag-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baren Erkenntnissen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64330" y="3784783"/>
            <a:ext cx="2736304" cy="52879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Evaluation des Betriebs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und der Auswirkungen</a:t>
            </a:r>
          </a:p>
        </p:txBody>
      </p:sp>
      <p:sp>
        <p:nvSpPr>
          <p:cNvPr id="60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in der Phase des Pilotbetriebs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2065139" y="2214166"/>
            <a:ext cx="2447925" cy="0"/>
          </a:xfrm>
          <a:prstGeom prst="straightConnector1">
            <a:avLst/>
          </a:prstGeom>
          <a:ln w="508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ieren 61"/>
          <p:cNvGrpSpPr/>
          <p:nvPr/>
        </p:nvGrpSpPr>
        <p:grpSpPr>
          <a:xfrm>
            <a:off x="414913" y="3066017"/>
            <a:ext cx="1562844" cy="1440000"/>
            <a:chOff x="5403528" y="724116"/>
            <a:chExt cx="3007153" cy="2558194"/>
          </a:xfrm>
        </p:grpSpPr>
        <p:sp>
          <p:nvSpPr>
            <p:cNvPr id="63" name="Rechteck 62"/>
            <p:cNvSpPr/>
            <p:nvPr/>
          </p:nvSpPr>
          <p:spPr>
            <a:xfrm>
              <a:off x="5427965" y="724116"/>
              <a:ext cx="2978591" cy="2558194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0" name="Gruppieren 69"/>
            <p:cNvGrpSpPr/>
            <p:nvPr/>
          </p:nvGrpSpPr>
          <p:grpSpPr>
            <a:xfrm>
              <a:off x="5403528" y="2513696"/>
              <a:ext cx="3007153" cy="613569"/>
              <a:chOff x="4192735" y="1793940"/>
              <a:chExt cx="3007153" cy="613569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4217172" y="1793940"/>
                <a:ext cx="2982716" cy="613569"/>
              </a:xfrm>
              <a:prstGeom prst="rect">
                <a:avLst/>
              </a:prstGeom>
              <a:solidFill>
                <a:schemeClr val="tx2">
                  <a:lumMod val="50000"/>
                  <a:alpha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echteck 71"/>
              <p:cNvSpPr/>
              <p:nvPr/>
            </p:nvSpPr>
            <p:spPr>
              <a:xfrm>
                <a:off x="4192735" y="1793940"/>
                <a:ext cx="2982716" cy="6135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b="1" kern="1200" dirty="0" smtClean="0"/>
                  <a:t>Wissenschaft</a:t>
                </a:r>
                <a:endParaRPr lang="de-DE" sz="1600" b="1" kern="1200" dirty="0"/>
              </a:p>
            </p:txBody>
          </p:sp>
        </p:grpSp>
      </p:grpSp>
      <p:sp>
        <p:nvSpPr>
          <p:cNvPr id="73" name="Rechteck 72"/>
          <p:cNvSpPr/>
          <p:nvPr/>
        </p:nvSpPr>
        <p:spPr>
          <a:xfrm>
            <a:off x="7897812" y="3079862"/>
            <a:ext cx="234763" cy="1166192"/>
          </a:xfrm>
          <a:prstGeom prst="rect">
            <a:avLst/>
          </a:prstGeom>
          <a:solidFill>
            <a:srgbClr val="68686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uppieren 95"/>
          <p:cNvGrpSpPr/>
          <p:nvPr/>
        </p:nvGrpSpPr>
        <p:grpSpPr>
          <a:xfrm>
            <a:off x="4653235" y="3547276"/>
            <a:ext cx="7204992" cy="2615764"/>
            <a:chOff x="4653235" y="3547276"/>
            <a:chExt cx="7204992" cy="2615764"/>
          </a:xfrm>
        </p:grpSpPr>
        <p:sp>
          <p:nvSpPr>
            <p:cNvPr id="66" name="Rechteck 65"/>
            <p:cNvSpPr/>
            <p:nvPr/>
          </p:nvSpPr>
          <p:spPr>
            <a:xfrm>
              <a:off x="4655246" y="5568623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Bewertung der 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Reallabor-Methodik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8336162" y="5578265"/>
              <a:ext cx="3522065" cy="5847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defTabSz="1088040">
                <a:spcBef>
                  <a:spcPts val="357"/>
                </a:spcBef>
              </a:pPr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Dissemination der Erkenntnisse</a:t>
              </a:r>
            </a:p>
          </p:txBody>
        </p:sp>
        <p:sp>
          <p:nvSpPr>
            <p:cNvPr id="93" name="Rechteck 92"/>
            <p:cNvSpPr/>
            <p:nvPr/>
          </p:nvSpPr>
          <p:spPr>
            <a:xfrm>
              <a:off x="4653235" y="3556918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4655245" y="3547276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hteck 93"/>
            <p:cNvSpPr/>
            <p:nvPr/>
          </p:nvSpPr>
          <p:spPr>
            <a:xfrm>
              <a:off x="8321451" y="3578126"/>
              <a:ext cx="3527423" cy="200080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75" y="3610086"/>
              <a:ext cx="3163948" cy="193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hteck 68"/>
            <p:cNvSpPr/>
            <p:nvPr/>
          </p:nvSpPr>
          <p:spPr>
            <a:xfrm>
              <a:off x="8336161" y="3556918"/>
              <a:ext cx="3522065" cy="2016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5" name="Gerade Verbindung mit Pfeil 94"/>
            <p:cNvCxnSpPr/>
            <p:nvPr/>
          </p:nvCxnSpPr>
          <p:spPr>
            <a:xfrm>
              <a:off x="7897813" y="4558279"/>
              <a:ext cx="720725" cy="10326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8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471564" y="1025541"/>
            <a:ext cx="3252047" cy="3252046"/>
            <a:chOff x="2439035" y="67750"/>
            <a:chExt cx="3252046" cy="32520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Ellipse 6"/>
            <p:cNvSpPr/>
            <p:nvPr/>
          </p:nvSpPr>
          <p:spPr>
            <a:xfrm>
              <a:off x="2439035" y="67750"/>
              <a:ext cx="3252046" cy="32520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2872641" y="636859"/>
              <a:ext cx="2384834" cy="14634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 smtClean="0">
                  <a:solidFill>
                    <a:prstClr val="black"/>
                  </a:solidFill>
                </a:rPr>
                <a:t>Wissen-</a:t>
              </a:r>
              <a:r>
                <a:rPr lang="de-DE" sz="3500" dirty="0" err="1" smtClean="0">
                  <a:solidFill>
                    <a:prstClr val="black"/>
                  </a:solidFill>
                </a:rPr>
                <a:t>schaft</a:t>
              </a:r>
              <a:endParaRPr lang="de-DE" sz="3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645011" y="3058068"/>
            <a:ext cx="3252047" cy="3252046"/>
            <a:chOff x="3612481" y="2100280"/>
            <a:chExt cx="3252046" cy="3252046"/>
          </a:xfrm>
        </p:grpSpPr>
        <p:sp>
          <p:nvSpPr>
            <p:cNvPr id="10" name="Ellipse 9"/>
            <p:cNvSpPr/>
            <p:nvPr/>
          </p:nvSpPr>
          <p:spPr>
            <a:xfrm>
              <a:off x="3612481" y="2100280"/>
              <a:ext cx="3252046" cy="32520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6"/>
            <p:cNvSpPr/>
            <p:nvPr/>
          </p:nvSpPr>
          <p:spPr>
            <a:xfrm>
              <a:off x="4607066" y="2940392"/>
              <a:ext cx="1951228" cy="17886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>
                  <a:solidFill>
                    <a:prstClr val="black"/>
                  </a:solidFill>
                </a:rPr>
                <a:t>Betreiber/ Industrie</a:t>
              </a:r>
            </a:p>
          </p:txBody>
        </p:sp>
      </p:grpSp>
      <p:sp>
        <p:nvSpPr>
          <p:cNvPr id="12" name="Ellipse 11"/>
          <p:cNvSpPr/>
          <p:nvPr/>
        </p:nvSpPr>
        <p:spPr>
          <a:xfrm>
            <a:off x="3298117" y="3058068"/>
            <a:ext cx="3252047" cy="3252046"/>
          </a:xfrm>
          <a:prstGeom prst="ellipse">
            <a:avLst/>
          </a:prstGeom>
          <a:solidFill>
            <a:srgbClr val="D7E4BD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Ellipse 8"/>
          <p:cNvSpPr/>
          <p:nvPr/>
        </p:nvSpPr>
        <p:spPr>
          <a:xfrm>
            <a:off x="3756751" y="4050583"/>
            <a:ext cx="1951228" cy="17886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69" anchor="ctr" anchorCtr="0">
            <a:noAutofit/>
          </a:bodyPr>
          <a:lstStyle/>
          <a:p>
            <a:pPr algn="ctr" defTabSz="15105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500" dirty="0" smtClean="0">
                <a:solidFill>
                  <a:prstClr val="black"/>
                </a:solidFill>
              </a:rPr>
              <a:t>Bürger</a:t>
            </a:r>
            <a:endParaRPr lang="de-DE" sz="35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9589967">
            <a:off x="6369004" y="3249392"/>
            <a:ext cx="11737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Industrie-projekte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5433066" y="4620384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Markt-forschung</a:t>
            </a:r>
          </a:p>
        </p:txBody>
      </p:sp>
      <p:sp>
        <p:nvSpPr>
          <p:cNvPr id="16" name="Ellipse 15"/>
          <p:cNvSpPr/>
          <p:nvPr/>
        </p:nvSpPr>
        <p:spPr>
          <a:xfrm>
            <a:off x="5737547" y="3672933"/>
            <a:ext cx="720081" cy="64296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7" rIns="0" bIns="45697" rtlCol="0" anchor="ctr">
            <a:no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RL</a:t>
            </a:r>
          </a:p>
        </p:txBody>
      </p:sp>
      <p:cxnSp>
        <p:nvCxnSpPr>
          <p:cNvPr id="17" name="Gekrümmte Verbindung 16"/>
          <p:cNvCxnSpPr>
            <a:stCxn id="10" idx="1"/>
          </p:cNvCxnSpPr>
          <p:nvPr/>
        </p:nvCxnSpPr>
        <p:spPr>
          <a:xfrm rot="5400000" flipH="1" flipV="1">
            <a:off x="6739768" y="1728227"/>
            <a:ext cx="1187589" cy="2424597"/>
          </a:xfrm>
          <a:prstGeom prst="curvedConnector2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545858" y="2208231"/>
            <a:ext cx="11737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Reallabor</a:t>
            </a:r>
          </a:p>
        </p:txBody>
      </p:sp>
      <p:sp>
        <p:nvSpPr>
          <p:cNvPr id="19" name="Textfeld 18"/>
          <p:cNvSpPr txBox="1"/>
          <p:nvPr/>
        </p:nvSpPr>
        <p:spPr>
          <a:xfrm rot="2035212">
            <a:off x="4675238" y="3265277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Nutzer-studien</a:t>
            </a:r>
          </a:p>
        </p:txBody>
      </p:sp>
      <p:sp>
        <p:nvSpPr>
          <p:cNvPr id="20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Bedürfnisse und Rahmenbedingungen: Im Reallabor integriert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Vielen Dank für Ihre </a:t>
            </a:r>
            <a:r>
              <a:rPr lang="de-DE" sz="3200" dirty="0" smtClean="0"/>
              <a:t>Aufmerksamkeit!</a:t>
            </a:r>
            <a:endParaRPr lang="de-DE" sz="3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A5AC3FBE-A647-41C9-A8C3-4435ED4FC895}" type="slidenum">
              <a:rPr smtClean="0"/>
              <a:pPr>
                <a:defRPr/>
              </a:pPr>
              <a:t>23</a:t>
            </a:fld>
            <a:endParaRPr dirty="0"/>
          </a:p>
        </p:txBody>
      </p:sp>
      <p:sp>
        <p:nvSpPr>
          <p:cNvPr id="7" name="Untertitel 6"/>
          <p:cNvSpPr txBox="1">
            <a:spLocks/>
          </p:cNvSpPr>
          <p:nvPr/>
        </p:nvSpPr>
        <p:spPr bwMode="auto">
          <a:xfrm>
            <a:off x="913011" y="2637706"/>
            <a:ext cx="4608512" cy="22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246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2400" kern="1200" baseline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294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218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542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8867" indent="-179970" algn="l" defTabSz="91424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75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7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19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2" indent="-228561" algn="l" defTabSz="914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Alexander Brandies</a:t>
            </a: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Alexandra König</a:t>
            </a: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Kathrin 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Viergutz</a:t>
            </a:r>
          </a:p>
          <a:p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Laura Gebhardt</a:t>
            </a:r>
          </a:p>
          <a:p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hangingPunct="0">
              <a:lnSpc>
                <a:spcPts val="1600"/>
              </a:lnSpc>
              <a:spcBef>
                <a:spcPts val="0"/>
              </a:spcBef>
            </a:pPr>
            <a:r>
              <a:rPr lang="de-DE" sz="1400" dirty="0">
                <a:solidFill>
                  <a:srgbClr val="696969"/>
                </a:solidFill>
                <a:latin typeface="Arial"/>
                <a:ea typeface="Calibri"/>
                <a:cs typeface="Times New Roman"/>
              </a:rPr>
              <a:t>Gefördert vom Ministerium für Wissenschaft, </a:t>
            </a:r>
          </a:p>
          <a:p>
            <a:pPr lvl="0" defTabSz="914400" hangingPunct="0">
              <a:lnSpc>
                <a:spcPts val="1600"/>
              </a:lnSpc>
              <a:spcBef>
                <a:spcPts val="0"/>
              </a:spcBef>
            </a:pPr>
            <a:r>
              <a:rPr lang="de-DE" sz="1400" dirty="0">
                <a:solidFill>
                  <a:srgbClr val="696969"/>
                </a:solidFill>
                <a:latin typeface="Arial"/>
                <a:ea typeface="Calibri"/>
                <a:cs typeface="Times New Roman"/>
              </a:rPr>
              <a:t>Forschung und Kunst Baden-Württemberg</a:t>
            </a:r>
          </a:p>
          <a:p>
            <a:endParaRPr lang="de-DE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3" y="4825752"/>
            <a:ext cx="28289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6" name="Picture 2" descr="http://www.fettverbrennung-wie.net/wp-content/uploads/2011/10/Muskelaufbau-zu-Ha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3" y="3640998"/>
            <a:ext cx="1389449" cy="7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ern mit 7 Zacken 7"/>
          <p:cNvSpPr/>
          <p:nvPr/>
        </p:nvSpPr>
        <p:spPr>
          <a:xfrm rot="20509797">
            <a:off x="2943088" y="2098170"/>
            <a:ext cx="5513806" cy="2329399"/>
          </a:xfrm>
          <a:prstGeom prst="star7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933205" y="3419457"/>
            <a:ext cx="181592" cy="395670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2366348" y="1656597"/>
            <a:ext cx="7425825" cy="1463354"/>
            <a:chOff x="2366348" y="1656597"/>
            <a:chExt cx="7425825" cy="1463354"/>
          </a:xfrm>
        </p:grpSpPr>
        <p:cxnSp>
          <p:nvCxnSpPr>
            <p:cNvPr id="7" name="Gerade Verbindung 6"/>
            <p:cNvCxnSpPr/>
            <p:nvPr/>
          </p:nvCxnSpPr>
          <p:spPr>
            <a:xfrm flipH="1" flipV="1">
              <a:off x="3991024" y="2155289"/>
              <a:ext cx="5801149" cy="854696"/>
            </a:xfrm>
            <a:prstGeom prst="line">
              <a:avLst/>
            </a:prstGeom>
            <a:ln w="10160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8997678" y="2759911"/>
              <a:ext cx="360040" cy="3600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851513" y="1975269"/>
              <a:ext cx="360040" cy="3600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6911853" y="2427939"/>
              <a:ext cx="360040" cy="3600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pic>
          <p:nvPicPr>
            <p:cNvPr id="13" name="Picture 2" descr="C:\Users\Bran_ax\Downloads\noun_76786_c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20146" r="7272" b="33514"/>
            <a:stretch/>
          </p:blipFill>
          <p:spPr bwMode="auto">
            <a:xfrm>
              <a:off x="2366348" y="1656597"/>
              <a:ext cx="1493072" cy="85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C:\Users\Bran_ax\Downloads\noun_356676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1"/>
          <a:stretch/>
        </p:blipFill>
        <p:spPr bwMode="auto">
          <a:xfrm>
            <a:off x="4898875" y="2843393"/>
            <a:ext cx="898426" cy="6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5724827" y="3345838"/>
            <a:ext cx="254209" cy="92489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6277708" y="2763450"/>
            <a:ext cx="643670" cy="499419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C:\Users\koen_al\AppData\Local\Microsoft\Windows\Temporary Internet Files\Content.IE5\WI4T07AI\285px-Person-exclaiming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36" y="3202140"/>
            <a:ext cx="260572" cy="5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1"/>
          <p:cNvSpPr txBox="1">
            <a:spLocks/>
          </p:cNvSpPr>
          <p:nvPr/>
        </p:nvSpPr>
        <p:spPr>
          <a:xfrm>
            <a:off x="7899987" y="3429794"/>
            <a:ext cx="205329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134964" indent="-134964" algn="l" defTabSz="685617" rtl="0" eaLnBrk="1" latinLnBrk="0" hangingPunct="1">
              <a:spcBef>
                <a:spcPts val="225"/>
              </a:spcBef>
              <a:spcAft>
                <a:spcPts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967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708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179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76506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447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256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064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873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de-DE" sz="1800" b="1" u="sng" dirty="0" smtClean="0"/>
              <a:t>Bedienkonzept …</a:t>
            </a:r>
          </a:p>
          <a:p>
            <a:pPr marL="0" indent="0">
              <a:buNone/>
            </a:pPr>
            <a:r>
              <a:rPr lang="de-DE" sz="1600" b="1" dirty="0" smtClean="0"/>
              <a:t>… ohne Linie                                                                                 </a:t>
            </a:r>
          </a:p>
          <a:p>
            <a:pPr marL="0" indent="0">
              <a:buNone/>
            </a:pPr>
            <a:r>
              <a:rPr lang="de-DE" sz="1600" b="1" dirty="0" smtClean="0"/>
              <a:t>… ohne Haltestellen </a:t>
            </a:r>
          </a:p>
          <a:p>
            <a:pPr marL="0" indent="0">
              <a:buNone/>
            </a:pPr>
            <a:r>
              <a:rPr lang="de-DE" sz="1600" b="1" dirty="0" smtClean="0"/>
              <a:t>… ohne Fahrplan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7176604" y="2085963"/>
            <a:ext cx="95289" cy="271648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45" y="1536644"/>
            <a:ext cx="609031" cy="52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mit Pfeil 23"/>
          <p:cNvCxnSpPr/>
          <p:nvPr/>
        </p:nvCxnSpPr>
        <p:spPr>
          <a:xfrm flipV="1">
            <a:off x="6349301" y="2855690"/>
            <a:ext cx="643670" cy="499419"/>
          </a:xfrm>
          <a:prstGeom prst="straightConnector1">
            <a:avLst/>
          </a:prstGeom>
          <a:ln w="38100" cap="rnd">
            <a:solidFill>
              <a:srgbClr val="7E4B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Flexibilisierte Busnutzung durch </a:t>
            </a:r>
            <a:r>
              <a:rPr lang="de-DE" dirty="0"/>
              <a:t>b</a:t>
            </a:r>
            <a:r>
              <a:rPr lang="de-DE" dirty="0" smtClean="0"/>
              <a:t>edarfsorientiertes Quartiersbussystem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3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Picture 2" descr="http://www.fettverbrennung-wie.net/wp-content/uploads/2011/10/Muskelaufbau-zu-Ha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3" y="3640998"/>
            <a:ext cx="1389449" cy="7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ern mit 7 Zacken 7"/>
          <p:cNvSpPr/>
          <p:nvPr/>
        </p:nvSpPr>
        <p:spPr>
          <a:xfrm rot="20509797">
            <a:off x="2943088" y="2098170"/>
            <a:ext cx="5513806" cy="2329399"/>
          </a:xfrm>
          <a:prstGeom prst="star7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933205" y="3419457"/>
            <a:ext cx="181592" cy="395670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2366348" y="1656597"/>
            <a:ext cx="7425825" cy="1463354"/>
            <a:chOff x="2366348" y="1656597"/>
            <a:chExt cx="7425825" cy="1463354"/>
          </a:xfrm>
        </p:grpSpPr>
        <p:cxnSp>
          <p:nvCxnSpPr>
            <p:cNvPr id="7" name="Gerade Verbindung 6"/>
            <p:cNvCxnSpPr/>
            <p:nvPr/>
          </p:nvCxnSpPr>
          <p:spPr>
            <a:xfrm flipH="1" flipV="1">
              <a:off x="3991024" y="2155289"/>
              <a:ext cx="5801149" cy="854696"/>
            </a:xfrm>
            <a:prstGeom prst="line">
              <a:avLst/>
            </a:prstGeom>
            <a:ln w="10160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8997678" y="2759911"/>
              <a:ext cx="360040" cy="3600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851513" y="1975269"/>
              <a:ext cx="360040" cy="3600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6911853" y="2427939"/>
              <a:ext cx="360040" cy="3600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pic>
          <p:nvPicPr>
            <p:cNvPr id="13" name="Picture 2" descr="C:\Users\Bran_ax\Downloads\noun_76786_c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20146" r="7272" b="33514"/>
            <a:stretch/>
          </p:blipFill>
          <p:spPr bwMode="auto">
            <a:xfrm>
              <a:off x="2366348" y="1656597"/>
              <a:ext cx="1493072" cy="85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C:\Users\Bran_ax\Downloads\noun_356676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1"/>
          <a:stretch/>
        </p:blipFill>
        <p:spPr bwMode="auto">
          <a:xfrm>
            <a:off x="4898875" y="2843393"/>
            <a:ext cx="898426" cy="6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5724827" y="3345838"/>
            <a:ext cx="254209" cy="92489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6277708" y="2763450"/>
            <a:ext cx="643670" cy="499419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C:\Users\koen_al\AppData\Local\Microsoft\Windows\Temporary Internet Files\Content.IE5\WI4T07AI\285px-Person-exclaiming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36" y="3202140"/>
            <a:ext cx="260572" cy="5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1"/>
          <p:cNvSpPr txBox="1">
            <a:spLocks/>
          </p:cNvSpPr>
          <p:nvPr/>
        </p:nvSpPr>
        <p:spPr>
          <a:xfrm>
            <a:off x="7899987" y="3429794"/>
            <a:ext cx="205329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134964" indent="-134964" algn="l" defTabSz="685617" rtl="0" eaLnBrk="1" latinLnBrk="0" hangingPunct="1">
              <a:spcBef>
                <a:spcPts val="225"/>
              </a:spcBef>
              <a:spcAft>
                <a:spcPts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967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708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1795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76506" indent="-134964" algn="l" defTabSz="68561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447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256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064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873" indent="-171404" algn="l" defTabSz="685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de-DE" sz="1800" b="1" u="sng" dirty="0" smtClean="0"/>
              <a:t>Bedienkonzept …</a:t>
            </a:r>
          </a:p>
          <a:p>
            <a:pPr marL="0" indent="0">
              <a:buNone/>
            </a:pPr>
            <a:r>
              <a:rPr lang="de-DE" sz="1600" b="1" dirty="0" smtClean="0"/>
              <a:t>… ohne Linie                                                                                 </a:t>
            </a:r>
          </a:p>
          <a:p>
            <a:pPr marL="0" indent="0">
              <a:buNone/>
            </a:pPr>
            <a:r>
              <a:rPr lang="de-DE" sz="1600" b="1" dirty="0" smtClean="0"/>
              <a:t>… ohne Haltestellen </a:t>
            </a:r>
          </a:p>
          <a:p>
            <a:pPr marL="0" indent="0">
              <a:buNone/>
            </a:pPr>
            <a:r>
              <a:rPr lang="de-DE" sz="1600" b="1" dirty="0" smtClean="0"/>
              <a:t>… ohne Fahrplan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621283" y="5013176"/>
            <a:ext cx="8928100" cy="65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Höhere Service-Qualität durch Flexibilisierung des ÖPNVs,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bei potenziell erhöhter Wirtschaftlichkeit 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7176604" y="2085963"/>
            <a:ext cx="95289" cy="271648"/>
          </a:xfrm>
          <a:prstGeom prst="straightConnector1">
            <a:avLst/>
          </a:prstGeom>
          <a:ln w="38100" cap="rnd">
            <a:solidFill>
              <a:srgbClr val="4B8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45" y="1536644"/>
            <a:ext cx="609031" cy="52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mit Pfeil 23"/>
          <p:cNvCxnSpPr/>
          <p:nvPr/>
        </p:nvCxnSpPr>
        <p:spPr>
          <a:xfrm flipV="1">
            <a:off x="6349301" y="2855690"/>
            <a:ext cx="643670" cy="499419"/>
          </a:xfrm>
          <a:prstGeom prst="straightConnector1">
            <a:avLst/>
          </a:prstGeom>
          <a:ln w="38100" cap="rnd">
            <a:solidFill>
              <a:srgbClr val="7E4B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Flexibilisierte Busnutzung durch </a:t>
            </a:r>
            <a:r>
              <a:rPr lang="de-DE" dirty="0"/>
              <a:t>b</a:t>
            </a:r>
            <a:r>
              <a:rPr lang="de-DE" dirty="0" smtClean="0"/>
              <a:t>edarfsorientiertes Quartiersbussystem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3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471564" y="1025541"/>
            <a:ext cx="3252047" cy="3252046"/>
            <a:chOff x="2439035" y="67750"/>
            <a:chExt cx="3252046" cy="32520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Ellipse 6"/>
            <p:cNvSpPr/>
            <p:nvPr/>
          </p:nvSpPr>
          <p:spPr>
            <a:xfrm>
              <a:off x="2439035" y="67750"/>
              <a:ext cx="3252046" cy="32520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2872641" y="636859"/>
              <a:ext cx="2384834" cy="14634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 smtClean="0">
                  <a:solidFill>
                    <a:prstClr val="black"/>
                  </a:solidFill>
                </a:rPr>
                <a:t>Wissen-</a:t>
              </a:r>
              <a:r>
                <a:rPr lang="de-DE" sz="3500" dirty="0" err="1" smtClean="0">
                  <a:solidFill>
                    <a:prstClr val="black"/>
                  </a:solidFill>
                </a:rPr>
                <a:t>schaft</a:t>
              </a:r>
              <a:endParaRPr lang="de-DE" sz="3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645011" y="3058068"/>
            <a:ext cx="3252047" cy="3252046"/>
            <a:chOff x="3612481" y="2100280"/>
            <a:chExt cx="3252046" cy="3252046"/>
          </a:xfrm>
        </p:grpSpPr>
        <p:sp>
          <p:nvSpPr>
            <p:cNvPr id="10" name="Ellipse 9"/>
            <p:cNvSpPr/>
            <p:nvPr/>
          </p:nvSpPr>
          <p:spPr>
            <a:xfrm>
              <a:off x="3612481" y="2100280"/>
              <a:ext cx="3252046" cy="32520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6"/>
            <p:cNvSpPr/>
            <p:nvPr/>
          </p:nvSpPr>
          <p:spPr>
            <a:xfrm>
              <a:off x="4607066" y="2940392"/>
              <a:ext cx="1951228" cy="17886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 smtClean="0">
                  <a:solidFill>
                    <a:prstClr val="black"/>
                  </a:solidFill>
                </a:rPr>
                <a:t>Betreiber/ Industrie</a:t>
              </a:r>
              <a:endParaRPr lang="de-DE" sz="35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3298117" y="3058068"/>
            <a:ext cx="3252047" cy="3252046"/>
          </a:xfrm>
          <a:prstGeom prst="ellipse">
            <a:avLst/>
          </a:prstGeom>
          <a:solidFill>
            <a:srgbClr val="D7E4BD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Ellipse 8"/>
          <p:cNvSpPr/>
          <p:nvPr/>
        </p:nvSpPr>
        <p:spPr>
          <a:xfrm>
            <a:off x="3756751" y="4050583"/>
            <a:ext cx="1951228" cy="17886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69" anchor="ctr" anchorCtr="0">
            <a:noAutofit/>
          </a:bodyPr>
          <a:lstStyle/>
          <a:p>
            <a:pPr algn="ctr" defTabSz="15105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500" dirty="0" smtClean="0">
                <a:solidFill>
                  <a:prstClr val="black"/>
                </a:solidFill>
              </a:rPr>
              <a:t>Bürger</a:t>
            </a:r>
            <a:endParaRPr lang="de-DE" sz="35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9589967">
            <a:off x="6369004" y="3249392"/>
            <a:ext cx="11737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Industrie-projekte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5433066" y="4620384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Markt-forschung</a:t>
            </a:r>
          </a:p>
        </p:txBody>
      </p:sp>
      <p:sp>
        <p:nvSpPr>
          <p:cNvPr id="19" name="Textfeld 18"/>
          <p:cNvSpPr txBox="1"/>
          <p:nvPr/>
        </p:nvSpPr>
        <p:spPr>
          <a:xfrm rot="2035212">
            <a:off x="4675238" y="3265277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Nutzer-studien</a:t>
            </a:r>
          </a:p>
        </p:txBody>
      </p:sp>
      <p:sp>
        <p:nvSpPr>
          <p:cNvPr id="21" name="Gewitterblitz 20"/>
          <p:cNvSpPr/>
          <p:nvPr/>
        </p:nvSpPr>
        <p:spPr>
          <a:xfrm rot="5400000">
            <a:off x="7464189" y="2679925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Gewitterblitz 33"/>
          <p:cNvSpPr/>
          <p:nvPr/>
        </p:nvSpPr>
        <p:spPr>
          <a:xfrm>
            <a:off x="4106763" y="2752955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Gewitterblitz 34"/>
          <p:cNvSpPr/>
          <p:nvPr/>
        </p:nvSpPr>
        <p:spPr>
          <a:xfrm rot="1247451">
            <a:off x="5786212" y="5577050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err="1" smtClean="0"/>
              <a:t>Stakeholderintegration</a:t>
            </a:r>
            <a:r>
              <a:rPr lang="de-DE" dirty="0" smtClean="0"/>
              <a:t> im Projekt Reallabor Schorndorf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0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471564" y="1025541"/>
            <a:ext cx="3252047" cy="3252046"/>
            <a:chOff x="2439035" y="67750"/>
            <a:chExt cx="3252046" cy="32520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Ellipse 6"/>
            <p:cNvSpPr/>
            <p:nvPr/>
          </p:nvSpPr>
          <p:spPr>
            <a:xfrm>
              <a:off x="2439035" y="67750"/>
              <a:ext cx="3252046" cy="32520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2872641" y="636859"/>
              <a:ext cx="2384834" cy="14634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 smtClean="0">
                  <a:solidFill>
                    <a:prstClr val="black"/>
                  </a:solidFill>
                </a:rPr>
                <a:t>Wissen-</a:t>
              </a:r>
              <a:r>
                <a:rPr lang="de-DE" sz="3500" dirty="0" err="1" smtClean="0">
                  <a:solidFill>
                    <a:prstClr val="black"/>
                  </a:solidFill>
                </a:rPr>
                <a:t>schaft</a:t>
              </a:r>
              <a:endParaRPr lang="de-DE" sz="3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645011" y="3058068"/>
            <a:ext cx="3252047" cy="3252046"/>
            <a:chOff x="3612481" y="2100280"/>
            <a:chExt cx="3252046" cy="3252046"/>
          </a:xfrm>
        </p:grpSpPr>
        <p:sp>
          <p:nvSpPr>
            <p:cNvPr id="10" name="Ellipse 9"/>
            <p:cNvSpPr/>
            <p:nvPr/>
          </p:nvSpPr>
          <p:spPr>
            <a:xfrm>
              <a:off x="3612481" y="2100280"/>
              <a:ext cx="3252046" cy="32520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6"/>
            <p:cNvSpPr/>
            <p:nvPr/>
          </p:nvSpPr>
          <p:spPr>
            <a:xfrm>
              <a:off x="4607066" y="2940392"/>
              <a:ext cx="1951228" cy="17886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 smtClean="0">
                  <a:solidFill>
                    <a:prstClr val="black"/>
                  </a:solidFill>
                </a:rPr>
                <a:t>Betreiber/ Industrie</a:t>
              </a:r>
              <a:endParaRPr lang="de-DE" sz="35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3298117" y="3058068"/>
            <a:ext cx="3252047" cy="3252046"/>
          </a:xfrm>
          <a:prstGeom prst="ellipse">
            <a:avLst/>
          </a:prstGeom>
          <a:solidFill>
            <a:srgbClr val="D7E4BD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Ellipse 8"/>
          <p:cNvSpPr/>
          <p:nvPr/>
        </p:nvSpPr>
        <p:spPr>
          <a:xfrm>
            <a:off x="3756751" y="4050583"/>
            <a:ext cx="1951228" cy="17886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69" anchor="ctr" anchorCtr="0">
            <a:noAutofit/>
          </a:bodyPr>
          <a:lstStyle/>
          <a:p>
            <a:pPr algn="ctr" defTabSz="15105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500" dirty="0" smtClean="0">
                <a:solidFill>
                  <a:prstClr val="black"/>
                </a:solidFill>
              </a:rPr>
              <a:t>Bürger</a:t>
            </a:r>
            <a:endParaRPr lang="de-DE" sz="35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9589967">
            <a:off x="6369004" y="3249392"/>
            <a:ext cx="11737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Industrie-projekte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5433066" y="4620384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Markt-forschung</a:t>
            </a:r>
          </a:p>
        </p:txBody>
      </p:sp>
      <p:sp>
        <p:nvSpPr>
          <p:cNvPr id="19" name="Textfeld 18"/>
          <p:cNvSpPr txBox="1"/>
          <p:nvPr/>
        </p:nvSpPr>
        <p:spPr>
          <a:xfrm rot="2035212">
            <a:off x="4675238" y="3265277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Nutzer-studien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5737547" y="2349899"/>
            <a:ext cx="3982107" cy="1965999"/>
            <a:chOff x="5737547" y="2349899"/>
            <a:chExt cx="3982107" cy="1965999"/>
          </a:xfrm>
        </p:grpSpPr>
        <p:sp>
          <p:nvSpPr>
            <p:cNvPr id="16" name="Ellipse 15"/>
            <p:cNvSpPr/>
            <p:nvPr/>
          </p:nvSpPr>
          <p:spPr>
            <a:xfrm>
              <a:off x="5737547" y="3672933"/>
              <a:ext cx="720081" cy="64296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97" rIns="0" bIns="45697" rtlCol="0" anchor="ctr">
              <a:noAutofit/>
            </a:bodyPr>
            <a:lstStyle/>
            <a:p>
              <a:pPr algn="ctr"/>
              <a:r>
                <a:rPr lang="de-DE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RL</a:t>
              </a:r>
            </a:p>
          </p:txBody>
        </p:sp>
        <p:cxnSp>
          <p:nvCxnSpPr>
            <p:cNvPr id="17" name="Gekrümmte Verbindung 16"/>
            <p:cNvCxnSpPr/>
            <p:nvPr/>
          </p:nvCxnSpPr>
          <p:spPr>
            <a:xfrm rot="5400000" flipH="1" flipV="1">
              <a:off x="6658624" y="1910923"/>
              <a:ext cx="1326201" cy="2448273"/>
            </a:xfrm>
            <a:prstGeom prst="curvedConnector2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8545858" y="2349899"/>
              <a:ext cx="117379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Reallabor</a:t>
              </a:r>
            </a:p>
          </p:txBody>
        </p:sp>
      </p:grpSp>
      <p:sp>
        <p:nvSpPr>
          <p:cNvPr id="21" name="Gewitterblitz 20"/>
          <p:cNvSpPr/>
          <p:nvPr/>
        </p:nvSpPr>
        <p:spPr>
          <a:xfrm rot="5400000">
            <a:off x="7464189" y="2679925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Gewitterblitz 33"/>
          <p:cNvSpPr/>
          <p:nvPr/>
        </p:nvSpPr>
        <p:spPr>
          <a:xfrm>
            <a:off x="4106763" y="2752955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Gewitterblitz 34"/>
          <p:cNvSpPr/>
          <p:nvPr/>
        </p:nvSpPr>
        <p:spPr>
          <a:xfrm rot="1247451">
            <a:off x="5786212" y="5577050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err="1" smtClean="0"/>
              <a:t>Stakeholderintegration</a:t>
            </a:r>
            <a:r>
              <a:rPr lang="de-DE" dirty="0" smtClean="0"/>
              <a:t> im Projekt Reallabor Schorndorf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471564" y="1025541"/>
            <a:ext cx="3252047" cy="3252046"/>
            <a:chOff x="2439035" y="67750"/>
            <a:chExt cx="3252046" cy="32520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Ellipse 6"/>
            <p:cNvSpPr/>
            <p:nvPr/>
          </p:nvSpPr>
          <p:spPr>
            <a:xfrm>
              <a:off x="2439035" y="67750"/>
              <a:ext cx="3252046" cy="32520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2872641" y="636859"/>
              <a:ext cx="2384834" cy="14634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 smtClean="0">
                  <a:solidFill>
                    <a:prstClr val="black"/>
                  </a:solidFill>
                </a:rPr>
                <a:t>Wissen-</a:t>
              </a:r>
              <a:r>
                <a:rPr lang="de-DE" sz="3500" dirty="0" err="1" smtClean="0">
                  <a:solidFill>
                    <a:prstClr val="black"/>
                  </a:solidFill>
                </a:rPr>
                <a:t>schaft</a:t>
              </a:r>
              <a:endParaRPr lang="de-DE" sz="3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645011" y="3058068"/>
            <a:ext cx="3252047" cy="3252046"/>
            <a:chOff x="3612481" y="2100280"/>
            <a:chExt cx="3252046" cy="3252046"/>
          </a:xfrm>
        </p:grpSpPr>
        <p:sp>
          <p:nvSpPr>
            <p:cNvPr id="10" name="Ellipse 9"/>
            <p:cNvSpPr/>
            <p:nvPr/>
          </p:nvSpPr>
          <p:spPr>
            <a:xfrm>
              <a:off x="3612481" y="2100280"/>
              <a:ext cx="3252046" cy="32520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6"/>
            <p:cNvSpPr/>
            <p:nvPr/>
          </p:nvSpPr>
          <p:spPr>
            <a:xfrm>
              <a:off x="4607066" y="2940392"/>
              <a:ext cx="1951228" cy="17886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510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500" dirty="0" smtClean="0">
                  <a:solidFill>
                    <a:prstClr val="black"/>
                  </a:solidFill>
                </a:rPr>
                <a:t>Betreiber/ Industrie</a:t>
              </a:r>
              <a:endParaRPr lang="de-DE" sz="35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3298117" y="3058068"/>
            <a:ext cx="3252047" cy="3252046"/>
          </a:xfrm>
          <a:prstGeom prst="ellipse">
            <a:avLst/>
          </a:prstGeom>
          <a:solidFill>
            <a:srgbClr val="D7E4BD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Ellipse 8"/>
          <p:cNvSpPr/>
          <p:nvPr/>
        </p:nvSpPr>
        <p:spPr>
          <a:xfrm>
            <a:off x="3756751" y="4050583"/>
            <a:ext cx="1951228" cy="17886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69" anchor="ctr" anchorCtr="0">
            <a:noAutofit/>
          </a:bodyPr>
          <a:lstStyle/>
          <a:p>
            <a:pPr algn="ctr" defTabSz="15105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500" dirty="0" smtClean="0">
                <a:solidFill>
                  <a:prstClr val="black"/>
                </a:solidFill>
              </a:rPr>
              <a:t>Bürger</a:t>
            </a:r>
            <a:endParaRPr lang="de-DE" sz="35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9589967">
            <a:off x="6369004" y="3249392"/>
            <a:ext cx="11737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Industrie-projekte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5433066" y="4620384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Markt-forschung</a:t>
            </a:r>
          </a:p>
        </p:txBody>
      </p:sp>
      <p:sp>
        <p:nvSpPr>
          <p:cNvPr id="19" name="Textfeld 18"/>
          <p:cNvSpPr txBox="1"/>
          <p:nvPr/>
        </p:nvSpPr>
        <p:spPr>
          <a:xfrm rot="2035212">
            <a:off x="4675238" y="3265277"/>
            <a:ext cx="1306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Nutzer-studien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5737547" y="2349899"/>
            <a:ext cx="3982107" cy="1965999"/>
            <a:chOff x="5737547" y="2349899"/>
            <a:chExt cx="3982107" cy="1965999"/>
          </a:xfrm>
        </p:grpSpPr>
        <p:sp>
          <p:nvSpPr>
            <p:cNvPr id="16" name="Ellipse 15"/>
            <p:cNvSpPr/>
            <p:nvPr/>
          </p:nvSpPr>
          <p:spPr>
            <a:xfrm>
              <a:off x="5737547" y="3672933"/>
              <a:ext cx="720081" cy="64296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97" rIns="0" bIns="45697" rtlCol="0" anchor="ctr">
              <a:noAutofit/>
            </a:bodyPr>
            <a:lstStyle/>
            <a:p>
              <a:pPr algn="ctr"/>
              <a:r>
                <a:rPr lang="de-DE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RL</a:t>
              </a:r>
            </a:p>
          </p:txBody>
        </p:sp>
        <p:cxnSp>
          <p:nvCxnSpPr>
            <p:cNvPr id="17" name="Gekrümmte Verbindung 16"/>
            <p:cNvCxnSpPr/>
            <p:nvPr/>
          </p:nvCxnSpPr>
          <p:spPr>
            <a:xfrm rot="5400000" flipH="1" flipV="1">
              <a:off x="6658624" y="1910923"/>
              <a:ext cx="1326201" cy="2448273"/>
            </a:xfrm>
            <a:prstGeom prst="curvedConnector2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8545858" y="2349899"/>
              <a:ext cx="117379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Reallabor</a:t>
              </a:r>
            </a:p>
          </p:txBody>
        </p:sp>
      </p:grpSp>
      <p:sp>
        <p:nvSpPr>
          <p:cNvPr id="21" name="Gewitterblitz 20"/>
          <p:cNvSpPr/>
          <p:nvPr/>
        </p:nvSpPr>
        <p:spPr>
          <a:xfrm rot="5400000">
            <a:off x="7464189" y="2679925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74639" y="1388471"/>
            <a:ext cx="11523490" cy="4561603"/>
            <a:chOff x="474639" y="1388471"/>
            <a:chExt cx="11523490" cy="4561603"/>
          </a:xfrm>
        </p:grpSpPr>
        <p:pic>
          <p:nvPicPr>
            <p:cNvPr id="23" name="Picture 2" descr="G:\41313-TB (SAS)\03-TB-Projekte\3014340 Reallabor Schorndorf (BOOLEAN)_2015-2018\@Projektakte_3014340\8000 Öffentlichkeitsarbeit\8300 Vorlagen\Logo_Hochschule-esslinge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161" y="2061642"/>
              <a:ext cx="2848218" cy="5367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G:\41313-TB (SAS)\03-TB-Projekte\3014340 Reallabor Schorndorf (BOOLEAN)_2015-2018\@Projektakte_3014340\8000 Öffentlichkeitsarbeit\8300 Vorlagen\Logo_Stadt-Schorndor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39" y="4851076"/>
              <a:ext cx="2858313" cy="5281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 descr="G:\41313-TB (SAS)\03-TB-Projekte\3014340 Reallabor Schorndorf (BOOLEAN)_2015-2018\@Projektakte_3014340\8000 Öffentlichkeitsarbeit\8300 Vorlagen\Logo_VV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509" y="5157888"/>
              <a:ext cx="1112518" cy="792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G:\41313-TB (SAS)\03-TB-Projekte\3014340 Reallabor Schorndorf (BOOLEAN)_2015-2018\@Projektakte_3014340\8000 Öffentlichkeitsarbeit\8300 Vorlagen\Logo_Zirius-Uni-Stuttgar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657" y="1388471"/>
              <a:ext cx="2848218" cy="5280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" name="Grafik 11" descr="C:\ProgramData\DLR\CD-Vorlagen\Stammdaten\dlrlogo\tif\DLR-Logo_Grau_DE.t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072" b="-16357"/>
            <a:stretch>
              <a:fillRect/>
            </a:stretch>
          </p:blipFill>
          <p:spPr bwMode="auto">
            <a:xfrm>
              <a:off x="7789774" y="1594650"/>
              <a:ext cx="2848218" cy="5280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756" y="4221882"/>
              <a:ext cx="2865373" cy="580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 descr="Bildergebnis für knauss linienbus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5899" y="3069754"/>
              <a:ext cx="1852256" cy="92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Gewitterblitz 33"/>
          <p:cNvSpPr/>
          <p:nvPr/>
        </p:nvSpPr>
        <p:spPr>
          <a:xfrm>
            <a:off x="4106763" y="2752955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Gewitterblitz 34"/>
          <p:cNvSpPr/>
          <p:nvPr/>
        </p:nvSpPr>
        <p:spPr>
          <a:xfrm rot="1247451">
            <a:off x="5786212" y="5577050"/>
            <a:ext cx="625769" cy="52431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err="1" smtClean="0"/>
              <a:t>Stakeholderintegration</a:t>
            </a:r>
            <a:r>
              <a:rPr lang="de-DE" dirty="0" smtClean="0"/>
              <a:t> im Projekt Reallabor Schorndorf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9003307" y="6151290"/>
            <a:ext cx="3199151" cy="230832"/>
          </a:xfrm>
          <a:prstGeom prst="rect">
            <a:avLst/>
          </a:prstGeom>
          <a:noFill/>
        </p:spPr>
        <p:txBody>
          <a:bodyPr wrap="square" lIns="0" tIns="0" rIns="7200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VVS =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Verkehrs- und Tarifverbund Stuttgart</a:t>
            </a:r>
          </a:p>
        </p:txBody>
      </p:sp>
    </p:spTree>
    <p:extLst>
      <p:ext uri="{BB962C8B-B14F-4D97-AF65-F5344CB8AC3E}">
        <p14:creationId xmlns:p14="http://schemas.microsoft.com/office/powerpoint/2010/main" val="875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511343275"/>
              </p:ext>
            </p:extLst>
          </p:nvPr>
        </p:nvGraphicFramePr>
        <p:xfrm>
          <a:off x="192931" y="2421682"/>
          <a:ext cx="1200224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Gerade Verbindung 12"/>
          <p:cNvCxnSpPr/>
          <p:nvPr/>
        </p:nvCxnSpPr>
        <p:spPr>
          <a:xfrm>
            <a:off x="192931" y="4365898"/>
            <a:ext cx="1173730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879611" y="4509914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 Jahre</a:t>
            </a:r>
          </a:p>
        </p:txBody>
      </p:sp>
      <p:sp>
        <p:nvSpPr>
          <p:cNvPr id="1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unterschiedlicher Stakeholder-Bedürfnisse in vier Phasen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8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Quartiersbussystem im Reallabor Schorndorf  &gt;  Brandies, König, Viergutz, Gebhardt  &gt;  18.10.2017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549342421"/>
              </p:ext>
            </p:extLst>
          </p:nvPr>
        </p:nvGraphicFramePr>
        <p:xfrm>
          <a:off x="192931" y="2421682"/>
          <a:ext cx="1200224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ach unten gekrümmter Pfeil 4"/>
          <p:cNvSpPr/>
          <p:nvPr/>
        </p:nvSpPr>
        <p:spPr>
          <a:xfrm flipH="1">
            <a:off x="7393731" y="1773610"/>
            <a:ext cx="3384376" cy="1053530"/>
          </a:xfrm>
          <a:prstGeom prst="curved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ach unten gekrümmter Pfeil 6"/>
          <p:cNvSpPr/>
          <p:nvPr/>
        </p:nvSpPr>
        <p:spPr>
          <a:xfrm flipH="1">
            <a:off x="4009355" y="1773610"/>
            <a:ext cx="3384376" cy="1053530"/>
          </a:xfrm>
          <a:prstGeom prst="curved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ch unten gekrümmter Pfeil 7"/>
          <p:cNvSpPr/>
          <p:nvPr/>
        </p:nvSpPr>
        <p:spPr>
          <a:xfrm flipH="1">
            <a:off x="601122" y="1773610"/>
            <a:ext cx="3384376" cy="1053530"/>
          </a:xfrm>
          <a:prstGeom prst="curved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ch unten gekrümmter Pfeil 8"/>
          <p:cNvSpPr/>
          <p:nvPr/>
        </p:nvSpPr>
        <p:spPr>
          <a:xfrm flipH="1" flipV="1">
            <a:off x="4225379" y="4536505"/>
            <a:ext cx="6571636" cy="1053530"/>
          </a:xfrm>
          <a:prstGeom prst="curved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ch unten gekrümmter Pfeil 9"/>
          <p:cNvSpPr/>
          <p:nvPr/>
        </p:nvSpPr>
        <p:spPr>
          <a:xfrm flipH="1" flipV="1">
            <a:off x="1345059" y="4536505"/>
            <a:ext cx="6571636" cy="1053530"/>
          </a:xfrm>
          <a:prstGeom prst="curved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ach unten gekrümmter Pfeil 10"/>
          <p:cNvSpPr/>
          <p:nvPr/>
        </p:nvSpPr>
        <p:spPr>
          <a:xfrm flipH="1" flipV="1">
            <a:off x="1849115" y="4536503"/>
            <a:ext cx="8830434" cy="1269555"/>
          </a:xfrm>
          <a:prstGeom prst="curved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92931" y="4365898"/>
            <a:ext cx="1173730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879611" y="4509914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 Jahre</a:t>
            </a:r>
          </a:p>
        </p:txBody>
      </p:sp>
      <p:sp>
        <p:nvSpPr>
          <p:cNvPr id="16" name="Titel 5"/>
          <p:cNvSpPr txBox="1">
            <a:spLocks/>
          </p:cNvSpPr>
          <p:nvPr/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781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Integration unterschiedlicher Stakeholder-Bedürfnisse in vier Phasen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3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LR_Präsentation_16zu9_DE_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60F01956-55D7-4BF0-A888-190F7695FD99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1288</Words>
  <Application>Microsoft Office PowerPoint</Application>
  <PresentationFormat>Benutzerdefiniert</PresentationFormat>
  <Paragraphs>401</Paragraphs>
  <Slides>23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DLR_Präsentation_16zu9_DE_alt</vt:lpstr>
      <vt:lpstr>Quartiersbussystem im Reallabor Schorndorf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>T-Systems SfR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Pattberg, Birgit</dc:creator>
  <cp:lastModifiedBy>Brandies, Alexander</cp:lastModifiedBy>
  <cp:revision>268</cp:revision>
  <cp:lastPrinted>2017-07-27T08:54:41Z</cp:lastPrinted>
  <dcterms:created xsi:type="dcterms:W3CDTF">2013-07-09T11:36:12Z</dcterms:created>
  <dcterms:modified xsi:type="dcterms:W3CDTF">2017-10-23T14:52:32Z</dcterms:modified>
</cp:coreProperties>
</file>