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314" r:id="rId3"/>
    <p:sldId id="284" r:id="rId4"/>
    <p:sldId id="285" r:id="rId5"/>
    <p:sldId id="286" r:id="rId6"/>
    <p:sldId id="289" r:id="rId7"/>
    <p:sldId id="315" r:id="rId8"/>
    <p:sldId id="335" r:id="rId9"/>
    <p:sldId id="319" r:id="rId10"/>
    <p:sldId id="320" r:id="rId11"/>
    <p:sldId id="321" r:id="rId12"/>
    <p:sldId id="322" r:id="rId13"/>
    <p:sldId id="323" r:id="rId14"/>
    <p:sldId id="316" r:id="rId15"/>
    <p:sldId id="325" r:id="rId16"/>
    <p:sldId id="324" r:id="rId17"/>
    <p:sldId id="328" r:id="rId18"/>
    <p:sldId id="327" r:id="rId19"/>
    <p:sldId id="331" r:id="rId20"/>
    <p:sldId id="291" r:id="rId21"/>
    <p:sldId id="296" r:id="rId22"/>
    <p:sldId id="332" r:id="rId23"/>
    <p:sldId id="333" r:id="rId24"/>
    <p:sldId id="288" r:id="rId25"/>
    <p:sldId id="336" r:id="rId26"/>
    <p:sldId id="334" r:id="rId27"/>
    <p:sldId id="298" r:id="rId28"/>
    <p:sldId id="329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82814" autoAdjust="0"/>
  </p:normalViewPr>
  <p:slideViewPr>
    <p:cSldViewPr>
      <p:cViewPr varScale="1">
        <p:scale>
          <a:sx n="80" d="100"/>
          <a:sy n="80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16.11.2017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6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92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67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30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65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76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08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41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58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6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8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4" r:id="rId5"/>
    <p:sldLayoutId id="2147483661" r:id="rId6"/>
    <p:sldLayoutId id="2147483662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microsoft.com/office/2007/relationships/hdphoto" Target="../media/hdphoto2.wdp"/><Relationship Id="rId10" Type="http://schemas.openxmlformats.org/officeDocument/2006/relationships/image" Target="../media/image11.jpe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323528" y="260648"/>
            <a:ext cx="2064851" cy="2184178"/>
            <a:chOff x="467544" y="3461960"/>
            <a:chExt cx="2304257" cy="2437420"/>
          </a:xfrm>
        </p:grpSpPr>
        <p:sp>
          <p:nvSpPr>
            <p:cNvPr id="26" name="Abgerundetes Rechteck 25"/>
            <p:cNvSpPr/>
            <p:nvPr/>
          </p:nvSpPr>
          <p:spPr>
            <a:xfrm>
              <a:off x="467544" y="3461960"/>
              <a:ext cx="2304257" cy="2437420"/>
            </a:xfrm>
            <a:prstGeom prst="roundRect">
              <a:avLst>
                <a:gd name="adj" fmla="val 1128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CFD Simulations</a:t>
              </a: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(DLR AS, J. Steiner &amp; T. Kilian)</a:t>
              </a: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628143" y="3562746"/>
              <a:ext cx="1983058" cy="1904586"/>
              <a:chOff x="592139" y="1737012"/>
              <a:chExt cx="1983058" cy="190458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73"/>
              <a:stretch/>
            </p:blipFill>
            <p:spPr bwMode="auto">
              <a:xfrm>
                <a:off x="751873" y="1737012"/>
                <a:ext cx="1605187" cy="1123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D:\Projekte\SuLaDI\HAP 4\AufbauATTAS_Sim\pics\Bilder_Institutsbericht\ATTAS_Cruise_noEng_Clean_Iced_neu_ca_alpha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139" y="2894581"/>
                <a:ext cx="1027533" cy="747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D:\Projekte\SuLaDI\HAP 4\AufbauATTAS_Sim\pics\Bilder_Institutsbericht\ATTAS_Cruise_noEng_Clean_Iced_neu_ca_cw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2894581"/>
                <a:ext cx="1027533" cy="747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DLRK 2016 &gt; C. Deiler, T. Kilian • Dynamic Aircraft Simulation Model Covering Local Icing Effects (420031) &gt; 13.09.2016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2771800" y="1916832"/>
            <a:ext cx="3778087" cy="1920032"/>
            <a:chOff x="2915815" y="1383165"/>
            <a:chExt cx="3335647" cy="1695183"/>
          </a:xfrm>
        </p:grpSpPr>
        <p:sp>
          <p:nvSpPr>
            <p:cNvPr id="35" name="Abgerundetes Rechteck 34"/>
            <p:cNvSpPr/>
            <p:nvPr/>
          </p:nvSpPr>
          <p:spPr>
            <a:xfrm>
              <a:off x="2915815" y="1383165"/>
              <a:ext cx="3335647" cy="1695183"/>
            </a:xfrm>
            <a:prstGeom prst="roundRect">
              <a:avLst>
                <a:gd name="adj" fmla="val 11288"/>
              </a:avLst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2" descr="D:\Projekte\SuLaDI\Logo\Logo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774" y="1484784"/>
              <a:ext cx="3187402" cy="1541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6732239" y="1988840"/>
            <a:ext cx="2304257" cy="1848024"/>
            <a:chOff x="5868144" y="476672"/>
            <a:chExt cx="2304257" cy="1848024"/>
          </a:xfrm>
        </p:grpSpPr>
        <p:sp>
          <p:nvSpPr>
            <p:cNvPr id="27" name="Abgerundetes Rechteck 26"/>
            <p:cNvSpPr/>
            <p:nvPr/>
          </p:nvSpPr>
          <p:spPr>
            <a:xfrm>
              <a:off x="5868144" y="476672"/>
              <a:ext cx="2304257" cy="1848024"/>
            </a:xfrm>
            <a:prstGeom prst="roundRect">
              <a:avLst>
                <a:gd name="adj" fmla="val 1128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05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Electro</a:t>
              </a:r>
              <a:r>
                <a:rPr lang="de-D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Impulse De-</a:t>
              </a:r>
              <a:r>
                <a:rPr lang="de-DE" sz="105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Icing</a:t>
              </a:r>
              <a:r>
                <a:rPr lang="de-D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(TUBS IFL, H. Sommerwerk)</a:t>
              </a:r>
              <a:endParaRPr lang="de-DE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D:\Projekte\SuLaDI\HAP 3\EIDIslat_VR11_4d-2_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48" y="620688"/>
              <a:ext cx="2122847" cy="132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3131840" y="260648"/>
            <a:ext cx="1891039" cy="1584176"/>
            <a:chOff x="925885" y="866322"/>
            <a:chExt cx="2304257" cy="1930341"/>
          </a:xfrm>
        </p:grpSpPr>
        <p:sp>
          <p:nvSpPr>
            <p:cNvPr id="33" name="Abgerundetes Rechteck 32"/>
            <p:cNvSpPr/>
            <p:nvPr/>
          </p:nvSpPr>
          <p:spPr>
            <a:xfrm>
              <a:off x="925885" y="866322"/>
              <a:ext cx="2304257" cy="1930341"/>
            </a:xfrm>
            <a:prstGeom prst="roundRect">
              <a:avLst>
                <a:gd name="adj" fmla="val 1128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Icing Wind Tunnel</a:t>
              </a:r>
              <a:r>
                <a: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(TUBS ISM, S. Bansmer)</a:t>
              </a:r>
            </a:p>
          </p:txBody>
        </p:sp>
        <p:pic>
          <p:nvPicPr>
            <p:cNvPr id="8" name="Picture 3" descr="D:\Projekte\SuLaDI\HAP 1\Versuch_im_neuen_Vereisungswindkanal_TU_Braunschweig_Institut_fuer_Stroemungsmechani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15" y="980728"/>
              <a:ext cx="2072996" cy="125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uppieren 39"/>
          <p:cNvGrpSpPr/>
          <p:nvPr/>
        </p:nvGrpSpPr>
        <p:grpSpPr>
          <a:xfrm>
            <a:off x="2627784" y="3933056"/>
            <a:ext cx="2871545" cy="2149388"/>
            <a:chOff x="2924591" y="3933056"/>
            <a:chExt cx="2871545" cy="2149388"/>
          </a:xfrm>
        </p:grpSpPr>
        <p:sp>
          <p:nvSpPr>
            <p:cNvPr id="24" name="Abgerundetes Rechteck 23"/>
            <p:cNvSpPr/>
            <p:nvPr/>
          </p:nvSpPr>
          <p:spPr>
            <a:xfrm>
              <a:off x="2924591" y="3933056"/>
              <a:ext cx="2871545" cy="2149388"/>
            </a:xfrm>
            <a:prstGeom prst="roundRect">
              <a:avLst>
                <a:gd name="adj" fmla="val 1128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de-DE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AVES </a:t>
              </a:r>
              <a:r>
                <a:rPr lang="de-DE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(Air </a:t>
              </a:r>
              <a:r>
                <a:rPr lang="de-DE" sz="14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Vehicle</a:t>
              </a:r>
              <a:r>
                <a:rPr lang="de-DE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Simulator</a:t>
              </a:r>
              <a:r>
                <a:rPr lang="de-DE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068448" y="4348912"/>
              <a:ext cx="2617478" cy="1600368"/>
              <a:chOff x="6261830" y="3730850"/>
              <a:chExt cx="2617478" cy="1600368"/>
            </a:xfrm>
          </p:grpSpPr>
          <p:pic>
            <p:nvPicPr>
              <p:cNvPr id="1030" name="Picture 6" descr="D:\Projekte\SuLaDI\SuLaDI Projektstatus\2016 1.Quartal\ATRA_Wirbelschleppen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1830" y="4571085"/>
                <a:ext cx="1351329" cy="760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D:\Projekte\SuLaDI\HAP 4\AufbauATTAS_Sim\pics\Bild1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2"/>
              <a:stretch/>
            </p:blipFill>
            <p:spPr bwMode="auto">
              <a:xfrm>
                <a:off x="6644767" y="3730850"/>
                <a:ext cx="1840695" cy="1138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\\ft--dok01\Bilder\Großanlagen+Infrastruktur\AVES\2015_03_10_DLR_Braunschweig-9-2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5382" y="4558750"/>
                <a:ext cx="1113926" cy="7424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1" name="Gruppieren 50"/>
          <p:cNvGrpSpPr/>
          <p:nvPr/>
        </p:nvGrpSpPr>
        <p:grpSpPr>
          <a:xfrm>
            <a:off x="5796136" y="260648"/>
            <a:ext cx="2304257" cy="1584176"/>
            <a:chOff x="5868144" y="476672"/>
            <a:chExt cx="2304257" cy="1584176"/>
          </a:xfrm>
        </p:grpSpPr>
        <p:sp>
          <p:nvSpPr>
            <p:cNvPr id="52" name="Abgerundetes Rechteck 51"/>
            <p:cNvSpPr/>
            <p:nvPr/>
          </p:nvSpPr>
          <p:spPr>
            <a:xfrm>
              <a:off x="5868144" y="476672"/>
              <a:ext cx="2304257" cy="1584176"/>
            </a:xfrm>
            <a:prstGeom prst="roundRect">
              <a:avLst>
                <a:gd name="adj" fmla="val 1128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Low </a:t>
              </a:r>
              <a:r>
                <a:rPr lang="de-DE" sz="105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Frequency</a:t>
              </a:r>
              <a:r>
                <a:rPr lang="de-D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De-</a:t>
              </a:r>
              <a:r>
                <a:rPr lang="de-DE" sz="105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Icing</a:t>
              </a:r>
              <a:r>
                <a:rPr lang="de-D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(TUBS IAF, M. Endres)</a:t>
              </a:r>
              <a:endParaRPr lang="de-DE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8848" y="567376"/>
              <a:ext cx="2122847" cy="1061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275019" y="3990313"/>
            <a:ext cx="1825373" cy="2102983"/>
            <a:chOff x="-2268760" y="1755368"/>
            <a:chExt cx="2016225" cy="2322861"/>
          </a:xfrm>
        </p:grpSpPr>
        <p:sp>
          <p:nvSpPr>
            <p:cNvPr id="41" name="Abgerundetes Rechteck 40"/>
            <p:cNvSpPr/>
            <p:nvPr/>
          </p:nvSpPr>
          <p:spPr>
            <a:xfrm>
              <a:off x="-2268760" y="1755368"/>
              <a:ext cx="2016225" cy="23228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Flight </a:t>
              </a:r>
              <a:r>
                <a:rPr lang="de-DE" sz="1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Guidance</a:t>
              </a:r>
              <a:r>
                <a:rPr lang="de-DE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(DLR FL, A. Kuenz)</a:t>
              </a:r>
              <a:endParaRPr lang="de-DE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Picture 2" descr="D:\Konferenzen\Aviation2016\Presentation\pics\LondonIcing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5366" y="2060848"/>
              <a:ext cx="1698814" cy="13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323528" y="2492896"/>
            <a:ext cx="1914682" cy="3528392"/>
            <a:chOff x="323528" y="2617928"/>
            <a:chExt cx="1914682" cy="3528392"/>
          </a:xfrm>
        </p:grpSpPr>
        <p:sp>
          <p:nvSpPr>
            <p:cNvPr id="47" name="Abgerundetes Rechteck 46"/>
            <p:cNvSpPr/>
            <p:nvPr/>
          </p:nvSpPr>
          <p:spPr>
            <a:xfrm>
              <a:off x="323528" y="2617928"/>
              <a:ext cx="1914682" cy="35283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de-DE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de-DE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Flight Dynamics</a:t>
              </a:r>
              <a:br>
                <a:rPr lang="de-DE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&amp; Control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(DLR FT, C. Deiler)</a:t>
              </a:r>
            </a:p>
            <a:p>
              <a:pPr algn="ctr"/>
              <a:endParaRPr lang="de-D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5" descr="D:\Konferenzen\Aviation2016\Presentation\pics\ATTAS_Foto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22" y="2761944"/>
              <a:ext cx="1514098" cy="852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D:\Konferenzen\DLRK_2016\Paper\tikzpics\TimeHistoryPlotsAsym_pattern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17" y="4481209"/>
              <a:ext cx="1574108" cy="108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Konferenzen\DLRK_2016\Paper\tikzpics\Illustration_Basic_Strip_Distribution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693719"/>
              <a:ext cx="720080" cy="72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D:\Konferenzen\DLRK_2016\Paper\tikzpics\Lateral_Influence_Plot_Var_Cl_ind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685647"/>
              <a:ext cx="843157" cy="73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60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der Position und dem Winkel zwischen Übertragungsweg – Fasern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7247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der Position und dem Winkel zwischen Übertragungsweg – Fasern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73588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der Position und dem Winkel zwischen Übertragungsweg – Fasern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84066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Die Isolierung zum Schutz vor Feuchtigkeit und elektrischem Kurzschluss führt zu einer Verringerung der Signalamplitude!</a:t>
            </a:r>
          </a:p>
          <a:p>
            <a:endParaRPr lang="de-DE" dirty="0"/>
          </a:p>
          <a:p>
            <a:r>
              <a:rPr lang="de-DE" dirty="0" smtClean="0"/>
              <a:t>Das Anbringen an Spante und Holm führt zu einer weiteren Abnahme der Amplitude !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Eine bereits im Vorfeld gekapselte Piezokeramik ist der </a:t>
            </a:r>
            <a:r>
              <a:rPr lang="de-DE" dirty="0" err="1" smtClean="0"/>
              <a:t>ungekapselten</a:t>
            </a:r>
            <a:r>
              <a:rPr lang="de-DE" dirty="0" smtClean="0"/>
              <a:t> Piezokeramik vorzuziehen (geringere Amplitudenabnahme, keine elektrisch leitende Verbindung zur CFK-Haut möglich)!</a:t>
            </a:r>
          </a:p>
          <a:p>
            <a:endParaRPr lang="de-DE" dirty="0"/>
          </a:p>
          <a:p>
            <a:r>
              <a:rPr lang="de-DE" dirty="0" smtClean="0"/>
              <a:t>Die Position und der Winkel zwischen Übertragungspfad und Lagenaufbau haben einen maßgebenden Einfluss auf die zu erwartende Signalamplitude!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Erkenntnisse für die Auslegung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4941167"/>
            <a:ext cx="8172000" cy="98803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	 </a:t>
            </a:r>
            <a:r>
              <a:rPr lang="de-DE" dirty="0" smtClean="0"/>
              <a:t>Eisdicke und Eisart variiert über der Profiltiefe</a:t>
            </a:r>
          </a:p>
          <a:p>
            <a:pPr marL="0" indent="0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>
                <a:sym typeface="Wingdings" panose="05000000000000000000" pitchFamily="2" charset="2"/>
              </a:rPr>
              <a:t> Eisdicke schwierig zu bestimmen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Erzeugter Eisansatz während der Versuche</a:t>
            </a:r>
            <a:endParaRPr lang="de-DE" dirty="0"/>
          </a:p>
        </p:txBody>
      </p:sp>
      <p:pic>
        <p:nvPicPr>
          <p:cNvPr id="7" name="Grafik 6" descr="D:\SuLaDi\Messreihen\Resonanzspektroskopie\Bilder ISM\WP_20160817_11_56_07_Rich_LI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14346"/>
          <a:stretch/>
        </p:blipFill>
        <p:spPr bwMode="auto">
          <a:xfrm>
            <a:off x="720000" y="1440000"/>
            <a:ext cx="7840800" cy="3146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Messungen mit zunehmender Vereisungsdauer</a:t>
            </a:r>
            <a:endParaRPr lang="de-DE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 bwMode="auto">
          <a:xfrm>
            <a:off x="720000" y="1440001"/>
            <a:ext cx="7840800" cy="377203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feld 6"/>
          <p:cNvSpPr txBox="1"/>
          <p:nvPr/>
        </p:nvSpPr>
        <p:spPr>
          <a:xfrm flipH="1">
            <a:off x="467609" y="5445224"/>
            <a:ext cx="76327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Einfluss von Temperaturänderung ist zu berücksichtigen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Dieser hängt ebenso von der Position der Piezokeramiken und dem gewählten Frequenzbereich ab.</a:t>
            </a:r>
          </a:p>
        </p:txBody>
      </p:sp>
    </p:spTree>
    <p:extLst>
      <p:ext uri="{BB962C8B-B14F-4D97-AF65-F5344CB8AC3E}">
        <p14:creationId xmlns:p14="http://schemas.microsoft.com/office/powerpoint/2010/main" val="18690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Messungen mit zunehmender Vereisungsdauer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flipH="1">
            <a:off x="467609" y="5445224"/>
            <a:ext cx="7632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Zuverlässiger Einsatz erst ab bestimmter Eisdicke/Eisfläche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840663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Messungen mit zunehmender Vereisungsdauer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flipH="1">
            <a:off x="467609" y="5445224"/>
            <a:ext cx="76327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Es bestehen Bereiche mit unterschiedlicher Sensitivität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840663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– Gleitsinusanregung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86000" y="1591199"/>
                <a:ext cx="8172000" cy="41811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dirty="0" smtClean="0">
                    <a:sym typeface="Wingdings" panose="05000000000000000000" pitchFamily="2" charset="2"/>
                  </a:rPr>
                  <a:t>Erkennung von Eisansatz durch Auswertung von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ist möglich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endParaRPr lang="de-DE" dirty="0" smtClean="0">
                  <a:sym typeface="Wingdings" panose="05000000000000000000" pitchFamily="2" charset="2"/>
                </a:endParaRPr>
              </a:p>
              <a:p>
                <a:r>
                  <a:rPr lang="de-DE" dirty="0" smtClean="0">
                    <a:sym typeface="Wingdings" panose="05000000000000000000" pitchFamily="2" charset="2"/>
                  </a:rPr>
                  <a:t>Geringe Sensitivität im Bereich geringer Eisdicken bei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endParaRPr lang="de-DE" dirty="0">
                  <a:sym typeface="Wingdings" panose="05000000000000000000" pitchFamily="2" charset="2"/>
                </a:endParaRPr>
              </a:p>
              <a:p>
                <a:r>
                  <a:rPr lang="de-DE" dirty="0" smtClean="0">
                    <a:sym typeface="Wingdings" panose="05000000000000000000" pitchFamily="2" charset="2"/>
                  </a:rPr>
                  <a:t>Geringe elektrische Leistung der </a:t>
                </a:r>
                <a:r>
                  <a:rPr lang="de-DE" dirty="0">
                    <a:sym typeface="Wingdings" panose="05000000000000000000" pitchFamily="2" charset="2"/>
                  </a:rPr>
                  <a:t>Anregung </a:t>
                </a:r>
                <a:r>
                  <a:rPr lang="de-DE" dirty="0" smtClean="0">
                    <a:sym typeface="Wingdings" panose="05000000000000000000" pitchFamily="2" charset="2"/>
                  </a:rPr>
                  <a:t>(1 W) ermöglicht gute Reichweite</a:t>
                </a:r>
              </a:p>
              <a:p>
                <a:endParaRPr lang="de-DE" dirty="0">
                  <a:sym typeface="Wingdings" panose="05000000000000000000" pitchFamily="2" charset="2"/>
                </a:endParaRPr>
              </a:p>
              <a:p>
                <a:r>
                  <a:rPr lang="de-DE" dirty="0" smtClean="0">
                    <a:sym typeface="Wingdings" panose="05000000000000000000" pitchFamily="2" charset="2"/>
                  </a:rPr>
                  <a:t>Für die Auslegung und Interpretation von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sind mehrere Einflussgrößen zu berücksichtigen:</a:t>
                </a:r>
              </a:p>
              <a:p>
                <a:pPr lvl="1"/>
                <a:endParaRPr lang="de-DE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de-DE" dirty="0" smtClean="0">
                    <a:sym typeface="Wingdings" panose="05000000000000000000" pitchFamily="2" charset="2"/>
                  </a:rPr>
                  <a:t>Isolierung/Kapselung der Piezokeramiken</a:t>
                </a:r>
              </a:p>
              <a:p>
                <a:pPr lvl="1"/>
                <a:r>
                  <a:rPr lang="de-DE" dirty="0" smtClean="0">
                    <a:sym typeface="Wingdings" panose="05000000000000000000" pitchFamily="2" charset="2"/>
                  </a:rPr>
                  <a:t>Randbedingung der Lagerung</a:t>
                </a:r>
              </a:p>
              <a:p>
                <a:pPr lvl="1"/>
                <a:r>
                  <a:rPr lang="de-DE" dirty="0" smtClean="0">
                    <a:sym typeface="Wingdings" panose="05000000000000000000" pitchFamily="2" charset="2"/>
                  </a:rPr>
                  <a:t>Position der Piezokeramiken</a:t>
                </a:r>
              </a:p>
              <a:p>
                <a:pPr lvl="1"/>
                <a:r>
                  <a:rPr lang="de-DE" dirty="0" smtClean="0">
                    <a:sym typeface="Wingdings" panose="05000000000000000000" pitchFamily="2" charset="2"/>
                  </a:rPr>
                  <a:t>Winkel zwischen Übertragungspfad und Faserlagen</a:t>
                </a:r>
              </a:p>
              <a:p>
                <a:pPr lvl="1"/>
                <a:r>
                  <a:rPr lang="de-DE" dirty="0" smtClean="0">
                    <a:sym typeface="Wingdings" panose="05000000000000000000" pitchFamily="2" charset="2"/>
                  </a:rPr>
                  <a:t>Temperatur</a:t>
                </a:r>
                <a:endParaRPr lang="de-DE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86000" y="1591199"/>
                <a:ext cx="8172000" cy="4181145"/>
              </a:xfrm>
              <a:prstGeom prst="rect">
                <a:avLst/>
              </a:prstGeom>
              <a:blipFill rotWithShape="1">
                <a:blip r:embed="rId2"/>
                <a:stretch>
                  <a:fillRect l="-1642" t="-1166" b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5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Temperatur hat keinen Einfluss auf Laufzeit (0 %) und Amplitude (&lt; 2 %)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Lambwellen – Temperatureinfluss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2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DLRK 2016 </a:t>
            </a:r>
            <a:r>
              <a:rPr lang="de-DE" dirty="0"/>
              <a:t>- Eiserkennung mittels Körperschallwellen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DLRK 2016 &gt; Christian Mendig  •  Eiserkennung mittels Körperschallwellen &gt; 13.9.2016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dirty="0" smtClean="0"/>
              <a:t>Anregung von Lambwellen und Gleitsinus – Versuche an einem NACA0012 aus CFK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6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</a:t>
            </a:r>
            <a:r>
              <a:rPr lang="de-DE" dirty="0" smtClean="0"/>
              <a:t>Lambwelle – Laufzeiten und Amplituden</a:t>
            </a:r>
            <a:endParaRPr lang="de-D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" y="1332257"/>
            <a:ext cx="9066220" cy="355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6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</a:t>
            </a:r>
            <a:r>
              <a:rPr lang="de-DE" dirty="0" smtClean="0"/>
              <a:t>Lambwelle – Neues Wellenpaket bei Eisansatz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" y="1484784"/>
            <a:ext cx="9036496" cy="354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</a:t>
            </a:r>
            <a:r>
              <a:rPr lang="de-DE" dirty="0" smtClean="0"/>
              <a:t>Lambwelle – Neues Wellenpaket bei Eisansatz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94656" cy="35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78014" y="5262096"/>
            <a:ext cx="793862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Amplitude des neuen Wellenpaketes nimmt mit steigender Eisdicke 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Laufzeit nimmt mit steigender Eisdicke ab</a:t>
            </a:r>
          </a:p>
        </p:txBody>
      </p:sp>
    </p:spTree>
    <p:extLst>
      <p:ext uri="{BB962C8B-B14F-4D97-AF65-F5344CB8AC3E}">
        <p14:creationId xmlns:p14="http://schemas.microsoft.com/office/powerpoint/2010/main" val="25714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>
                <a:sym typeface="Wingdings" panose="05000000000000000000" pitchFamily="2" charset="2"/>
              </a:rPr>
              <a:t> Amplitudenabnahme mit steigender Eismasse/Eisdicke (Fläche 	schwer bestimmbar)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 Laufzeiterhöhung </a:t>
            </a:r>
            <a:r>
              <a:rPr lang="de-DE" dirty="0">
                <a:sym typeface="Wingdings" panose="05000000000000000000" pitchFamily="2" charset="2"/>
              </a:rPr>
              <a:t>mit steigender Eismasse/Eisdicke </a:t>
            </a:r>
            <a:r>
              <a:rPr lang="de-DE" dirty="0" smtClean="0">
                <a:sym typeface="Wingdings" panose="05000000000000000000" pitchFamily="2" charset="2"/>
              </a:rPr>
              <a:t>mittlere 	Phasengeschwindigkeit nimmt ab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	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Ergebnisse Lambwellen - Beispiel einer Zeitsignals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039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Messung bei zunehmender Eisdicke</a:t>
            </a: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" y="1440000"/>
            <a:ext cx="7840800" cy="432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840800" cy="410397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124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5465305"/>
            <a:ext cx="8172000" cy="627991"/>
          </a:xfrm>
        </p:spPr>
        <p:txBody>
          <a:bodyPr/>
          <a:lstStyle/>
          <a:p>
            <a:r>
              <a:rPr lang="de-DE" dirty="0"/>
              <a:t>Hohe Abnahme der Amplitude in den ersten 3 Moden.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</a:t>
            </a:r>
            <a:r>
              <a:rPr lang="de-DE" dirty="0" smtClean="0"/>
              <a:t>Lambwelle </a:t>
            </a:r>
            <a:r>
              <a:rPr lang="de-DE" dirty="0"/>
              <a:t>– </a:t>
            </a:r>
            <a:r>
              <a:rPr lang="de-DE" dirty="0" smtClean="0"/>
              <a:t>Eisansatz neben kürzestem Übertragungspfad</a:t>
            </a:r>
            <a:endParaRPr lang="de-DE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5" y="1874184"/>
            <a:ext cx="9151425" cy="352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" y="1875600"/>
            <a:ext cx="9151200" cy="35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" y="1875600"/>
            <a:ext cx="9154687" cy="35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platzhalter 1"/>
          <p:cNvSpPr txBox="1">
            <a:spLocks/>
          </p:cNvSpPr>
          <p:nvPr/>
        </p:nvSpPr>
        <p:spPr bwMode="auto">
          <a:xfrm>
            <a:off x="395536" y="5403805"/>
            <a:ext cx="8172000" cy="6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Regeneration der ersten Mode bis fast auf das Ursprungsniveau. Geringere Amplitudenzunahme bei zweiter und dritter Mode.</a:t>
            </a:r>
          </a:p>
          <a:p>
            <a:endParaRPr lang="de-DE" dirty="0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0" b="7781"/>
          <a:stretch/>
        </p:blipFill>
        <p:spPr bwMode="auto">
          <a:xfrm>
            <a:off x="63554" y="4941168"/>
            <a:ext cx="9061975" cy="11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1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de-DE" dirty="0">
                    <a:sym typeface="Wingdings" panose="05000000000000000000" pitchFamily="2" charset="2"/>
                  </a:rPr>
                  <a:t>Erkennung von Eisansatz durch Auswertung von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ist möglich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endParaRPr lang="de-DE" dirty="0"/>
              </a:p>
              <a:p>
                <a:r>
                  <a:rPr lang="de-DE" dirty="0" smtClean="0"/>
                  <a:t>Hohe Sensitivität im Bereich dünner Eisdicken bei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A</m:t>
                            </m:r>
                          </m:e>
                        </m:d>
                      </m:e>
                    </m:acc>
                  </m:oMath>
                </a14:m>
                <a:r>
                  <a:rPr lang="de-DE" dirty="0"/>
                  <a:t> </a:t>
                </a:r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Steigende Sensitivität bei der Laufzeitzeit ab 1 mm Eisdicke.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 Kombination aus beiden Auswerteverfahren denkbar.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Text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1">
                <a:blip r:embed="rId2"/>
                <a:stretch>
                  <a:fillRect l="-1642" t="-11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– Lambwellen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1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Eiserkennung am Ort der Vereisung</a:t>
            </a:r>
          </a:p>
          <a:p>
            <a:pPr marL="4464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4464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	Kenntnis über Vereisungszustand am Flugzeug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	 Erhöhung der Sicherheit</a:t>
            </a:r>
          </a:p>
          <a:p>
            <a:pPr marL="4464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	Gezielter Einsatz von thermischer Enteisung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 Geringerer Energieverbrauch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	Applikation der Sensorik auf Innenseite der Flügelvorderkante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 Verringerter aerodynamische Widerstand / geringere Betriebskosten</a:t>
            </a:r>
          </a:p>
          <a:p>
            <a:pPr marL="4464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446400" lvl="1" indent="0">
              <a:buNone/>
            </a:pP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- Wartbarkeit</a:t>
            </a:r>
          </a:p>
          <a:p>
            <a:pPr marL="446400" lvl="1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Motivation/Vorteile gegenüber dem Stand der Technik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Erzeugung einer Körperschallwelle: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Sender-Empfänger-Prinzip:</a:t>
            </a:r>
          </a:p>
          <a:p>
            <a:pPr marL="0" indent="0">
              <a:buNone/>
            </a:pPr>
            <a:r>
              <a:rPr lang="de-DE" dirty="0" smtClean="0"/>
              <a:t>	1.) Anregung über einen definierten Frequenzbereich </a:t>
            </a:r>
            <a:br>
              <a:rPr lang="de-DE" dirty="0" smtClean="0"/>
            </a:br>
            <a:r>
              <a:rPr lang="de-DE" dirty="0" smtClean="0"/>
              <a:t>	     </a:t>
            </a:r>
            <a:r>
              <a:rPr lang="de-DE" dirty="0" smtClean="0">
                <a:sym typeface="Wingdings" panose="05000000000000000000" pitchFamily="2" charset="2"/>
              </a:rPr>
              <a:t> Auswertung im Zeit- und Frequenzbereich</a:t>
            </a:r>
            <a:br>
              <a:rPr lang="de-DE" dirty="0" smtClean="0">
                <a:sym typeface="Wingdings" panose="05000000000000000000" pitchFamily="2" charset="2"/>
              </a:rPr>
            </a:b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2.) Anregung für eine definierte Frequenz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	      Anregung von Lambwellen, Auswertung im Zeitbereich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Messprinzip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Allgemein:</a:t>
            </a:r>
          </a:p>
          <a:p>
            <a:pPr lvl="1"/>
            <a:r>
              <a:rPr lang="de-DE" dirty="0" smtClean="0"/>
              <a:t>1 x NACA0012 – Hinterteil aus Aluminium mit 2 x Vorderkante aus CFK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Gesamtlänge 1 m</a:t>
            </a:r>
            <a:endParaRPr lang="de-DE" dirty="0"/>
          </a:p>
          <a:p>
            <a:pPr lvl="1"/>
            <a:r>
              <a:rPr lang="de-DE" dirty="0" smtClean="0"/>
              <a:t>Applizierung </a:t>
            </a:r>
            <a:r>
              <a:rPr lang="de-DE" dirty="0"/>
              <a:t>mit </a:t>
            </a:r>
            <a:r>
              <a:rPr lang="de-DE" dirty="0" err="1"/>
              <a:t>Sikomin</a:t>
            </a:r>
            <a:r>
              <a:rPr lang="de-DE" dirty="0"/>
              <a:t> SR </a:t>
            </a:r>
            <a:r>
              <a:rPr lang="de-DE" dirty="0" smtClean="0"/>
              <a:t>1710i / SD 8824 unter Vakuum</a:t>
            </a:r>
          </a:p>
          <a:p>
            <a:pPr lvl="1"/>
            <a:r>
              <a:rPr lang="de-DE" dirty="0" smtClean="0"/>
              <a:t>Elektrische </a:t>
            </a:r>
            <a:r>
              <a:rPr lang="de-DE" dirty="0"/>
              <a:t>Isolierung mittels </a:t>
            </a:r>
            <a:r>
              <a:rPr lang="de-DE" dirty="0" smtClean="0"/>
              <a:t>Heißklebstoff  und Einfluss der Einspannung im Vorfeld untersucht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 smtClean="0"/>
          </a:p>
          <a:p>
            <a:r>
              <a:rPr lang="de-DE" dirty="0" smtClean="0"/>
              <a:t>Lambwellen:</a:t>
            </a:r>
          </a:p>
          <a:p>
            <a:pPr lvl="1"/>
            <a:r>
              <a:rPr lang="de-DE" dirty="0" smtClean="0"/>
              <a:t>2 x DuraAct Flächenkeramik(rechteckig) </a:t>
            </a:r>
          </a:p>
          <a:p>
            <a:pPr lvl="1"/>
            <a:r>
              <a:rPr lang="de-DE" dirty="0" smtClean="0"/>
              <a:t>Anregungsfrequenz: 218 kHz, Sinus</a:t>
            </a:r>
          </a:p>
          <a:p>
            <a:pPr lvl="1"/>
            <a:r>
              <a:rPr lang="de-DE" dirty="0" smtClean="0"/>
              <a:t>Zyklenzahl: 1, 4, 10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r>
              <a:rPr lang="de-DE" dirty="0" smtClean="0"/>
              <a:t>Resonanzspektroskopie:</a:t>
            </a:r>
          </a:p>
          <a:p>
            <a:pPr lvl="1"/>
            <a:r>
              <a:rPr lang="de-DE" dirty="0" smtClean="0"/>
              <a:t>8 x Chipaktor (rund)</a:t>
            </a:r>
          </a:p>
          <a:p>
            <a:pPr lvl="1"/>
            <a:r>
              <a:rPr lang="de-DE" dirty="0" smtClean="0"/>
              <a:t>Frequenzbereiche von 1 kHz bis 800 kHz angeregt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 und Methoden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Einfluss der elektrischen Isolierung</a:t>
            </a:r>
            <a:endParaRPr lang="de-DE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r="4739"/>
          <a:stretch>
            <a:fillRect/>
          </a:stretch>
        </p:blipFill>
        <p:spPr bwMode="auto">
          <a:xfrm>
            <a:off x="395536" y="1988840"/>
            <a:ext cx="850923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660952" y="5445223"/>
            <a:ext cx="79784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Hier dargestellt ist die Abnahme des Mittelwertes der Amplituden.</a:t>
            </a:r>
          </a:p>
        </p:txBody>
      </p:sp>
    </p:spTree>
    <p:extLst>
      <p:ext uri="{BB962C8B-B14F-4D97-AF65-F5344CB8AC3E}">
        <p14:creationId xmlns:p14="http://schemas.microsoft.com/office/powerpoint/2010/main" val="4921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zu den Zeitsignalen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" r="943" b="3677"/>
          <a:stretch/>
        </p:blipFill>
        <p:spPr bwMode="auto">
          <a:xfrm>
            <a:off x="107504" y="1844824"/>
            <a:ext cx="8772600" cy="293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der Position und dem Winkel zwischen Übertragungsweg – Fasern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" y="1439999"/>
            <a:ext cx="7723246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DLRK 2016 &gt; Christian Mendig  •  Eiserkennung mittels Körperschallwellen &gt; 5.9.2016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Einfluss der Position und dem Winkel zwischen Übertragungsweg – Fasern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440000"/>
            <a:ext cx="77247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Präsentation_4zu3_DE_ne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DB5FD164-3955-464C-978C-E247BDCA75A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950</Words>
  <Application>Microsoft Office PowerPoint</Application>
  <PresentationFormat>Bildschirmpräsentation (4:3)</PresentationFormat>
  <Paragraphs>237</Paragraphs>
  <Slides>27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DLR_Präsentation_4zu3_DE_neu</vt:lpstr>
      <vt:lpstr>PowerPoint-Präsentation</vt:lpstr>
      <vt:lpstr>DLRK 2016 - Eiserkennung mittels Körperschallwellen </vt:lpstr>
      <vt:lpstr>Motivation/Vorteile gegenüber dem Stand der Technik</vt:lpstr>
      <vt:lpstr>Messprinzip</vt:lpstr>
      <vt:lpstr>Material und Methoden</vt:lpstr>
      <vt:lpstr>Einfluss der elektrischen Isolierung</vt:lpstr>
      <vt:lpstr>Beispiele zu den Zeitsignalen</vt:lpstr>
      <vt:lpstr>Einfluss der Position und dem Winkel zwischen Übertragungsweg – Fasern </vt:lpstr>
      <vt:lpstr>Einfluss der Position und dem Winkel zwischen Übertragungsweg – Fasern </vt:lpstr>
      <vt:lpstr>Einfluss der Position und dem Winkel zwischen Übertragungsweg – Fasern </vt:lpstr>
      <vt:lpstr>Einfluss der Position und dem Winkel zwischen Übertragungsweg – Fasern </vt:lpstr>
      <vt:lpstr>Einfluss der Position und dem Winkel zwischen Übertragungsweg – Fasern </vt:lpstr>
      <vt:lpstr>Erkenntnisse für die Auslegung</vt:lpstr>
      <vt:lpstr>Erzeugter Eisansatz während der Versuche</vt:lpstr>
      <vt:lpstr>Messungen mit zunehmender Vereisungsdauer</vt:lpstr>
      <vt:lpstr>Messungen mit zunehmender Vereisungsdauer</vt:lpstr>
      <vt:lpstr>Messungen mit zunehmender Vereisungsdauer</vt:lpstr>
      <vt:lpstr>Fazit – Gleitsinusanregung </vt:lpstr>
      <vt:lpstr>Ergebnisse Lambwellen – Temperatureinfluss </vt:lpstr>
      <vt:lpstr>Ergebnisse Lambwelle – Laufzeiten und Amplituden</vt:lpstr>
      <vt:lpstr>Ergebnisse Lambwelle – Neues Wellenpaket bei Eisansatz</vt:lpstr>
      <vt:lpstr>Ergebnisse Lambwelle – Neues Wellenpaket bei Eisansatz</vt:lpstr>
      <vt:lpstr>Ergebnisse Lambwellen - Beispiel einer Zeitsignals </vt:lpstr>
      <vt:lpstr>Messung bei zunehmender Eisdicke</vt:lpstr>
      <vt:lpstr>PowerPoint-Präsentation</vt:lpstr>
      <vt:lpstr>Ergebnisse Lambwelle – Eisansatz neben kürzestem Übertragungspfad</vt:lpstr>
      <vt:lpstr>Fazit – Lambwellen 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Mendig, Christian</dc:creator>
  <cp:lastModifiedBy>Mendig, Christian</cp:lastModifiedBy>
  <cp:revision>129</cp:revision>
  <dcterms:created xsi:type="dcterms:W3CDTF">2013-07-08T10:21:59Z</dcterms:created>
  <dcterms:modified xsi:type="dcterms:W3CDTF">2017-11-16T15:08:25Z</dcterms:modified>
</cp:coreProperties>
</file>