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4007" r:id="rId1"/>
    <p:sldMasterId id="2147484688" r:id="rId2"/>
  </p:sldMasterIdLst>
  <p:notesMasterIdLst>
    <p:notesMasterId r:id="rId31"/>
  </p:notesMasterIdLst>
  <p:sldIdLst>
    <p:sldId id="256" r:id="rId3"/>
    <p:sldId id="288" r:id="rId4"/>
    <p:sldId id="263" r:id="rId5"/>
    <p:sldId id="264" r:id="rId6"/>
    <p:sldId id="266" r:id="rId7"/>
    <p:sldId id="265" r:id="rId8"/>
    <p:sldId id="277" r:id="rId9"/>
    <p:sldId id="291" r:id="rId10"/>
    <p:sldId id="278" r:id="rId11"/>
    <p:sldId id="296" r:id="rId12"/>
    <p:sldId id="272" r:id="rId13"/>
    <p:sldId id="294" r:id="rId14"/>
    <p:sldId id="295" r:id="rId15"/>
    <p:sldId id="297" r:id="rId16"/>
    <p:sldId id="273" r:id="rId17"/>
    <p:sldId id="285" r:id="rId18"/>
    <p:sldId id="292" r:id="rId19"/>
    <p:sldId id="298" r:id="rId20"/>
    <p:sldId id="279" r:id="rId21"/>
    <p:sldId id="280" r:id="rId22"/>
    <p:sldId id="300" r:id="rId23"/>
    <p:sldId id="281" r:id="rId24"/>
    <p:sldId id="282" r:id="rId25"/>
    <p:sldId id="283" r:id="rId26"/>
    <p:sldId id="299" r:id="rId27"/>
    <p:sldId id="269" r:id="rId28"/>
    <p:sldId id="270" r:id="rId29"/>
    <p:sldId id="293" r:id="rId30"/>
  </p:sldIdLst>
  <p:sldSz cx="9144000" cy="6858000" type="screen4x3"/>
  <p:notesSz cx="6794500" cy="9931400"/>
  <p:embeddedFontLst>
    <p:embeddedFont>
      <p:font typeface="Wingdings 2" pitchFamily="18" charset="2"/>
      <p:regular r:id="rId32"/>
    </p:embeddedFont>
    <p:embeddedFont>
      <p:font typeface="宋体" pitchFamily="2" charset="-122"/>
      <p:regular r:id="rId33"/>
    </p:embeddedFon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fuersich" initials="b" lastIdx="1" clrIdx="0">
    <p:extLst>
      <p:ext uri="{19B8F6BF-5375-455C-9EA6-DF929625EA0E}">
        <p15:presenceInfo xmlns:p15="http://schemas.microsoft.com/office/powerpoint/2012/main" xmlns="" userId="bfuersi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0" autoAdjust="0"/>
    <p:restoredTop sz="80462" autoAdjust="0"/>
  </p:normalViewPr>
  <p:slideViewPr>
    <p:cSldViewPr snapToGrid="0">
      <p:cViewPr varScale="1">
        <p:scale>
          <a:sx n="55" d="100"/>
          <a:sy n="55" d="100"/>
        </p:scale>
        <p:origin x="-900" y="-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27T10:14:41.539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FE392-BC46-423B-9F82-2B4CE82E20FB}" type="datetimeFigureOut">
              <a:rPr lang="en-GB" smtClean="0"/>
              <a:t>04/07/2016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1CF5D-D731-4D01-A1C5-16DD6DDA69D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9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Unlike the visible light case we can not turn pixels off completely, but also always have some intensity when the semiconductor is not illuminated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Our system model is described by this equation (pointer) here. Y is again our measurement vector, X our reconstructed signal.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 gives a matrix whose elements are related to the different pixels that are turned on. B gives a matrix, with diagonal elements being related to the passing THz radiation, with no illumination on the pixel.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 order to find the pixel modulation we need to calculate a/b,</a:t>
            </a:r>
          </a:p>
          <a:p>
            <a:pPr marL="0" indent="0">
              <a:buFontTx/>
              <a:buNone/>
            </a:pP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Next steps for this project part to apply this to a specific measured data with the phase 2 setup to check if we can improve the reconstruction quality with this approach.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373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err="1" smtClean="0"/>
              <a:t>Now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imaging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0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For the Phase 2 setup,</a:t>
            </a:r>
            <a:r>
              <a:rPr lang="en-GB" baseline="0" dirty="0" smtClean="0"/>
              <a:t> we aim to extend our 2D single-pixel imaging to 3D imaging using FMCW radar in the reflection mode.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This image from Cooper et al. is what we are aiming for with the setup extension. So we want surface profiles combined with depth information.</a:t>
            </a:r>
          </a:p>
          <a:p>
            <a:pPr marL="171450" indent="-171450">
              <a:buFontTx/>
              <a:buChar char="-"/>
            </a:pPr>
            <a:endParaRPr lang="en-GB" baseline="0" dirty="0" smtClean="0"/>
          </a:p>
          <a:p>
            <a:pPr marL="0" indent="0">
              <a:buFontTx/>
              <a:buNone/>
            </a:pPr>
            <a:r>
              <a:rPr lang="en-GB" baseline="0" dirty="0" smtClean="0"/>
              <a:t>- On the software part, we aim to provide a reconstruction framework for this 3D extension.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36D-3F1C-48A6-8496-48D478F8D3E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9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In</a:t>
            </a:r>
            <a:r>
              <a:rPr lang="en-GB" baseline="0" dirty="0" smtClean="0"/>
              <a:t> a first step I explain the model we are using for the 3D imaging case: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We are denote a </a:t>
            </a:r>
            <a:r>
              <a:rPr lang="en-GB" baseline="0" dirty="0" smtClean="0"/>
              <a:t>Matrix Y </a:t>
            </a:r>
            <a:r>
              <a:rPr lang="en-GB" baseline="0" dirty="0" smtClean="0"/>
              <a:t>for measurements </a:t>
            </a:r>
            <a:r>
              <a:rPr lang="en-GB" baseline="0" dirty="0" smtClean="0"/>
              <a:t>and  X the </a:t>
            </a:r>
            <a:r>
              <a:rPr lang="en-GB" baseline="0" dirty="0" smtClean="0"/>
              <a:t>radar signal </a:t>
            </a:r>
            <a:r>
              <a:rPr lang="en-GB" baseline="0" dirty="0" smtClean="0"/>
              <a:t>, </a:t>
            </a:r>
            <a:r>
              <a:rPr lang="en-GB" baseline="0" dirty="0" smtClean="0"/>
              <a:t>which ultimately corresponds to a 3D object tensor. Along the Rows of Y and X we encode the range direction and along the columns we have all the pixel of a certain 2D slice.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The measurement equation can then be written </a:t>
            </a:r>
            <a:r>
              <a:rPr lang="en-GB" baseline="0" dirty="0" smtClean="0"/>
              <a:t>as standard linear form </a:t>
            </a:r>
            <a:r>
              <a:rPr lang="en-GB" baseline="0" dirty="0" smtClean="0"/>
              <a:t>… + an error term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- We can call the vector a projection map because it projects the 3D object tensor down to a 2D image. So from the matrix to a vector.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- We can call d the depth map which encodes the range information in a vector.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77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Currently we are investigating different reconstruction strategies for this scenario.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 first approach is to just reconstruct each column of X separately with each column of y denoted as </a:t>
            </a:r>
            <a:r>
              <a:rPr lang="en-GB" baseline="0" dirty="0" err="1" smtClean="0"/>
              <a:t>x_i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y_i</a:t>
            </a:r>
            <a:r>
              <a:rPr lang="en-GB" baseline="0" dirty="0" smtClean="0"/>
              <a:t>. We use a regularizing term of the l1 norm for </a:t>
            </a:r>
            <a:r>
              <a:rPr lang="en-GB" baseline="0" dirty="0" err="1" smtClean="0"/>
              <a:t>sparsyfing</a:t>
            </a:r>
            <a:r>
              <a:rPr lang="en-GB" baseline="0" dirty="0" smtClean="0"/>
              <a:t> each slice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 this second approach we once solve a l1 optimization for the Projection map and </a:t>
            </a:r>
            <a:r>
              <a:rPr lang="en-GB" baseline="0" dirty="0" err="1" smtClean="0"/>
              <a:t>iterativly</a:t>
            </a:r>
            <a:r>
              <a:rPr lang="en-GB" baseline="0" dirty="0" smtClean="0"/>
              <a:t> solve the data fidelity term for 3D.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 a third approach we propose to do a full 3D reconstruction in a single optimization, where we introduce 3 regularizing terms: the </a:t>
            </a:r>
            <a:r>
              <a:rPr lang="en-GB" baseline="0" dirty="0" err="1" smtClean="0"/>
              <a:t>lamda</a:t>
            </a:r>
            <a:r>
              <a:rPr lang="en-GB" baseline="0" dirty="0" smtClean="0"/>
              <a:t> 1 und lambda 2 term regularize on </a:t>
            </a:r>
            <a:r>
              <a:rPr lang="en-GB" baseline="0" dirty="0" err="1" smtClean="0"/>
              <a:t>sparsity</a:t>
            </a:r>
            <a:r>
              <a:rPr lang="en-GB" baseline="0" dirty="0" smtClean="0"/>
              <a:t> on the projection map and depth map. The last term regularizes on a coupling of edges in both maps </a:t>
            </a:r>
            <a:r>
              <a:rPr lang="en-GB" baseline="0" dirty="0" err="1" smtClean="0"/>
              <a:t>bsed</a:t>
            </a:r>
            <a:r>
              <a:rPr lang="en-GB" baseline="0" dirty="0" smtClean="0"/>
              <a:t> on a  </a:t>
            </a:r>
            <a:r>
              <a:rPr lang="en-GB" baseline="0" dirty="0" err="1" smtClean="0"/>
              <a:t>cosparse</a:t>
            </a:r>
            <a:r>
              <a:rPr lang="en-GB" baseline="0" dirty="0" smtClean="0"/>
              <a:t> representation.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We are still working on implementing the third method and trying to find good </a:t>
            </a:r>
            <a:r>
              <a:rPr lang="en-GB" baseline="0" dirty="0" err="1" smtClean="0"/>
              <a:t>sparsifying</a:t>
            </a:r>
            <a:r>
              <a:rPr lang="en-GB" baseline="0" dirty="0" smtClean="0"/>
              <a:t> transforms for the depth map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- So I will talk a bit about the second method and show some simulation results.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9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</a:t>
            </a:r>
            <a:r>
              <a:rPr lang="en-GB" baseline="0" dirty="0" smtClean="0"/>
              <a:t> the second method we are using </a:t>
            </a:r>
            <a:r>
              <a:rPr lang="en-GB" baseline="0" dirty="0" err="1" smtClean="0"/>
              <a:t>sparsity</a:t>
            </a:r>
            <a:r>
              <a:rPr lang="en-GB" baseline="0" dirty="0" smtClean="0"/>
              <a:t> in the projection map and include the knowledge that we probably have only one major element in each row of our radar signal matrix X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Thus in a first step we optimize for the projection map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Then we solve the data fidelity term and find the maximum element of each row of X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Then we construct a new initial X by  inserting the guessed A vector at the maxima positions of X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We repeat steps 2-4 several times until the for finding the correct positions in X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0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So</a:t>
            </a:r>
            <a:r>
              <a:rPr lang="en-GB" baseline="0" dirty="0" smtClean="0"/>
              <a:t> we </a:t>
            </a:r>
            <a:r>
              <a:rPr lang="en-GB" dirty="0" smtClean="0"/>
              <a:t>applied this reconstruction to some simulated data</a:t>
            </a:r>
            <a:r>
              <a:rPr lang="en-GB" baseline="0" dirty="0" smtClean="0"/>
              <a:t> generated from a 3D human point cloud and wavelets as a </a:t>
            </a:r>
            <a:r>
              <a:rPr lang="en-GB" baseline="0" dirty="0" err="1" smtClean="0"/>
              <a:t>sparsifying</a:t>
            </a:r>
            <a:r>
              <a:rPr lang="en-GB" baseline="0" dirty="0" smtClean="0"/>
              <a:t> bases with a sampling ratio of 0.75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Here you can see how the reconstruction performs for different SNR levels corresponding to Gaussian noise added in the error term.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This reconstruction method seams quite robust especially for the depth map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6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We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performed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sampling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ratios</a:t>
            </a:r>
            <a:r>
              <a:rPr lang="de-DE" baseline="0" dirty="0" smtClean="0"/>
              <a:t>, …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Need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sparser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projection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map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simple haar-wavelets. 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sparsity</a:t>
            </a:r>
            <a:r>
              <a:rPr lang="de-DE" baseline="0" smtClean="0"/>
              <a:t>.</a:t>
            </a:r>
            <a:endParaRPr lang="de-DE" baseline="0" dirty="0" smtClean="0"/>
          </a:p>
          <a:p>
            <a:pPr marL="0" indent="0">
              <a:buFontTx/>
              <a:buNone/>
            </a:pPr>
            <a:r>
              <a:rPr lang="de-DE" baseline="0" dirty="0" smtClean="0"/>
              <a:t>-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4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will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CoSeRa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..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achived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status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3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7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sz="1050" dirty="0" smtClean="0">
                <a:sym typeface="Wingdings" panose="05000000000000000000" pitchFamily="2" charset="2"/>
              </a:rPr>
              <a:t>The project stated …. (data</a:t>
            </a:r>
            <a:r>
              <a:rPr lang="en-GB" sz="1050" baseline="0" dirty="0" smtClean="0">
                <a:sym typeface="Wingdings" panose="05000000000000000000" pitchFamily="2" charset="2"/>
              </a:rPr>
              <a:t>, mechanical scanning, </a:t>
            </a:r>
            <a:r>
              <a:rPr lang="en-GB" sz="1050" baseline="0" dirty="0" err="1" smtClean="0">
                <a:sym typeface="Wingdings" panose="05000000000000000000" pitchFamily="2" charset="2"/>
              </a:rPr>
              <a:t>telecope</a:t>
            </a:r>
            <a:r>
              <a:rPr lang="en-GB" sz="1050" baseline="0" dirty="0" smtClean="0">
                <a:sym typeface="Wingdings" panose="05000000000000000000" pitchFamily="2" charset="2"/>
              </a:rPr>
              <a:t> optic, spiral trajectory)</a:t>
            </a:r>
          </a:p>
          <a:p>
            <a:pPr marL="171450" indent="-171450">
              <a:buFontTx/>
              <a:buChar char="-"/>
            </a:pPr>
            <a:r>
              <a:rPr lang="en-GB" sz="1050" baseline="0" dirty="0" smtClean="0">
                <a:sym typeface="Wingdings" panose="05000000000000000000" pitchFamily="2" charset="2"/>
              </a:rPr>
              <a:t>Here you see … (human body image by the setup with 5m, 3 things on a software level: Interpolation, artefact reduction and finding a good sparse representation)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050" baseline="0" dirty="0" smtClean="0">
                <a:sym typeface="Wingdings" panose="05000000000000000000" pitchFamily="2" charset="2"/>
              </a:rPr>
              <a:t>This is what a Interpolated image by </a:t>
            </a:r>
            <a:r>
              <a:rPr lang="en-GB" sz="1050" baseline="0" dirty="0" err="1" smtClean="0">
                <a:sym typeface="Wingdings" panose="05000000000000000000" pitchFamily="2" charset="2"/>
              </a:rPr>
              <a:t>nn</a:t>
            </a:r>
            <a:r>
              <a:rPr lang="en-GB" sz="1050" baseline="0" dirty="0" smtClean="0">
                <a:sym typeface="Wingdings" panose="05000000000000000000" pitchFamily="2" charset="2"/>
              </a:rPr>
              <a:t>- looks like.., as you can see (comic like features that motivate certain sparse representations like TV), but also artefacts probably due blurring,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aseline="0" dirty="0" smtClean="0">
                <a:sym typeface="Wingdings" panose="05000000000000000000" pitchFamily="2" charset="2"/>
              </a:rPr>
              <a:t>- During the project we use these images as reference point for studies with the </a:t>
            </a:r>
            <a:r>
              <a:rPr lang="en-GB" sz="1050" baseline="0" dirty="0" err="1" smtClean="0">
                <a:sym typeface="Wingdings" panose="05000000000000000000" pitchFamily="2" charset="2"/>
              </a:rPr>
              <a:t>spc</a:t>
            </a:r>
            <a:endParaRPr lang="en-GB" sz="1050" baseline="0" dirty="0" smtClean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endParaRPr lang="en-GB" sz="105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36D-3F1C-48A6-8496-48D478F8D3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4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interpol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inamges</a:t>
            </a:r>
            <a:r>
              <a:rPr lang="de-DE" baseline="0" dirty="0" smtClean="0"/>
              <a:t>,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artefacts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CS </a:t>
            </a:r>
            <a:r>
              <a:rPr lang="de-DE" baseline="0" dirty="0" err="1" smtClean="0"/>
              <a:t>reconstruction</a:t>
            </a:r>
            <a:r>
              <a:rPr lang="de-DE" baseline="0" dirty="0" smtClean="0"/>
              <a:t>) </a:t>
            </a:r>
          </a:p>
          <a:p>
            <a:pPr marL="171450" indent="-171450">
              <a:buFontTx/>
              <a:buChar char="-"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baseline="0" dirty="0" smtClean="0"/>
              <a:t> 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>
                <a:sym typeface="Wingdings" panose="05000000000000000000" pitchFamily="2" charset="2"/>
              </a:rPr>
              <a:t>So we have the </a:t>
            </a:r>
            <a:r>
              <a:rPr lang="en-GB" baseline="0" dirty="0" err="1" smtClean="0">
                <a:sym typeface="Wingdings" panose="05000000000000000000" pitchFamily="2" charset="2"/>
              </a:rPr>
              <a:t>undersampling</a:t>
            </a:r>
            <a:r>
              <a:rPr lang="en-GB" baseline="0" dirty="0" smtClean="0">
                <a:sym typeface="Wingdings" panose="05000000000000000000" pitchFamily="2" charset="2"/>
              </a:rPr>
              <a:t> given by PHI, Blurring described by B and </a:t>
            </a:r>
            <a:r>
              <a:rPr lang="en-GB" baseline="0" dirty="0" err="1" smtClean="0">
                <a:sym typeface="Wingdings" panose="05000000000000000000" pitchFamily="2" charset="2"/>
              </a:rPr>
              <a:t>sparsifying</a:t>
            </a:r>
            <a:r>
              <a:rPr lang="en-GB" baseline="0" dirty="0" smtClean="0">
                <a:sym typeface="Wingdings" panose="05000000000000000000" pitchFamily="2" charset="2"/>
              </a:rPr>
              <a:t> transform described by PSI.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>
                <a:sym typeface="Wingdings" panose="05000000000000000000" pitchFamily="2" charset="2"/>
              </a:rPr>
              <a:t>B is </a:t>
            </a:r>
            <a:r>
              <a:rPr lang="en-GB" baseline="0" dirty="0" err="1" smtClean="0">
                <a:sym typeface="Wingdings" panose="05000000000000000000" pitchFamily="2" charset="2"/>
              </a:rPr>
              <a:t>geiven</a:t>
            </a:r>
            <a:r>
              <a:rPr lang="en-GB" baseline="0" dirty="0" smtClean="0">
                <a:sym typeface="Wingdings" panose="05000000000000000000" pitchFamily="2" charset="2"/>
              </a:rPr>
              <a:t> by prior Knowledge </a:t>
            </a:r>
            <a:r>
              <a:rPr lang="en-GB" baseline="0" dirty="0" smtClean="0">
                <a:sym typeface="Wingdings" panose="05000000000000000000" pitchFamily="2" charset="2"/>
              </a:rPr>
              <a:t>of PSF of our </a:t>
            </a:r>
            <a:r>
              <a:rPr lang="en-GB" baseline="0" dirty="0" smtClean="0">
                <a:sym typeface="Wingdings" panose="05000000000000000000" pitchFamily="2" charset="2"/>
              </a:rPr>
              <a:t>system,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9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In</a:t>
            </a:r>
            <a:r>
              <a:rPr lang="en-GB" baseline="0" dirty="0" smtClean="0"/>
              <a:t> a first step we try to simulate  the artefacts in the spiral imaging,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We start with a test </a:t>
            </a:r>
            <a:r>
              <a:rPr lang="en-GB" baseline="0" dirty="0" err="1" smtClean="0"/>
              <a:t>img</a:t>
            </a:r>
            <a:r>
              <a:rPr lang="en-GB" baseline="0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Still in the </a:t>
            </a:r>
            <a:r>
              <a:rPr lang="en-GB" baseline="0" dirty="0" smtClean="0"/>
              <a:t>process </a:t>
            </a:r>
            <a:r>
              <a:rPr lang="en-GB" baseline="0" dirty="0" smtClean="0"/>
              <a:t>of testing </a:t>
            </a:r>
            <a:r>
              <a:rPr lang="en-GB" baseline="0" dirty="0" err="1" smtClean="0"/>
              <a:t>diffrent</a:t>
            </a:r>
            <a:r>
              <a:rPr lang="en-GB" baseline="0" dirty="0" smtClean="0"/>
              <a:t> representation domains and blurring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 a next step we want to apply this to real data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36D-3F1C-48A6-8496-48D478F8D3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9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 </a:t>
            </a:r>
            <a:r>
              <a:rPr lang="de-DE" dirty="0" err="1" smtClean="0"/>
              <a:t>talk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calibrating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91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</a:t>
            </a:r>
            <a:r>
              <a:rPr lang="de-DE" baseline="0" dirty="0" smtClean="0"/>
              <a:t> </a:t>
            </a:r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… (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lens</a:t>
            </a:r>
            <a:r>
              <a:rPr lang="de-DE" baseline="0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, </a:t>
            </a: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,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res</a:t>
            </a:r>
            <a:r>
              <a:rPr lang="de-DE" dirty="0" smtClean="0"/>
              <a:t>., due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switch</a:t>
            </a:r>
            <a:r>
              <a:rPr lang="de-DE" dirty="0" smtClean="0"/>
              <a:t>,)</a:t>
            </a:r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Here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bottom</a:t>
            </a:r>
            <a:r>
              <a:rPr lang="de-DE" baseline="0" dirty="0" smtClean="0"/>
              <a:t> ( </a:t>
            </a:r>
            <a:r>
              <a:rPr lang="de-DE" baseline="0" dirty="0" err="1" smtClean="0"/>
              <a:t>intensity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distrib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THz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behindthe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switch</a:t>
            </a:r>
            <a:r>
              <a:rPr lang="de-DE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problably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optics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ultimatly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reconstruction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</a:p>
          <a:p>
            <a:pPr marL="0" indent="0">
              <a:buFontTx/>
              <a:buNone/>
            </a:pPr>
            <a:r>
              <a:rPr lang="en-GB" baseline="0" dirty="0" smtClean="0">
                <a:sym typeface="Wingdings" panose="05000000000000000000" pitchFamily="2" charset="2"/>
              </a:rPr>
              <a:t>- This motivates that we calibrate of the imaging setup according to these differences.</a:t>
            </a:r>
          </a:p>
          <a:p>
            <a:pPr marL="0" indent="0">
              <a:buFontTx/>
              <a:buNone/>
            </a:pPr>
            <a:endParaRPr lang="de-DE" baseline="0" dirty="0" smtClean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de-DE" baseline="0" dirty="0" smtClean="0">
                <a:solidFill>
                  <a:srgbClr val="FF0000"/>
                </a:solidFill>
              </a:rPr>
              <a:t>Such Hardware </a:t>
            </a:r>
            <a:r>
              <a:rPr lang="de-DE" baseline="0" dirty="0" err="1" smtClean="0">
                <a:solidFill>
                  <a:srgbClr val="FF0000"/>
                </a:solidFill>
              </a:rPr>
              <a:t>calibration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r>
              <a:rPr lang="de-DE" baseline="0" dirty="0" err="1" smtClean="0">
                <a:solidFill>
                  <a:srgbClr val="FF0000"/>
                </a:solidFill>
              </a:rPr>
              <a:t>fails</a:t>
            </a:r>
            <a:r>
              <a:rPr lang="de-DE" baseline="0" dirty="0" smtClean="0">
                <a:solidFill>
                  <a:srgbClr val="FF0000"/>
                </a:solidFill>
              </a:rPr>
              <a:t> on </a:t>
            </a:r>
            <a:r>
              <a:rPr lang="de-DE" baseline="0" dirty="0" err="1" smtClean="0">
                <a:solidFill>
                  <a:srgbClr val="FF0000"/>
                </a:solidFill>
              </a:rPr>
              <a:t>pixel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r>
              <a:rPr lang="de-DE" baseline="0" dirty="0" err="1" smtClean="0">
                <a:solidFill>
                  <a:srgbClr val="FF0000"/>
                </a:solidFill>
              </a:rPr>
              <a:t>level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r>
              <a:rPr lang="de-DE" baseline="0" dirty="0" err="1" smtClean="0">
                <a:solidFill>
                  <a:srgbClr val="FF0000"/>
                </a:solidFill>
              </a:rPr>
              <a:t>because</a:t>
            </a:r>
            <a:r>
              <a:rPr lang="de-DE" baseline="0" dirty="0" smtClean="0">
                <a:solidFill>
                  <a:srgbClr val="FF0000"/>
                </a:solidFill>
              </a:rPr>
              <a:t> SNR </a:t>
            </a:r>
            <a:r>
              <a:rPr lang="de-DE" baseline="0" dirty="0" err="1" smtClean="0">
                <a:solidFill>
                  <a:srgbClr val="FF0000"/>
                </a:solidFill>
              </a:rPr>
              <a:t>is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r>
              <a:rPr lang="de-DE" baseline="0" dirty="0" err="1" smtClean="0">
                <a:solidFill>
                  <a:srgbClr val="FF0000"/>
                </a:solidFill>
              </a:rPr>
              <a:t>to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r>
              <a:rPr lang="de-DE" baseline="0" dirty="0" err="1" smtClean="0">
                <a:solidFill>
                  <a:srgbClr val="FF0000"/>
                </a:solidFill>
              </a:rPr>
              <a:t>low</a:t>
            </a:r>
            <a:r>
              <a:rPr lang="de-DE" baseline="0" dirty="0" smtClean="0">
                <a:solidFill>
                  <a:srgbClr val="FF0000"/>
                </a:solidFill>
              </a:rPr>
              <a:t>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1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The CS community gives us Blind Calibration methods that allows for reconstructing a unknown gains up to a global gain factor together with the measured images, when we provide enough measurements.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We aim to utilize this </a:t>
            </a:r>
            <a:r>
              <a:rPr lang="en-GB" baseline="0" dirty="0" smtClean="0"/>
              <a:t>technique to </a:t>
            </a:r>
            <a:r>
              <a:rPr lang="en-GB" baseline="0" dirty="0" smtClean="0"/>
              <a:t>calibrate our THz SLM and calculate the specific pixel modulation without the need for a light shade behind the semiconductor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smtClean="0"/>
              <a:t>This software based method, should us allow to overcome the SNR limitation we have when using a hardware based calibration.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1CF5D-D731-4D01-A1C5-16DD6DDA69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81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D7C78-D5B0-431E-AA55-A4D018EAEF9B}" type="slidenum">
              <a:rPr lang="de-DE" altLang="zh-CN" smtClean="0"/>
              <a:pPr>
                <a:defRPr/>
              </a:pPr>
              <a:t>‹Nr.›</a:t>
            </a:fld>
            <a:endParaRPr lang="de-DE" altLang="zh-CN"/>
          </a:p>
        </p:txBody>
      </p:sp>
      <p:pic>
        <p:nvPicPr>
          <p:cNvPr id="7" name="Picture 2" descr="\\psf\Host\Users\cd\Desktop\Startbild_4zu3-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409453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de-DE" noProof="0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908720"/>
            <a:ext cx="7772400" cy="1233488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pic>
        <p:nvPicPr>
          <p:cNvPr id="8" name="Picture 39" descr="tum-l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6" y="5938040"/>
            <a:ext cx="1083907" cy="58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2.hu-berlin.de/forschung/fober/fober02/anhang/sfb/beendet/sfb373hp_dateien/left_data/hu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5" y="5834213"/>
            <a:ext cx="791639" cy="7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7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4AF51-D575-4FF1-9BA7-170796AAFC6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4329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982B8-28D5-4791-B5F2-49EDCA9E82D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8962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CB625-9602-42DE-BF3E-3D7AE782DEF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79197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9750" y="428625"/>
            <a:ext cx="2146300" cy="1738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088" y="428625"/>
            <a:ext cx="6291262" cy="1738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1BAD3-AF7C-4483-BC02-EB877457305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2400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685800" y="4343400"/>
            <a:ext cx="4191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Box 35"/>
          <p:cNvSpPr txBox="1">
            <a:spLocks noChangeArrowheads="1"/>
          </p:cNvSpPr>
          <p:nvPr/>
        </p:nvSpPr>
        <p:spPr bwMode="auto">
          <a:xfrm>
            <a:off x="3733800" y="6553200"/>
            <a:ext cx="19050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/>
              <a:t>   </a:t>
            </a:r>
          </a:p>
        </p:txBody>
      </p:sp>
      <p:pic>
        <p:nvPicPr>
          <p:cNvPr id="4" name="Picture 39" descr="tum-l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8613"/>
            <a:ext cx="7588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457200" y="836613"/>
            <a:ext cx="84582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6" name="Object 55"/>
          <p:cNvGraphicFramePr>
            <a:graphicFrameLocks/>
          </p:cNvGraphicFramePr>
          <p:nvPr/>
        </p:nvGraphicFramePr>
        <p:xfrm>
          <a:off x="265113" y="153988"/>
          <a:ext cx="7366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370" name="Dokument" r:id="rId4" imgW="736908" imgH="618052" progId="Word.Document.8">
                  <p:embed/>
                </p:oleObj>
              </mc:Choice>
              <mc:Fallback>
                <p:oleObj name="Dokument" r:id="rId4" imgW="736908" imgH="618052" progId="Word.Document.8">
                  <p:embed/>
                  <p:pic>
                    <p:nvPicPr>
                      <p:cNvPr id="0" name="Picture 11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53988"/>
                        <a:ext cx="736600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1250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685800" y="4343400"/>
            <a:ext cx="4191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3733800" y="6553200"/>
            <a:ext cx="19050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/>
              <a:t>   </a:t>
            </a:r>
          </a:p>
        </p:txBody>
      </p:sp>
      <p:pic>
        <p:nvPicPr>
          <p:cNvPr id="6" name="Picture 39" descr="tum-l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8613"/>
            <a:ext cx="7588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0"/>
          <p:cNvSpPr>
            <a:spLocks noChangeShapeType="1"/>
          </p:cNvSpPr>
          <p:nvPr/>
        </p:nvSpPr>
        <p:spPr bwMode="auto">
          <a:xfrm>
            <a:off x="457200" y="836613"/>
            <a:ext cx="84582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55"/>
          <p:cNvGraphicFramePr>
            <a:graphicFrameLocks/>
          </p:cNvGraphicFramePr>
          <p:nvPr/>
        </p:nvGraphicFramePr>
        <p:xfrm>
          <a:off x="265113" y="153988"/>
          <a:ext cx="7366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19" name="Dokument" r:id="rId4" imgW="736908" imgH="618052" progId="Word.Document.8">
                  <p:embed/>
                </p:oleObj>
              </mc:Choice>
              <mc:Fallback>
                <p:oleObj name="Dokument" r:id="rId4" imgW="736908" imgH="618052" progId="Word.Document.8">
                  <p:embed/>
                  <p:pic>
                    <p:nvPicPr>
                      <p:cNvPr id="0" name="Picture 1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53988"/>
                        <a:ext cx="736600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2"/>
          <p:cNvSpPr txBox="1">
            <a:spLocks/>
          </p:cNvSpPr>
          <p:nvPr/>
        </p:nvSpPr>
        <p:spPr>
          <a:xfrm>
            <a:off x="8316913" y="6381750"/>
            <a:ext cx="469900" cy="365125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rgbClr val="27364A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25D6985-1C2C-4CBD-9628-1CD3C710A77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0000" y="2382161"/>
            <a:ext cx="8335267" cy="16576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0" smtClean="0"/>
              <a:t>单击此处编辑母版副标题样式</a:t>
            </a:r>
            <a:endParaRPr lang="en-US" noProof="0" dirty="0"/>
          </a:p>
        </p:txBody>
      </p:sp>
      <p:sp>
        <p:nvSpPr>
          <p:cNvPr id="23" name="Titelplatzhalter 1"/>
          <p:cNvSpPr>
            <a:spLocks noGrp="1"/>
          </p:cNvSpPr>
          <p:nvPr>
            <p:ph type="title"/>
          </p:nvPr>
        </p:nvSpPr>
        <p:spPr bwMode="auto">
          <a:xfrm>
            <a:off x="251520" y="476672"/>
            <a:ext cx="4176464" cy="4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 algn="l">
              <a:defRPr sz="2000" b="1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noProof="0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316913" y="6381750"/>
            <a:ext cx="469900" cy="365125"/>
          </a:xfrm>
        </p:spPr>
        <p:txBody>
          <a:bodyPr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27364A"/>
                </a:solidFill>
                <a:latin typeface="Arial"/>
              </a:defRPr>
            </a:lvl1pPr>
          </a:lstStyle>
          <a:p>
            <a:pPr>
              <a:defRPr/>
            </a:pPr>
            <a:fld id="{DF73A498-7A11-47A1-AA1C-F703AD55E4D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35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126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9445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149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7724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90600" y="1738313"/>
            <a:ext cx="7772400" cy="4357687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0236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0" y="6553200"/>
            <a:ext cx="990600" cy="246863"/>
          </a:xfrm>
          <a:ln/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‹Nr.›</a:t>
            </a:fld>
            <a:endParaRPr lang="de-DE" altLang="zh-CN" dirty="0"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250853" y="113289"/>
            <a:ext cx="720191" cy="69591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2" descr="http://www2.hu-berlin.de/forschung/fober/fober02/anhang/sfb/beendet/sfb373hp_dateien/left_data/hu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9" y="192163"/>
            <a:ext cx="536081" cy="5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65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2275" y="38735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600">
                <a:solidFill>
                  <a:srgbClr val="000000"/>
                </a:solidFill>
                <a:latin typeface="TUM Neue Helvetica 55 Regular"/>
              </a:rPr>
              <a:t>ESPACE 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1828800"/>
            <a:ext cx="8128000" cy="12954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104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0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Master-Untertitelformat bearbeiten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08000" y="6400800"/>
            <a:ext cx="8128000" cy="304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29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ERO-Logo_RGB_101005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33375"/>
            <a:ext cx="13684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316913" y="6381750"/>
            <a:ext cx="469900" cy="365125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rgbClr val="27364A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F63E0FF-BB79-4800-8BB4-3BDC99B3B5E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0000" y="2382161"/>
            <a:ext cx="8335267" cy="16576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23" name="Titelplatzhalter 1"/>
          <p:cNvSpPr>
            <a:spLocks noGrp="1"/>
          </p:cNvSpPr>
          <p:nvPr>
            <p:ph type="title"/>
          </p:nvPr>
        </p:nvSpPr>
        <p:spPr bwMode="auto">
          <a:xfrm>
            <a:off x="251520" y="476672"/>
            <a:ext cx="4176464" cy="4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l">
              <a:defRPr sz="2000" b="1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316913" y="6381750"/>
            <a:ext cx="469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27364A"/>
                </a:solidFill>
                <a:latin typeface="Arial"/>
              </a:defRPr>
            </a:lvl1pPr>
          </a:lstStyle>
          <a:p>
            <a:pPr>
              <a:defRPr/>
            </a:pPr>
            <a:fld id="{2E79FA2C-7A15-4085-88DA-2FAFDC4B5C4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3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5" descr="TanDEM-X_LowRes_Preview_1126--00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96"/>
                <a:ext cx="1564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8" descr="Maske-Titel-Bild-TanDEM--0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5759" cy="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0" y="0"/>
                <a:ext cx="630" cy="3330"/>
              </a:xfrm>
              <a:custGeom>
                <a:avLst/>
                <a:gdLst>
                  <a:gd name="T0" fmla="*/ 0 w 630"/>
                  <a:gd name="T1" fmla="*/ 0 h 3330"/>
                  <a:gd name="T2" fmla="*/ 630 w 630"/>
                  <a:gd name="T3" fmla="*/ 2220 h 3330"/>
                  <a:gd name="T4" fmla="*/ 0 w 630"/>
                  <a:gd name="T5" fmla="*/ 3330 h 333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30" h="3330">
                    <a:moveTo>
                      <a:pt x="0" y="0"/>
                    </a:moveTo>
                    <a:cubicBezTo>
                      <a:pt x="164" y="1068"/>
                      <a:pt x="392" y="1672"/>
                      <a:pt x="630" y="2220"/>
                    </a:cubicBezTo>
                    <a:cubicBezTo>
                      <a:pt x="228" y="2836"/>
                      <a:pt x="78" y="3126"/>
                      <a:pt x="0" y="3330"/>
                    </a:cubicBezTo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9" name="Picture 39" descr="tum-l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308725"/>
            <a:ext cx="758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16238" y="6381750"/>
            <a:ext cx="403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400" dirty="0" smtClean="0">
                <a:solidFill>
                  <a:schemeClr val="bg2"/>
                </a:solidFill>
                <a:ea typeface="宋体" pitchFamily="2" charset="-122"/>
              </a:rPr>
              <a:t>June </a:t>
            </a:r>
            <a:r>
              <a:rPr lang="en-US" sz="1400" dirty="0" smtClean="0">
                <a:solidFill>
                  <a:schemeClr val="bg2"/>
                </a:solidFill>
              </a:rPr>
              <a:t> 3, 2013, TUM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4572000"/>
            <a:ext cx="7772400" cy="1233488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5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tum-lg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8613"/>
            <a:ext cx="7588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457200" y="836613"/>
            <a:ext cx="84582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 rot="16200000">
            <a:off x="-3299618" y="3309339"/>
            <a:ext cx="6858000" cy="25519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61616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74612" tIns="34925" rIns="74612" bIns="34925">
            <a:spAutoFit/>
          </a:bodyPr>
          <a:lstStyle/>
          <a:p>
            <a:pPr defTabSz="736600" eaLnBrk="0" hangingPunct="0">
              <a:defRPr/>
            </a:pPr>
            <a:r>
              <a:rPr lang="de-DE" sz="1200" b="1" dirty="0" smtClean="0">
                <a:solidFill>
                  <a:srgbClr val="EAEAEA"/>
                </a:solidFill>
              </a:rPr>
              <a:t>Signal</a:t>
            </a:r>
            <a:r>
              <a:rPr lang="de-DE" sz="1200" b="1" baseline="0" dirty="0" smtClean="0">
                <a:solidFill>
                  <a:srgbClr val="EAEAEA"/>
                </a:solidFill>
              </a:rPr>
              <a:t> Processing in Earth Observation</a:t>
            </a:r>
            <a:endParaRPr lang="de-DE" sz="1200" dirty="0">
              <a:solidFill>
                <a:srgbClr val="EAEAEA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449263" y="2981325"/>
            <a:ext cx="8496300" cy="519113"/>
          </a:xfrm>
        </p:spPr>
        <p:txBody>
          <a:bodyPr lIns="0" tIns="46038" rIns="0" bIns="46038" anchor="t">
            <a:spAutoFit/>
          </a:bodyPr>
          <a:lstStyle>
            <a:lvl1pPr algn="l"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4832350"/>
            <a:ext cx="8526463" cy="396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3048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45F901F-1BCF-4E4D-A63E-ABAA0F8C364C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  <p:pic>
        <p:nvPicPr>
          <p:cNvPr id="9" name="Picture 2" descr="http://www2.hu-berlin.de/forschung/fober/fober02/anhang/sfb/beendet/sfb373hp_dateien/left_data/hu_log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5" y="83625"/>
            <a:ext cx="692016" cy="69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0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B7158-831A-49A3-9D67-09781FBCC6F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4449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8" y="1143000"/>
            <a:ext cx="4217987" cy="1023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475" y="1143000"/>
            <a:ext cx="4219575" cy="1023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59281-D4D9-436B-A9A4-017790DE1F3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2050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11F2-BA79-4540-9541-7FB5B044244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9985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50" y="6553200"/>
            <a:ext cx="990600" cy="246863"/>
          </a:xfrm>
          <a:ln/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37C6BF3-813F-4C69-94F0-4F31AD825D27}" type="slidenum">
              <a:rPr lang="de-DE" altLang="zh-CN" smtClean="0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26048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135E-141C-4648-A3D7-74F2F9550CA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152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2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9076647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5" name="think-cell Slide" r:id="rId19" imgW="360" imgH="360" progId="TCLayout.ActiveDocument.1">
                  <p:embed/>
                </p:oleObj>
              </mc:Choice>
              <mc:Fallback>
                <p:oleObj name="think-cell Slide" r:id="rId19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143000"/>
            <a:ext cx="858996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Klicken Sie, um die Textformatierung des Masters zu bearbeiten.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027" name="Text Box 16"/>
          <p:cNvSpPr txBox="1">
            <a:spLocks noChangeArrowheads="1"/>
          </p:cNvSpPr>
          <p:nvPr/>
        </p:nvSpPr>
        <p:spPr bwMode="auto">
          <a:xfrm>
            <a:off x="685800" y="4343400"/>
            <a:ext cx="4191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5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5532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68ED7C78-D5B0-431E-AA55-A4D018EAEF9B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  <p:sp>
        <p:nvSpPr>
          <p:cNvPr id="1029" name="Text Box 35"/>
          <p:cNvSpPr txBox="1">
            <a:spLocks noChangeArrowheads="1"/>
          </p:cNvSpPr>
          <p:nvPr/>
        </p:nvSpPr>
        <p:spPr bwMode="auto">
          <a:xfrm>
            <a:off x="3733800" y="6553200"/>
            <a:ext cx="19050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/>
              <a:t>   </a:t>
            </a:r>
          </a:p>
        </p:txBody>
      </p:sp>
      <p:pic>
        <p:nvPicPr>
          <p:cNvPr id="1032" name="Picture 39" descr="tum-lgr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8613"/>
            <a:ext cx="7588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40"/>
          <p:cNvSpPr>
            <a:spLocks noChangeShapeType="1"/>
          </p:cNvSpPr>
          <p:nvPr/>
        </p:nvSpPr>
        <p:spPr bwMode="auto">
          <a:xfrm>
            <a:off x="457200" y="836613"/>
            <a:ext cx="8458200" cy="0"/>
          </a:xfrm>
          <a:prstGeom prst="line">
            <a:avLst/>
          </a:prstGeom>
          <a:noFill/>
          <a:ln w="6350">
            <a:solidFill>
              <a:srgbClr val="61616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Rectangle 4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28625"/>
            <a:ext cx="71104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Überschrift, Arial 24</a:t>
            </a:r>
          </a:p>
        </p:txBody>
      </p:sp>
      <p:graphicFrame>
        <p:nvGraphicFramePr>
          <p:cNvPr id="1026" name="Object 55"/>
          <p:cNvGraphicFramePr>
            <a:graphicFrameLocks/>
          </p:cNvGraphicFramePr>
          <p:nvPr/>
        </p:nvGraphicFramePr>
        <p:xfrm>
          <a:off x="265113" y="153988"/>
          <a:ext cx="7366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6" name="Dokument" r:id="rId22" imgW="736908" imgH="618052" progId="Word.Document.8">
                  <p:embed/>
                </p:oleObj>
              </mc:Choice>
              <mc:Fallback>
                <p:oleObj name="Dokument" r:id="rId22" imgW="736908" imgH="618052" progId="Word.Document.8">
                  <p:embed/>
                  <p:pic>
                    <p:nvPicPr>
                      <p:cNvPr id="0" name="Picture 123"/>
                      <p:cNvPicPr>
                        <a:picLocks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53988"/>
                        <a:ext cx="736600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  <p:sldLayoutId id="2147485343" r:id="rId2"/>
    <p:sldLayoutId id="2147485357" r:id="rId3"/>
    <p:sldLayoutId id="2147485358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  <p:sldLayoutId id="2147485351" r:id="rId12"/>
    <p:sldLayoutId id="2147485352" r:id="rId13"/>
    <p:sldLayoutId id="2147485359" r:id="rId14"/>
    <p:sldLayoutId id="214748536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+mj-lt"/>
          <a:ea typeface="+mj-ea"/>
          <a:cs typeface="+mj-cs"/>
        </a:defRPr>
      </a:lvl1pPr>
      <a:lvl2pPr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2pPr>
      <a:lvl3pPr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3pPr>
      <a:lvl4pPr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4pPr>
      <a:lvl5pPr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5pPr>
      <a:lvl6pPr marL="457200"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6pPr>
      <a:lvl7pPr marL="914400"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7pPr>
      <a:lvl8pPr marL="1371600"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8pPr>
      <a:lvl9pPr marL="1828800" algn="ctr" defTabSz="7620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F5F5F"/>
          </a:solidFill>
          <a:latin typeface="Arial" charset="0"/>
        </a:defRPr>
      </a:lvl9pPr>
    </p:titleStyle>
    <p:bodyStyle>
      <a:lvl1pPr marL="342900" indent="-342900" algn="l" defTabSz="762000" rtl="0" eaLnBrk="1" fontAlgn="base" hangingPunct="1">
        <a:spcBef>
          <a:spcPct val="10000"/>
        </a:spcBef>
        <a:spcAft>
          <a:spcPct val="1000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Font typeface="Arial" pitchFamily="34" charset="0"/>
        <a:buChar char="▫"/>
        <a:defRPr>
          <a:solidFill>
            <a:schemeClr val="tx1"/>
          </a:solidFill>
          <a:latin typeface="+mn-lt"/>
        </a:defRPr>
      </a:lvl2pPr>
      <a:lvl3pPr marL="1143000" indent="-228600" algn="l" defTabSz="762000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3pPr>
      <a:lvl4pPr marL="15621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5pPr>
      <a:lvl6pPr marL="24384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6pPr>
      <a:lvl7pPr marL="28956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7pPr>
      <a:lvl8pPr marL="33528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8pPr>
      <a:lvl9pPr marL="3810000" indent="-228600" algn="l" defTabSz="762000" rtl="0" eaLnBrk="1" fontAlgn="base" hangingPunct="1">
        <a:spcBef>
          <a:spcPct val="20000"/>
        </a:spcBef>
        <a:spcAft>
          <a:spcPct val="0"/>
        </a:spcAft>
        <a:buSzPct val="5500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8313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00400" y="6524625"/>
            <a:ext cx="5562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000" rIns="0" bIns="0"/>
          <a:lstStyle/>
          <a:p>
            <a:pPr algn="r">
              <a:defRPr/>
            </a:pPr>
            <a:endParaRPr lang="en-US" sz="600">
              <a:solidFill>
                <a:srgbClr val="000000"/>
              </a:solidFill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372225" y="6597650"/>
            <a:ext cx="2455863" cy="204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defRPr/>
            </a:pPr>
            <a:r>
              <a:rPr lang="de-DE" sz="900" b="1" dirty="0" smtClean="0">
                <a:solidFill>
                  <a:srgbClr val="808080"/>
                </a:solidFill>
                <a:latin typeface="Frutiger 45 Light" pitchFamily="34" charset="0"/>
              </a:rPr>
              <a:t>Remote Sensing Technology Institute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62" r:id="rId5"/>
    <p:sldLayoutId id="2147485363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9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jp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D7C78-D5B0-431E-AA55-A4D018EAEF9B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830385" y="2007264"/>
                <a:ext cx="5647401" cy="436531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Sven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Augustin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Calibri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Benjamin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ü</m:t>
                        </m:r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chemeClr val="tx1"/>
                            </a:solidFill>
                            <a:latin typeface="Calibri" pitchFamily="34" charset="0"/>
                          </a:rPr>
                          <m:t>rsich</m:t>
                        </m:r>
                      </m:e>
                      <m:sup>
                        <m:r>
                          <a:rPr lang="de-DE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endParaRPr lang="de-DE" sz="2000" dirty="0" smtClean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Unter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30385" y="2007264"/>
                <a:ext cx="5647401" cy="436531"/>
              </a:xfrm>
              <a:blipFill rotWithShape="0">
                <a:blip r:embed="rId2"/>
                <a:stretch>
                  <a:fillRect b="-236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767886" y="831293"/>
            <a:ext cx="7772400" cy="1233488"/>
          </a:xfrm>
        </p:spPr>
        <p:txBody>
          <a:bodyPr/>
          <a:lstStyle/>
          <a:p>
            <a:r>
              <a:rPr lang="en-US" b="0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Towards a THz stand-off Single-Pixel Camera using Compressed Sensing 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91635" y="563549"/>
            <a:ext cx="4324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</a:t>
            </a:r>
            <a:r>
              <a:rPr lang="de-DE" sz="1400" baseline="30000" dirty="0" smtClean="0"/>
              <a:t>st</a:t>
            </a:r>
            <a:r>
              <a:rPr lang="de-DE" sz="1400" dirty="0" smtClean="0"/>
              <a:t> CoSIP Colloquium 04.07.16 - 05.07.16 in Aachen</a:t>
            </a:r>
            <a:endParaRPr lang="en-US" sz="1400" dirty="0"/>
          </a:p>
        </p:txBody>
      </p:sp>
      <p:sp>
        <p:nvSpPr>
          <p:cNvPr id="10" name="Untertitel 2"/>
          <p:cNvSpPr txBox="1">
            <a:spLocks/>
          </p:cNvSpPr>
          <p:nvPr/>
        </p:nvSpPr>
        <p:spPr bwMode="auto">
          <a:xfrm>
            <a:off x="1619794" y="3200719"/>
            <a:ext cx="7393577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1" fontAlgn="base" hangingPunct="1">
              <a:spcBef>
                <a:spcPct val="10000"/>
              </a:spcBef>
              <a:spcAft>
                <a:spcPct val="10000"/>
              </a:spcAft>
              <a:buFontTx/>
              <a:buNone/>
              <a:defRPr sz="24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762000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defTabSz="762000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5500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000" kern="0" dirty="0" smtClean="0">
                <a:latin typeface="Calibri" pitchFamily="34" charset="0"/>
              </a:rPr>
              <a:t>(1) Humboldt Universität </a:t>
            </a:r>
            <a:r>
              <a:rPr lang="en-US" sz="1000" kern="0" dirty="0" err="1" smtClean="0">
                <a:latin typeface="Calibri" pitchFamily="34" charset="0"/>
              </a:rPr>
              <a:t>zu</a:t>
            </a:r>
            <a:r>
              <a:rPr lang="en-US" sz="1000" kern="0" dirty="0" smtClean="0">
                <a:latin typeface="Calibri" pitchFamily="34" charset="0"/>
              </a:rPr>
              <a:t> Berlin, </a:t>
            </a:r>
            <a:r>
              <a:rPr lang="de-DE" sz="1000" kern="0" dirty="0" smtClean="0">
                <a:latin typeface="Calibri" pitchFamily="34" charset="0"/>
              </a:rPr>
              <a:t>Mathematisch-Naturwissenschaftliche </a:t>
            </a:r>
            <a:r>
              <a:rPr lang="de-DE" sz="1000" kern="0" dirty="0">
                <a:latin typeface="Calibri" pitchFamily="34" charset="0"/>
              </a:rPr>
              <a:t>Fakultät</a:t>
            </a:r>
            <a:r>
              <a:rPr lang="de-DE" sz="1000" kern="0" dirty="0" smtClean="0">
                <a:latin typeface="Calibri" pitchFamily="34" charset="0"/>
              </a:rPr>
              <a:t>, </a:t>
            </a:r>
            <a:r>
              <a:rPr lang="de-DE" sz="1000" kern="0" dirty="0">
                <a:latin typeface="Calibri" pitchFamily="34" charset="0"/>
              </a:rPr>
              <a:t>Institut für Physik</a:t>
            </a:r>
            <a:r>
              <a:rPr lang="de-DE" sz="1000" kern="0" dirty="0" smtClean="0">
                <a:latin typeface="Calibri" pitchFamily="34" charset="0"/>
              </a:rPr>
              <a:t>, Optische Systeme</a:t>
            </a:r>
            <a:r>
              <a:rPr lang="en-US" sz="1000" kern="0" dirty="0" smtClean="0">
                <a:latin typeface="Calibri" pitchFamily="34" charset="0"/>
              </a:rPr>
              <a:t>, </a:t>
            </a:r>
          </a:p>
          <a:p>
            <a:r>
              <a:rPr lang="de-DE" sz="1000" kern="0" dirty="0" smtClean="0">
                <a:latin typeface="Calibri" pitchFamily="34" charset="0"/>
              </a:rPr>
              <a:t>(2) </a:t>
            </a:r>
            <a:r>
              <a:rPr lang="de-DE" sz="1000" dirty="0" smtClean="0">
                <a:latin typeface="Calibri" panose="020F0502020204030204" pitchFamily="34" charset="0"/>
              </a:rPr>
              <a:t>Signal </a:t>
            </a:r>
            <a:r>
              <a:rPr lang="de-DE" sz="1000" dirty="0">
                <a:latin typeface="Calibri" panose="020F0502020204030204" pitchFamily="34" charset="0"/>
              </a:rPr>
              <a:t>Processing in Earth Observation (</a:t>
            </a:r>
            <a:r>
              <a:rPr lang="de-DE" sz="1000" dirty="0" err="1">
                <a:latin typeface="Calibri" panose="020F0502020204030204" pitchFamily="34" charset="0"/>
              </a:rPr>
              <a:t>SiPEO</a:t>
            </a:r>
            <a:r>
              <a:rPr lang="de-DE" sz="1000" dirty="0" smtClean="0">
                <a:latin typeface="Calibri" panose="020F0502020204030204" pitchFamily="34" charset="0"/>
              </a:rPr>
              <a:t>), Technische </a:t>
            </a:r>
            <a:r>
              <a:rPr lang="de-DE" sz="1000" dirty="0">
                <a:latin typeface="Calibri" panose="020F0502020204030204" pitchFamily="34" charset="0"/>
              </a:rPr>
              <a:t>Universität </a:t>
            </a:r>
            <a:r>
              <a:rPr lang="de-DE" sz="1000" dirty="0" smtClean="0">
                <a:latin typeface="Calibri" panose="020F0502020204030204" pitchFamily="34" charset="0"/>
              </a:rPr>
              <a:t>München</a:t>
            </a:r>
            <a:endParaRPr lang="de-DE" sz="1000" kern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- Roadmap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10</a:t>
            </a:fld>
            <a:endParaRPr lang="de-DE" altLang="zh-CN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8"/>
          <a:stretch/>
        </p:blipFill>
        <p:spPr bwMode="auto">
          <a:xfrm>
            <a:off x="1620521" y="2189382"/>
            <a:ext cx="1809749" cy="90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97618" y="2457746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11/2015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67132" y="3344926"/>
            <a:ext cx="130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06/2016</a:t>
            </a:r>
            <a:endParaRPr lang="en-US" dirty="0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20521" y="3081218"/>
            <a:ext cx="2952749" cy="8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9"/>
          <a:stretch/>
        </p:blipFill>
        <p:spPr bwMode="auto">
          <a:xfrm>
            <a:off x="1620521" y="3979561"/>
            <a:ext cx="3867149" cy="93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362720" y="43137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07/2016</a:t>
            </a:r>
            <a:endParaRPr lang="en-US" dirty="0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" y="1217240"/>
            <a:ext cx="1890813" cy="9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1" y="2087880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240167" y="1495785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start</a:t>
            </a:r>
            <a:r>
              <a:rPr lang="de-DE" dirty="0" smtClean="0"/>
              <a:t>: 09/2015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150551" y="1495785"/>
            <a:ext cx="436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i</a:t>
            </a:r>
            <a:r>
              <a:rPr lang="en-GB" dirty="0" smtClean="0"/>
              <a:t>mproving </a:t>
            </a:r>
            <a:r>
              <a:rPr lang="en-GB" dirty="0"/>
              <a:t>THz spiral imaging through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sparse </a:t>
            </a:r>
            <a:r>
              <a:rPr lang="en-GB" dirty="0"/>
              <a:t>domains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07279" y="2457746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optimal </a:t>
            </a:r>
            <a:r>
              <a:rPr lang="de-DE" dirty="0" err="1" smtClean="0">
                <a:sym typeface="Wingdings" pitchFamily="2" charset="2"/>
              </a:rPr>
              <a:t>mask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switching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957695" y="334172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blind calibration with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THz-SLM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6803515" y="431375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3</a:t>
            </a:r>
            <a:r>
              <a:rPr lang="de-DE" dirty="0" smtClean="0">
                <a:sym typeface="Wingdings" pitchFamily="2" charset="2"/>
              </a:rPr>
              <a:t>D </a:t>
            </a:r>
            <a:r>
              <a:rPr lang="de-DE" dirty="0" err="1" smtClean="0">
                <a:sym typeface="Wingdings" pitchFamily="2" charset="2"/>
              </a:rPr>
              <a:t>imaging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847371" y="5367584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CoSIP Colloquium 04.07.16 - 05.07.16 in Aachen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411384" y="536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Status at the 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211044" y="1658967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907279" y="2348381"/>
            <a:ext cx="3026757" cy="644202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Mask</a:t>
            </a:r>
            <a:r>
              <a:rPr lang="de-DE" sz="2000" dirty="0" smtClean="0"/>
              <a:t> </a:t>
            </a:r>
            <a:r>
              <a:rPr lang="de-DE" sz="2000" dirty="0" err="1" smtClean="0"/>
              <a:t>Switching</a:t>
            </a:r>
            <a:r>
              <a:rPr lang="de-DE" sz="2000" dirty="0" smtClean="0"/>
              <a:t>: </a:t>
            </a:r>
            <a:r>
              <a:rPr lang="de-DE" sz="2000" dirty="0" err="1" smtClean="0"/>
              <a:t>Deterministic</a:t>
            </a:r>
            <a:r>
              <a:rPr lang="de-DE" sz="2000" dirty="0" smtClean="0"/>
              <a:t> </a:t>
            </a:r>
            <a:r>
              <a:rPr lang="de-DE" sz="2000" dirty="0" err="1" smtClean="0"/>
              <a:t>vs</a:t>
            </a:r>
            <a:r>
              <a:rPr lang="de-DE" sz="2000" dirty="0" smtClean="0"/>
              <a:t> Non-</a:t>
            </a:r>
            <a:r>
              <a:rPr lang="de-DE" sz="2000" dirty="0" err="1" smtClean="0"/>
              <a:t>Deterministic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11</a:t>
            </a:fld>
            <a:endParaRPr lang="de-DE" altLang="zh-CN" dirty="0"/>
          </a:p>
        </p:txBody>
      </p:sp>
      <p:pic>
        <p:nvPicPr>
          <p:cNvPr id="5" name="Grafi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46" y="1763571"/>
            <a:ext cx="6220100" cy="40922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48145" y="1228436"/>
            <a:ext cx="602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THz-SLM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with a single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12</a:t>
            </a:fld>
            <a:endParaRPr lang="de-DE" altLang="zh-CN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de-DE" sz="2000" dirty="0" err="1" smtClean="0"/>
              <a:t>Mask</a:t>
            </a:r>
            <a:r>
              <a:rPr lang="de-DE" sz="2000" dirty="0" smtClean="0"/>
              <a:t> </a:t>
            </a:r>
            <a:r>
              <a:rPr lang="de-DE" sz="2000" dirty="0" err="1" smtClean="0"/>
              <a:t>Switching</a:t>
            </a:r>
            <a:r>
              <a:rPr lang="de-DE" sz="2000" dirty="0" smtClean="0"/>
              <a:t>: Phase I Setup</a:t>
            </a:r>
            <a:endParaRPr lang="en-US" sz="20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570182" y="1006762"/>
            <a:ext cx="3215981" cy="5172963"/>
            <a:chOff x="1455924" y="231206"/>
            <a:chExt cx="4909657" cy="64472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924" y="231206"/>
              <a:ext cx="4909656" cy="3847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925" y="4292414"/>
              <a:ext cx="4909656" cy="2386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5006110" y="2004291"/>
            <a:ext cx="3325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</a:t>
            </a:r>
            <a:r>
              <a:rPr lang="de-DE" dirty="0" err="1" smtClean="0"/>
              <a:t>irst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lsqnonneg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pinv</a:t>
            </a:r>
            <a:endParaRPr lang="de-DE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cvx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13</a:t>
            </a:fld>
            <a:endParaRPr lang="de-DE" altLang="zh-CN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de-DE" sz="2000" dirty="0" err="1" smtClean="0"/>
              <a:t>Mask</a:t>
            </a:r>
            <a:r>
              <a:rPr lang="de-DE" sz="2000" dirty="0" smtClean="0"/>
              <a:t> </a:t>
            </a:r>
            <a:r>
              <a:rPr lang="de-DE" sz="2000" dirty="0" err="1" smtClean="0"/>
              <a:t>Switching</a:t>
            </a:r>
            <a:r>
              <a:rPr lang="de-DE" sz="2000" dirty="0" smtClean="0"/>
              <a:t>: Image </a:t>
            </a:r>
            <a:r>
              <a:rPr lang="de-DE" sz="2000" dirty="0" err="1" smtClean="0"/>
              <a:t>Reconstruction</a:t>
            </a:r>
            <a:r>
              <a:rPr lang="de-DE" sz="2000" dirty="0" smtClean="0"/>
              <a:t> </a:t>
            </a:r>
            <a:r>
              <a:rPr lang="de-DE" sz="2000" dirty="0" err="1" smtClean="0"/>
              <a:t>Example</a:t>
            </a:r>
            <a:endParaRPr lang="en-US" sz="2000" dirty="0"/>
          </a:p>
        </p:txBody>
      </p:sp>
      <p:pic>
        <p:nvPicPr>
          <p:cNvPr id="2" name="videoAachen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122" y="1634836"/>
            <a:ext cx="8027387" cy="4165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22764" y="1080778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I – Example Measurement (horizontal grid)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- Roadmap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14</a:t>
            </a:fld>
            <a:endParaRPr lang="de-DE" altLang="zh-CN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8"/>
          <a:stretch/>
        </p:blipFill>
        <p:spPr bwMode="auto">
          <a:xfrm>
            <a:off x="1620521" y="2189382"/>
            <a:ext cx="1809749" cy="90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97618" y="2457746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11/2015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67132" y="3344926"/>
            <a:ext cx="130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06/2016</a:t>
            </a:r>
            <a:endParaRPr lang="en-US" dirty="0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1"/>
          <a:stretch/>
        </p:blipFill>
        <p:spPr bwMode="auto">
          <a:xfrm>
            <a:off x="1620521" y="3095443"/>
            <a:ext cx="2952749" cy="88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9"/>
          <a:stretch/>
        </p:blipFill>
        <p:spPr bwMode="auto">
          <a:xfrm>
            <a:off x="1620521" y="3979561"/>
            <a:ext cx="3867149" cy="93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362720" y="43137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07/2016</a:t>
            </a:r>
            <a:endParaRPr lang="en-US" dirty="0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" y="1217240"/>
            <a:ext cx="1890813" cy="9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1" y="2087880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240167" y="1495785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start</a:t>
            </a:r>
            <a:r>
              <a:rPr lang="de-DE" dirty="0" smtClean="0"/>
              <a:t>: 09/2015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150551" y="1495785"/>
            <a:ext cx="436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i</a:t>
            </a:r>
            <a:r>
              <a:rPr lang="en-GB" dirty="0" smtClean="0"/>
              <a:t>mproving </a:t>
            </a:r>
            <a:r>
              <a:rPr lang="en-GB" dirty="0"/>
              <a:t>THz spiral imaging through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sparse </a:t>
            </a:r>
            <a:r>
              <a:rPr lang="en-GB" dirty="0"/>
              <a:t>domains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07279" y="2457746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optimal </a:t>
            </a:r>
            <a:r>
              <a:rPr lang="de-DE" dirty="0" err="1" smtClean="0">
                <a:sym typeface="Wingdings" pitchFamily="2" charset="2"/>
              </a:rPr>
              <a:t>mask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switching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957695" y="334172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blind calibration with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THz-SLM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6803515" y="431375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3</a:t>
            </a:r>
            <a:r>
              <a:rPr lang="de-DE" dirty="0" smtClean="0">
                <a:sym typeface="Wingdings" pitchFamily="2" charset="2"/>
              </a:rPr>
              <a:t>D </a:t>
            </a:r>
            <a:r>
              <a:rPr lang="de-DE" dirty="0" err="1" smtClean="0">
                <a:sym typeface="Wingdings" pitchFamily="2" charset="2"/>
              </a:rPr>
              <a:t>imaging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847371" y="5367584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CoSIP Colloquium 04.07.16 - 05.07.16 in Aachen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411384" y="536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Status at the 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211044" y="1658967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847788" y="3335359"/>
            <a:ext cx="3026757" cy="644202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09670" y="2288469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Blind Calibration: Phase II Setup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15</a:t>
            </a:fld>
            <a:endParaRPr lang="de-DE" altLang="zh-CN" dirty="0"/>
          </a:p>
        </p:txBody>
      </p:sp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" y="1020126"/>
            <a:ext cx="4884420" cy="52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4" b="30027"/>
          <a:stretch/>
        </p:blipFill>
        <p:spPr>
          <a:xfrm>
            <a:off x="183009" y="2165889"/>
            <a:ext cx="3512756" cy="26634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Blind calibration with </a:t>
            </a:r>
            <a:r>
              <a:rPr lang="en-US" sz="2000" dirty="0" smtClean="0"/>
              <a:t>THz-SLM: Idea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16</a:t>
            </a:fld>
            <a:endParaRPr lang="de-DE" altLang="zh-CN" dirty="0"/>
          </a:p>
        </p:txBody>
      </p:sp>
      <p:sp>
        <p:nvSpPr>
          <p:cNvPr id="29" name="Textfeld 28"/>
          <p:cNvSpPr txBox="1"/>
          <p:nvPr/>
        </p:nvSpPr>
        <p:spPr>
          <a:xfrm>
            <a:off x="399324" y="1137887"/>
            <a:ext cx="833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Measurements are adversely affected by e.g. </a:t>
            </a:r>
            <a:r>
              <a:rPr lang="en-GB" b="1" dirty="0"/>
              <a:t>non-uniform modulation of the THz radiation by the SLM </a:t>
            </a:r>
            <a:r>
              <a:rPr lang="en-GB" b="1" dirty="0" smtClean="0"/>
              <a:t>and setup </a:t>
            </a:r>
            <a:r>
              <a:rPr lang="en-GB" b="1" dirty="0" err="1" smtClean="0"/>
              <a:t>inhomogeneities</a:t>
            </a:r>
            <a:r>
              <a:rPr lang="en-GB" b="1" dirty="0" smtClean="0"/>
              <a:t> in general:</a:t>
            </a:r>
            <a:endParaRPr lang="en-GB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4138116" y="2276724"/>
                <a:ext cx="4288561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 smtClean="0">
                    <a:sym typeface="Wingdings" panose="05000000000000000000" pitchFamily="2" charset="2"/>
                  </a:rPr>
                  <a:t>Blind Calibration:</a:t>
                </a:r>
              </a:p>
              <a:p>
                <a:r>
                  <a:rPr lang="en-GB" dirty="0" smtClean="0">
                    <a:sym typeface="Wingdings" panose="05000000000000000000" pitchFamily="2" charset="2"/>
                  </a:rPr>
                  <a:t>Reconstructing unknown gains</a:t>
                </a:r>
                <a:r>
                  <a:rPr lang="de-DE" dirty="0">
                    <a:solidFill>
                      <a:srgbClr val="231F2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diag</m:t>
                    </m:r>
                    <m:r>
                      <a:rPr lang="de-DE" b="0" i="1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solidFill>
                          <a:srgbClr val="231F2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>
                    <a:sym typeface="Wingdings" panose="05000000000000000000" pitchFamily="2" charset="2"/>
                  </a:rPr>
                  <a:t>  on compressed sensing measurement, when provided enough measurements </a:t>
                </a:r>
                <a:r>
                  <a:rPr lang="en-GB" i="1" dirty="0" smtClean="0">
                    <a:sym typeface="Wingdings" panose="05000000000000000000" pitchFamily="2" charset="2"/>
                  </a:rPr>
                  <a:t>Y</a:t>
                </a:r>
              </a:p>
              <a:p>
                <a:endParaRPr lang="en-GB" sz="1600" dirty="0" smtClean="0">
                  <a:sym typeface="Wingdings" panose="05000000000000000000" pitchFamily="2" charset="2"/>
                </a:endParaRPr>
              </a:p>
              <a:p>
                <a:endParaRPr lang="en-GB" sz="1600" dirty="0">
                  <a:sym typeface="Wingdings" panose="05000000000000000000" pitchFamily="2" charset="2"/>
                </a:endParaRPr>
              </a:p>
              <a:p>
                <a:endParaRPr lang="en-GB" sz="1600" dirty="0" smtClean="0">
                  <a:sym typeface="Wingdings" panose="05000000000000000000" pitchFamily="2" charset="2"/>
                </a:endParaRPr>
              </a:p>
              <a:p>
                <a:endParaRPr lang="en-GB" sz="1600" dirty="0">
                  <a:sym typeface="Wingdings" panose="05000000000000000000" pitchFamily="2" charset="2"/>
                </a:endParaRPr>
              </a:p>
              <a:p>
                <a:r>
                  <a:rPr lang="en-GB" dirty="0">
                    <a:sym typeface="Wingdings" panose="05000000000000000000" pitchFamily="2" charset="2"/>
                  </a:rPr>
                  <a:t>u</a:t>
                </a:r>
                <a:r>
                  <a:rPr lang="en-GB" dirty="0" smtClean="0">
                    <a:sym typeface="Wingdings" panose="05000000000000000000" pitchFamily="2" charset="2"/>
                  </a:rPr>
                  <a:t>tilize this methodology to calibrate THz SLMs</a:t>
                </a:r>
                <a:endParaRPr lang="en-GB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116" y="2276724"/>
                <a:ext cx="4288561" cy="3016210"/>
              </a:xfrm>
              <a:prstGeom prst="rect">
                <a:avLst/>
              </a:prstGeom>
              <a:blipFill rotWithShape="0">
                <a:blip r:embed="rId4"/>
                <a:stretch>
                  <a:fillRect l="-1280" t="-1010" r="-996" b="-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hteck 40"/>
              <p:cNvSpPr/>
              <p:nvPr/>
            </p:nvSpPr>
            <p:spPr>
              <a:xfrm>
                <a:off x="3942692" y="3942890"/>
                <a:ext cx="2131253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r>
                  <a:rPr lang="de-DE" dirty="0">
                    <a:solidFill>
                      <a:srgbClr val="231F20"/>
                    </a:solidFill>
                    <a:latin typeface="CMBX9"/>
                  </a:rPr>
                  <a:t/>
                </a:r>
                <a:br>
                  <a:rPr lang="de-DE" dirty="0">
                    <a:solidFill>
                      <a:srgbClr val="231F20"/>
                    </a:solidFill>
                    <a:latin typeface="CMBX9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41" name="Rechtec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692" y="3942890"/>
                <a:ext cx="2131253" cy="4001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Pfeil nach rechts 41"/>
          <p:cNvSpPr/>
          <p:nvPr/>
        </p:nvSpPr>
        <p:spPr bwMode="auto">
          <a:xfrm>
            <a:off x="6060557" y="4042152"/>
            <a:ext cx="443677" cy="201649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hteck 42"/>
              <p:cNvSpPr/>
              <p:nvPr/>
            </p:nvSpPr>
            <p:spPr>
              <a:xfrm>
                <a:off x="6001070" y="3942890"/>
                <a:ext cx="2131253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sz="2000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r>
                  <a:rPr lang="de-DE" dirty="0">
                    <a:solidFill>
                      <a:srgbClr val="231F20"/>
                    </a:solidFill>
                    <a:latin typeface="CMBX9"/>
                  </a:rPr>
                  <a:t/>
                </a:r>
                <a:br>
                  <a:rPr lang="de-DE" dirty="0">
                    <a:solidFill>
                      <a:srgbClr val="231F20"/>
                    </a:solidFill>
                    <a:latin typeface="CMBX9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43" name="Rechtec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070" y="3942890"/>
                <a:ext cx="2131253" cy="4001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2029473" y="3791152"/>
                <a:ext cx="4443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473" y="3791152"/>
                <a:ext cx="44435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2039537" y="3093565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537" y="3093565"/>
                <a:ext cx="42191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3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17</a:t>
            </a:fld>
            <a:endParaRPr lang="de-DE" altLang="zh-CN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en-US" sz="2000" dirty="0"/>
              <a:t>Blind calibration with </a:t>
            </a:r>
            <a:r>
              <a:rPr lang="en-US" sz="2000" dirty="0" smtClean="0"/>
              <a:t>THz-SLM</a:t>
            </a:r>
            <a:endParaRPr lang="en-US" sz="2000" dirty="0"/>
          </a:p>
        </p:txBody>
      </p:sp>
      <p:sp>
        <p:nvSpPr>
          <p:cNvPr id="6" name="Rechteck 5"/>
          <p:cNvSpPr/>
          <p:nvPr/>
        </p:nvSpPr>
        <p:spPr>
          <a:xfrm>
            <a:off x="4077859" y="2557241"/>
            <a:ext cx="184731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de-DE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97859" y="2557241"/>
                <a:ext cx="8021267" cy="1690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de-DE" sz="20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2000" b="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sz="20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b="0" i="1" smtClean="0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sz="20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box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0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i="1">
                              <a:latin typeface="Cambria Math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de-DE" sz="2000" i="1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2000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sz="20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m:rPr>
                                            <m:brk m:alnAt="63"/>
                                          </m:rPr>
                                          <a:rPr lang="de-DE" sz="20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sz="20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sz="2000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box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0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de-DE" sz="2000" dirty="0" smtClean="0">
                  <a:ea typeface="Cambria Math" panose="02040503050406030204" pitchFamily="18" charset="0"/>
                </a:endParaRPr>
              </a:p>
              <a:p>
                <a:endParaRPr lang="de-DE" sz="2000" dirty="0" smtClean="0">
                  <a:ea typeface="Cambria Math" panose="02040503050406030204" pitchFamily="18" charset="0"/>
                </a:endParaRPr>
              </a:p>
              <a:p>
                <a:r>
                  <a:rPr lang="de-DE" sz="2000" dirty="0" smtClean="0"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000" i="1">
                            <a:latin typeface="Cambria Math"/>
                          </a:rPr>
                        </m:ctrlPr>
                      </m:dPr>
                      <m:e>
                        <m:box>
                          <m:box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box>
                      </m:e>
                    </m:d>
                  </m:oMath>
                </a14:m>
                <a:r>
                  <a:rPr lang="de-DE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de-DE" sz="2000" dirty="0" smtClean="0"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000" i="1">
                            <a:latin typeface="Cambria Math"/>
                          </a:rPr>
                        </m:ctrlPr>
                      </m:dPr>
                      <m:e>
                        <m:box>
                          <m:box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0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63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box>
                      </m:e>
                    </m:d>
                  </m:oMath>
                </a14:m>
                <a:r>
                  <a:rPr lang="de-DE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59" y="2557241"/>
                <a:ext cx="8021267" cy="169084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2128187" y="4762469"/>
                <a:ext cx="516061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/>
                  <a:t>A</a:t>
                </a:r>
                <a:r>
                  <a:rPr lang="en-GB" dirty="0"/>
                  <a:t> = </a:t>
                </a:r>
                <a:r>
                  <a:rPr lang="en-GB" dirty="0" smtClean="0"/>
                  <a:t>intensity matrix when pixels are turned on</a:t>
                </a:r>
                <a:endParaRPr lang="en-GB" dirty="0"/>
              </a:p>
              <a:p>
                <a:r>
                  <a:rPr lang="en-GB" b="1" dirty="0"/>
                  <a:t>B</a:t>
                </a:r>
                <a:r>
                  <a:rPr lang="en-GB" dirty="0"/>
                  <a:t> = intensity matrix when </a:t>
                </a:r>
                <a:r>
                  <a:rPr lang="en-GB" dirty="0" smtClean="0"/>
                  <a:t>pixels are </a:t>
                </a:r>
                <a:r>
                  <a:rPr lang="en-GB" dirty="0"/>
                  <a:t>turned </a:t>
                </a:r>
                <a:r>
                  <a:rPr lang="en-GB" dirty="0" smtClean="0"/>
                  <a:t>off</a:t>
                </a:r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 smtClean="0"/>
                  <a:t> = Sensing Matrix</a:t>
                </a:r>
                <a:endParaRPr lang="en-GB" dirty="0"/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187" y="4762469"/>
                <a:ext cx="516061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94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1627393" y="1440927"/>
                <a:ext cx="27668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ϕA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𝕀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393" y="1440927"/>
                <a:ext cx="2766848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>
          <a:xfrm>
            <a:off x="5831502" y="1384565"/>
            <a:ext cx="2195601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Recovery of A and B 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Pfeil nach rechts 11"/>
          <p:cNvSpPr/>
          <p:nvPr/>
        </p:nvSpPr>
        <p:spPr bwMode="auto">
          <a:xfrm>
            <a:off x="4905731" y="1416219"/>
            <a:ext cx="625630" cy="480172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25000"/>
                  <a:tint val="66000"/>
                  <a:satMod val="160000"/>
                </a:schemeClr>
              </a:gs>
              <a:gs pos="50000">
                <a:schemeClr val="accent5">
                  <a:lumMod val="25000"/>
                  <a:tint val="44500"/>
                  <a:satMod val="160000"/>
                </a:schemeClr>
              </a:gs>
              <a:gs pos="100000">
                <a:schemeClr val="accent5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de-DE" sz="1100" dirty="0"/>
              <a:t>Goal</a:t>
            </a:r>
            <a:endParaRPr lang="de-DE" sz="11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- Roadmap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18</a:t>
            </a:fld>
            <a:endParaRPr lang="de-DE" altLang="zh-CN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8"/>
          <a:stretch/>
        </p:blipFill>
        <p:spPr bwMode="auto">
          <a:xfrm>
            <a:off x="1620521" y="2189382"/>
            <a:ext cx="1809749" cy="90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97618" y="2457746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11/2015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67132" y="3344926"/>
            <a:ext cx="130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06/2016</a:t>
            </a:r>
            <a:endParaRPr lang="en-US" dirty="0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20521" y="3081218"/>
            <a:ext cx="2952749" cy="8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9"/>
          <a:stretch/>
        </p:blipFill>
        <p:spPr bwMode="auto">
          <a:xfrm>
            <a:off x="1620521" y="3979561"/>
            <a:ext cx="3867149" cy="93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362720" y="43137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07/2016</a:t>
            </a:r>
            <a:endParaRPr lang="en-US" dirty="0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" y="1217240"/>
            <a:ext cx="1890813" cy="9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1" y="2087880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240167" y="1495785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start</a:t>
            </a:r>
            <a:r>
              <a:rPr lang="de-DE" dirty="0" smtClean="0"/>
              <a:t>: 09/2015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150551" y="1495785"/>
            <a:ext cx="436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i</a:t>
            </a:r>
            <a:r>
              <a:rPr lang="en-GB" dirty="0" smtClean="0"/>
              <a:t>mproving </a:t>
            </a:r>
            <a:r>
              <a:rPr lang="en-GB" dirty="0"/>
              <a:t>THz spiral imaging through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sparse </a:t>
            </a:r>
            <a:r>
              <a:rPr lang="en-GB" dirty="0"/>
              <a:t>domains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07279" y="2457746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optimal </a:t>
            </a:r>
            <a:r>
              <a:rPr lang="de-DE" dirty="0" err="1" smtClean="0">
                <a:sym typeface="Wingdings" pitchFamily="2" charset="2"/>
              </a:rPr>
              <a:t>mask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switching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957695" y="334172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blind calibration with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THz-SLM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6803515" y="431375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3</a:t>
            </a:r>
            <a:r>
              <a:rPr lang="de-DE" dirty="0" smtClean="0">
                <a:sym typeface="Wingdings" pitchFamily="2" charset="2"/>
              </a:rPr>
              <a:t>D </a:t>
            </a:r>
            <a:r>
              <a:rPr lang="de-DE" dirty="0" err="1" smtClean="0">
                <a:sym typeface="Wingdings" pitchFamily="2" charset="2"/>
              </a:rPr>
              <a:t>imaging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847371" y="5367584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CoSIP Colloquium 04.07.16 - 05.07.16 in Aachen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411384" y="536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Status at the 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211044" y="1658967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677614" y="4176320"/>
            <a:ext cx="2180063" cy="644202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09670" y="2288469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317777" y="3517154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364" y="428625"/>
            <a:ext cx="7906327" cy="381000"/>
          </a:xfrm>
        </p:spPr>
        <p:txBody>
          <a:bodyPr/>
          <a:lstStyle/>
          <a:p>
            <a:r>
              <a:rPr lang="en-US" sz="2000" dirty="0" smtClean="0"/>
              <a:t>3D imaging: Reconstruction for 3D single-pixel </a:t>
            </a:r>
            <a:r>
              <a:rPr lang="en-US" sz="2000" dirty="0"/>
              <a:t>FMCW radar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4038" y="1154575"/>
            <a:ext cx="8589962" cy="77008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19</a:t>
            </a:fld>
            <a:endParaRPr lang="de-DE" altLang="zh-CN" dirty="0"/>
          </a:p>
        </p:txBody>
      </p:sp>
      <p:sp>
        <p:nvSpPr>
          <p:cNvPr id="5" name="Rechteck 4"/>
          <p:cNvSpPr/>
          <p:nvPr/>
        </p:nvSpPr>
        <p:spPr>
          <a:xfrm>
            <a:off x="484453" y="1054154"/>
            <a:ext cx="699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Extending the 2D THz single-pixel camera to 3D imaging by frequency modulated continuous wave radar (</a:t>
            </a:r>
            <a:r>
              <a:rPr lang="en-GB" b="1" dirty="0" err="1" smtClean="0"/>
              <a:t>FMCW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" name="Rechteck 5"/>
          <p:cNvSpPr/>
          <p:nvPr/>
        </p:nvSpPr>
        <p:spPr>
          <a:xfrm>
            <a:off x="686191" y="5461104"/>
            <a:ext cx="7311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Goal: </a:t>
            </a:r>
            <a:r>
              <a:rPr lang="en-GB" dirty="0"/>
              <a:t>to</a:t>
            </a:r>
            <a:r>
              <a:rPr lang="en-GB" b="1" dirty="0" smtClean="0"/>
              <a:t> </a:t>
            </a:r>
            <a:r>
              <a:rPr lang="en-GB" dirty="0" smtClean="0"/>
              <a:t>Build an optimized reconstruction framework for the 3D case</a:t>
            </a:r>
            <a:endParaRPr lang="en-GB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91" y="1896838"/>
            <a:ext cx="2510883" cy="324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 bwMode="auto">
          <a:xfrm>
            <a:off x="1906869" y="1989198"/>
            <a:ext cx="4173000" cy="3066472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58"/>
          <p:cNvSpPr txBox="1">
            <a:spLocks noChangeArrowheads="1"/>
          </p:cNvSpPr>
          <p:nvPr/>
        </p:nvSpPr>
        <p:spPr bwMode="auto">
          <a:xfrm>
            <a:off x="3694885" y="5004446"/>
            <a:ext cx="1293931" cy="2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3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97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97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hangingPunct="0">
              <a:defRPr sz="97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hangingPunct="0">
              <a:defRPr sz="97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hangingPunct="0">
              <a:defRPr sz="97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hangingPunct="0">
              <a:defRPr sz="97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200" dirty="0">
                <a:latin typeface="Arial" charset="0"/>
                <a:cs typeface="Arial" charset="0"/>
              </a:rPr>
              <a:t>Cooper et al. </a:t>
            </a:r>
            <a:r>
              <a:rPr lang="de-DE" altLang="de-DE" sz="1200" dirty="0" smtClean="0">
                <a:latin typeface="Arial" charset="0"/>
                <a:cs typeface="Arial" charset="0"/>
              </a:rPr>
              <a:t>(1)</a:t>
            </a:r>
            <a:endParaRPr lang="de-DE" altLang="de-DE" sz="1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Introduction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</a:t>
            </a:fld>
            <a:endParaRPr lang="de-DE" altLang="zh-CN" dirty="0"/>
          </a:p>
        </p:txBody>
      </p:sp>
      <p:sp>
        <p:nvSpPr>
          <p:cNvPr id="6" name="Textfeld 5"/>
          <p:cNvSpPr txBox="1"/>
          <p:nvPr/>
        </p:nvSpPr>
        <p:spPr>
          <a:xfrm>
            <a:off x="1044776" y="5539234"/>
            <a:ext cx="7420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en-GB" sz="2000" b="1" dirty="0" smtClean="0"/>
              <a:t>Hardware part: camera setup development </a:t>
            </a:r>
          </a:p>
          <a:p>
            <a:pPr marL="400050" indent="-400050">
              <a:buAutoNum type="romanUcPeriod"/>
            </a:pPr>
            <a:r>
              <a:rPr lang="en-GB" sz="2000" b="1" dirty="0" smtClean="0"/>
              <a:t>Software part: algorithmic CS reconstruction framework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223300" y="4463958"/>
            <a:ext cx="7667547" cy="646973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/>
              <a:t>Project Goal: </a:t>
            </a:r>
            <a:r>
              <a:rPr lang="de-DE" sz="1800" i="1" dirty="0" smtClean="0"/>
              <a:t>„</a:t>
            </a:r>
            <a:r>
              <a:rPr lang="en-GB" sz="1800" i="1" dirty="0" smtClean="0"/>
              <a:t>Development</a:t>
            </a:r>
            <a:r>
              <a:rPr lang="de-DE" sz="1800" i="1" dirty="0" smtClean="0"/>
              <a:t> </a:t>
            </a:r>
            <a:r>
              <a:rPr lang="en-GB" sz="1800" i="1" dirty="0" smtClean="0"/>
              <a:t>of a Terahertz stand-off Single-Pixel camera for security imaging applications“</a:t>
            </a:r>
            <a:endParaRPr lang="en-GB" sz="1800" i="1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1076966"/>
            <a:ext cx="3212553" cy="32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4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20</a:t>
            </a:fld>
            <a:endParaRPr lang="de-DE" altLang="zh-CN" dirty="0"/>
          </a:p>
        </p:txBody>
      </p:sp>
      <p:pic>
        <p:nvPicPr>
          <p:cNvPr id="206850" name="Picture 2" descr="Reflecti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5" y="1579688"/>
            <a:ext cx="5418688" cy="23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065294" y="1677764"/>
                <a:ext cx="3120598" cy="2038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 equation:</a:t>
                </a:r>
              </a:p>
              <a:p>
                <a14:m>
                  <m:oMath xmlns:m="http://schemas.openxmlformats.org/officeDocument/2006/math">
                    <m:r>
                      <a:rPr lang="en-GB" sz="1400" b="1">
                        <a:latin typeface="Cambria Math" panose="02040503050406030204" pitchFamily="18" charset="0"/>
                      </a:rPr>
                      <m:t>𝐘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𝛟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endParaRPr lang="en-US" sz="14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Projection map: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𝐗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∙</m:t>
                    </m:r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with</a:t>
                </a:r>
                <a:r>
                  <a:rPr lang="en-US" sz="1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de-DE" sz="1400" b="1" i="1"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1400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1…1</m:t>
                            </m:r>
                          </m:e>
                        </m:d>
                      </m:e>
                      <m:sup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sup>
                    </m:sSup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∈</m:t>
                    </m:r>
                    <m:sSup>
                      <m:sSupPr>
                        <m:ctrlPr>
                          <a:rPr lang="de-DE" sz="1400" i="1"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𝑝𝑥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GB" sz="1400" dirty="0" smtClean="0"/>
              </a:p>
              <a:p>
                <a:endParaRPr lang="en-GB" sz="1400" dirty="0" smtClean="0"/>
              </a:p>
              <a:p>
                <a:r>
                  <a:rPr lang="en-GB" sz="1400" i="1" dirty="0" smtClean="0"/>
                  <a:t>Depth map: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𝐝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𝐗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∙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𝐩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diag</m:t>
                    </m:r>
                    <m:sSup>
                      <m:sSupPr>
                        <m:ctrlPr>
                          <a:rPr lang="de-DE" sz="14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4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𝐚</m:t>
                            </m:r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en-US" sz="14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14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with</a:t>
                </a:r>
                <a:r>
                  <a:rPr lang="en-US" sz="14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𝐩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2…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</m:d>
                      </m:e>
                      <m:sup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sup>
                    </m:sSup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de-DE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294" y="1677764"/>
                <a:ext cx="3120598" cy="2038891"/>
              </a:xfrm>
              <a:prstGeom prst="rect">
                <a:avLst/>
              </a:prstGeom>
              <a:blipFill rotWithShape="0">
                <a:blip r:embed="rId4"/>
                <a:stretch>
                  <a:fillRect l="-586" t="-896" b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>
          <a:xfrm>
            <a:off x="484453" y="105415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Model:</a:t>
            </a:r>
            <a:endParaRPr lang="en-GB" b="1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0364" y="428625"/>
            <a:ext cx="7906327" cy="381000"/>
          </a:xfrm>
        </p:spPr>
        <p:txBody>
          <a:bodyPr/>
          <a:lstStyle/>
          <a:p>
            <a:r>
              <a:rPr lang="en-US" sz="2000" dirty="0" smtClean="0"/>
              <a:t>3D imaging: Reconstruction for 3D single-pixel </a:t>
            </a:r>
            <a:r>
              <a:rPr lang="en-US" sz="2000" dirty="0"/>
              <a:t>FMCW radar </a:t>
            </a:r>
          </a:p>
        </p:txBody>
      </p:sp>
    </p:spTree>
    <p:extLst>
      <p:ext uri="{BB962C8B-B14F-4D97-AF65-F5344CB8AC3E}">
        <p14:creationId xmlns:p14="http://schemas.microsoft.com/office/powerpoint/2010/main" val="6909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21</a:t>
            </a:fld>
            <a:endParaRPr lang="de-DE" altLang="zh-CN" dirty="0"/>
          </a:p>
        </p:txBody>
      </p:sp>
      <p:pic>
        <p:nvPicPr>
          <p:cNvPr id="206850" name="Picture 2" descr="Reflecti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5" y="1579688"/>
            <a:ext cx="5418688" cy="232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07520" y="4063959"/>
                <a:ext cx="8044330" cy="308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/>
                  <a:t>Different reconstruction approaches:</a:t>
                </a:r>
              </a:p>
              <a:p>
                <a:endParaRPr lang="en-GB" sz="1400" b="1" u="sng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Separate slice wise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de-DE" sz="1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de-DE" sz="1400">
                              <a:latin typeface="Cambria Math" panose="02040503050406030204" pitchFamily="18" charset="0"/>
                            </a:rPr>
                            <m:t>rec</m:t>
                          </m:r>
                        </m:sub>
                      </m:sSub>
                      <m:r>
                        <a:rPr lang="en-GB" sz="140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de-DE" sz="1400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groupChrPr>
                            <m:e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de-DE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𝛟</m:t>
                                  </m:r>
                                  <m: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4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GB" sz="14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GB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Iterative approach using sparsity in the projection map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de-DE" sz="1400" i="1"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</m:groupChr>
                      </m:e>
                      <m:lim>
                        <m:r>
                          <a:rPr lang="en-GB" sz="1400" b="1" i="1">
                            <a:latin typeface="Cambria Math" panose="02040503050406030204" pitchFamily="18" charset="0"/>
                          </a:rPr>
                          <m:t>𝐚</m:t>
                        </m:r>
                      </m:lim>
                    </m:limLow>
                    <m:d>
                      <m:dPr>
                        <m:begChr m:val="{"/>
                        <m:endChr m:val="}"/>
                        <m:ctrlPr>
                          <a:rPr lang="de-DE" sz="14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𝛟</m:t>
                                </m:r>
                                <m:r>
                                  <a:rPr lang="en-US" sz="1400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400" b="1" i="1">
                                    <a:latin typeface="Cambria Math" panose="02040503050406030204" pitchFamily="18" charset="0"/>
                                  </a:rPr>
                                  <m:t>𝐚</m:t>
                                </m:r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400" b="1" i="1">
                                    <a:latin typeface="Cambria Math" panose="02040503050406030204" pitchFamily="18" charset="0"/>
                                  </a:rPr>
                                  <m:t>𝐘</m:t>
                                </m:r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de-DE" sz="1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𝛹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sz="1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400" b="1" i="1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 smtClean="0"/>
                  <a:t>,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de-DE" sz="1400" b="1" i="1"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guess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de-DE" sz="1400" i="1"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</m:groupChr>
                      </m:e>
                      <m:lim>
                        <m:r>
                          <a:rPr lang="en-GB" sz="1400" b="1" i="1">
                            <a:latin typeface="Cambria Math" panose="02040503050406030204" pitchFamily="18" charset="0"/>
                          </a:rPr>
                          <m:t>𝐗</m:t>
                        </m:r>
                      </m:lim>
                    </m:limLow>
                    <m:d>
                      <m:dPr>
                        <m:begChr m:val="{"/>
                        <m:endChr m:val="}"/>
                        <m:ctrlPr>
                          <a:rPr lang="de-DE" sz="1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𝛟</m:t>
                                </m:r>
                                <m:r>
                                  <a:rPr lang="en-US" sz="1400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1" i="1">
                                    <a:latin typeface="Cambria Math" panose="02040503050406030204" pitchFamily="18" charset="0"/>
                                  </a:rPr>
                                  <m:t>𝐗</m:t>
                                </m:r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>
                                    <a:latin typeface="Cambria Math" panose="02040503050406030204" pitchFamily="18" charset="0"/>
                                  </a:rPr>
                                  <m:t>𝐘</m:t>
                                </m:r>
                              </m:e>
                            </m:d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 smtClean="0"/>
                  <a:t> iteratively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3D reconstruction with additional regularizing terms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1" i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rec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de-DE" sz="1400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groupChrPr>
                            <m:e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</m:groupChr>
                        </m:e>
                        <m:lim>
                          <m:r>
                            <a:rPr lang="en-GB" sz="1400" b="1" i="1">
                              <a:latin typeface="Cambria Math" panose="02040503050406030204" pitchFamily="18" charset="0"/>
                            </a:rPr>
                            <m:t>𝐗</m:t>
                          </m:r>
                        </m:lim>
                      </m:limLow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𝛟</m:t>
                                  </m:r>
                                  <m:r>
                                    <a:rPr lang="en-US" sz="1400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400" b="1" i="1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400" b="1" i="1">
                                      <a:latin typeface="Cambria Math" panose="02040503050406030204" pitchFamily="18" charset="0"/>
                                    </a:rPr>
                                    <m:t>𝐘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𝛹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}"/>
                          <m:ctrlPr>
                            <a:rPr lang="de-DE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𝛹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  <m: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 [</m:t>
                                  </m:r>
                                  <m: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d>
                                        <m:dPr>
                                          <m:ctrlPr>
                                            <a:rPr lang="de-DE" sz="14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400" b="1" i="1">
                                              <a:latin typeface="Cambria Math" panose="02040503050406030204" pitchFamily="18" charset="0"/>
                                            </a:rPr>
                                            <m:t>𝐗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d>
                                    <m:dPr>
                                      <m:ctrlPr>
                                        <a:rPr lang="de-DE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1" i="1"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  <m:d>
                                        <m:dPr>
                                          <m:ctrlPr>
                                            <a:rPr lang="de-DE" sz="14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400" b="1" i="1">
                                              <a:latin typeface="Cambria Math" panose="02040503050406030204" pitchFamily="18" charset="0"/>
                                            </a:rPr>
                                            <m:t>𝐗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200" dirty="0"/>
              </a:p>
              <a:p>
                <a:endParaRPr lang="en-GB" sz="1200" dirty="0" smtClean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20" y="4063959"/>
                <a:ext cx="8044330" cy="3083408"/>
              </a:xfrm>
              <a:prstGeom prst="rect">
                <a:avLst/>
              </a:prstGeom>
              <a:blipFill rotWithShape="0">
                <a:blip r:embed="rId4"/>
                <a:stretch>
                  <a:fillRect l="-455" t="-594" r="-3033" b="-354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065294" y="1677764"/>
                <a:ext cx="3120598" cy="2038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 equation:</a:t>
                </a:r>
              </a:p>
              <a:p>
                <a14:m>
                  <m:oMath xmlns:m="http://schemas.openxmlformats.org/officeDocument/2006/math">
                    <m:r>
                      <a:rPr lang="en-GB" sz="1400" b="1">
                        <a:latin typeface="Cambria Math" panose="02040503050406030204" pitchFamily="18" charset="0"/>
                      </a:rPr>
                      <m:t>𝐘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𝛟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b="1"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endParaRPr lang="en-US" sz="14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b="1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Projection map: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𝐗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∙</m:t>
                    </m:r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with</a:t>
                </a:r>
                <a:r>
                  <a:rPr lang="en-US" sz="1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1400" b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de-DE" sz="1400" b="1" i="1"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1400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1…1</m:t>
                            </m:r>
                          </m:e>
                        </m:d>
                      </m:e>
                      <m:sup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sup>
                    </m:sSup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∈</m:t>
                    </m:r>
                    <m:sSup>
                      <m:sSupPr>
                        <m:ctrlPr>
                          <a:rPr lang="de-DE" sz="1400" i="1"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𝑝𝑥</m:t>
                        </m:r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GB" sz="1400" dirty="0" smtClean="0"/>
              </a:p>
              <a:p>
                <a:endParaRPr lang="en-GB" sz="1400" dirty="0" smtClean="0"/>
              </a:p>
              <a:p>
                <a:r>
                  <a:rPr lang="en-GB" sz="1400" i="1" dirty="0" smtClean="0"/>
                  <a:t>Depth map: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𝐝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𝐗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∙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𝐩</m:t>
                    </m:r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b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diag</m:t>
                    </m:r>
                    <m:sSup>
                      <m:sSupPr>
                        <m:ctrlPr>
                          <a:rPr lang="de-DE" sz="14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4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𝐚</m:t>
                            </m:r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en-US" sz="14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14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with</a:t>
                </a:r>
                <a:r>
                  <a:rPr lang="en-US" sz="14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𝐩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 2…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</m:d>
                      </m:e>
                      <m:sup>
                        <m:r>
                          <a:rPr lang="en-US" sz="1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𝐓</m:t>
                        </m:r>
                      </m:sup>
                    </m:sSup>
                    <m:r>
                      <a:rPr lang="en-US" sz="1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de-DE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294" y="1677764"/>
                <a:ext cx="3120598" cy="2038891"/>
              </a:xfrm>
              <a:prstGeom prst="rect">
                <a:avLst/>
              </a:prstGeom>
              <a:blipFill rotWithShape="0">
                <a:blip r:embed="rId5"/>
                <a:stretch>
                  <a:fillRect l="-586" t="-896" b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>
          <a:xfrm>
            <a:off x="484453" y="1054155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Model:</a:t>
            </a:r>
            <a:endParaRPr lang="en-GB" b="1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0364" y="428625"/>
            <a:ext cx="7906327" cy="381000"/>
          </a:xfrm>
        </p:spPr>
        <p:txBody>
          <a:bodyPr/>
          <a:lstStyle/>
          <a:p>
            <a:r>
              <a:rPr lang="en-US" sz="2000" dirty="0" smtClean="0"/>
              <a:t>3D imaging: Reconstruction for 3D single-pixel </a:t>
            </a:r>
            <a:r>
              <a:rPr lang="en-US" sz="2000" dirty="0"/>
              <a:t>FMCW radar </a:t>
            </a:r>
          </a:p>
        </p:txBody>
      </p:sp>
    </p:spTree>
    <p:extLst>
      <p:ext uri="{BB962C8B-B14F-4D97-AF65-F5344CB8AC3E}">
        <p14:creationId xmlns:p14="http://schemas.microsoft.com/office/powerpoint/2010/main" val="6356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22</a:t>
            </a:fld>
            <a:endParaRPr lang="de-DE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81202" y="1720659"/>
                <a:ext cx="8519768" cy="325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Includes the knowledge that we probably have only one element in each row:</a:t>
                </a:r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Step 1:</a:t>
                </a:r>
                <a:r>
                  <a:rPr lang="en-GB" sz="1600" dirty="0"/>
                  <a:t> </a:t>
                </a:r>
                <a:r>
                  <a:rPr lang="en-GB" sz="1600" dirty="0" smtClean="0"/>
                  <a:t>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de-DE" sz="1600" i="1"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en-GB" sz="160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</m:groupChr>
                      </m:e>
                      <m:lim>
                        <m:r>
                          <a:rPr lang="en-GB" sz="1600" b="1" i="1">
                            <a:latin typeface="Cambria Math" panose="02040503050406030204" pitchFamily="18" charset="0"/>
                          </a:rPr>
                          <m:t>𝐚</m:t>
                        </m:r>
                      </m:lim>
                    </m:limLow>
                    <m:d>
                      <m:dPr>
                        <m:begChr m:val="{"/>
                        <m:endChr m:val="}"/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𝛟</m:t>
                                </m:r>
                                <m:r>
                                  <a:rPr lang="en-US" sz="1600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600" b="1" i="1">
                                    <a:latin typeface="Cambria Math" panose="02040503050406030204" pitchFamily="18" charset="0"/>
                                  </a:rPr>
                                  <m:t>𝐚</m:t>
                                </m:r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1600" b="1" i="1">
                                    <a:latin typeface="Cambria Math" panose="02040503050406030204" pitchFamily="18" charset="0"/>
                                  </a:rPr>
                                  <m:t>𝐘</m:t>
                                </m:r>
                                <m:r>
                                  <a:rPr lang="en-GB" sz="160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𝛹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b="1" i="1">
                                        <a:latin typeface="Cambria Math" panose="02040503050406030204" pitchFamily="18" charset="0"/>
                                      </a:rPr>
                                      <m:t>𝐚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dirty="0" smtClean="0"/>
                  <a:t> </a:t>
                </a:r>
                <a:r>
                  <a:rPr lang="de-DE" sz="1600" dirty="0" err="1" smtClean="0"/>
                  <a:t>up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to</a:t>
                </a:r>
                <a:r>
                  <a:rPr lang="de-DE" sz="1600" dirty="0" smtClean="0"/>
                  <a:t> a high </a:t>
                </a:r>
                <a:r>
                  <a:rPr lang="de-DE" sz="1600" dirty="0" err="1" smtClean="0"/>
                  <a:t>accuracy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of</a:t>
                </a:r>
                <a:r>
                  <a:rPr lang="de-DE" sz="1600" dirty="0" smtClean="0"/>
                  <a:t> a</a:t>
                </a:r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Step 2: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b="1" i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de-DE" sz="1600" b="1" i="1"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guess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de-DE" sz="1600" i="1"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en-GB" sz="160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</m:groupChr>
                      </m:e>
                      <m:lim>
                        <m:r>
                          <a:rPr lang="en-GB" sz="1600" b="1" i="1">
                            <a:latin typeface="Cambria Math" panose="02040503050406030204" pitchFamily="18" charset="0"/>
                          </a:rPr>
                          <m:t>𝐗</m:t>
                        </m:r>
                      </m:lim>
                    </m:limLow>
                    <m:d>
                      <m:dPr>
                        <m:begChr m:val="{"/>
                        <m:endChr m:val="}"/>
                        <m:ctrlPr>
                          <a:rPr lang="de-DE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𝛟</m:t>
                                </m:r>
                                <m:r>
                                  <a:rPr lang="en-US" sz="1600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600" b="1" i="1">
                                    <a:latin typeface="Cambria Math" panose="02040503050406030204" pitchFamily="18" charset="0"/>
                                  </a:rPr>
                                  <m:t>𝐗</m:t>
                                </m:r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600" b="1" i="1">
                                    <a:latin typeface="Cambria Math" panose="02040503050406030204" pitchFamily="18" charset="0"/>
                                  </a:rPr>
                                  <m:t>𝐘</m:t>
                                </m:r>
                              </m:e>
                            </m:d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600" dirty="0"/>
                  <a:t> iteratively </a:t>
                </a:r>
                <a:endParaRPr lang="en-GB" sz="1600" dirty="0" smtClean="0"/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Step 3: Find maxima in each row of </a:t>
                </a:r>
                <a:r>
                  <a:rPr lang="en-GB" sz="1600" b="1" dirty="0" smtClean="0"/>
                  <a:t>X</a:t>
                </a:r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Step 4: New </a:t>
                </a:r>
                <a:r>
                  <a:rPr lang="en-GB" sz="1600" b="1" dirty="0" smtClean="0"/>
                  <a:t>X</a:t>
                </a:r>
                <a:r>
                  <a:rPr lang="en-GB" sz="1600" dirty="0" smtClean="0"/>
                  <a:t> is created with zeros and projection map coefficients at the maxima positions</a:t>
                </a:r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Step 5: Go to step 2</a:t>
                </a:r>
                <a:endParaRPr lang="en-GB" sz="16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02" y="1720659"/>
                <a:ext cx="8519768" cy="3256276"/>
              </a:xfrm>
              <a:prstGeom prst="rect">
                <a:avLst/>
              </a:prstGeom>
              <a:blipFill rotWithShape="1">
                <a:blip r:embed="rId3"/>
                <a:stretch>
                  <a:fillRect l="-429" t="-562" b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182274" y="1105101"/>
            <a:ext cx="576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Iterative approach using sparsity in the projection </a:t>
            </a:r>
            <a:r>
              <a:rPr lang="en-US" sz="1600" b="1" dirty="0" smtClean="0"/>
              <a:t>map</a:t>
            </a:r>
            <a:endParaRPr lang="en-GB" sz="16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00364" y="428625"/>
            <a:ext cx="7906327" cy="381000"/>
          </a:xfrm>
        </p:spPr>
        <p:txBody>
          <a:bodyPr/>
          <a:lstStyle/>
          <a:p>
            <a:r>
              <a:rPr lang="en-US" sz="2000" dirty="0" smtClean="0"/>
              <a:t>3D imaging: Reconstruction for 3D single-pixel </a:t>
            </a:r>
            <a:r>
              <a:rPr lang="en-US" sz="2000" dirty="0"/>
              <a:t>FMCW radar </a:t>
            </a:r>
          </a:p>
        </p:txBody>
      </p:sp>
    </p:spTree>
    <p:extLst>
      <p:ext uri="{BB962C8B-B14F-4D97-AF65-F5344CB8AC3E}">
        <p14:creationId xmlns:p14="http://schemas.microsoft.com/office/powerpoint/2010/main" val="14961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956550" y="6611137"/>
            <a:ext cx="990600" cy="246863"/>
          </a:xfrm>
        </p:spPr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23</a:t>
            </a:fld>
            <a:endParaRPr lang="de-DE" altLang="zh-CN" dirty="0"/>
          </a:p>
        </p:txBody>
      </p:sp>
      <p:pic>
        <p:nvPicPr>
          <p:cNvPr id="207883" name="Bild 9" descr="128_proma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 bwMode="auto">
          <a:xfrm>
            <a:off x="1240858" y="2342071"/>
            <a:ext cx="7487506" cy="22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2" name="Bild 32" descr="128_rangema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"/>
          <a:stretch/>
        </p:blipFill>
        <p:spPr bwMode="auto">
          <a:xfrm>
            <a:off x="1223272" y="4349649"/>
            <a:ext cx="7385019" cy="22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06077" y="2352322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Projection map:</a:t>
            </a:r>
            <a:endParaRPr lang="en-GB" sz="14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06077" y="4341546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Depth map:</a:t>
            </a:r>
            <a:endParaRPr lang="en-GB" sz="1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21825" y="1155938"/>
            <a:ext cx="7163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Simulation with human 3D point cloud for varying measurement noise:</a:t>
            </a:r>
            <a:endParaRPr lang="en-GB" sz="1600" b="1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en-US" sz="2000" dirty="0" smtClean="0"/>
              <a:t>Reconstruction for 3D single-pixel </a:t>
            </a:r>
            <a:r>
              <a:rPr lang="en-US" sz="2000" dirty="0"/>
              <a:t>FMCW radar </a:t>
            </a:r>
          </a:p>
        </p:txBody>
      </p:sp>
      <p:sp>
        <p:nvSpPr>
          <p:cNvPr id="6" name="Pfeil nach rechts 5"/>
          <p:cNvSpPr/>
          <p:nvPr/>
        </p:nvSpPr>
        <p:spPr bwMode="auto">
          <a:xfrm>
            <a:off x="2928393" y="2048671"/>
            <a:ext cx="5561637" cy="287501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699321" y="1772203"/>
            <a:ext cx="1799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solidFill>
                  <a:schemeClr val="bg1">
                    <a:lumMod val="50000"/>
                  </a:schemeClr>
                </a:solidFill>
              </a:rPr>
              <a:t>Higher noise</a:t>
            </a:r>
            <a:endParaRPr lang="en-GB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09211" y="6399026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Sampling </a:t>
            </a:r>
            <a:r>
              <a:rPr lang="de-DE" dirty="0" err="1" smtClean="0"/>
              <a:t>ratio</a:t>
            </a:r>
            <a:r>
              <a:rPr lang="de-DE" dirty="0" smtClean="0"/>
              <a:t>: M = 0.75N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3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24</a:t>
            </a:fld>
            <a:endParaRPr lang="de-DE" altLang="zh-CN" dirty="0"/>
          </a:p>
        </p:txBody>
      </p:sp>
      <p:pic>
        <p:nvPicPr>
          <p:cNvPr id="208898" name="Bild 28" descr="untitl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"/>
          <a:stretch/>
        </p:blipFill>
        <p:spPr bwMode="auto">
          <a:xfrm>
            <a:off x="1209100" y="2307712"/>
            <a:ext cx="7500791" cy="22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7" name="Grafik 1" descr="untitled_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"/>
          <a:stretch/>
        </p:blipFill>
        <p:spPr bwMode="auto">
          <a:xfrm>
            <a:off x="1209100" y="4351667"/>
            <a:ext cx="7500791" cy="22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196850" y="6275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196850" y="10847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96850" y="29214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196850" y="476614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406078" y="2323321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Projection map:</a:t>
            </a:r>
            <a:endParaRPr lang="en-GB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06078" y="4312545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Depth map:</a:t>
            </a:r>
            <a:endParaRPr lang="en-GB" sz="1400" b="1" dirty="0"/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en-US" sz="2000" dirty="0" smtClean="0"/>
              <a:t>Reconstruction for 3D single-pixel </a:t>
            </a:r>
            <a:r>
              <a:rPr lang="en-US" sz="2000" dirty="0"/>
              <a:t>FMCW radar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1824" y="1155938"/>
            <a:ext cx="7895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Simulation with human 3D point cloud for varying number of measurements:</a:t>
            </a:r>
            <a:endParaRPr lang="en-GB" sz="1600" b="1" dirty="0"/>
          </a:p>
        </p:txBody>
      </p:sp>
      <p:sp>
        <p:nvSpPr>
          <p:cNvPr id="19" name="Pfeil nach rechts 18"/>
          <p:cNvSpPr/>
          <p:nvPr/>
        </p:nvSpPr>
        <p:spPr bwMode="auto">
          <a:xfrm>
            <a:off x="2934181" y="2062617"/>
            <a:ext cx="5561637" cy="287501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15067" y="1777316"/>
            <a:ext cx="244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solidFill>
                  <a:schemeClr val="bg1">
                    <a:lumMod val="50000"/>
                  </a:schemeClr>
                </a:solidFill>
              </a:rPr>
              <a:t>Lower Sampling</a:t>
            </a:r>
            <a:endParaRPr lang="en-GB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- Roadmap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25</a:t>
            </a:fld>
            <a:endParaRPr lang="de-DE" altLang="zh-CN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8"/>
          <a:stretch/>
        </p:blipFill>
        <p:spPr bwMode="auto">
          <a:xfrm>
            <a:off x="1620521" y="2189382"/>
            <a:ext cx="1809749" cy="90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97618" y="2457746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11/2015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67132" y="3344926"/>
            <a:ext cx="130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06/2016</a:t>
            </a:r>
            <a:endParaRPr lang="en-US" dirty="0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2"/>
          <a:stretch/>
        </p:blipFill>
        <p:spPr bwMode="auto">
          <a:xfrm>
            <a:off x="1620521" y="3095443"/>
            <a:ext cx="2952749" cy="88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9"/>
          <a:stretch/>
        </p:blipFill>
        <p:spPr bwMode="auto">
          <a:xfrm>
            <a:off x="1620521" y="3979561"/>
            <a:ext cx="3867149" cy="93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362720" y="43137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07/2016</a:t>
            </a:r>
            <a:endParaRPr lang="en-US" dirty="0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" y="1217240"/>
            <a:ext cx="1890813" cy="9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1" y="2087880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240167" y="1495785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start</a:t>
            </a:r>
            <a:r>
              <a:rPr lang="de-DE" dirty="0" smtClean="0"/>
              <a:t>: 09/2015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150551" y="1495785"/>
            <a:ext cx="436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i</a:t>
            </a:r>
            <a:r>
              <a:rPr lang="en-GB" dirty="0" smtClean="0"/>
              <a:t>mproving </a:t>
            </a:r>
            <a:r>
              <a:rPr lang="en-GB" dirty="0"/>
              <a:t>THz spiral imaging through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sparse </a:t>
            </a:r>
            <a:r>
              <a:rPr lang="en-GB" dirty="0"/>
              <a:t>domains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07279" y="2457746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optimal </a:t>
            </a:r>
            <a:r>
              <a:rPr lang="de-DE" dirty="0" err="1" smtClean="0">
                <a:sym typeface="Wingdings" pitchFamily="2" charset="2"/>
              </a:rPr>
              <a:t>mask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switching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957695" y="334172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blind calibration with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THz-SLM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6803515" y="431375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3</a:t>
            </a:r>
            <a:r>
              <a:rPr lang="de-DE" dirty="0" smtClean="0">
                <a:sym typeface="Wingdings" pitchFamily="2" charset="2"/>
              </a:rPr>
              <a:t>D </a:t>
            </a:r>
            <a:r>
              <a:rPr lang="de-DE" dirty="0" err="1" smtClean="0">
                <a:sym typeface="Wingdings" pitchFamily="2" charset="2"/>
              </a:rPr>
              <a:t>imaging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847371" y="5367584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CoSIP Colloquium 04.07.16 - 05.07.16 in Aachen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411384" y="536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Status at the 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211044" y="1658967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45332" y="5238499"/>
            <a:ext cx="8327613" cy="644202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09670" y="2288469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317777" y="3517154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88299" y="4353749"/>
            <a:ext cx="577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sym typeface="Wingdings 2"/>
              </a:rPr>
              <a:t>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2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Roadmap: Next Steps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26</a:t>
            </a:fld>
            <a:endParaRPr lang="de-DE" altLang="zh-CN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1"/>
          <a:stretch/>
        </p:blipFill>
        <p:spPr bwMode="auto">
          <a:xfrm>
            <a:off x="838659" y="1502229"/>
            <a:ext cx="5020575" cy="272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153418" y="20509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05/2017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704630" y="3324584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12/2017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691980" y="4255259"/>
            <a:ext cx="4115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Prototype </a:t>
            </a:r>
            <a:br>
              <a:rPr lang="de-DE" sz="2400" b="1" dirty="0" smtClean="0"/>
            </a:br>
            <a:r>
              <a:rPr lang="de-DE" sz="2400" b="1" dirty="0" smtClean="0"/>
              <a:t>of a THz-CS stand-off SPC </a:t>
            </a:r>
            <a:endParaRPr lang="en-US" sz="2400" b="1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58" y="4105084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53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70860" y="2963216"/>
            <a:ext cx="4887912" cy="708528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dirty="0" err="1" smtClean="0"/>
              <a:t>Thank</a:t>
            </a:r>
            <a:r>
              <a:rPr lang="de-DE" sz="4000" dirty="0" smtClean="0"/>
              <a:t> </a:t>
            </a:r>
            <a:r>
              <a:rPr lang="de-DE" sz="4000" dirty="0" err="1" smtClean="0"/>
              <a:t>you</a:t>
            </a:r>
            <a:r>
              <a:rPr lang="de-DE" sz="4000" dirty="0" smtClean="0"/>
              <a:t>!</a:t>
            </a:r>
            <a:endParaRPr lang="en-US" sz="4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27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329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088" y="1143000"/>
            <a:ext cx="8589962" cy="1194815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de-DE" altLang="de-DE" sz="1600" dirty="0" smtClean="0">
                <a:latin typeface="Arial" charset="0"/>
                <a:cs typeface="Arial" charset="0"/>
              </a:rPr>
              <a:t>K</a:t>
            </a:r>
            <a:r>
              <a:rPr lang="de-DE" altLang="de-DE" sz="1600" dirty="0">
                <a:latin typeface="Arial" charset="0"/>
                <a:cs typeface="Arial" charset="0"/>
              </a:rPr>
              <a:t>. B. Cooper, R. J. Dengler, N. Llombart, B. Thomas, G. Chattopadhyay, and P. H. Siegel, THz </a:t>
            </a:r>
            <a:r>
              <a:rPr lang="de-DE" altLang="de-DE" sz="1600" dirty="0" err="1">
                <a:latin typeface="Arial" charset="0"/>
                <a:cs typeface="Arial" charset="0"/>
              </a:rPr>
              <a:t>imaging</a:t>
            </a:r>
            <a:r>
              <a:rPr lang="de-DE" altLang="de-DE" sz="1600" dirty="0">
                <a:latin typeface="Arial" charset="0"/>
                <a:cs typeface="Arial" charset="0"/>
              </a:rPr>
              <a:t> </a:t>
            </a:r>
            <a:r>
              <a:rPr lang="de-DE" altLang="de-DE" sz="1600" dirty="0" err="1">
                <a:latin typeface="Arial" charset="0"/>
                <a:cs typeface="Arial" charset="0"/>
              </a:rPr>
              <a:t>radar</a:t>
            </a:r>
            <a:r>
              <a:rPr lang="de-DE" altLang="de-DE" sz="1600" dirty="0">
                <a:latin typeface="Arial" charset="0"/>
                <a:cs typeface="Arial" charset="0"/>
              </a:rPr>
              <a:t> for </a:t>
            </a:r>
            <a:r>
              <a:rPr lang="de-DE" altLang="de-DE" sz="1600" dirty="0" err="1">
                <a:latin typeface="Arial" charset="0"/>
                <a:cs typeface="Arial" charset="0"/>
              </a:rPr>
              <a:t>standoff</a:t>
            </a:r>
            <a:r>
              <a:rPr lang="de-DE" altLang="de-DE" sz="1600" dirty="0">
                <a:latin typeface="Arial" charset="0"/>
                <a:cs typeface="Arial" charset="0"/>
              </a:rPr>
              <a:t> </a:t>
            </a:r>
            <a:r>
              <a:rPr lang="de-DE" altLang="de-DE" sz="1600" dirty="0" err="1">
                <a:latin typeface="Arial" charset="0"/>
                <a:cs typeface="Arial" charset="0"/>
              </a:rPr>
              <a:t>personnel</a:t>
            </a:r>
            <a:r>
              <a:rPr lang="de-DE" altLang="de-DE" sz="1600" dirty="0">
                <a:latin typeface="Arial" charset="0"/>
                <a:cs typeface="Arial" charset="0"/>
              </a:rPr>
              <a:t> </a:t>
            </a:r>
            <a:r>
              <a:rPr lang="de-DE" altLang="de-DE" sz="1600" dirty="0" err="1">
                <a:latin typeface="Arial" charset="0"/>
                <a:cs typeface="Arial" charset="0"/>
              </a:rPr>
              <a:t>screening</a:t>
            </a:r>
            <a:r>
              <a:rPr lang="de-DE" altLang="de-DE" sz="1600" dirty="0">
                <a:latin typeface="Arial" charset="0"/>
                <a:cs typeface="Arial" charset="0"/>
              </a:rPr>
              <a:t>, IEEE Trans. THz </a:t>
            </a:r>
            <a:r>
              <a:rPr lang="de-DE" altLang="de-DE" sz="1600" dirty="0" err="1">
                <a:latin typeface="Arial" charset="0"/>
                <a:cs typeface="Arial" charset="0"/>
              </a:rPr>
              <a:t>Sci</a:t>
            </a:r>
            <a:r>
              <a:rPr lang="de-DE" altLang="de-DE" sz="1600" dirty="0">
                <a:latin typeface="Arial" charset="0"/>
                <a:cs typeface="Arial" charset="0"/>
              </a:rPr>
              <a:t>. Technol., vol. 1, no. 1, pp. 169–182, 2011.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28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2899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1" y="428625"/>
            <a:ext cx="6634992" cy="381000"/>
          </a:xfrm>
        </p:spPr>
        <p:txBody>
          <a:bodyPr/>
          <a:lstStyle/>
          <a:p>
            <a:r>
              <a:rPr lang="en-US" sz="2000" smtClean="0"/>
              <a:t>Introduction: Terahertz Radiation (THz)</a:t>
            </a:r>
            <a:endParaRPr lang="en-US" sz="200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088" y="1143000"/>
            <a:ext cx="8589962" cy="2031968"/>
          </a:xfrm>
        </p:spPr>
        <p:txBody>
          <a:bodyPr/>
          <a:lstStyle/>
          <a:p>
            <a:r>
              <a:rPr lang="de-DE" sz="1800" dirty="0" err="1" smtClean="0"/>
              <a:t>electromagnetic</a:t>
            </a:r>
            <a:r>
              <a:rPr lang="de-DE" sz="1800" dirty="0" smtClean="0"/>
              <a:t> </a:t>
            </a:r>
            <a:r>
              <a:rPr lang="de-DE" sz="1800" dirty="0" err="1" smtClean="0"/>
              <a:t>radiation</a:t>
            </a:r>
            <a:r>
              <a:rPr lang="de-DE" sz="1800" dirty="0" smtClean="0"/>
              <a:t> outside of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visible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endParaRPr lang="de-DE" sz="1800" dirty="0" smtClean="0"/>
          </a:p>
          <a:p>
            <a:endParaRPr lang="de-DE" sz="1800" dirty="0" smtClean="0"/>
          </a:p>
          <a:p>
            <a:pPr marL="0" indent="0">
              <a:buNone/>
            </a:pPr>
            <a:r>
              <a:rPr lang="de-DE" sz="1800" b="1" dirty="0" smtClean="0"/>
              <a:t>Advantages:</a:t>
            </a:r>
          </a:p>
          <a:p>
            <a:r>
              <a:rPr lang="de-DE" sz="1800" dirty="0" err="1" smtClean="0"/>
              <a:t>ability</a:t>
            </a:r>
            <a:r>
              <a:rPr lang="de-DE" sz="1800" dirty="0" smtClean="0"/>
              <a:t> to </a:t>
            </a:r>
            <a:r>
              <a:rPr lang="de-DE" sz="1800" dirty="0" err="1" smtClean="0"/>
              <a:t>penetrate</a:t>
            </a:r>
            <a:r>
              <a:rPr lang="de-DE" sz="1800" dirty="0" smtClean="0"/>
              <a:t> </a:t>
            </a:r>
            <a:r>
              <a:rPr lang="de-DE" sz="1800" dirty="0" err="1" smtClean="0"/>
              <a:t>many</a:t>
            </a:r>
            <a:r>
              <a:rPr lang="de-DE" sz="1800" dirty="0" smtClean="0"/>
              <a:t> optical </a:t>
            </a:r>
            <a:r>
              <a:rPr lang="de-DE" sz="1800" dirty="0" err="1" smtClean="0"/>
              <a:t>obstructions</a:t>
            </a:r>
            <a:r>
              <a:rPr lang="de-DE" sz="1800" dirty="0" smtClean="0"/>
              <a:t> (</a:t>
            </a:r>
            <a:r>
              <a:rPr lang="de-DE" sz="1800" dirty="0" err="1" smtClean="0"/>
              <a:t>clothing</a:t>
            </a:r>
            <a:r>
              <a:rPr lang="de-DE" sz="1800" dirty="0" smtClean="0"/>
              <a:t>, </a:t>
            </a:r>
            <a:r>
              <a:rPr lang="de-DE" sz="1800" dirty="0" err="1" smtClean="0"/>
              <a:t>plastics</a:t>
            </a:r>
            <a:r>
              <a:rPr lang="de-DE" sz="1800" dirty="0" smtClean="0"/>
              <a:t>, etc.)</a:t>
            </a:r>
            <a:endParaRPr lang="de-DE" sz="1800" dirty="0"/>
          </a:p>
          <a:p>
            <a:r>
              <a:rPr lang="de-DE" sz="1800" dirty="0" smtClean="0"/>
              <a:t>not </a:t>
            </a:r>
            <a:r>
              <a:rPr lang="de-DE" sz="1800" dirty="0" err="1" smtClean="0"/>
              <a:t>harmful</a:t>
            </a:r>
            <a:r>
              <a:rPr lang="de-DE" sz="1800" dirty="0" smtClean="0"/>
              <a:t> to people/</a:t>
            </a:r>
            <a:r>
              <a:rPr lang="de-DE" sz="1800" dirty="0" err="1" smtClean="0"/>
              <a:t>living</a:t>
            </a:r>
            <a:r>
              <a:rPr lang="de-DE" sz="1800" dirty="0" smtClean="0"/>
              <a:t> </a:t>
            </a:r>
            <a:r>
              <a:rPr lang="de-DE" sz="1800" dirty="0" err="1" smtClean="0"/>
              <a:t>tissue</a:t>
            </a:r>
            <a:r>
              <a:rPr lang="de-DE" sz="1800" dirty="0" smtClean="0"/>
              <a:t> (</a:t>
            </a:r>
            <a:r>
              <a:rPr lang="de-DE" sz="1800" dirty="0" err="1" smtClean="0"/>
              <a:t>unlike</a:t>
            </a:r>
            <a:r>
              <a:rPr lang="de-DE" sz="1800" dirty="0" smtClean="0"/>
              <a:t> X-</a:t>
            </a:r>
            <a:r>
              <a:rPr lang="de-DE" sz="1800" dirty="0" err="1" smtClean="0"/>
              <a:t>rays</a:t>
            </a:r>
            <a:r>
              <a:rPr lang="de-DE" sz="1800" dirty="0" smtClean="0"/>
              <a:t>!!!)</a:t>
            </a:r>
          </a:p>
          <a:p>
            <a:pPr marL="0" indent="0">
              <a:buNone/>
            </a:pPr>
            <a:r>
              <a:rPr lang="de-DE" sz="1800" dirty="0" smtClean="0">
                <a:sym typeface="Wingdings" pitchFamily="2" charset="2"/>
              </a:rPr>
              <a:t>		 </a:t>
            </a:r>
            <a:r>
              <a:rPr lang="de-DE" sz="1800" dirty="0" err="1">
                <a:sym typeface="Wingdings" pitchFamily="2" charset="2"/>
              </a:rPr>
              <a:t>good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suited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tool</a:t>
            </a:r>
            <a:r>
              <a:rPr lang="de-DE" sz="1800" dirty="0">
                <a:sym typeface="Wingdings" pitchFamily="2" charset="2"/>
              </a:rPr>
              <a:t> </a:t>
            </a:r>
            <a:r>
              <a:rPr lang="de-DE" sz="1800" dirty="0" err="1">
                <a:sym typeface="Wingdings" pitchFamily="2" charset="2"/>
              </a:rPr>
              <a:t>for</a:t>
            </a:r>
            <a:r>
              <a:rPr lang="de-DE" sz="1800" dirty="0">
                <a:sym typeface="Wingdings" pitchFamily="2" charset="2"/>
              </a:rPr>
              <a:t> „</a:t>
            </a:r>
            <a:r>
              <a:rPr lang="de-DE" sz="1800" i="1" dirty="0">
                <a:sym typeface="Wingdings" pitchFamily="2" charset="2"/>
              </a:rPr>
              <a:t>Security </a:t>
            </a:r>
            <a:r>
              <a:rPr lang="de-DE" sz="1800" i="1" dirty="0" err="1">
                <a:sym typeface="Wingdings" pitchFamily="2" charset="2"/>
              </a:rPr>
              <a:t>applications</a:t>
            </a:r>
            <a:r>
              <a:rPr lang="de-DE" sz="1800" i="1" dirty="0" smtClean="0">
                <a:sym typeface="Wingdings" pitchFamily="2" charset="2"/>
              </a:rPr>
              <a:t>“</a:t>
            </a:r>
            <a:endParaRPr lang="de-DE" sz="18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3</a:t>
            </a:fld>
            <a:endParaRPr lang="de-DE" altLang="zh-CN" dirty="0"/>
          </a:p>
        </p:txBody>
      </p:sp>
      <p:sp>
        <p:nvSpPr>
          <p:cNvPr id="5" name="Textfeld 4"/>
          <p:cNvSpPr txBox="1"/>
          <p:nvPr/>
        </p:nvSpPr>
        <p:spPr>
          <a:xfrm>
            <a:off x="364066" y="3412077"/>
            <a:ext cx="42819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de-DE" b="1" dirty="0" err="1"/>
              <a:t>Disadvantages</a:t>
            </a:r>
            <a:r>
              <a:rPr lang="de-DE" dirty="0"/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invisible </a:t>
            </a:r>
            <a:r>
              <a:rPr lang="de-DE" dirty="0" err="1"/>
              <a:t>radiation</a:t>
            </a: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err="1"/>
              <a:t>difficult</a:t>
            </a:r>
            <a:r>
              <a:rPr lang="de-DE" dirty="0"/>
              <a:t> to </a:t>
            </a:r>
            <a:r>
              <a:rPr lang="de-DE" dirty="0" err="1"/>
              <a:t>generate</a:t>
            </a:r>
            <a:r>
              <a:rPr lang="de-DE" dirty="0"/>
              <a:t>/</a:t>
            </a:r>
            <a:r>
              <a:rPr lang="de-DE" dirty="0" err="1"/>
              <a:t>detect</a:t>
            </a: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limited analog processing </a:t>
            </a:r>
            <a:r>
              <a:rPr lang="de-DE" dirty="0" err="1" smtClean="0"/>
              <a:t>capabilities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large optical components </a:t>
            </a:r>
            <a:r>
              <a:rPr lang="de-DE" dirty="0" err="1" smtClean="0"/>
              <a:t>necessary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599267" y="519693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how</a:t>
            </a:r>
            <a:r>
              <a:rPr lang="de-DE" b="1" dirty="0" smtClean="0"/>
              <a:t> </a:t>
            </a:r>
            <a:r>
              <a:rPr lang="de-DE" b="1" dirty="0" err="1" smtClean="0"/>
              <a:t>can</a:t>
            </a:r>
            <a:r>
              <a:rPr lang="de-DE" b="1" dirty="0" smtClean="0"/>
              <a:t> CS </a:t>
            </a:r>
            <a:r>
              <a:rPr lang="de-DE" b="1" dirty="0" err="1" smtClean="0"/>
              <a:t>help</a:t>
            </a:r>
            <a:r>
              <a:rPr lang="de-DE" b="1" dirty="0" smtClean="0"/>
              <a:t> with </a:t>
            </a:r>
            <a:r>
              <a:rPr lang="de-DE" b="1" dirty="0" err="1" smtClean="0"/>
              <a:t>that</a:t>
            </a:r>
            <a:r>
              <a:rPr lang="de-DE" b="1" dirty="0" smtClean="0"/>
              <a:t>?</a:t>
            </a:r>
            <a:endParaRPr lang="en-US" b="1" dirty="0"/>
          </a:p>
        </p:txBody>
      </p:sp>
      <p:sp>
        <p:nvSpPr>
          <p:cNvPr id="7" name="Pfeil nach rechts 6"/>
          <p:cNvSpPr/>
          <p:nvPr/>
        </p:nvSpPr>
        <p:spPr bwMode="auto">
          <a:xfrm>
            <a:off x="1903903" y="5101399"/>
            <a:ext cx="601133" cy="5604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5960522" y="3776141"/>
            <a:ext cx="2585014" cy="2836573"/>
            <a:chOff x="5962554" y="3149600"/>
            <a:chExt cx="2879327" cy="3234506"/>
          </a:xfrm>
        </p:grpSpPr>
        <p:pic>
          <p:nvPicPr>
            <p:cNvPr id="8" name="Picture 2" descr="DSCN0171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554" y="3149600"/>
              <a:ext cx="2123583" cy="276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Gerade Verbindung mit Pfeil 9"/>
            <p:cNvCxnSpPr/>
            <p:nvPr/>
          </p:nvCxnSpPr>
          <p:spPr bwMode="auto">
            <a:xfrm flipH="1">
              <a:off x="8221125" y="3149600"/>
              <a:ext cx="8467" cy="2767013"/>
            </a:xfrm>
            <a:prstGeom prst="straightConnector1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sp>
          <p:nvSpPr>
            <p:cNvPr id="11" name="Textfeld 10"/>
            <p:cNvSpPr txBox="1"/>
            <p:nvPr/>
          </p:nvSpPr>
          <p:spPr>
            <a:xfrm>
              <a:off x="8209977" y="4356907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/>
                  <a:cs typeface="Arial"/>
                </a:rPr>
                <a:t>≈</a:t>
              </a:r>
              <a:r>
                <a:rPr lang="de-DE" dirty="0" smtClean="0"/>
                <a:t>2m</a:t>
              </a:r>
              <a:endParaRPr lang="en-US" dirty="0"/>
            </a:p>
          </p:txBody>
        </p:sp>
        <p:cxnSp>
          <p:nvCxnSpPr>
            <p:cNvPr id="12" name="Gerade Verbindung mit Pfeil 11"/>
            <p:cNvCxnSpPr/>
            <p:nvPr/>
          </p:nvCxnSpPr>
          <p:spPr bwMode="auto">
            <a:xfrm flipH="1" flipV="1">
              <a:off x="5962555" y="6005498"/>
              <a:ext cx="2123582" cy="8466"/>
            </a:xfrm>
            <a:prstGeom prst="straightConnector1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sp>
          <p:nvSpPr>
            <p:cNvPr id="13" name="Textfeld 12"/>
            <p:cNvSpPr txBox="1"/>
            <p:nvPr/>
          </p:nvSpPr>
          <p:spPr>
            <a:xfrm>
              <a:off x="6708393" y="6014774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/>
                  <a:cs typeface="Arial"/>
                </a:rPr>
                <a:t>≈</a:t>
              </a:r>
              <a:r>
                <a:rPr lang="de-DE" dirty="0" smtClean="0"/>
                <a:t>1.5m</a:t>
              </a:r>
              <a:endParaRPr lang="en-US" dirty="0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5861915" y="339834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THz-Body Scanner</a:t>
            </a:r>
            <a:endParaRPr lang="en-US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67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Introduction</a:t>
            </a:r>
            <a:r>
              <a:rPr lang="de-DE" sz="2000" dirty="0" smtClean="0"/>
              <a:t>: CS for THz Body Scanners</a:t>
            </a:r>
            <a:endParaRPr lang="en-US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088" y="3437557"/>
            <a:ext cx="8589962" cy="400752"/>
          </a:xfrm>
        </p:spPr>
        <p:txBody>
          <a:bodyPr/>
          <a:lstStyle/>
          <a:p>
            <a:r>
              <a:rPr lang="de-DE" dirty="0" smtClean="0"/>
              <a:t>on </a:t>
            </a:r>
            <a:r>
              <a:rPr lang="de-DE" dirty="0" err="1" smtClean="0"/>
              <a:t>the</a:t>
            </a:r>
            <a:r>
              <a:rPr lang="de-DE" dirty="0" smtClean="0"/>
              <a:t> THz-SLM </a:t>
            </a:r>
            <a:r>
              <a:rPr lang="de-DE" dirty="0" err="1" smtClean="0"/>
              <a:t>runs</a:t>
            </a:r>
            <a:r>
              <a:rPr lang="de-DE" dirty="0" smtClean="0"/>
              <a:t> an </a:t>
            </a:r>
            <a:r>
              <a:rPr lang="de-DE" dirty="0" err="1" smtClean="0"/>
              <a:t>acquisition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here</a:t>
            </a:r>
            <a:r>
              <a:rPr lang="de-DE" dirty="0" smtClean="0">
                <a:sym typeface="Wingdings" pitchFamily="2" charset="2"/>
              </a:rPr>
              <a:t> CS </a:t>
            </a:r>
            <a:r>
              <a:rPr lang="de-DE" dirty="0" err="1" smtClean="0">
                <a:sym typeface="Wingdings" pitchFamily="2" charset="2"/>
              </a:rPr>
              <a:t>can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help</a:t>
            </a:r>
            <a:r>
              <a:rPr lang="de-DE" dirty="0" smtClean="0"/>
              <a:t> 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4</a:t>
            </a:fld>
            <a:endParaRPr lang="de-DE" altLang="zh-CN" dirty="0"/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5" y="1023303"/>
            <a:ext cx="4715933" cy="22194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1800" y="1053969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Block </a:t>
            </a:r>
            <a:r>
              <a:rPr lang="de-DE" dirty="0" err="1" smtClean="0"/>
              <a:t>Diagram</a:t>
            </a:r>
            <a:endParaRPr lang="de-DE" dirty="0" smtClean="0"/>
          </a:p>
          <a:p>
            <a:pPr algn="ctr"/>
            <a:r>
              <a:rPr lang="de-DE" dirty="0" smtClean="0"/>
              <a:t>THz-SPC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150558" y="3928528"/>
            <a:ext cx="38715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of </a:t>
            </a:r>
            <a:r>
              <a:rPr lang="de-DE" dirty="0" err="1" smtClean="0"/>
              <a:t>measurements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acquisition</a:t>
            </a:r>
            <a:r>
              <a:rPr lang="de-DE" dirty="0" smtClean="0"/>
              <a:t>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de-DE" dirty="0" err="1" smtClean="0"/>
              <a:t>improve</a:t>
            </a:r>
            <a:r>
              <a:rPr lang="de-DE" dirty="0" smtClean="0"/>
              <a:t> image resolution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de-DE" dirty="0" err="1" smtClean="0"/>
              <a:t>combat</a:t>
            </a:r>
            <a:r>
              <a:rPr lang="de-DE" dirty="0" smtClean="0"/>
              <a:t> </a:t>
            </a:r>
            <a:r>
              <a:rPr lang="de-DE" dirty="0" err="1" smtClean="0"/>
              <a:t>imaging</a:t>
            </a:r>
            <a:r>
              <a:rPr lang="de-DE" dirty="0" smtClean="0"/>
              <a:t> </a:t>
            </a:r>
            <a:r>
              <a:rPr lang="de-DE" dirty="0" err="1" smtClean="0"/>
              <a:t>artifacts</a:t>
            </a:r>
            <a:endParaRPr lang="de-DE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de-DE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Introduction</a:t>
            </a:r>
            <a:r>
              <a:rPr lang="de-DE" sz="2000" dirty="0" smtClean="0"/>
              <a:t>: Software Experiments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5</a:t>
            </a:fld>
            <a:endParaRPr lang="de-DE" altLang="zh-CN" dirty="0"/>
          </a:p>
        </p:txBody>
      </p:sp>
      <p:pic>
        <p:nvPicPr>
          <p:cNvPr id="5" name="mask compress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52" t="7988" r="9723" b="11013"/>
          <a:stretch/>
        </p:blipFill>
        <p:spPr>
          <a:xfrm>
            <a:off x="828890" y="1341945"/>
            <a:ext cx="3006510" cy="23498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70000" y="96373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Bernoulli-</a:t>
            </a:r>
            <a:r>
              <a:rPr lang="de-DE" dirty="0" err="1" smtClean="0"/>
              <a:t>Masks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67003" y="3859336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smtClean="0"/>
              <a:t>pseudo-</a:t>
            </a:r>
            <a:r>
              <a:rPr lang="de-DE" dirty="0" err="1" smtClean="0"/>
              <a:t>random</a:t>
            </a:r>
            <a:r>
              <a:rPr lang="de-DE" dirty="0" smtClean="0"/>
              <a:t> </a:t>
            </a:r>
            <a:r>
              <a:rPr lang="de-DE" dirty="0" err="1" smtClean="0"/>
              <a:t>illumination</a:t>
            </a:r>
            <a:r>
              <a:rPr lang="de-DE" dirty="0" smtClean="0"/>
              <a:t> </a:t>
            </a:r>
            <a:r>
              <a:rPr lang="de-DE" dirty="0" err="1" smtClean="0"/>
              <a:t>patterns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591715" y="4724391"/>
            <a:ext cx="6968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what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optimal </a:t>
            </a:r>
            <a:r>
              <a:rPr lang="de-DE" b="1" dirty="0" err="1" smtClean="0"/>
              <a:t>illumination</a:t>
            </a:r>
            <a:r>
              <a:rPr lang="de-DE" b="1" dirty="0" smtClean="0"/>
              <a:t> </a:t>
            </a:r>
            <a:r>
              <a:rPr lang="de-DE" b="1" dirty="0" err="1" smtClean="0"/>
              <a:t>pattern</a:t>
            </a:r>
            <a:r>
              <a:rPr lang="de-DE" b="1" dirty="0" smtClean="0"/>
              <a:t> (</a:t>
            </a:r>
            <a:r>
              <a:rPr lang="de-DE" b="1" dirty="0" err="1" smtClean="0"/>
              <a:t>acquisition</a:t>
            </a:r>
            <a:r>
              <a:rPr lang="de-DE" b="1" dirty="0" smtClean="0"/>
              <a:t> </a:t>
            </a:r>
            <a:r>
              <a:rPr lang="de-DE" b="1" dirty="0" err="1" smtClean="0"/>
              <a:t>scheme</a:t>
            </a:r>
            <a:r>
              <a:rPr lang="de-DE" b="1" dirty="0" smtClean="0"/>
              <a:t>)</a:t>
            </a:r>
          </a:p>
          <a:p>
            <a:r>
              <a:rPr lang="de-DE" b="1" dirty="0" smtClean="0"/>
              <a:t>real data </a:t>
            </a:r>
            <a:r>
              <a:rPr lang="de-DE" b="1" dirty="0" err="1" smtClean="0"/>
              <a:t>needed</a:t>
            </a:r>
            <a:r>
              <a:rPr lang="de-DE" b="1" dirty="0" smtClean="0"/>
              <a:t> </a:t>
            </a:r>
            <a:r>
              <a:rPr lang="de-DE" b="1" dirty="0" smtClean="0">
                <a:sym typeface="Wingdings" pitchFamily="2" charset="2"/>
              </a:rPr>
              <a:t> Project Roadmap</a:t>
            </a:r>
            <a:endParaRPr lang="en-US" b="1" dirty="0"/>
          </a:p>
        </p:txBody>
      </p:sp>
      <p:sp>
        <p:nvSpPr>
          <p:cNvPr id="9" name="Pfeil nach rechts 8"/>
          <p:cNvSpPr/>
          <p:nvPr/>
        </p:nvSpPr>
        <p:spPr bwMode="auto">
          <a:xfrm>
            <a:off x="990582" y="4628857"/>
            <a:ext cx="601133" cy="5604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CoSIP_CS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971" r="13526"/>
          <a:stretch/>
        </p:blipFill>
        <p:spPr>
          <a:xfrm>
            <a:off x="5604932" y="1341945"/>
            <a:ext cx="2302935" cy="234984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19389" y="96753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Hadamard-</a:t>
            </a:r>
            <a:r>
              <a:rPr lang="de-DE" dirty="0" err="1" smtClean="0"/>
              <a:t>Masks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947644" y="3859330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 smtClean="0"/>
              <a:t>deterministic</a:t>
            </a:r>
            <a:r>
              <a:rPr lang="de-DE" dirty="0" smtClean="0"/>
              <a:t> </a:t>
            </a:r>
            <a:r>
              <a:rPr lang="de-DE" dirty="0" err="1" smtClean="0"/>
              <a:t>illumination</a:t>
            </a:r>
            <a:r>
              <a:rPr lang="de-DE" dirty="0" smtClean="0"/>
              <a:t> </a:t>
            </a:r>
            <a:r>
              <a:rPr lang="de-DE" dirty="0" err="1" smtClean="0"/>
              <a:t>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Project - Roadmap</a:t>
            </a:r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6</a:t>
            </a:fld>
            <a:endParaRPr lang="de-DE" altLang="zh-CN" dirty="0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8"/>
          <a:stretch/>
        </p:blipFill>
        <p:spPr bwMode="auto">
          <a:xfrm>
            <a:off x="1620521" y="2189382"/>
            <a:ext cx="1809749" cy="90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97618" y="2457746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11/2015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67132" y="3344926"/>
            <a:ext cx="130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06/2016</a:t>
            </a:r>
            <a:endParaRPr lang="en-US" dirty="0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2"/>
          <a:stretch/>
        </p:blipFill>
        <p:spPr bwMode="auto">
          <a:xfrm>
            <a:off x="1620521" y="3095443"/>
            <a:ext cx="2952749" cy="88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9"/>
          <a:stretch/>
        </p:blipFill>
        <p:spPr bwMode="auto">
          <a:xfrm>
            <a:off x="1620521" y="3979560"/>
            <a:ext cx="3867149" cy="93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362720" y="43137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07/2016</a:t>
            </a:r>
            <a:endParaRPr lang="en-US" dirty="0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" y="1217240"/>
            <a:ext cx="1890813" cy="9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1" y="2087880"/>
            <a:ext cx="749301" cy="81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240167" y="1495785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dirty="0" err="1" smtClean="0"/>
              <a:t>start</a:t>
            </a:r>
            <a:r>
              <a:rPr lang="de-DE" dirty="0" smtClean="0"/>
              <a:t>: 09/2015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150551" y="1495785"/>
            <a:ext cx="4369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i</a:t>
            </a:r>
            <a:r>
              <a:rPr lang="en-GB" dirty="0" smtClean="0"/>
              <a:t>mproving </a:t>
            </a:r>
            <a:r>
              <a:rPr lang="en-GB" dirty="0"/>
              <a:t>THz spiral imaging through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sparse </a:t>
            </a:r>
            <a:r>
              <a:rPr lang="en-GB" dirty="0"/>
              <a:t>domains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907279" y="2457746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optimal </a:t>
            </a:r>
            <a:r>
              <a:rPr lang="de-DE" dirty="0" err="1" smtClean="0">
                <a:sym typeface="Wingdings" pitchFamily="2" charset="2"/>
              </a:rPr>
              <a:t>mask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switching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957695" y="3341724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/>
            <a:r>
              <a:rPr lang="de-DE" dirty="0" smtClean="0">
                <a:sym typeface="Wingdings" pitchFamily="2" charset="2"/>
              </a:rPr>
              <a:t> blind calibration with </a:t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 THz-SLM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6803515" y="431375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>
                <a:sym typeface="Wingdings" pitchFamily="2" charset="2"/>
              </a:rPr>
              <a:t>3</a:t>
            </a:r>
            <a:r>
              <a:rPr lang="de-DE" dirty="0" smtClean="0">
                <a:sym typeface="Wingdings" pitchFamily="2" charset="2"/>
              </a:rPr>
              <a:t>D </a:t>
            </a:r>
            <a:r>
              <a:rPr lang="de-DE" dirty="0" err="1" smtClean="0">
                <a:sym typeface="Wingdings" pitchFamily="2" charset="2"/>
              </a:rPr>
              <a:t>imaging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847371" y="5367584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CoSIP Colloquium 04.07.16 - 05.07.16 in Aachen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411384" y="536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Status at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1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7" grpId="0"/>
      <p:bldP spid="21" grpId="0"/>
      <p:bldP spid="12" grpId="0"/>
      <p:bldP spid="23" grpId="0"/>
      <p:bldP spid="24" grpId="0"/>
      <p:bldP spid="25" grpId="0"/>
      <p:bldP spid="2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935258" y="6516255"/>
            <a:ext cx="990600" cy="246863"/>
          </a:xfrm>
        </p:spPr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7</a:t>
            </a:fld>
            <a:endParaRPr lang="de-DE" altLang="zh-CN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>
            <a:fillRect/>
          </a:stretch>
        </p:blipFill>
        <p:spPr bwMode="auto">
          <a:xfrm>
            <a:off x="741369" y="1475242"/>
            <a:ext cx="4091187" cy="338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633892" y="4996270"/>
            <a:ext cx="6921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Problem:</a:t>
            </a:r>
            <a:r>
              <a:rPr lang="en-US" sz="2000" i="1" dirty="0" smtClean="0"/>
              <a:t> images show severe artifacts</a:t>
            </a:r>
          </a:p>
          <a:p>
            <a:pPr marL="989013">
              <a:defRPr/>
            </a:pPr>
            <a:r>
              <a:rPr lang="de-DE" sz="2000" i="1" dirty="0" err="1" smtClean="0"/>
              <a:t>sparse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domains</a:t>
            </a:r>
            <a:r>
              <a:rPr lang="de-DE" sz="2000" i="1" dirty="0" smtClean="0"/>
              <a:t> for THz </a:t>
            </a:r>
            <a:r>
              <a:rPr lang="de-DE" sz="2000" i="1" dirty="0" err="1" smtClean="0"/>
              <a:t>images</a:t>
            </a:r>
            <a:r>
              <a:rPr lang="de-DE" sz="2000" i="1" dirty="0" smtClean="0"/>
              <a:t>?</a:t>
            </a:r>
            <a:endParaRPr lang="en-US" sz="2000" i="1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479280" y="1090639"/>
            <a:ext cx="4615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Stand-off THz spiral imaging (state-of-the-art)</a:t>
            </a:r>
            <a:endParaRPr lang="en-GB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354151" y="1136688"/>
            <a:ext cx="329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Image acquired using spiral scanning setup </a:t>
            </a:r>
            <a:endParaRPr lang="en-GB" sz="16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26" y="1749206"/>
            <a:ext cx="2840611" cy="283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51" y="1875625"/>
            <a:ext cx="2886772" cy="28727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59181" y="5883683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spiral images act as reference for the rest of the project</a:t>
            </a:r>
            <a:endParaRPr lang="en-US" b="1" dirty="0"/>
          </a:p>
        </p:txBody>
      </p:sp>
      <p:sp>
        <p:nvSpPr>
          <p:cNvPr id="8" name="Pfeil nach rechts 7"/>
          <p:cNvSpPr/>
          <p:nvPr/>
        </p:nvSpPr>
        <p:spPr bwMode="auto">
          <a:xfrm>
            <a:off x="1101573" y="5865211"/>
            <a:ext cx="588667" cy="480172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25000"/>
                  <a:tint val="66000"/>
                  <a:satMod val="160000"/>
                </a:schemeClr>
              </a:gs>
              <a:gs pos="50000">
                <a:schemeClr val="accent5">
                  <a:lumMod val="25000"/>
                  <a:tint val="44500"/>
                  <a:satMod val="160000"/>
                </a:schemeClr>
              </a:gs>
              <a:gs pos="100000">
                <a:schemeClr val="accent5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837010" y="428625"/>
            <a:ext cx="7272517" cy="381000"/>
          </a:xfrm>
        </p:spPr>
        <p:txBody>
          <a:bodyPr/>
          <a:lstStyle/>
          <a:p>
            <a:r>
              <a:rPr lang="en-GB" sz="2000" dirty="0" smtClean="0"/>
              <a:t>Improving THz spiral imaging through sparse domains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392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4BC561-BCEA-4F0B-95C2-8CA863EDD649}" type="slidenum">
              <a:rPr lang="de-DE" altLang="zh-CN" smtClean="0"/>
              <a:pPr>
                <a:defRPr/>
              </a:pPr>
              <a:t>8</a:t>
            </a:fld>
            <a:endParaRPr lang="de-DE" altLang="zh-CN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b="10020"/>
          <a:stretch/>
        </p:blipFill>
        <p:spPr bwMode="auto">
          <a:xfrm>
            <a:off x="5821898" y="2488003"/>
            <a:ext cx="3185297" cy="239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1950" y="1708066"/>
            <a:ext cx="38725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/>
              <a:t>Prior knowledge: measured Point Spread Function (PSF) at different positions of the field of view: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324073" y="1142416"/>
            <a:ext cx="8623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/>
              <a:t>Goal: </a:t>
            </a:r>
            <a:r>
              <a:rPr lang="en-US" sz="2000" i="1" dirty="0"/>
              <a:t>Modeling </a:t>
            </a:r>
            <a:r>
              <a:rPr lang="en-US" sz="2000" i="1" dirty="0" smtClean="0"/>
              <a:t>of blurring artifacts during sparse reconstruction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46149" y="1787453"/>
            <a:ext cx="38725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/>
              <a:t>Model equation:</a:t>
            </a:r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181676" y="3300250"/>
            <a:ext cx="1568906" cy="753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Measurements in pixel domain</a:t>
            </a:r>
          </a:p>
        </p:txBody>
      </p:sp>
      <p:sp>
        <p:nvSpPr>
          <p:cNvPr id="22" name="Rechteck 21"/>
          <p:cNvSpPr/>
          <p:nvPr/>
        </p:nvSpPr>
        <p:spPr>
          <a:xfrm>
            <a:off x="3140658" y="3313854"/>
            <a:ext cx="1428823" cy="7403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b="1" dirty="0" err="1"/>
              <a:t>Reconstruction</a:t>
            </a:r>
            <a:endParaRPr lang="de-DE" sz="1200" b="1" dirty="0"/>
          </a:p>
          <a:p>
            <a:pPr algn="ctr">
              <a:defRPr/>
            </a:pPr>
            <a:r>
              <a:rPr lang="de-DE" sz="1200" b="1" dirty="0" smtClean="0"/>
              <a:t>in </a:t>
            </a:r>
            <a:r>
              <a:rPr lang="de-DE" sz="1200" b="1" dirty="0" err="1" smtClean="0"/>
              <a:t>sparse</a:t>
            </a:r>
            <a:r>
              <a:rPr lang="de-DE" sz="1200" b="1" dirty="0" smtClean="0"/>
              <a:t>-domain </a:t>
            </a:r>
            <a:r>
              <a:rPr lang="el-GR" sz="1200" b="1" dirty="0"/>
              <a:t>Ψ</a:t>
            </a:r>
          </a:p>
        </p:txBody>
      </p:sp>
      <p:sp>
        <p:nvSpPr>
          <p:cNvPr id="23" name="Rechteck 22"/>
          <p:cNvSpPr/>
          <p:nvPr/>
        </p:nvSpPr>
        <p:spPr>
          <a:xfrm>
            <a:off x="181676" y="4117903"/>
            <a:ext cx="1568906" cy="816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1200" b="1" dirty="0" err="1"/>
              <a:t>Undersampling</a:t>
            </a:r>
            <a:r>
              <a:rPr lang="en-US" sz="1200" b="1" dirty="0"/>
              <a:t> by spiral trajectory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</p:txBody>
      </p:sp>
      <p:sp>
        <p:nvSpPr>
          <p:cNvPr id="24" name="Rechteck 23"/>
          <p:cNvSpPr/>
          <p:nvPr/>
        </p:nvSpPr>
        <p:spPr>
          <a:xfrm>
            <a:off x="3140658" y="4105688"/>
            <a:ext cx="1428823" cy="7739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b="1" dirty="0" smtClean="0"/>
              <a:t>Wavelet,</a:t>
            </a:r>
          </a:p>
          <a:p>
            <a:pPr algn="ctr">
              <a:defRPr/>
            </a:pPr>
            <a:r>
              <a:rPr lang="de-DE" sz="1200" b="1" dirty="0" err="1" smtClean="0"/>
              <a:t>Shearlet</a:t>
            </a:r>
            <a:r>
              <a:rPr lang="de-DE" sz="1200" b="1" dirty="0" smtClean="0"/>
              <a:t>,</a:t>
            </a:r>
            <a:endParaRPr lang="de-DE" sz="1200" b="1" dirty="0"/>
          </a:p>
          <a:p>
            <a:pPr algn="ctr">
              <a:defRPr/>
            </a:pPr>
            <a:r>
              <a:rPr lang="de-DE" sz="1200" b="1" dirty="0" smtClean="0"/>
              <a:t>TV</a:t>
            </a:r>
            <a:endParaRPr lang="de-DE" sz="1200" b="1" dirty="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951031" y="3608968"/>
            <a:ext cx="1026833" cy="14873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1764841" y="3823789"/>
            <a:ext cx="1399210" cy="6016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b="1" dirty="0" err="1" smtClean="0"/>
              <a:t>Deblurring</a:t>
            </a:r>
            <a:endParaRPr lang="de-DE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2316842" y="4765632"/>
                <a:ext cx="295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842" y="4765632"/>
                <a:ext cx="29520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0833" r="-20833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837010" y="286725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10" y="2867256"/>
                <a:ext cx="26173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5581" r="-23256" b="-27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802622" y="5048630"/>
                <a:ext cx="3270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2" y="5048630"/>
                <a:ext cx="32701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0755" r="-18868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/>
              <p:cNvSpPr/>
              <p:nvPr/>
            </p:nvSpPr>
            <p:spPr>
              <a:xfrm>
                <a:off x="246149" y="2276685"/>
                <a:ext cx="4547204" cy="437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de-DE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GB" sz="2000" dirty="0" smtClean="0"/>
                  <a:t>, </a:t>
                </a:r>
                <a:r>
                  <a:rPr lang="en-GB" dirty="0" smtClean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de-DE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Rechteck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49" y="2276685"/>
                <a:ext cx="4547204" cy="437684"/>
              </a:xfrm>
              <a:prstGeom prst="rect">
                <a:avLst/>
              </a:prstGeom>
              <a:blipFill rotWithShape="0"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3692365" y="4961278"/>
                <a:ext cx="3254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365" y="4961278"/>
                <a:ext cx="32541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0755" r="-18868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3754953" y="2895824"/>
                <a:ext cx="278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953" y="2895824"/>
                <a:ext cx="278602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3043" r="-6522" b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el 1"/>
          <p:cNvSpPr>
            <a:spLocks noGrp="1"/>
          </p:cNvSpPr>
          <p:nvPr>
            <p:ph type="title"/>
          </p:nvPr>
        </p:nvSpPr>
        <p:spPr>
          <a:xfrm>
            <a:off x="837010" y="428625"/>
            <a:ext cx="7272517" cy="381000"/>
          </a:xfrm>
        </p:spPr>
        <p:txBody>
          <a:bodyPr/>
          <a:lstStyle/>
          <a:p>
            <a:r>
              <a:rPr lang="en-GB" sz="2000" dirty="0" smtClean="0"/>
              <a:t>Improving THz spiral imaging through sparse domains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353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1" grpId="0" animBg="1"/>
      <p:bldP spid="22" grpId="0" animBg="1"/>
      <p:bldP spid="23" grpId="0" animBg="1"/>
      <p:bldP spid="24" grpId="0" animBg="1"/>
      <p:bldP spid="26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9" t="6945" r="7431" b="57654"/>
          <a:stretch/>
        </p:blipFill>
        <p:spPr bwMode="auto">
          <a:xfrm>
            <a:off x="6267719" y="4218532"/>
            <a:ext cx="2715748" cy="17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54312" r="52536" b="10344"/>
          <a:stretch/>
        </p:blipFill>
        <p:spPr bwMode="auto">
          <a:xfrm>
            <a:off x="3124665" y="4189706"/>
            <a:ext cx="2680057" cy="181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t="6976" r="53099" b="57671"/>
          <a:stretch/>
        </p:blipFill>
        <p:spPr bwMode="auto">
          <a:xfrm>
            <a:off x="136314" y="4191733"/>
            <a:ext cx="2612623" cy="17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2274" y="1105101"/>
            <a:ext cx="3086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Simulation for spiral imaging</a:t>
            </a:r>
            <a:r>
              <a:rPr lang="en-GB" sz="1600" b="1" dirty="0"/>
              <a:t>:</a:t>
            </a:r>
            <a:endParaRPr lang="en-GB" sz="1600" dirty="0"/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3372011" y="2896436"/>
            <a:ext cx="1830880" cy="863487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Position dependent blurring</a:t>
            </a: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3372011" y="1851142"/>
            <a:ext cx="1830880" cy="840257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Sampling with spiral trajectory</a:t>
            </a:r>
          </a:p>
        </p:txBody>
      </p:sp>
      <p:sp>
        <p:nvSpPr>
          <p:cNvPr id="23" name="Abgerundetes Rechteck 22"/>
          <p:cNvSpPr/>
          <p:nvPr/>
        </p:nvSpPr>
        <p:spPr bwMode="auto">
          <a:xfrm>
            <a:off x="6592082" y="2336758"/>
            <a:ext cx="1616117" cy="844945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CS reconstruction</a:t>
            </a:r>
          </a:p>
        </p:txBody>
      </p:sp>
      <p:sp>
        <p:nvSpPr>
          <p:cNvPr id="24" name="Abgerundetes Rechteck 23"/>
          <p:cNvSpPr/>
          <p:nvPr/>
        </p:nvSpPr>
        <p:spPr bwMode="auto">
          <a:xfrm>
            <a:off x="361682" y="2390038"/>
            <a:ext cx="1830880" cy="744087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Test image</a:t>
            </a:r>
          </a:p>
        </p:txBody>
      </p:sp>
      <p:sp>
        <p:nvSpPr>
          <p:cNvPr id="10" name="Pfeil nach rechts 9"/>
          <p:cNvSpPr/>
          <p:nvPr/>
        </p:nvSpPr>
        <p:spPr bwMode="auto">
          <a:xfrm>
            <a:off x="2378598" y="2622029"/>
            <a:ext cx="810228" cy="274407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>
            <a:off x="5457491" y="2622029"/>
            <a:ext cx="810228" cy="274407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37010" y="428625"/>
            <a:ext cx="7272517" cy="381000"/>
          </a:xfrm>
        </p:spPr>
        <p:txBody>
          <a:bodyPr/>
          <a:lstStyle/>
          <a:p>
            <a:r>
              <a:rPr lang="en-GB" sz="2000" dirty="0" smtClean="0"/>
              <a:t>Improving THz spiral imaging through sparse domains </a:t>
            </a:r>
            <a:endParaRPr lang="en-GB" sz="2000" dirty="0"/>
          </a:p>
        </p:txBody>
      </p:sp>
      <p:sp>
        <p:nvSpPr>
          <p:cNvPr id="2" name="Rechteck 1"/>
          <p:cNvSpPr/>
          <p:nvPr/>
        </p:nvSpPr>
        <p:spPr bwMode="auto">
          <a:xfrm>
            <a:off x="0" y="0"/>
            <a:ext cx="997527" cy="8096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ut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0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rgbClr val="00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uts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utsc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utsc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utsc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utsc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utsc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utsc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B206ACE0-6D68-495F-8A65-60341FB05A2D}" vid="{E88A2491-C459-47D4-B51D-67DE563FBCB7}"/>
    </a:ext>
  </a:extLst>
</a:theme>
</file>

<file path=ppt/theme/theme2.xml><?xml version="1.0" encoding="utf-8"?>
<a:theme xmlns:a="http://schemas.openxmlformats.org/drawingml/2006/main" name="Neu_Formatvorlage_RM">
  <a:themeElements>
    <a:clrScheme name="Neu_Formatvorlage_R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u_Formatvorlage_R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u_Formatvorlage_R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_Formatvorlage_R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_Formatvorlage_R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_Formatvorlage_R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_Formatvorlage_R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_Formatvorlage_R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u_Formatvorlage_R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2719</Words>
  <Application>Microsoft Office PowerPoint</Application>
  <PresentationFormat>Bildschirmpräsentation (4:3)</PresentationFormat>
  <Paragraphs>342</Paragraphs>
  <Slides>28</Slides>
  <Notes>18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42" baseType="lpstr">
      <vt:lpstr>Arial</vt:lpstr>
      <vt:lpstr>TUM Neue Helvetica 55 Regular</vt:lpstr>
      <vt:lpstr>Frutiger 45 Light</vt:lpstr>
      <vt:lpstr>Wingdings 2</vt:lpstr>
      <vt:lpstr>宋体</vt:lpstr>
      <vt:lpstr>Times New Roman</vt:lpstr>
      <vt:lpstr>Cambria Math</vt:lpstr>
      <vt:lpstr>Calibri</vt:lpstr>
      <vt:lpstr>Wingdings</vt:lpstr>
      <vt:lpstr>CMBX9</vt:lpstr>
      <vt:lpstr>Theme1</vt:lpstr>
      <vt:lpstr>Neu_Formatvorlage_RM</vt:lpstr>
      <vt:lpstr>think-cell Slide</vt:lpstr>
      <vt:lpstr>Dokument</vt:lpstr>
      <vt:lpstr> Towards a THz stand-off Single-Pixel Camera using Compressed Sensing </vt:lpstr>
      <vt:lpstr>Introduction</vt:lpstr>
      <vt:lpstr>Introduction: Terahertz Radiation (THz)</vt:lpstr>
      <vt:lpstr>Introduction: CS for THz Body Scanners</vt:lpstr>
      <vt:lpstr>Introduction: Software Experiments</vt:lpstr>
      <vt:lpstr>Project - Roadmap</vt:lpstr>
      <vt:lpstr>Improving THz spiral imaging through sparse domains </vt:lpstr>
      <vt:lpstr>Improving THz spiral imaging through sparse domains </vt:lpstr>
      <vt:lpstr>Improving THz spiral imaging through sparse domains </vt:lpstr>
      <vt:lpstr>Project - Roadmap</vt:lpstr>
      <vt:lpstr>Mask Switching: Deterministic vs Non-Deterministic</vt:lpstr>
      <vt:lpstr>Mask Switching: Phase I Setup</vt:lpstr>
      <vt:lpstr>Mask Switching: Image Reconstruction Example</vt:lpstr>
      <vt:lpstr>Project - Roadmap</vt:lpstr>
      <vt:lpstr>Blind Calibration: Phase II Setup</vt:lpstr>
      <vt:lpstr>Blind calibration with THz-SLM: Idea</vt:lpstr>
      <vt:lpstr>Blind calibration with THz-SLM</vt:lpstr>
      <vt:lpstr>Project - Roadmap</vt:lpstr>
      <vt:lpstr>3D imaging: Reconstruction for 3D single-pixel FMCW radar </vt:lpstr>
      <vt:lpstr>3D imaging: Reconstruction for 3D single-pixel FMCW radar </vt:lpstr>
      <vt:lpstr>3D imaging: Reconstruction for 3D single-pixel FMCW radar </vt:lpstr>
      <vt:lpstr>3D imaging: Reconstruction for 3D single-pixel FMCW radar </vt:lpstr>
      <vt:lpstr>Reconstruction for 3D single-pixel FMCW radar </vt:lpstr>
      <vt:lpstr>Reconstruction for 3D single-pixel FMCW radar </vt:lpstr>
      <vt:lpstr>Project - Roadmap</vt:lpstr>
      <vt:lpstr>Project Roadmap: Next Steps</vt:lpstr>
      <vt:lpstr>PowerPoint-Präsentation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Yuan Zhang</dc:title>
  <dc:creator>test</dc:creator>
  <cp:lastModifiedBy>Emissaer</cp:lastModifiedBy>
  <cp:revision>432</cp:revision>
  <dcterms:created xsi:type="dcterms:W3CDTF">2015-12-10T13:04:35Z</dcterms:created>
  <dcterms:modified xsi:type="dcterms:W3CDTF">2016-07-04T11:06:40Z</dcterms:modified>
</cp:coreProperties>
</file>