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30243463" cy="42773600"/>
  <p:notesSz cx="6669088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8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34" autoAdjust="0"/>
    <p:restoredTop sz="94677" autoAdjust="0"/>
  </p:normalViewPr>
  <p:slideViewPr>
    <p:cSldViewPr snapToGrid="0">
      <p:cViewPr>
        <p:scale>
          <a:sx n="50" d="100"/>
          <a:sy n="50" d="100"/>
        </p:scale>
        <p:origin x="-708" y="7338"/>
      </p:cViewPr>
      <p:guideLst>
        <p:guide orient="horz" pos="13472"/>
        <p:guide pos="95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-3726" y="-90"/>
      </p:cViewPr>
      <p:guideLst>
        <p:guide orient="horz" pos="3127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54332-0690-4594-B08C-F00FE287987B}" type="datetimeFigureOut">
              <a:rPr lang="en-GB" smtClean="0"/>
              <a:t>09/09/2016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017713" y="744538"/>
            <a:ext cx="263366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471A2-B4CC-4C8F-A104-2DF716E22C7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172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471A2-B4CC-4C8F-A104-2DF716E22C7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677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68538" y="13287375"/>
            <a:ext cx="25706387" cy="9169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37075" y="24237950"/>
            <a:ext cx="21169313" cy="1093152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050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041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23339425" y="6584950"/>
            <a:ext cx="4011613" cy="308927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1299825" y="6584950"/>
            <a:ext cx="11887200" cy="308927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952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9305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188" y="27485975"/>
            <a:ext cx="25706387" cy="8494713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89188" y="18129250"/>
            <a:ext cx="25706387" cy="93567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10379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299825" y="9644063"/>
            <a:ext cx="7948613" cy="27833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9400838" y="9644063"/>
            <a:ext cx="7950200" cy="27833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7676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2888" y="1712913"/>
            <a:ext cx="27217687" cy="7129462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2888" y="9574213"/>
            <a:ext cx="13361987" cy="39909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12888" y="13565188"/>
            <a:ext cx="13361987" cy="246443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5363825" y="9574213"/>
            <a:ext cx="13366750" cy="39909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5363825" y="13565188"/>
            <a:ext cx="13366750" cy="246443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2024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048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898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2888" y="1703388"/>
            <a:ext cx="9948862" cy="7246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23700" y="1703388"/>
            <a:ext cx="16906875" cy="36506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12888" y="8950325"/>
            <a:ext cx="9948862" cy="292592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91593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27725" y="29941838"/>
            <a:ext cx="18146713" cy="35337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927725" y="3821113"/>
            <a:ext cx="18146713" cy="256651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927725" y="33475613"/>
            <a:ext cx="18146713" cy="50212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12639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299825" y="6584950"/>
            <a:ext cx="1605121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299825" y="9644063"/>
            <a:ext cx="16051213" cy="2783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</p:txBody>
      </p:sp>
      <p:pic>
        <p:nvPicPr>
          <p:cNvPr id="1028" name="Grafik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243463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Grafik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5" y="39819263"/>
            <a:ext cx="6227763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4175125" rtl="0" eaLnBrk="0" fontAlgn="base" hangingPunct="0">
        <a:spcBef>
          <a:spcPct val="0"/>
        </a:spcBef>
        <a:spcAft>
          <a:spcPct val="0"/>
        </a:spcAft>
        <a:defRPr sz="8000" b="1">
          <a:solidFill>
            <a:srgbClr val="454545"/>
          </a:solidFill>
          <a:latin typeface="+mj-lt"/>
          <a:ea typeface="+mj-ea"/>
          <a:cs typeface="+mj-cs"/>
        </a:defRPr>
      </a:lvl1pPr>
      <a:lvl2pPr algn="l" defTabSz="4175125" rtl="0" eaLnBrk="0" fontAlgn="base" hangingPunct="0">
        <a:spcBef>
          <a:spcPct val="0"/>
        </a:spcBef>
        <a:spcAft>
          <a:spcPct val="0"/>
        </a:spcAft>
        <a:defRPr sz="8000" b="1">
          <a:solidFill>
            <a:srgbClr val="454545"/>
          </a:solidFill>
          <a:latin typeface="Frutiger Bold" pitchFamily="34" charset="0"/>
        </a:defRPr>
      </a:lvl2pPr>
      <a:lvl3pPr algn="l" defTabSz="4175125" rtl="0" eaLnBrk="0" fontAlgn="base" hangingPunct="0">
        <a:spcBef>
          <a:spcPct val="0"/>
        </a:spcBef>
        <a:spcAft>
          <a:spcPct val="0"/>
        </a:spcAft>
        <a:defRPr sz="8000" b="1">
          <a:solidFill>
            <a:srgbClr val="454545"/>
          </a:solidFill>
          <a:latin typeface="Frutiger Bold" pitchFamily="34" charset="0"/>
        </a:defRPr>
      </a:lvl3pPr>
      <a:lvl4pPr algn="l" defTabSz="4175125" rtl="0" eaLnBrk="0" fontAlgn="base" hangingPunct="0">
        <a:spcBef>
          <a:spcPct val="0"/>
        </a:spcBef>
        <a:spcAft>
          <a:spcPct val="0"/>
        </a:spcAft>
        <a:defRPr sz="8000" b="1">
          <a:solidFill>
            <a:srgbClr val="454545"/>
          </a:solidFill>
          <a:latin typeface="Frutiger Bold" pitchFamily="34" charset="0"/>
        </a:defRPr>
      </a:lvl4pPr>
      <a:lvl5pPr algn="l" defTabSz="4175125" rtl="0" eaLnBrk="0" fontAlgn="base" hangingPunct="0">
        <a:spcBef>
          <a:spcPct val="0"/>
        </a:spcBef>
        <a:spcAft>
          <a:spcPct val="0"/>
        </a:spcAft>
        <a:defRPr sz="8000" b="1">
          <a:solidFill>
            <a:srgbClr val="454545"/>
          </a:solidFill>
          <a:latin typeface="Frutiger Bold" pitchFamily="34" charset="0"/>
        </a:defRPr>
      </a:lvl5pPr>
      <a:lvl6pPr marL="457200" algn="l" defTabSz="4175125" rtl="0" fontAlgn="base">
        <a:spcBef>
          <a:spcPct val="0"/>
        </a:spcBef>
        <a:spcAft>
          <a:spcPct val="0"/>
        </a:spcAft>
        <a:defRPr sz="8000" b="1">
          <a:solidFill>
            <a:srgbClr val="454545"/>
          </a:solidFill>
          <a:latin typeface="Frutiger Bold" pitchFamily="34" charset="0"/>
        </a:defRPr>
      </a:lvl6pPr>
      <a:lvl7pPr marL="914400" algn="l" defTabSz="4175125" rtl="0" fontAlgn="base">
        <a:spcBef>
          <a:spcPct val="0"/>
        </a:spcBef>
        <a:spcAft>
          <a:spcPct val="0"/>
        </a:spcAft>
        <a:defRPr sz="8000" b="1">
          <a:solidFill>
            <a:srgbClr val="454545"/>
          </a:solidFill>
          <a:latin typeface="Frutiger Bold" pitchFamily="34" charset="0"/>
        </a:defRPr>
      </a:lvl7pPr>
      <a:lvl8pPr marL="1371600" algn="l" defTabSz="4175125" rtl="0" fontAlgn="base">
        <a:spcBef>
          <a:spcPct val="0"/>
        </a:spcBef>
        <a:spcAft>
          <a:spcPct val="0"/>
        </a:spcAft>
        <a:defRPr sz="8000" b="1">
          <a:solidFill>
            <a:srgbClr val="454545"/>
          </a:solidFill>
          <a:latin typeface="Frutiger Bold" pitchFamily="34" charset="0"/>
        </a:defRPr>
      </a:lvl8pPr>
      <a:lvl9pPr marL="1828800" algn="l" defTabSz="4175125" rtl="0" fontAlgn="base">
        <a:spcBef>
          <a:spcPct val="0"/>
        </a:spcBef>
        <a:spcAft>
          <a:spcPct val="0"/>
        </a:spcAft>
        <a:defRPr sz="8000" b="1">
          <a:solidFill>
            <a:srgbClr val="454545"/>
          </a:solidFill>
          <a:latin typeface="Frutiger Bold" pitchFamily="34" charset="0"/>
        </a:defRPr>
      </a:lvl9pPr>
    </p:titleStyle>
    <p:bodyStyle>
      <a:lvl1pPr marL="3175" indent="-3175" algn="l" defTabSz="4171950" rtl="0" eaLnBrk="0" fontAlgn="base" hangingPunct="0">
        <a:spcBef>
          <a:spcPct val="50000"/>
        </a:spcBef>
        <a:spcAft>
          <a:spcPct val="0"/>
        </a:spcAft>
        <a:defRPr sz="6000" b="1">
          <a:solidFill>
            <a:srgbClr val="454545"/>
          </a:solidFill>
          <a:latin typeface="+mn-lt"/>
          <a:ea typeface="+mn-ea"/>
          <a:cs typeface="+mn-cs"/>
        </a:defRPr>
      </a:lvl1pPr>
      <a:lvl2pPr marL="896938" indent="-714375" algn="l" defTabSz="4171950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4800">
          <a:solidFill>
            <a:srgbClr val="000000"/>
          </a:solidFill>
          <a:latin typeface="+mn-lt"/>
        </a:defRPr>
      </a:lvl2pPr>
      <a:lvl3pPr marL="5214938" indent="-1042988" algn="l" defTabSz="4171950" rtl="0" eaLnBrk="0" fontAlgn="base" hangingPunct="0">
        <a:spcBef>
          <a:spcPct val="20000"/>
        </a:spcBef>
        <a:spcAft>
          <a:spcPct val="0"/>
        </a:spcAft>
        <a:buChar char="•"/>
        <a:defRPr sz="11000">
          <a:solidFill>
            <a:schemeClr val="tx1"/>
          </a:solidFill>
          <a:latin typeface="Arial" charset="0"/>
        </a:defRPr>
      </a:lvl3pPr>
      <a:lvl4pPr marL="7300913" indent="-1042988" algn="l" defTabSz="4171950" rtl="0" eaLnBrk="0" fontAlgn="base" hangingPunct="0">
        <a:spcBef>
          <a:spcPct val="20000"/>
        </a:spcBef>
        <a:spcAft>
          <a:spcPct val="0"/>
        </a:spcAft>
        <a:buChar char="–"/>
        <a:defRPr sz="9100">
          <a:solidFill>
            <a:schemeClr val="tx1"/>
          </a:solidFill>
          <a:latin typeface="Arial" charset="0"/>
        </a:defRPr>
      </a:lvl4pPr>
      <a:lvl5pPr marL="9388475" indent="-1044575" algn="l" defTabSz="4171950" rtl="0" eaLnBrk="0" fontAlgn="base" hangingPunct="0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Arial" charset="0"/>
        </a:defRPr>
      </a:lvl5pPr>
      <a:lvl6pPr marL="9845675" indent="-1044575" algn="l" defTabSz="4171950" rtl="0" fontAlgn="base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Arial" charset="0"/>
        </a:defRPr>
      </a:lvl6pPr>
      <a:lvl7pPr marL="10302875" indent="-1044575" algn="l" defTabSz="4171950" rtl="0" fontAlgn="base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Arial" charset="0"/>
        </a:defRPr>
      </a:lvl7pPr>
      <a:lvl8pPr marL="10760075" indent="-1044575" algn="l" defTabSz="4171950" rtl="0" fontAlgn="base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Arial" charset="0"/>
        </a:defRPr>
      </a:lvl8pPr>
      <a:lvl9pPr marL="11217275" indent="-1044575" algn="l" defTabSz="4171950" rtl="0" fontAlgn="base">
        <a:spcBef>
          <a:spcPct val="20000"/>
        </a:spcBef>
        <a:spcAft>
          <a:spcPct val="0"/>
        </a:spcAft>
        <a:buChar char="»"/>
        <a:defRPr sz="9100">
          <a:solidFill>
            <a:schemeClr val="tx1"/>
          </a:solidFill>
          <a:latin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7"/>
          <p:cNvSpPr>
            <a:spLocks noGrp="1" noChangeArrowheads="1"/>
          </p:cNvSpPr>
          <p:nvPr>
            <p:ph type="title"/>
          </p:nvPr>
        </p:nvSpPr>
        <p:spPr>
          <a:xfrm>
            <a:off x="3309938" y="4818063"/>
            <a:ext cx="24112537" cy="2584450"/>
          </a:xfrm>
        </p:spPr>
        <p:txBody>
          <a:bodyPr/>
          <a:lstStyle/>
          <a:p>
            <a:pPr algn="ctr" eaLnBrk="1" hangingPunct="1"/>
            <a:r>
              <a:rPr lang="de-DE" altLang="de-DE" dirty="0" smtClean="0"/>
              <a:t>Snapshot </a:t>
            </a:r>
            <a:r>
              <a:rPr lang="de-DE" altLang="de-DE" dirty="0" err="1" smtClean="0"/>
              <a:t>Positioning</a:t>
            </a:r>
            <a:r>
              <a:rPr lang="de-DE" altLang="de-DE" dirty="0" smtClean="0"/>
              <a:t> in Multi-</a:t>
            </a:r>
            <a:r>
              <a:rPr lang="de-DE" altLang="de-DE" dirty="0" err="1" smtClean="0"/>
              <a:t>Antenna</a:t>
            </a:r>
            <a:r>
              <a:rPr lang="de-DE" altLang="de-DE" dirty="0" smtClean="0"/>
              <a:t> Systems </a:t>
            </a:r>
            <a:r>
              <a:rPr lang="de-DE" altLang="de-DE" dirty="0" err="1" smtClean="0"/>
              <a:t>for</a:t>
            </a:r>
            <a:r>
              <a:rPr lang="de-DE" altLang="de-DE" dirty="0" smtClean="0"/>
              <a:t> Inland </a:t>
            </a:r>
            <a:r>
              <a:rPr lang="de-DE" altLang="de-DE" dirty="0" err="1" smtClean="0"/>
              <a:t>Water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Applications</a:t>
            </a:r>
            <a:endParaRPr lang="de-DE" altLang="de-DE" dirty="0" smtClean="0"/>
          </a:p>
        </p:txBody>
      </p:sp>
      <p:sp>
        <p:nvSpPr>
          <p:cNvPr id="2051" name="Text Box 9"/>
          <p:cNvSpPr txBox="1">
            <a:spLocks noChangeArrowheads="1"/>
          </p:cNvSpPr>
          <p:nvPr/>
        </p:nvSpPr>
        <p:spPr bwMode="auto">
          <a:xfrm>
            <a:off x="19554825" y="39908163"/>
            <a:ext cx="7808913" cy="192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171950" eaLnBrk="0" hangingPunct="0">
              <a:spcBef>
                <a:spcPct val="50000"/>
              </a:spcBef>
              <a:defRPr sz="6000" b="1">
                <a:solidFill>
                  <a:srgbClr val="454545"/>
                </a:solidFill>
                <a:latin typeface="Frutiger 45 Light" pitchFamily="34" charset="0"/>
              </a:defRPr>
            </a:lvl1pPr>
            <a:lvl2pPr marL="896938" indent="-714375" defTabSz="4171950" eaLnBrk="0" hangingPunct="0">
              <a:spcBef>
                <a:spcPct val="20000"/>
              </a:spcBef>
              <a:buBlip>
                <a:blip r:embed="rId3"/>
              </a:buBlip>
              <a:defRPr sz="4800">
                <a:solidFill>
                  <a:srgbClr val="000000"/>
                </a:solidFill>
                <a:latin typeface="Frutiger 45 Light" pitchFamily="34" charset="0"/>
              </a:defRPr>
            </a:lvl2pPr>
            <a:lvl3pPr marL="5214938" indent="-1042988" defTabSz="4171950" eaLnBrk="0" hangingPunct="0">
              <a:spcBef>
                <a:spcPct val="20000"/>
              </a:spcBef>
              <a:buChar char="•"/>
              <a:defRPr sz="11000">
                <a:solidFill>
                  <a:schemeClr val="tx1"/>
                </a:solidFill>
                <a:latin typeface="Arial" charset="0"/>
              </a:defRPr>
            </a:lvl3pPr>
            <a:lvl4pPr marL="7300913" indent="-1042988" defTabSz="4171950" eaLnBrk="0" hangingPunct="0">
              <a:spcBef>
                <a:spcPct val="20000"/>
              </a:spcBef>
              <a:buChar char="–"/>
              <a:defRPr sz="9100">
                <a:solidFill>
                  <a:schemeClr val="tx1"/>
                </a:solidFill>
                <a:latin typeface="Arial" charset="0"/>
              </a:defRPr>
            </a:lvl4pPr>
            <a:lvl5pPr marL="9388475" indent="-1044575" defTabSz="4171950" eaLnBrk="0" hangingPunct="0">
              <a:spcBef>
                <a:spcPct val="20000"/>
              </a:spcBef>
              <a:buChar char="»"/>
              <a:defRPr sz="9100">
                <a:solidFill>
                  <a:schemeClr val="tx1"/>
                </a:solidFill>
                <a:latin typeface="Arial" charset="0"/>
              </a:defRPr>
            </a:lvl5pPr>
            <a:lvl6pPr marL="9845675" indent="-1044575" defTabSz="417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charset="0"/>
              </a:defRPr>
            </a:lvl6pPr>
            <a:lvl7pPr marL="10302875" indent="-1044575" defTabSz="417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charset="0"/>
              </a:defRPr>
            </a:lvl7pPr>
            <a:lvl8pPr marL="10760075" indent="-1044575" defTabSz="417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charset="0"/>
              </a:defRPr>
            </a:lvl8pPr>
            <a:lvl9pPr marL="11217275" indent="-1044575" defTabSz="417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10000"/>
              </a:spcBef>
            </a:pPr>
            <a:endParaRPr lang="de-DE" altLang="de-DE" sz="2800" b="0" dirty="0"/>
          </a:p>
          <a:p>
            <a:pPr eaLnBrk="1" hangingPunct="1">
              <a:spcBef>
                <a:spcPct val="10000"/>
              </a:spcBef>
            </a:pPr>
            <a:r>
              <a:rPr lang="de-DE" altLang="de-DE" sz="2800" b="0" dirty="0"/>
              <a:t>Dr. Christoph Lass</a:t>
            </a:r>
          </a:p>
          <a:p>
            <a:pPr eaLnBrk="1" hangingPunct="1">
              <a:spcBef>
                <a:spcPct val="10000"/>
              </a:spcBef>
            </a:pPr>
            <a:r>
              <a:rPr lang="de-DE" altLang="de-DE" sz="2800" b="0" dirty="0"/>
              <a:t>03981/480189</a:t>
            </a:r>
          </a:p>
          <a:p>
            <a:pPr eaLnBrk="1" hangingPunct="1">
              <a:spcBef>
                <a:spcPct val="10000"/>
              </a:spcBef>
            </a:pPr>
            <a:r>
              <a:rPr lang="de-DE" altLang="de-DE" sz="2800" b="0" dirty="0"/>
              <a:t>christoph.lass@dlr.de</a:t>
            </a:r>
          </a:p>
        </p:txBody>
      </p:sp>
      <p:sp>
        <p:nvSpPr>
          <p:cNvPr id="2052" name="Text Box 79"/>
          <p:cNvSpPr txBox="1">
            <a:spLocks noChangeArrowheads="1"/>
          </p:cNvSpPr>
          <p:nvPr/>
        </p:nvSpPr>
        <p:spPr bwMode="auto">
          <a:xfrm>
            <a:off x="11191875" y="39908163"/>
            <a:ext cx="7808913" cy="192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171950" eaLnBrk="0" hangingPunct="0">
              <a:spcBef>
                <a:spcPct val="50000"/>
              </a:spcBef>
              <a:defRPr sz="6000" b="1">
                <a:solidFill>
                  <a:srgbClr val="454545"/>
                </a:solidFill>
                <a:latin typeface="Frutiger 45 Light" pitchFamily="34" charset="0"/>
              </a:defRPr>
            </a:lvl1pPr>
            <a:lvl2pPr marL="896938" indent="-714375" defTabSz="4171950" eaLnBrk="0" hangingPunct="0">
              <a:spcBef>
                <a:spcPct val="20000"/>
              </a:spcBef>
              <a:buBlip>
                <a:blip r:embed="rId3"/>
              </a:buBlip>
              <a:defRPr sz="4800">
                <a:solidFill>
                  <a:srgbClr val="000000"/>
                </a:solidFill>
                <a:latin typeface="Frutiger 45 Light" pitchFamily="34" charset="0"/>
              </a:defRPr>
            </a:lvl2pPr>
            <a:lvl3pPr marL="5214938" indent="-1042988" defTabSz="4171950" eaLnBrk="0" hangingPunct="0">
              <a:spcBef>
                <a:spcPct val="20000"/>
              </a:spcBef>
              <a:buChar char="•"/>
              <a:defRPr sz="11000">
                <a:solidFill>
                  <a:schemeClr val="tx1"/>
                </a:solidFill>
                <a:latin typeface="Arial" charset="0"/>
              </a:defRPr>
            </a:lvl3pPr>
            <a:lvl4pPr marL="7300913" indent="-1042988" defTabSz="4171950" eaLnBrk="0" hangingPunct="0">
              <a:spcBef>
                <a:spcPct val="20000"/>
              </a:spcBef>
              <a:buChar char="–"/>
              <a:defRPr sz="9100">
                <a:solidFill>
                  <a:schemeClr val="tx1"/>
                </a:solidFill>
                <a:latin typeface="Arial" charset="0"/>
              </a:defRPr>
            </a:lvl4pPr>
            <a:lvl5pPr marL="9388475" indent="-1044575" defTabSz="4171950" eaLnBrk="0" hangingPunct="0">
              <a:spcBef>
                <a:spcPct val="20000"/>
              </a:spcBef>
              <a:buChar char="»"/>
              <a:defRPr sz="9100">
                <a:solidFill>
                  <a:schemeClr val="tx1"/>
                </a:solidFill>
                <a:latin typeface="Arial" charset="0"/>
              </a:defRPr>
            </a:lvl5pPr>
            <a:lvl6pPr marL="9845675" indent="-1044575" defTabSz="417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charset="0"/>
              </a:defRPr>
            </a:lvl6pPr>
            <a:lvl7pPr marL="10302875" indent="-1044575" defTabSz="417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charset="0"/>
              </a:defRPr>
            </a:lvl7pPr>
            <a:lvl8pPr marL="10760075" indent="-1044575" defTabSz="417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charset="0"/>
              </a:defRPr>
            </a:lvl8pPr>
            <a:lvl9pPr marL="11217275" indent="-1044575" defTabSz="417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10000"/>
              </a:spcBef>
            </a:pPr>
            <a:endParaRPr lang="de-DE" altLang="de-DE" sz="2800" b="0" dirty="0"/>
          </a:p>
          <a:p>
            <a:pPr eaLnBrk="1" hangingPunct="1">
              <a:spcBef>
                <a:spcPct val="10000"/>
              </a:spcBef>
            </a:pPr>
            <a:r>
              <a:rPr lang="de-DE" altLang="de-DE" sz="2800" b="0" dirty="0"/>
              <a:t>Institut für Kommunikation und </a:t>
            </a:r>
            <a:r>
              <a:rPr lang="de-DE" altLang="de-DE" sz="2800" b="0" dirty="0" smtClean="0"/>
              <a:t>Navigation</a:t>
            </a:r>
            <a:endParaRPr lang="de-DE" altLang="de-DE" sz="2800" b="0" dirty="0"/>
          </a:p>
          <a:p>
            <a:pPr eaLnBrk="1" hangingPunct="1">
              <a:spcBef>
                <a:spcPct val="10000"/>
              </a:spcBef>
            </a:pPr>
            <a:r>
              <a:rPr lang="de-DE" altLang="de-DE" sz="2800" b="0" dirty="0" err="1"/>
              <a:t>Kalkhorstweg</a:t>
            </a:r>
            <a:r>
              <a:rPr lang="de-DE" altLang="de-DE" sz="2800" b="0" dirty="0"/>
              <a:t> 53</a:t>
            </a:r>
          </a:p>
          <a:p>
            <a:pPr eaLnBrk="1" hangingPunct="1">
              <a:spcBef>
                <a:spcPct val="10000"/>
              </a:spcBef>
            </a:pPr>
            <a:r>
              <a:rPr lang="de-DE" altLang="de-DE" sz="2800" b="0" dirty="0"/>
              <a:t>17235 Neustrelitz</a:t>
            </a:r>
          </a:p>
        </p:txBody>
      </p:sp>
      <p:sp>
        <p:nvSpPr>
          <p:cNvPr id="2053" name="Text Box 10"/>
          <p:cNvSpPr txBox="1">
            <a:spLocks noChangeArrowheads="1"/>
          </p:cNvSpPr>
          <p:nvPr/>
        </p:nvSpPr>
        <p:spPr bwMode="auto">
          <a:xfrm>
            <a:off x="2878138" y="7613650"/>
            <a:ext cx="24485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4175125" eaLnBrk="0" hangingPunct="0">
              <a:spcBef>
                <a:spcPct val="50000"/>
              </a:spcBef>
              <a:defRPr sz="6000" b="1">
                <a:solidFill>
                  <a:srgbClr val="454545"/>
                </a:solidFill>
                <a:latin typeface="Frutiger 45 Light" pitchFamily="34" charset="0"/>
              </a:defRPr>
            </a:lvl1pPr>
            <a:lvl2pPr marL="742950" indent="-285750" defTabSz="4175125" eaLnBrk="0" hangingPunct="0">
              <a:spcBef>
                <a:spcPct val="20000"/>
              </a:spcBef>
              <a:buBlip>
                <a:blip r:embed="rId3"/>
              </a:buBlip>
              <a:defRPr sz="4800">
                <a:solidFill>
                  <a:srgbClr val="000000"/>
                </a:solidFill>
                <a:latin typeface="Frutiger 45 Light" pitchFamily="34" charset="0"/>
              </a:defRPr>
            </a:lvl2pPr>
            <a:lvl3pPr marL="1143000" indent="-228600" defTabSz="4175125" eaLnBrk="0" hangingPunct="0">
              <a:spcBef>
                <a:spcPct val="20000"/>
              </a:spcBef>
              <a:buChar char="•"/>
              <a:defRPr sz="11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75125" eaLnBrk="0" hangingPunct="0">
              <a:spcBef>
                <a:spcPct val="20000"/>
              </a:spcBef>
              <a:buChar char="–"/>
              <a:defRPr sz="9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75125" eaLnBrk="0" hangingPunct="0">
              <a:spcBef>
                <a:spcPct val="20000"/>
              </a:spcBef>
              <a:buChar char="»"/>
              <a:defRPr sz="9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5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de-DE" altLang="de-DE" sz="5400" b="0" dirty="0">
                <a:latin typeface="Frutiger Bold" pitchFamily="34" charset="0"/>
              </a:rPr>
              <a:t>Christoph </a:t>
            </a:r>
            <a:r>
              <a:rPr lang="de-DE" altLang="de-DE" sz="5400" b="0" dirty="0" smtClean="0">
                <a:latin typeface="Frutiger Bold" pitchFamily="34" charset="0"/>
              </a:rPr>
              <a:t>Lass, KN-NAS</a:t>
            </a:r>
            <a:endParaRPr lang="de-DE" altLang="de-DE" sz="5400" b="0" dirty="0">
              <a:latin typeface="Frutiger Bold" pitchFamily="34" charset="0"/>
            </a:endParaRPr>
          </a:p>
        </p:txBody>
      </p:sp>
      <p:sp>
        <p:nvSpPr>
          <p:cNvPr id="11" name="Rectangle 77"/>
          <p:cNvSpPr>
            <a:spLocks noChangeArrowheads="1"/>
          </p:cNvSpPr>
          <p:nvPr/>
        </p:nvSpPr>
        <p:spPr bwMode="auto">
          <a:xfrm>
            <a:off x="15889288" y="10537825"/>
            <a:ext cx="12217400" cy="266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175" indent="-3175" defTabSz="4171950">
              <a:spcBef>
                <a:spcPct val="50000"/>
              </a:spcBef>
              <a:defRPr sz="6000" b="1">
                <a:solidFill>
                  <a:srgbClr val="454545"/>
                </a:solidFill>
                <a:latin typeface="Frutiger 45 Light" pitchFamily="34" charset="0"/>
              </a:defRPr>
            </a:lvl1pPr>
            <a:lvl2pPr marL="896938" indent="-714375" defTabSz="4171950">
              <a:spcBef>
                <a:spcPct val="20000"/>
              </a:spcBef>
              <a:buBlip>
                <a:blip r:embed="rId3"/>
              </a:buBlip>
              <a:defRPr sz="4800">
                <a:solidFill>
                  <a:srgbClr val="000000"/>
                </a:solidFill>
                <a:latin typeface="Frutiger 45 Light" pitchFamily="34" charset="0"/>
              </a:defRPr>
            </a:lvl2pPr>
            <a:lvl3pPr marL="5214938" indent="-1042988" defTabSz="4171950">
              <a:spcBef>
                <a:spcPct val="20000"/>
              </a:spcBef>
              <a:buChar char="•"/>
              <a:defRPr sz="11000">
                <a:solidFill>
                  <a:schemeClr val="tx1"/>
                </a:solidFill>
                <a:latin typeface="Arial" charset="0"/>
              </a:defRPr>
            </a:lvl3pPr>
            <a:lvl4pPr marL="7300913" indent="-1042988" defTabSz="4171950">
              <a:spcBef>
                <a:spcPct val="20000"/>
              </a:spcBef>
              <a:buChar char="–"/>
              <a:defRPr sz="9100">
                <a:solidFill>
                  <a:schemeClr val="tx1"/>
                </a:solidFill>
                <a:latin typeface="Arial" charset="0"/>
              </a:defRPr>
            </a:lvl4pPr>
            <a:lvl5pPr marL="9388475" indent="-1044575" defTabSz="4171950">
              <a:spcBef>
                <a:spcPct val="20000"/>
              </a:spcBef>
              <a:buChar char="»"/>
              <a:defRPr sz="9100">
                <a:solidFill>
                  <a:schemeClr val="tx1"/>
                </a:solidFill>
                <a:latin typeface="Arial" charset="0"/>
              </a:defRPr>
            </a:lvl5pPr>
            <a:lvl6pPr marL="9845675" indent="-1044575" defTabSz="417195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charset="0"/>
              </a:defRPr>
            </a:lvl6pPr>
            <a:lvl7pPr marL="10302875" indent="-1044575" defTabSz="417195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charset="0"/>
              </a:defRPr>
            </a:lvl7pPr>
            <a:lvl8pPr marL="10760075" indent="-1044575" defTabSz="417195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charset="0"/>
              </a:defRPr>
            </a:lvl8pPr>
            <a:lvl9pPr marL="11217275" indent="-1044575" defTabSz="417195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altLang="de-DE" dirty="0" smtClean="0"/>
              <a:t>Motivation &amp; Idee</a:t>
            </a:r>
          </a:p>
          <a:p>
            <a:pPr lvl="1">
              <a:defRPr/>
            </a:pPr>
            <a:r>
              <a:rPr lang="de-DE" altLang="de-DE" dirty="0" smtClean="0"/>
              <a:t>Binnenschifffahrt wichtig für Güterverkehr</a:t>
            </a:r>
          </a:p>
          <a:p>
            <a:pPr lvl="1">
              <a:defRPr/>
            </a:pPr>
            <a:r>
              <a:rPr lang="de-DE" altLang="de-DE" dirty="0" smtClean="0"/>
              <a:t>Güterumschlag 2015: 260 Mio. Tonnen</a:t>
            </a:r>
          </a:p>
          <a:p>
            <a:pPr lvl="1">
              <a:defRPr/>
            </a:pPr>
            <a:r>
              <a:rPr lang="de-DE" altLang="de-DE" dirty="0" smtClean="0"/>
              <a:t>Genaue Positionsbestimmung unter schwierigen Bedingungen wie z.B.  Brücken und Schleusen</a:t>
            </a:r>
          </a:p>
          <a:p>
            <a:pPr lvl="1">
              <a:defRPr/>
            </a:pPr>
            <a:r>
              <a:rPr lang="de-DE" altLang="de-DE" dirty="0" smtClean="0"/>
              <a:t>Zuverlässige Orientierung für Assistenzsysteme</a:t>
            </a:r>
          </a:p>
          <a:p>
            <a:pPr lvl="1">
              <a:defRPr/>
            </a:pPr>
            <a:r>
              <a:rPr lang="de-DE" altLang="de-DE" b="1" dirty="0" smtClean="0"/>
              <a:t>Idee</a:t>
            </a:r>
            <a:r>
              <a:rPr lang="de-DE" altLang="de-DE" dirty="0" smtClean="0"/>
              <a:t>: Nutzen mehrerer GNSS-Antennen</a:t>
            </a:r>
          </a:p>
          <a:p>
            <a:pPr marL="182563" lvl="1" indent="0">
              <a:buNone/>
              <a:defRPr/>
            </a:pPr>
            <a:endParaRPr lang="de-DE" altLang="de-DE" sz="2300" b="1" dirty="0" smtClean="0"/>
          </a:p>
          <a:p>
            <a:pPr marL="182563" lvl="1" indent="0">
              <a:buNone/>
              <a:defRPr/>
            </a:pPr>
            <a:r>
              <a:rPr lang="de-DE" altLang="de-DE" sz="6000" b="1" dirty="0" smtClean="0"/>
              <a:t>Messkampagne</a:t>
            </a:r>
          </a:p>
          <a:p>
            <a:pPr lvl="1">
              <a:defRPr/>
            </a:pPr>
            <a:r>
              <a:rPr lang="de-DE" altLang="de-DE" dirty="0" smtClean="0"/>
              <a:t>Koblenz an der Mosel</a:t>
            </a:r>
          </a:p>
          <a:p>
            <a:pPr marL="182563" lvl="1" indent="0">
              <a:buNone/>
              <a:defRPr/>
            </a:pPr>
            <a:endParaRPr lang="de-DE" altLang="de-DE" dirty="0"/>
          </a:p>
          <a:p>
            <a:pPr marL="182563" lvl="1" indent="0">
              <a:buNone/>
              <a:defRPr/>
            </a:pPr>
            <a:endParaRPr lang="de-DE" altLang="de-DE" sz="2400" b="1" dirty="0" smtClean="0"/>
          </a:p>
          <a:p>
            <a:pPr lvl="1">
              <a:defRPr/>
            </a:pPr>
            <a:endParaRPr lang="de-DE" altLang="de-DE" dirty="0" smtClean="0"/>
          </a:p>
          <a:p>
            <a:pPr lvl="1">
              <a:defRPr/>
            </a:pPr>
            <a:endParaRPr lang="de-DE" altLang="de-DE" sz="2400" dirty="0" smtClean="0"/>
          </a:p>
          <a:p>
            <a:pPr lvl="1">
              <a:defRPr/>
            </a:pPr>
            <a:endParaRPr lang="de-DE" altLang="de-DE" dirty="0"/>
          </a:p>
          <a:p>
            <a:pPr lvl="1">
              <a:defRPr/>
            </a:pPr>
            <a:endParaRPr lang="de-DE" altLang="de-DE" dirty="0" smtClean="0"/>
          </a:p>
          <a:p>
            <a:pPr marL="182563" lvl="1" indent="0">
              <a:buFontTx/>
              <a:buNone/>
              <a:defRPr/>
            </a:pPr>
            <a:endParaRPr lang="de-DE" altLang="de-DE" dirty="0" smtClean="0"/>
          </a:p>
          <a:p>
            <a:pPr marL="182563" lvl="1" indent="0">
              <a:buFontTx/>
              <a:buNone/>
              <a:defRPr/>
            </a:pPr>
            <a:endParaRPr lang="de-DE" altLang="de-DE" dirty="0"/>
          </a:p>
          <a:p>
            <a:pPr marL="182563" lvl="1" indent="0">
              <a:buFontTx/>
              <a:buNone/>
              <a:defRPr/>
            </a:pPr>
            <a:endParaRPr lang="de-DE" altLang="de-DE" sz="3300" dirty="0" smtClean="0"/>
          </a:p>
          <a:p>
            <a:pPr marL="182563" lvl="1" indent="0">
              <a:buFontTx/>
              <a:buNone/>
              <a:defRPr/>
            </a:pPr>
            <a:r>
              <a:rPr lang="de-DE" altLang="de-DE" sz="6000" b="1" dirty="0" smtClean="0"/>
              <a:t>Ergebnisse – </a:t>
            </a:r>
            <a:r>
              <a:rPr lang="de-DE" altLang="de-DE" sz="6000" b="1" dirty="0" smtClean="0"/>
              <a:t>Horizontale Position</a:t>
            </a:r>
            <a:endParaRPr lang="de-DE" altLang="de-DE" sz="6000" b="1" dirty="0" smtClean="0"/>
          </a:p>
          <a:p>
            <a:pPr lvl="1">
              <a:defRPr/>
            </a:pPr>
            <a:r>
              <a:rPr lang="de-DE" altLang="de-DE" dirty="0" smtClean="0"/>
              <a:t>Alle Signale gleich gewichtet</a:t>
            </a:r>
          </a:p>
          <a:p>
            <a:pPr marL="182563" lvl="1" indent="0">
              <a:buNone/>
              <a:defRPr/>
            </a:pPr>
            <a:endParaRPr lang="de-DE" altLang="de-DE" dirty="0"/>
          </a:p>
          <a:p>
            <a:pPr marL="182563" lvl="1" indent="0">
              <a:buFontTx/>
              <a:buNone/>
              <a:defRPr/>
            </a:pPr>
            <a:endParaRPr lang="de-DE" altLang="de-DE" b="1" dirty="0" smtClean="0"/>
          </a:p>
          <a:p>
            <a:pPr marL="182563" lvl="1" indent="0">
              <a:buFontTx/>
              <a:buNone/>
              <a:defRPr/>
            </a:pPr>
            <a:endParaRPr lang="de-DE" altLang="de-DE" b="1" dirty="0" smtClean="0"/>
          </a:p>
          <a:p>
            <a:pPr marL="182563" lvl="1" indent="0">
              <a:buFontTx/>
              <a:buNone/>
              <a:defRPr/>
            </a:pPr>
            <a:endParaRPr lang="de-DE" altLang="de-DE" b="1" dirty="0" smtClean="0"/>
          </a:p>
          <a:p>
            <a:pPr lvl="1">
              <a:defRPr/>
            </a:pPr>
            <a:r>
              <a:rPr lang="de-DE" altLang="de-DE" dirty="0" smtClean="0"/>
              <a:t>Weitere Verbesserung durch Gewichtung nach Signalstärke</a:t>
            </a:r>
          </a:p>
          <a:p>
            <a:pPr marL="182563" lvl="1" indent="0">
              <a:buFontTx/>
              <a:buNone/>
              <a:defRPr/>
            </a:pPr>
            <a:endParaRPr lang="de-DE" altLang="de-DE" b="1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77"/>
              <p:cNvSpPr>
                <a:spLocks noChangeArrowheads="1"/>
              </p:cNvSpPr>
              <p:nvPr/>
            </p:nvSpPr>
            <p:spPr bwMode="auto">
              <a:xfrm>
                <a:off x="2192338" y="10521951"/>
                <a:ext cx="12217400" cy="26682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 marL="3175" indent="-3175" defTabSz="4171950">
                  <a:spcBef>
                    <a:spcPct val="50000"/>
                  </a:spcBef>
                  <a:defRPr sz="6000" b="1">
                    <a:solidFill>
                      <a:srgbClr val="454545"/>
                    </a:solidFill>
                    <a:latin typeface="Frutiger 45 Light" pitchFamily="34" charset="0"/>
                  </a:defRPr>
                </a:lvl1pPr>
                <a:lvl2pPr marL="896938" indent="-714375" defTabSz="4171950">
                  <a:spcBef>
                    <a:spcPct val="20000"/>
                  </a:spcBef>
                  <a:buBlip>
                    <a:blip r:embed="rId3"/>
                  </a:buBlip>
                  <a:defRPr sz="4800">
                    <a:solidFill>
                      <a:srgbClr val="000000"/>
                    </a:solidFill>
                    <a:latin typeface="Frutiger 45 Light" pitchFamily="34" charset="0"/>
                  </a:defRPr>
                </a:lvl2pPr>
                <a:lvl3pPr marL="5214938" indent="-1042988" defTabSz="4171950">
                  <a:spcBef>
                    <a:spcPct val="20000"/>
                  </a:spcBef>
                  <a:buChar char="•"/>
                  <a:defRPr sz="11000">
                    <a:solidFill>
                      <a:schemeClr val="tx1"/>
                    </a:solidFill>
                    <a:latin typeface="Arial" charset="0"/>
                  </a:defRPr>
                </a:lvl3pPr>
                <a:lvl4pPr marL="7300913" indent="-1042988" defTabSz="4171950">
                  <a:spcBef>
                    <a:spcPct val="20000"/>
                  </a:spcBef>
                  <a:buChar char="–"/>
                  <a:defRPr sz="9100">
                    <a:solidFill>
                      <a:schemeClr val="tx1"/>
                    </a:solidFill>
                    <a:latin typeface="Arial" charset="0"/>
                  </a:defRPr>
                </a:lvl4pPr>
                <a:lvl5pPr marL="9388475" indent="-1044575" defTabSz="4171950">
                  <a:spcBef>
                    <a:spcPct val="20000"/>
                  </a:spcBef>
                  <a:buChar char="»"/>
                  <a:defRPr sz="9100">
                    <a:solidFill>
                      <a:schemeClr val="tx1"/>
                    </a:solidFill>
                    <a:latin typeface="Arial" charset="0"/>
                  </a:defRPr>
                </a:lvl5pPr>
                <a:lvl6pPr marL="9845675" indent="-1044575" defTabSz="417195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9100">
                    <a:solidFill>
                      <a:schemeClr val="tx1"/>
                    </a:solidFill>
                    <a:latin typeface="Arial" charset="0"/>
                  </a:defRPr>
                </a:lvl6pPr>
                <a:lvl7pPr marL="10302875" indent="-1044575" defTabSz="417195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9100">
                    <a:solidFill>
                      <a:schemeClr val="tx1"/>
                    </a:solidFill>
                    <a:latin typeface="Arial" charset="0"/>
                  </a:defRPr>
                </a:lvl7pPr>
                <a:lvl8pPr marL="10760075" indent="-1044575" defTabSz="417195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9100">
                    <a:solidFill>
                      <a:schemeClr val="tx1"/>
                    </a:solidFill>
                    <a:latin typeface="Arial" charset="0"/>
                  </a:defRPr>
                </a:lvl8pPr>
                <a:lvl9pPr marL="11217275" indent="-1044575" defTabSz="417195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91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182563" lvl="1" indent="0">
                  <a:buFontTx/>
                  <a:buNone/>
                  <a:defRPr/>
                </a:pPr>
                <a:endParaRPr lang="de-DE" altLang="de-DE" sz="6000" b="1" dirty="0" smtClean="0"/>
              </a:p>
              <a:p>
                <a:pPr marL="182563" lvl="1" indent="0">
                  <a:buFontTx/>
                  <a:buNone/>
                  <a:defRPr/>
                </a:pPr>
                <a:endParaRPr lang="de-DE" altLang="de-DE" b="1" dirty="0"/>
              </a:p>
              <a:p>
                <a:pPr marL="182563" lvl="1" indent="0">
                  <a:buFontTx/>
                  <a:buNone/>
                  <a:defRPr/>
                </a:pPr>
                <a:endParaRPr lang="de-DE" altLang="de-DE" b="1" dirty="0" smtClean="0"/>
              </a:p>
              <a:p>
                <a:pPr marL="182563" lvl="1" indent="0">
                  <a:buFontTx/>
                  <a:buNone/>
                  <a:defRPr/>
                </a:pPr>
                <a:endParaRPr lang="de-DE" altLang="de-DE" b="1" dirty="0"/>
              </a:p>
              <a:p>
                <a:pPr marL="182563" lvl="1" indent="0">
                  <a:buFontTx/>
                  <a:buNone/>
                  <a:defRPr/>
                </a:pPr>
                <a:endParaRPr lang="de-DE" altLang="de-DE" b="1" dirty="0" smtClean="0"/>
              </a:p>
              <a:p>
                <a:pPr marL="182563" lvl="1" indent="0">
                  <a:buFontTx/>
                  <a:buNone/>
                  <a:defRPr/>
                </a:pPr>
                <a:endParaRPr lang="de-DE" altLang="de-DE" b="1" dirty="0"/>
              </a:p>
              <a:p>
                <a:pPr marL="182563" lvl="1" indent="0">
                  <a:buFontTx/>
                  <a:buNone/>
                  <a:defRPr/>
                </a:pPr>
                <a:endParaRPr lang="de-DE" altLang="de-DE" b="1" dirty="0" smtClean="0"/>
              </a:p>
              <a:p>
                <a:pPr marL="182563" lvl="1" indent="0">
                  <a:buFontTx/>
                  <a:buNone/>
                  <a:defRPr/>
                </a:pPr>
                <a:endParaRPr lang="de-DE" altLang="de-DE" b="1" dirty="0" smtClean="0"/>
              </a:p>
              <a:p>
                <a:pPr marL="182563" lvl="1" indent="0">
                  <a:buFontTx/>
                  <a:buNone/>
                  <a:defRPr/>
                </a:pPr>
                <a:endParaRPr lang="de-DE" altLang="de-DE" b="1" dirty="0"/>
              </a:p>
              <a:p>
                <a:pPr marL="182563" lvl="1" indent="0">
                  <a:buFontTx/>
                  <a:buNone/>
                  <a:defRPr/>
                </a:pPr>
                <a:r>
                  <a:rPr lang="de-DE" altLang="de-DE" sz="6000" b="1" dirty="0" smtClean="0"/>
                  <a:t>Theorie</a:t>
                </a:r>
              </a:p>
              <a:p>
                <a:pPr lvl="1">
                  <a:defRPr/>
                </a:pPr>
                <a:r>
                  <a:rPr lang="de-DE" altLang="de-DE" dirty="0" smtClean="0"/>
                  <a:t>„Lichtgeschwindigkeit × Laufzeit Signal      = Abstand Satellit </a:t>
                </a:r>
                <a:r>
                  <a:rPr lang="de-DE" altLang="de-DE" i="1" dirty="0" smtClean="0"/>
                  <a:t>j</a:t>
                </a:r>
                <a:r>
                  <a:rPr lang="de-DE" altLang="de-DE" dirty="0" smtClean="0"/>
                  <a:t> zu Empfänger </a:t>
                </a:r>
                <a:r>
                  <a:rPr lang="de-DE" altLang="de-DE" i="1" dirty="0" smtClean="0"/>
                  <a:t>i</a:t>
                </a:r>
                <a:r>
                  <a:rPr lang="de-DE" altLang="de-DE" dirty="0" smtClean="0"/>
                  <a:t>“</a:t>
                </a:r>
              </a:p>
              <a:p>
                <a:pPr marL="182563" lvl="1" indent="0">
                  <a:buNone/>
                  <a:defRPr/>
                </a:pPr>
                <a:endParaRPr lang="de-DE" altLang="de-DE" sz="2400" b="1" dirty="0"/>
              </a:p>
              <a:p>
                <a:pPr marL="182563" lvl="1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altLang="de-D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altLang="de-DE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de-DE" altLang="de-DE" i="1">
                              <a:latin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de-DE" altLang="de-DE" i="1"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altLang="de-DE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de-DE" altLang="de-DE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de-DE" altLang="de-DE" i="1">
                                  <a:latin typeface="Cambria Math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de-DE" altLang="de-DE" i="1">
                                  <a:latin typeface="Cambria Math"/>
                                </a:rPr>
                                <m:t>𝑖</m:t>
                              </m:r>
                            </m:sup>
                          </m:sSubSup>
                          <m:r>
                            <a:rPr lang="de-DE" altLang="de-DE" i="1">
                              <a:latin typeface="Cambria Math"/>
                            </a:rPr>
                            <m:t> −</m:t>
                          </m:r>
                          <m:r>
                            <a:rPr lang="de-DE" altLang="de-DE" i="1">
                              <a:latin typeface="Cambria Math"/>
                            </a:rPr>
                            <m:t>𝛿</m:t>
                          </m:r>
                          <m:sSup>
                            <m:sSupPr>
                              <m:ctrlPr>
                                <a:rPr lang="de-DE" altLang="de-DE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altLang="de-DE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de-DE" altLang="de-DE" i="1">
                                  <a:latin typeface="Cambria Math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  <m:r>
                        <a:rPr lang="de-DE" altLang="de-DE" i="1">
                          <a:latin typeface="Cambria Math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de-DE" altLang="de-D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alt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altLang="de-D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altLang="de-DE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altLang="de-DE" i="1">
                              <a:latin typeface="Cambria Math"/>
                            </a:rPr>
                            <m:t> −</m:t>
                          </m:r>
                          <m:sSup>
                            <m:sSupPr>
                              <m:ctrlPr>
                                <a:rPr lang="de-DE" altLang="de-DE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altLang="de-DE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e-DE" altLang="de-DE" i="1">
                                  <a:latin typeface="Cambria Math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altLang="de-DE" b="1" dirty="0"/>
              </a:p>
              <a:p>
                <a:pPr lvl="1">
                  <a:defRPr/>
                </a:pPr>
                <a:endParaRPr lang="de-DE" altLang="de-DE" sz="2400" dirty="0" smtClean="0"/>
              </a:p>
              <a:p>
                <a:pPr lvl="1">
                  <a:defRPr/>
                </a:pPr>
                <a:r>
                  <a:rPr lang="de-DE" altLang="de-DE" dirty="0" smtClean="0"/>
                  <a:t>Abstand der Antennen zueinander bekannt</a:t>
                </a:r>
              </a:p>
              <a:p>
                <a:pPr lvl="1">
                  <a:defRPr/>
                </a:pPr>
                <a:r>
                  <a:rPr lang="de-DE" altLang="de-DE" dirty="0" smtClean="0"/>
                  <a:t>Position </a:t>
                </a:r>
                <a14:m>
                  <m:oMath xmlns:m="http://schemas.openxmlformats.org/officeDocument/2006/math">
                    <m:r>
                      <a:rPr lang="de-DE" altLang="de-DE" i="1">
                        <a:latin typeface="Cambria Math"/>
                      </a:rPr>
                      <m:t>𝑥</m:t>
                    </m:r>
                  </m:oMath>
                </a14:m>
                <a:r>
                  <a:rPr lang="de-DE" altLang="de-DE" dirty="0" smtClean="0"/>
                  <a:t> einer Antenne + Orientierung </a:t>
                </a:r>
                <a14:m>
                  <m:oMath xmlns:m="http://schemas.openxmlformats.org/officeDocument/2006/math">
                    <m:r>
                      <a:rPr lang="de-DE" altLang="de-DE" i="1">
                        <a:latin typeface="Cambria Math"/>
                      </a:rPr>
                      <m:t>𝑞</m:t>
                    </m:r>
                  </m:oMath>
                </a14:m>
                <a:r>
                  <a:rPr lang="de-DE" altLang="de-DE" dirty="0" smtClean="0"/>
                  <a:t>  des Schiffes</a:t>
                </a:r>
                <a:r>
                  <a:rPr lang="de-DE" altLang="de-DE" spc="-200" dirty="0" smtClean="0"/>
                  <a:t>  </a:t>
                </a:r>
                <a:r>
                  <a:rPr lang="de-DE" altLang="de-DE" dirty="0" smtClean="0">
                    <a:sym typeface="Symbol"/>
                  </a:rPr>
                  <a:t></a:t>
                </a:r>
                <a:r>
                  <a:rPr lang="de-DE" altLang="de-DE" dirty="0" smtClean="0"/>
                  <a:t> Position aller Antennen</a:t>
                </a:r>
              </a:p>
              <a:p>
                <a:pPr lvl="1">
                  <a:defRPr/>
                </a:pPr>
                <a:endParaRPr lang="de-DE" altLang="de-DE" sz="2400" dirty="0" smtClean="0"/>
              </a:p>
              <a:p>
                <a:pPr marL="182563" lvl="1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altLang="de-D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altLang="de-DE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de-DE" altLang="de-DE" i="1">
                              <a:latin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de-DE" altLang="de-DE" i="1"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altLang="de-DE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de-DE" altLang="de-DE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de-DE" altLang="de-DE" i="1">
                                  <a:latin typeface="Cambria Math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de-DE" altLang="de-DE" i="1">
                                  <a:latin typeface="Cambria Math"/>
                                </a:rPr>
                                <m:t>𝑖</m:t>
                              </m:r>
                            </m:sup>
                          </m:sSubSup>
                          <m:r>
                            <a:rPr lang="de-DE" altLang="de-DE" i="1">
                              <a:latin typeface="Cambria Math"/>
                            </a:rPr>
                            <m:t> −</m:t>
                          </m:r>
                          <m:r>
                            <a:rPr lang="de-DE" altLang="de-DE" i="1">
                              <a:latin typeface="Cambria Math"/>
                            </a:rPr>
                            <m:t>𝛿</m:t>
                          </m:r>
                          <m:sSup>
                            <m:sSupPr>
                              <m:ctrlPr>
                                <a:rPr lang="de-DE" altLang="de-DE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altLang="de-DE" i="1">
                                  <a:latin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de-DE" altLang="de-DE" i="1">
                                  <a:latin typeface="Cambria Math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  <m:r>
                        <a:rPr lang="de-DE" altLang="de-DE" i="1">
                          <a:latin typeface="Cambria Math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de-DE" altLang="de-DE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alt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altLang="de-DE" i="1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altLang="de-DE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altLang="de-DE" i="1">
                              <a:latin typeface="Cambria Math"/>
                            </a:rPr>
                            <m:t> −</m:t>
                          </m:r>
                          <m:d>
                            <m:dPr>
                              <m:ctrlPr>
                                <a:rPr lang="de-DE" altLang="de-DE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altLang="de-DE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de-DE" altLang="de-DE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de-DE" altLang="de-DE" i="1">
                                  <a:latin typeface="Cambria Math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de-DE" altLang="de-DE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altLang="de-DE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de-DE" altLang="de-DE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altLang="de-DE" i="1">
                                      <a:latin typeface="Cambria Math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de-DE" altLang="de-DE" i="1">
                                      <a:latin typeface="Cambria Math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de-DE" altLang="de-DE" dirty="0" smtClean="0"/>
              </a:p>
              <a:p>
                <a:pPr marL="182563" lvl="1" indent="0">
                  <a:buNone/>
                  <a:defRPr/>
                </a:pPr>
                <a:endParaRPr lang="de-DE" altLang="de-DE" sz="2400" dirty="0" smtClean="0"/>
              </a:p>
              <a:p>
                <a:pPr marL="182563" lvl="1" indent="0">
                  <a:buNone/>
                  <a:defRPr/>
                </a:pPr>
                <a:r>
                  <a:rPr lang="de-DE" altLang="de-DE" sz="6000" b="1" dirty="0" smtClean="0"/>
                  <a:t>Ergebnisse - Orientierung</a:t>
                </a:r>
              </a:p>
              <a:p>
                <a:pPr lvl="1">
                  <a:defRPr/>
                </a:pPr>
                <a:r>
                  <a:rPr lang="de-DE" altLang="de-DE" dirty="0" smtClean="0"/>
                  <a:t>Wendemanöver am Anfang</a:t>
                </a:r>
                <a:endParaRPr lang="de-DE" altLang="de-DE" dirty="0"/>
              </a:p>
              <a:p>
                <a:pPr marL="182563" lvl="1" indent="0">
                  <a:buNone/>
                  <a:defRPr/>
                </a:pPr>
                <a:endParaRPr lang="de-DE" altLang="de-DE" dirty="0"/>
              </a:p>
              <a:p>
                <a:pPr marL="182563" lvl="1" indent="0">
                  <a:buNone/>
                  <a:defRPr/>
                </a:pPr>
                <a:endParaRPr lang="de-DE" altLang="de-DE" dirty="0" smtClean="0"/>
              </a:p>
              <a:p>
                <a:pPr marL="182563" lvl="1" indent="0">
                  <a:buNone/>
                  <a:defRPr/>
                </a:pPr>
                <a:endParaRPr lang="de-DE" altLang="de-DE" dirty="0" smtClean="0"/>
              </a:p>
              <a:p>
                <a:pPr marL="182563" lvl="1" indent="0">
                  <a:buNone/>
                  <a:defRPr/>
                </a:pPr>
                <a:endParaRPr lang="de-DE" altLang="de-DE" dirty="0" smtClean="0"/>
              </a:p>
            </p:txBody>
          </p:sp>
        </mc:Choice>
        <mc:Fallback>
          <p:sp>
            <p:nvSpPr>
              <p:cNvPr id="14" name="Rectangle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2338" y="10521951"/>
                <a:ext cx="12217400" cy="26682700"/>
              </a:xfrm>
              <a:prstGeom prst="rect">
                <a:avLst/>
              </a:prstGeom>
              <a:blipFill rotWithShape="1">
                <a:blip r:embed="rId4"/>
                <a:stretch>
                  <a:fillRect l="-2295" r="-27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288" y="20978228"/>
            <a:ext cx="12217400" cy="5786018"/>
          </a:xfrm>
          <a:prstGeom prst="rect">
            <a:avLst/>
          </a:prstGeom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522204"/>
              </p:ext>
            </p:extLst>
          </p:nvPr>
        </p:nvGraphicFramePr>
        <p:xfrm>
          <a:off x="15889288" y="29769468"/>
          <a:ext cx="12217400" cy="2470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4350"/>
                <a:gridCol w="2801937"/>
                <a:gridCol w="3057525"/>
                <a:gridCol w="3303588"/>
              </a:tblGrid>
              <a:tr h="823383">
                <a:tc>
                  <a:txBody>
                    <a:bodyPr/>
                    <a:lstStyle/>
                    <a:p>
                      <a:pPr algn="ctr"/>
                      <a:r>
                        <a:rPr lang="de-DE" sz="4800" dirty="0" smtClean="0"/>
                        <a:t>Antennen</a:t>
                      </a:r>
                      <a:endParaRPr lang="en-GB" sz="4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800" dirty="0" smtClean="0"/>
                        <a:t>Ø</a:t>
                      </a:r>
                      <a:endParaRPr lang="en-GB" sz="4800" b="1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800" dirty="0" smtClean="0"/>
                        <a:t>RMS</a:t>
                      </a:r>
                      <a:endParaRPr lang="en-GB" sz="4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800" smtClean="0"/>
                        <a:t>99 </a:t>
                      </a:r>
                      <a:r>
                        <a:rPr lang="de-DE" sz="4800" dirty="0" smtClean="0"/>
                        <a:t>%</a:t>
                      </a:r>
                      <a:endParaRPr lang="en-GB" sz="4800" dirty="0" smtClean="0"/>
                    </a:p>
                  </a:txBody>
                  <a:tcPr marT="45736" marB="45736"/>
                </a:tc>
              </a:tr>
              <a:tr h="823383">
                <a:tc>
                  <a:txBody>
                    <a:bodyPr/>
                    <a:lstStyle/>
                    <a:p>
                      <a:pPr algn="l"/>
                      <a:r>
                        <a:rPr lang="de-DE" sz="4800" dirty="0" smtClean="0"/>
                        <a:t>Eine</a:t>
                      </a:r>
                      <a:endParaRPr lang="en-GB" sz="4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4800" dirty="0" smtClean="0"/>
                        <a:t>2.89 m</a:t>
                      </a:r>
                      <a:endParaRPr lang="en-GB" sz="4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4800" dirty="0" smtClean="0"/>
                        <a:t>4.53 m</a:t>
                      </a:r>
                      <a:endParaRPr lang="en-GB" sz="4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4800" dirty="0" smtClean="0"/>
                        <a:t>20.90 m</a:t>
                      </a:r>
                      <a:endParaRPr lang="en-GB" sz="4800" dirty="0"/>
                    </a:p>
                  </a:txBody>
                  <a:tcPr marT="45736" marB="45736"/>
                </a:tc>
              </a:tr>
              <a:tr h="823383">
                <a:tc>
                  <a:txBody>
                    <a:bodyPr/>
                    <a:lstStyle/>
                    <a:p>
                      <a:pPr algn="l"/>
                      <a:r>
                        <a:rPr lang="de-DE" sz="4800" dirty="0" smtClean="0"/>
                        <a:t>Drei</a:t>
                      </a:r>
                      <a:endParaRPr lang="en-GB" sz="4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4800" dirty="0" smtClean="0"/>
                        <a:t>2.75 m</a:t>
                      </a:r>
                      <a:endParaRPr lang="en-GB" sz="4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4800" dirty="0" smtClean="0"/>
                        <a:t>4.17 m</a:t>
                      </a:r>
                      <a:endParaRPr lang="en-GB" sz="4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4800" baseline="0" dirty="0" smtClean="0"/>
                        <a:t>16.10 m</a:t>
                      </a:r>
                      <a:endParaRPr lang="en-GB" sz="4800" dirty="0"/>
                    </a:p>
                  </a:txBody>
                  <a:tcPr marT="45736" marB="45736"/>
                </a:tc>
              </a:tr>
            </a:tbl>
          </a:graphicData>
        </a:graphic>
      </p:graphicFrame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99" y="29464668"/>
            <a:ext cx="13872139" cy="812098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338" y="10521951"/>
            <a:ext cx="10533062" cy="7899797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 bwMode="auto">
          <a:xfrm>
            <a:off x="6754813" y="10763250"/>
            <a:ext cx="846137" cy="78105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1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004938"/>
              </p:ext>
            </p:extLst>
          </p:nvPr>
        </p:nvGraphicFramePr>
        <p:xfrm>
          <a:off x="15889288" y="34734892"/>
          <a:ext cx="12217400" cy="2469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4350"/>
                <a:gridCol w="2801937"/>
                <a:gridCol w="3057525"/>
                <a:gridCol w="330358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4800" dirty="0" smtClean="0"/>
                        <a:t>Antennen</a:t>
                      </a:r>
                      <a:endParaRPr lang="en-GB" sz="4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800" dirty="0" smtClean="0"/>
                        <a:t>Ø</a:t>
                      </a:r>
                      <a:endParaRPr lang="en-GB" sz="4800" b="1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800" dirty="0" smtClean="0"/>
                        <a:t>RMS</a:t>
                      </a:r>
                      <a:endParaRPr lang="en-GB" sz="4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800" dirty="0" smtClean="0"/>
                        <a:t>99 %</a:t>
                      </a:r>
                      <a:endParaRPr lang="en-GB" sz="4800" dirty="0" smtClean="0"/>
                    </a:p>
                  </a:txBody>
                  <a:tcPr marT="45736" marB="45736"/>
                </a:tc>
              </a:tr>
              <a:tr h="823383">
                <a:tc>
                  <a:txBody>
                    <a:bodyPr/>
                    <a:lstStyle/>
                    <a:p>
                      <a:pPr algn="l"/>
                      <a:r>
                        <a:rPr lang="de-DE" sz="4800" dirty="0" smtClean="0"/>
                        <a:t>Eine</a:t>
                      </a:r>
                      <a:endParaRPr lang="en-GB" sz="4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4800" dirty="0" smtClean="0"/>
                        <a:t>1.47 m</a:t>
                      </a:r>
                      <a:endParaRPr lang="en-GB" sz="4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4800" dirty="0" smtClean="0"/>
                        <a:t>2.84 m</a:t>
                      </a:r>
                      <a:endParaRPr lang="en-GB" sz="4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4800" dirty="0" smtClean="0"/>
                        <a:t>11.19 m</a:t>
                      </a:r>
                      <a:endParaRPr lang="en-GB" sz="4800" dirty="0"/>
                    </a:p>
                  </a:txBody>
                  <a:tcPr marT="45736" marB="45736"/>
                </a:tc>
              </a:tr>
              <a:tr h="823383">
                <a:tc>
                  <a:txBody>
                    <a:bodyPr/>
                    <a:lstStyle/>
                    <a:p>
                      <a:pPr algn="l"/>
                      <a:r>
                        <a:rPr lang="de-DE" sz="4800" dirty="0" smtClean="0"/>
                        <a:t>Drei</a:t>
                      </a:r>
                      <a:endParaRPr lang="en-GB" sz="4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4800" dirty="0" smtClean="0"/>
                        <a:t>1.32 m</a:t>
                      </a:r>
                      <a:endParaRPr lang="en-GB" sz="4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4800" dirty="0" smtClean="0"/>
                        <a:t>2.31 m</a:t>
                      </a:r>
                      <a:endParaRPr lang="en-GB" sz="4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4800" baseline="0" dirty="0" smtClean="0"/>
                        <a:t>10.86 m</a:t>
                      </a:r>
                      <a:endParaRPr lang="en-GB" sz="4800" dirty="0"/>
                    </a:p>
                  </a:txBody>
                  <a:tcPr marT="45736" marB="45736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Frutiger Bold"/>
        <a:ea typeface=""/>
        <a:cs typeface=""/>
      </a:majorFont>
      <a:minorFont>
        <a:latin typeface="Frutiger 45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1719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8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1719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8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</Words>
  <Application>Microsoft Office PowerPoint</Application>
  <PresentationFormat>Benutzerdefiniert</PresentationFormat>
  <Paragraphs>83</Paragraphs>
  <Slides>1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2" baseType="lpstr">
      <vt:lpstr>Standarddesign</vt:lpstr>
      <vt:lpstr>Snapshot Positioning in Multi-Antenna Systems for Inland Water Applications</vt:lpstr>
    </vt:vector>
  </TitlesOfParts>
  <Company>DLR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KP;PD-W: Pfeiffer, Jean-Marc</dc:creator>
  <cp:lastModifiedBy>Lass, Christoph</cp:lastModifiedBy>
  <cp:revision>124</cp:revision>
  <cp:lastPrinted>2013-08-26T11:16:18Z</cp:lastPrinted>
  <dcterms:created xsi:type="dcterms:W3CDTF">2008-02-29T12:25:50Z</dcterms:created>
  <dcterms:modified xsi:type="dcterms:W3CDTF">2016-09-09T06:48:17Z</dcterms:modified>
</cp:coreProperties>
</file>