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84" r:id="rId3"/>
    <p:sldId id="301" r:id="rId4"/>
    <p:sldId id="303" r:id="rId5"/>
    <p:sldId id="285" r:id="rId6"/>
    <p:sldId id="286" r:id="rId7"/>
    <p:sldId id="287" r:id="rId8"/>
    <p:sldId id="289" r:id="rId9"/>
    <p:sldId id="290" r:id="rId10"/>
    <p:sldId id="293" r:id="rId11"/>
    <p:sldId id="298" r:id="rId12"/>
    <p:sldId id="305" r:id="rId13"/>
    <p:sldId id="306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FFD7"/>
    <a:srgbClr val="66FFCC"/>
    <a:srgbClr val="00FFCC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25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22.04.2016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\\psf\Host\Users\cd\Desktop\Startbild_4zu3-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17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" y="5857200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6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716016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16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85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&gt; Vortrag &gt; Autor  •  Dokumentname &gt; Datum</a:t>
            </a:r>
            <a:endParaRPr lang="de-DE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6" r:id="rId4"/>
    <p:sldLayoutId id="2147483664" r:id="rId5"/>
    <p:sldLayoutId id="2147483661" r:id="rId6"/>
    <p:sldLayoutId id="2147483662" r:id="rId7"/>
    <p:sldLayoutId id="2147483663" r:id="rId8"/>
    <p:sldLayoutId id="214748366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gif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g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878400" y="2781056"/>
            <a:ext cx="7779600" cy="2592160"/>
          </a:xfrm>
        </p:spPr>
        <p:txBody>
          <a:bodyPr/>
          <a:lstStyle/>
          <a:p>
            <a:r>
              <a:rPr lang="de-DE" dirty="0" smtClean="0"/>
              <a:t>Niels Killius</a:t>
            </a:r>
            <a:r>
              <a:rPr lang="de-DE" baseline="30000" dirty="0" smtClean="0"/>
              <a:t>1</a:t>
            </a:r>
            <a:r>
              <a:rPr lang="de-DE" dirty="0" smtClean="0"/>
              <a:t>, Lars Klüser</a:t>
            </a:r>
            <a:r>
              <a:rPr lang="de-DE" baseline="30000" dirty="0"/>
              <a:t>1</a:t>
            </a:r>
            <a:r>
              <a:rPr lang="de-DE" dirty="0" smtClean="0"/>
              <a:t>, Marion Schroedter-Homscheidt</a:t>
            </a:r>
            <a:r>
              <a:rPr lang="de-DE" baseline="30000" dirty="0"/>
              <a:t>1</a:t>
            </a:r>
            <a:r>
              <a:rPr lang="de-DE" dirty="0" smtClean="0"/>
              <a:t>, Philippe Blanc</a:t>
            </a:r>
            <a:r>
              <a:rPr lang="de-DE" baseline="30000" dirty="0" smtClean="0"/>
              <a:t>2</a:t>
            </a:r>
          </a:p>
          <a:p>
            <a:endParaRPr lang="de-DE" baseline="30000" dirty="0"/>
          </a:p>
          <a:p>
            <a:r>
              <a:rPr lang="de-DE" sz="2000" baseline="30000" dirty="0" smtClean="0"/>
              <a:t>1</a:t>
            </a:r>
            <a:r>
              <a:rPr lang="de-DE" sz="2000" dirty="0" smtClean="0"/>
              <a:t>DLR Fernerkundungs-Datenzentrum (DFD), Oberpfaffenhofen</a:t>
            </a:r>
          </a:p>
          <a:p>
            <a:r>
              <a:rPr lang="de-DE" sz="2000" baseline="30000" dirty="0" smtClean="0"/>
              <a:t>2</a:t>
            </a:r>
            <a:r>
              <a:rPr lang="de-DE" sz="2000" dirty="0" smtClean="0"/>
              <a:t>Mines </a:t>
            </a:r>
            <a:r>
              <a:rPr lang="de-DE" sz="2000" dirty="0" err="1" smtClean="0"/>
              <a:t>ParisTech</a:t>
            </a:r>
            <a:r>
              <a:rPr lang="de-DE" sz="2000" dirty="0" smtClean="0"/>
              <a:t>/</a:t>
            </a:r>
            <a:r>
              <a:rPr lang="de-DE" sz="2000" dirty="0" err="1" smtClean="0"/>
              <a:t>Armines</a:t>
            </a:r>
            <a:r>
              <a:rPr lang="de-DE" sz="2000" dirty="0" smtClean="0"/>
              <a:t>,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Sophia-Antipolis</a:t>
            </a:r>
            <a:endParaRPr lang="de-DE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sz="quarter"/>
          </p:nvPr>
        </p:nvSpPr>
        <p:spPr>
          <a:xfrm>
            <a:off x="878400" y="1052736"/>
            <a:ext cx="7779600" cy="741362"/>
          </a:xfrm>
        </p:spPr>
        <p:txBody>
          <a:bodyPr/>
          <a:lstStyle/>
          <a:p>
            <a:r>
              <a:rPr lang="de-DE" altLang="de-DE" dirty="0" smtClean="0"/>
              <a:t>APOLLO_NG: Verbesserte Wolkeneigenschaften für den Solarstrahlungsdienst im Copernicus </a:t>
            </a:r>
            <a:r>
              <a:rPr lang="de-DE" altLang="de-DE" dirty="0" err="1" smtClean="0"/>
              <a:t>Atmospheric</a:t>
            </a:r>
            <a:r>
              <a:rPr lang="de-DE" altLang="de-DE" dirty="0" smtClean="0"/>
              <a:t> Monitoring Service (CAMS)</a:t>
            </a:r>
            <a:endParaRPr lang="de-DE" alt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22976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746597"/>
            <a:ext cx="8478488" cy="738187"/>
          </a:xfrm>
        </p:spPr>
        <p:txBody>
          <a:bodyPr/>
          <a:lstStyle/>
          <a:p>
            <a:r>
              <a:rPr lang="de-DE" dirty="0" smtClean="0"/>
              <a:t>Vergleich APOLLO vs. APOLLO_NG: kalte Wüsten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978" y="1268760"/>
            <a:ext cx="5731510" cy="2319655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978" y="3573016"/>
            <a:ext cx="5731510" cy="244665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34966" y="2071881"/>
            <a:ext cx="26569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RGB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composite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8032" y="1351801"/>
            <a:ext cx="2987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15. </a:t>
            </a:r>
            <a:r>
              <a:rPr lang="de-DE" smtClean="0">
                <a:latin typeface="Arial" pitchFamily="34" charset="0"/>
                <a:cs typeface="Arial" pitchFamily="34" charset="0"/>
              </a:rPr>
              <a:t>Januar </a:t>
            </a:r>
            <a:r>
              <a:rPr lang="de-DE" dirty="0">
                <a:latin typeface="Arial" pitchFamily="34" charset="0"/>
                <a:cs typeface="Arial" pitchFamily="34" charset="0"/>
              </a:rPr>
              <a:t>2008 08:00 UTC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8415"/>
            <a:ext cx="3232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Vergleich der Wolkenmasken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de-DE" baseline="-25000" dirty="0" err="1" smtClean="0">
                <a:latin typeface="Arial" pitchFamily="34" charset="0"/>
                <a:cs typeface="Arial" pitchFamily="34" charset="0"/>
              </a:rPr>
              <a:t>thresh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= 40%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590447"/>
              </p:ext>
            </p:extLst>
          </p:nvPr>
        </p:nvGraphicFramePr>
        <p:xfrm>
          <a:off x="74738" y="5277159"/>
          <a:ext cx="3849189" cy="1536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260"/>
                <a:gridCol w="1125620"/>
                <a:gridCol w="1125620"/>
                <a:gridCol w="692689"/>
              </a:tblGrid>
              <a:tr h="321887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Old</a:t>
                      </a:r>
                      <a:r>
                        <a:rPr lang="de-DE" sz="1400" baseline="0" dirty="0" smtClean="0"/>
                        <a:t> APOLLO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8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Cloudfree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Cloudy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04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APOLLO_NG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Cloudfree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998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Cloudy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3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lvl="0" indent="-28575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000" dirty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APOLLO_NG </a:t>
            </a:r>
            <a:r>
              <a:rPr lang="de-DE" sz="2000" dirty="0" smtClean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wird höchstwahrscheinlich das alte APOLLO ersetzen</a:t>
            </a:r>
            <a:endParaRPr lang="de-DE" sz="2000" dirty="0">
              <a:solidFill>
                <a:srgbClr val="808080">
                  <a:lumMod val="50000"/>
                </a:srgbClr>
              </a:solidFill>
              <a:ea typeface="ヒラギノ角ゴ Pro W3"/>
            </a:endParaRPr>
          </a:p>
          <a:p>
            <a:pPr marL="285750" lvl="0" indent="-28575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000" dirty="0" smtClean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Für unterschiedliche Sensoren mit AVHRR </a:t>
            </a:r>
            <a:r>
              <a:rPr lang="de-DE" sz="2000" dirty="0" err="1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h</a:t>
            </a:r>
            <a:r>
              <a:rPr lang="de-DE" sz="2000" dirty="0" err="1" smtClean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eritage</a:t>
            </a:r>
            <a:r>
              <a:rPr lang="de-DE" sz="2000" dirty="0" smtClean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 Kanälen anwendbar</a:t>
            </a:r>
          </a:p>
          <a:p>
            <a:pPr marL="285750" lvl="0" indent="-28575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000" dirty="0" smtClean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Flexiblere Handhabung durch Wolkenwahrscheinlichkeiten möglich</a:t>
            </a:r>
            <a:r>
              <a:rPr lang="de-DE" sz="2000" dirty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/>
            </a:r>
            <a:br>
              <a:rPr lang="de-DE" sz="2000" dirty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</a:br>
            <a:endParaRPr lang="de-DE" sz="2000" dirty="0">
              <a:solidFill>
                <a:srgbClr val="808080">
                  <a:lumMod val="50000"/>
                </a:srgbClr>
              </a:solidFill>
              <a:ea typeface="ヒラギノ角ゴ Pro W3"/>
            </a:endParaRPr>
          </a:p>
          <a:p>
            <a:pPr marL="285750" lvl="0" indent="-28575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000" dirty="0" smtClean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Bekannte Schwäche des alten APOLLO bei kalten, hellen Oberflächen scheint behoben zu sein</a:t>
            </a:r>
            <a:endParaRPr lang="de-DE" sz="2000" dirty="0">
              <a:solidFill>
                <a:srgbClr val="808080">
                  <a:lumMod val="50000"/>
                </a:srgbClr>
              </a:solidFill>
              <a:ea typeface="ヒラギノ角ゴ Pro W3"/>
            </a:endParaRPr>
          </a:p>
          <a:p>
            <a:pPr marL="285750" lvl="0" indent="-28575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000" dirty="0" smtClean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Validierung gegen </a:t>
            </a:r>
            <a:r>
              <a:rPr lang="de-DE" sz="2000" dirty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CREW </a:t>
            </a:r>
            <a:r>
              <a:rPr lang="de-DE" sz="2000" dirty="0" smtClean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Datensatz läuft</a:t>
            </a:r>
            <a:endParaRPr lang="de-DE" sz="2000" dirty="0">
              <a:solidFill>
                <a:srgbClr val="808080">
                  <a:lumMod val="50000"/>
                </a:srgbClr>
              </a:solidFill>
              <a:ea typeface="ヒラギノ角ゴ Pro W3"/>
            </a:endParaRPr>
          </a:p>
          <a:p>
            <a:pPr marL="285750" lvl="0" indent="-28575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000" dirty="0" smtClean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Validierung </a:t>
            </a:r>
            <a:r>
              <a:rPr lang="de-DE" sz="2000" dirty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in </a:t>
            </a:r>
            <a:r>
              <a:rPr lang="de-DE" sz="2000" dirty="0" smtClean="0">
                <a:solidFill>
                  <a:srgbClr val="808080">
                    <a:lumMod val="50000"/>
                  </a:srgbClr>
                </a:solidFill>
                <a:ea typeface="ヒラギノ角ゴ Pro W3"/>
              </a:rPr>
              <a:t>Heliosat-4 gegen BSRN Daten läuft</a:t>
            </a:r>
            <a:endParaRPr lang="de-DE" sz="2000" dirty="0">
              <a:solidFill>
                <a:srgbClr val="808080">
                  <a:lumMod val="50000"/>
                </a:srgbClr>
              </a:solidFill>
              <a:ea typeface="ヒラギノ角ゴ Pro W3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&amp; Ausblick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2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Klüser, L., </a:t>
            </a:r>
            <a:r>
              <a:rPr lang="de-DE" dirty="0" err="1"/>
              <a:t>Killius</a:t>
            </a:r>
            <a:r>
              <a:rPr lang="de-DE" dirty="0"/>
              <a:t>, N., </a:t>
            </a:r>
            <a:r>
              <a:rPr lang="de-DE" dirty="0" err="1"/>
              <a:t>and</a:t>
            </a:r>
            <a:r>
              <a:rPr lang="de-DE" dirty="0"/>
              <a:t> Gesell, G.: APOLLO_NG – a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interpretation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APOLLO </a:t>
            </a:r>
            <a:r>
              <a:rPr lang="de-DE" dirty="0" err="1"/>
              <a:t>legacy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AVHRR </a:t>
            </a:r>
            <a:r>
              <a:rPr lang="de-DE" dirty="0" err="1"/>
              <a:t>heritage</a:t>
            </a:r>
            <a:r>
              <a:rPr lang="de-DE" dirty="0"/>
              <a:t> </a:t>
            </a:r>
            <a:r>
              <a:rPr lang="de-DE" dirty="0" err="1"/>
              <a:t>channels</a:t>
            </a:r>
            <a:r>
              <a:rPr lang="de-DE" dirty="0"/>
              <a:t>, </a:t>
            </a:r>
            <a:r>
              <a:rPr lang="de-DE" dirty="0" err="1"/>
              <a:t>Atmos</a:t>
            </a:r>
            <a:r>
              <a:rPr lang="de-DE" dirty="0"/>
              <a:t>. </a:t>
            </a:r>
            <a:r>
              <a:rPr lang="de-DE" dirty="0" err="1"/>
              <a:t>Meas</a:t>
            </a:r>
            <a:r>
              <a:rPr lang="de-DE" dirty="0"/>
              <a:t>. Tech., 8, 4155-4170, doi:10.5194/amt-8-4155-2015, 2015</a:t>
            </a:r>
            <a:r>
              <a:rPr lang="de-DE" dirty="0" smtClean="0"/>
              <a:t>.</a:t>
            </a:r>
          </a:p>
          <a:p>
            <a:r>
              <a:rPr lang="de-DE" dirty="0" err="1"/>
              <a:t>Qu</a:t>
            </a:r>
            <a:r>
              <a:rPr lang="de-DE" dirty="0"/>
              <a:t>, Z., </a:t>
            </a:r>
            <a:r>
              <a:rPr lang="de-DE" dirty="0" err="1"/>
              <a:t>Oumbe</a:t>
            </a:r>
            <a:r>
              <a:rPr lang="de-DE" dirty="0"/>
              <a:t>, A., Blanc, P., </a:t>
            </a:r>
            <a:r>
              <a:rPr lang="de-DE" dirty="0" err="1"/>
              <a:t>Espinar</a:t>
            </a:r>
            <a:r>
              <a:rPr lang="de-DE" dirty="0"/>
              <a:t>, B., Gesell, G., </a:t>
            </a:r>
            <a:r>
              <a:rPr lang="de-DE" dirty="0" err="1"/>
              <a:t>Gschwind</a:t>
            </a:r>
            <a:r>
              <a:rPr lang="de-DE" dirty="0"/>
              <a:t>, B., Klüser, L., </a:t>
            </a:r>
            <a:r>
              <a:rPr lang="de-DE" dirty="0" err="1"/>
              <a:t>Lefèvre</a:t>
            </a:r>
            <a:r>
              <a:rPr lang="de-DE" dirty="0"/>
              <a:t>, M., </a:t>
            </a:r>
            <a:r>
              <a:rPr lang="de-DE" dirty="0" err="1"/>
              <a:t>Saboret</a:t>
            </a:r>
            <a:r>
              <a:rPr lang="de-DE" dirty="0"/>
              <a:t>, L., Schroedter-Homscheidt, M., </a:t>
            </a:r>
            <a:r>
              <a:rPr lang="de-DE" dirty="0" err="1"/>
              <a:t>and</a:t>
            </a:r>
            <a:r>
              <a:rPr lang="de-DE" dirty="0"/>
              <a:t>  Wald, L. (2016). </a:t>
            </a:r>
            <a:r>
              <a:rPr lang="en-GB" dirty="0"/>
              <a:t>“</a:t>
            </a:r>
            <a:r>
              <a:rPr lang="en-US" dirty="0"/>
              <a:t>Fast radiative transfer </a:t>
            </a:r>
            <a:r>
              <a:rPr lang="en-US" dirty="0" err="1"/>
              <a:t>parameterisation</a:t>
            </a:r>
            <a:r>
              <a:rPr lang="en-US" dirty="0"/>
              <a:t> for assessing the surface solar irradiance: The Heliosat-4 method “. Submitted to </a:t>
            </a:r>
            <a:r>
              <a:rPr lang="en-US" dirty="0" err="1"/>
              <a:t>MetZet</a:t>
            </a:r>
            <a:r>
              <a:rPr lang="en-US" dirty="0"/>
              <a:t>.</a:t>
            </a:r>
            <a:endParaRPr lang="de-DE" dirty="0"/>
          </a:p>
          <a:p>
            <a:r>
              <a:rPr lang="en-US" dirty="0"/>
              <a:t>Saunders, R. W. and </a:t>
            </a:r>
            <a:r>
              <a:rPr lang="en-US" dirty="0" err="1"/>
              <a:t>Kriebel</a:t>
            </a:r>
            <a:r>
              <a:rPr lang="en-US" dirty="0"/>
              <a:t>, K. T. (1988). “An improved method for detecting clear sky and cloudy radiances from AVHRR data”. Int. J. Remote Sens., 9, 123–150.</a:t>
            </a:r>
            <a:endParaRPr lang="de-DE" dirty="0"/>
          </a:p>
          <a:p>
            <a:r>
              <a:rPr lang="en-US" dirty="0"/>
              <a:t>Wald, L., </a:t>
            </a:r>
            <a:r>
              <a:rPr lang="en-US" dirty="0" err="1"/>
              <a:t>Lefèvre</a:t>
            </a:r>
            <a:r>
              <a:rPr lang="en-US" dirty="0"/>
              <a:t>, M., </a:t>
            </a:r>
            <a:r>
              <a:rPr lang="en-US" dirty="0" err="1"/>
              <a:t>Killius</a:t>
            </a:r>
            <a:r>
              <a:rPr lang="en-US" dirty="0"/>
              <a:t>, N., Schroedter-Homscheidt , M., and Wey, E. (2015). MACC-III D58.3 “Report on service chain problem investigations “. Chapters 3 and 4.1. EU Copernicus Grant agreement n°633080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8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6" name="Picture 17" descr="C:\Users\dirc\AppData\Local\Temp\MACC-II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1800200" cy="87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om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"/>
          <a:stretch/>
        </p:blipFill>
        <p:spPr bwMode="auto">
          <a:xfrm>
            <a:off x="3203848" y="1628800"/>
            <a:ext cx="23827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1584176" cy="925441"/>
          </a:xfrm>
          <a:prstGeom prst="rect">
            <a:avLst/>
          </a:prstGeom>
        </p:spPr>
      </p:pic>
      <p:pic>
        <p:nvPicPr>
          <p:cNvPr id="9" name="Grafik 10" descr="dlr_signe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82" y="2564904"/>
            <a:ext cx="1381718" cy="123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1939857" cy="115182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98" y="2564904"/>
            <a:ext cx="2285938" cy="136241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77072"/>
            <a:ext cx="4909945" cy="57664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690410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8"/>
          <p:cNvSpPr>
            <a:spLocks noGrp="1"/>
          </p:cNvSpPr>
          <p:nvPr>
            <p:ph type="title"/>
          </p:nvPr>
        </p:nvSpPr>
        <p:spPr>
          <a:xfrm>
            <a:off x="486000" y="332656"/>
            <a:ext cx="8478488" cy="738187"/>
          </a:xfrm>
        </p:spPr>
        <p:txBody>
          <a:bodyPr/>
          <a:lstStyle/>
          <a:p>
            <a:r>
              <a:rPr lang="de-DE" dirty="0" smtClean="0"/>
              <a:t>Ein Beitrag aus der F&amp;E des</a:t>
            </a:r>
            <a:br>
              <a:rPr lang="de-DE" dirty="0" smtClean="0"/>
            </a:br>
            <a:r>
              <a:rPr lang="de-DE" dirty="0" smtClean="0"/>
              <a:t>Copernicus </a:t>
            </a:r>
            <a:r>
              <a:rPr lang="de-DE" dirty="0" err="1" smtClean="0"/>
              <a:t>Atmospheric</a:t>
            </a:r>
            <a:r>
              <a:rPr lang="de-DE" dirty="0" smtClean="0"/>
              <a:t> Monitoring Service (CAMS)</a:t>
            </a:r>
            <a:br>
              <a:rPr lang="de-DE" dirty="0" smtClean="0"/>
            </a:br>
            <a:r>
              <a:rPr lang="de-DE" dirty="0" smtClean="0"/>
              <a:t>Radiation Service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79512" y="5589240"/>
            <a:ext cx="16561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Bild: CAMS/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SoDa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Heliosat-4 Methode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32847" cy="435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1043608" y="2564904"/>
            <a:ext cx="2520280" cy="12961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5576" y="5628575"/>
            <a:ext cx="763284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Bild: Wald et. al (2015), MACC III D58.3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report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Methodenpaper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Qu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et al (2016),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submitted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MetZet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86000" y="1340768"/>
            <a:ext cx="8550496" cy="4896544"/>
          </a:xfrm>
        </p:spPr>
        <p:txBody>
          <a:bodyPr/>
          <a:lstStyle/>
          <a:p>
            <a:r>
              <a:rPr lang="de-DE" sz="2400" dirty="0" smtClean="0"/>
              <a:t>Bisher</a:t>
            </a:r>
            <a:r>
              <a:rPr lang="de-DE" sz="2400" dirty="0"/>
              <a:t>: </a:t>
            </a:r>
            <a:r>
              <a:rPr lang="de-DE" sz="2400" dirty="0" err="1"/>
              <a:t>Avhrr</a:t>
            </a:r>
            <a:r>
              <a:rPr lang="de-DE" sz="2400" dirty="0"/>
              <a:t> Processing </a:t>
            </a:r>
            <a:r>
              <a:rPr lang="de-DE" sz="2400" dirty="0" err="1"/>
              <a:t>scheme</a:t>
            </a:r>
            <a:r>
              <a:rPr lang="de-DE" sz="2400" dirty="0"/>
              <a:t> Over Land, </a:t>
            </a:r>
            <a:r>
              <a:rPr lang="de-DE" sz="2400" dirty="0" err="1"/>
              <a:t>cLouds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Ocean</a:t>
            </a:r>
            <a:r>
              <a:rPr lang="de-DE" sz="2400" dirty="0"/>
              <a:t> Next </a:t>
            </a:r>
            <a:r>
              <a:rPr lang="de-DE" sz="2400" dirty="0" smtClean="0"/>
              <a:t>Generation (APOLLO, Saunders &amp; </a:t>
            </a:r>
            <a:r>
              <a:rPr lang="de-DE" sz="2400" dirty="0" err="1" smtClean="0"/>
              <a:t>Kriebel</a:t>
            </a:r>
            <a:r>
              <a:rPr lang="de-DE" sz="2400" dirty="0" smtClean="0"/>
              <a:t>, 1988)</a:t>
            </a:r>
          </a:p>
          <a:p>
            <a:r>
              <a:rPr lang="de-DE" sz="2400" dirty="0" smtClean="0"/>
              <a:t>Es werden nach wie vor AVHRR </a:t>
            </a:r>
            <a:r>
              <a:rPr lang="de-DE" sz="2400" dirty="0" err="1" smtClean="0"/>
              <a:t>heritage</a:t>
            </a:r>
            <a:r>
              <a:rPr lang="de-DE" sz="2400" dirty="0" smtClean="0"/>
              <a:t> Kanäle genutzt (deshalb APOLLO_NG)</a:t>
            </a:r>
            <a:endParaRPr lang="de-DE" sz="2400" dirty="0"/>
          </a:p>
          <a:p>
            <a:r>
              <a:rPr lang="de-DE" sz="2400" dirty="0"/>
              <a:t>Probabilistische </a:t>
            </a:r>
            <a:r>
              <a:rPr lang="de-DE" sz="2400" dirty="0" smtClean="0"/>
              <a:t>Wolkenerkennung </a:t>
            </a:r>
            <a:r>
              <a:rPr lang="de-DE" sz="2400" dirty="0" smtClean="0">
                <a:sym typeface="Wingdings" panose="05000000000000000000" pitchFamily="2" charset="2"/>
              </a:rPr>
              <a:t> Es werden Unsicherheiten mitgeliefert</a:t>
            </a:r>
            <a:endParaRPr lang="de-DE" sz="2400" dirty="0"/>
          </a:p>
          <a:p>
            <a:r>
              <a:rPr lang="de-DE" sz="2400" dirty="0" smtClean="0"/>
              <a:t>Generische </a:t>
            </a:r>
            <a:r>
              <a:rPr lang="de-DE" sz="2400" dirty="0"/>
              <a:t>Methode zur Anwendung für Sensoren mit AVHRR </a:t>
            </a:r>
            <a:r>
              <a:rPr lang="de-DE" sz="2400" dirty="0" err="1"/>
              <a:t>heritage</a:t>
            </a:r>
            <a:r>
              <a:rPr lang="de-DE" sz="2400" dirty="0"/>
              <a:t> Kanälen </a:t>
            </a:r>
          </a:p>
          <a:p>
            <a:r>
              <a:rPr lang="de-DE" sz="2400" dirty="0"/>
              <a:t>Bereits erfolgreich getestet mit AVHRR, SEVIRI und </a:t>
            </a:r>
            <a:r>
              <a:rPr lang="de-DE" sz="2400" dirty="0" smtClean="0"/>
              <a:t>VIIRS</a:t>
            </a:r>
          </a:p>
          <a:p>
            <a:r>
              <a:rPr lang="de-DE" sz="2400" dirty="0" smtClean="0"/>
              <a:t>Zusätzliche Wolkenprodukte wie Effektivradius, Eisgehalt</a:t>
            </a:r>
            <a:endParaRPr lang="de-DE" sz="2400" dirty="0"/>
          </a:p>
          <a:p>
            <a:r>
              <a:rPr lang="de-DE" sz="2400" dirty="0" smtClean="0"/>
              <a:t>Detaillierte Methodenbeschreibung: 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 </a:t>
            </a:r>
            <a:r>
              <a:rPr lang="de-DE" sz="2400" dirty="0" smtClean="0"/>
              <a:t>Klüser</a:t>
            </a:r>
            <a:r>
              <a:rPr lang="de-DE" sz="2400" dirty="0"/>
              <a:t>, </a:t>
            </a:r>
            <a:r>
              <a:rPr lang="de-DE" sz="2400" dirty="0" err="1" smtClean="0"/>
              <a:t>Killius</a:t>
            </a:r>
            <a:r>
              <a:rPr lang="de-DE" sz="2400" dirty="0" smtClean="0"/>
              <a:t> &amp; Gesell (2015)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APOLLO_NG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5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APOLLO_NG Wolkenerkennung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379314"/>
            <a:ext cx="822483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1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86000" y="1268760"/>
            <a:ext cx="8172000" cy="1261737"/>
          </a:xfrm>
        </p:spPr>
        <p:txBody>
          <a:bodyPr/>
          <a:lstStyle/>
          <a:p>
            <a:r>
              <a:rPr lang="de-DE" dirty="0"/>
              <a:t>5 klassische APOLLO Wolkentests basierend auf physikalischen Prinzipien</a:t>
            </a:r>
          </a:p>
          <a:p>
            <a:r>
              <a:rPr lang="de-DE" dirty="0"/>
              <a:t>Linearisierung um Schwellwert </a:t>
            </a:r>
            <a:r>
              <a:rPr lang="de-DE" i="1" dirty="0" err="1"/>
              <a:t>x</a:t>
            </a:r>
            <a:r>
              <a:rPr lang="de-DE" i="1" baseline="-25000" dirty="0" err="1"/>
              <a:t>binary</a:t>
            </a:r>
            <a:r>
              <a:rPr lang="de-DE" dirty="0"/>
              <a:t> herum mit geeigneter Metrik</a:t>
            </a:r>
          </a:p>
          <a:p>
            <a:r>
              <a:rPr lang="de-DE" dirty="0"/>
              <a:t>Probabilistische Interpretation: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615292"/>
              </p:ext>
            </p:extLst>
          </p:nvPr>
        </p:nvGraphicFramePr>
        <p:xfrm>
          <a:off x="539552" y="2348880"/>
          <a:ext cx="18145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3" imgW="977900" imgH="469900" progId="Equation.3">
                  <p:embed/>
                </p:oleObj>
              </mc:Choice>
              <mc:Fallback>
                <p:oleObj name="Equation" r:id="rId3" imgW="977900" imgH="4699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48880"/>
                        <a:ext cx="181451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39502" y="3356992"/>
            <a:ext cx="1872258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de-DE" dirty="0">
                <a:solidFill>
                  <a:srgbClr val="808080">
                    <a:lumMod val="50000"/>
                  </a:srgbClr>
                </a:solidFill>
                <a:latin typeface="Arial" pitchFamily="34" charset="0"/>
                <a:ea typeface="ヒラギノ角ゴ Pro W3"/>
              </a:rPr>
              <a:t>anstatt klassisch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329824"/>
              </p:ext>
            </p:extLst>
          </p:nvPr>
        </p:nvGraphicFramePr>
        <p:xfrm>
          <a:off x="611560" y="4124176"/>
          <a:ext cx="2451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5" imgW="1320227" imgH="482391" progId="Equation.3">
                  <p:embed/>
                </p:oleObj>
              </mc:Choice>
              <mc:Fallback>
                <p:oleObj name="Equation" r:id="rId5" imgW="1320227" imgH="482391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124176"/>
                        <a:ext cx="2451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 descr="APOLLO13_ConfidenceLeve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68525"/>
            <a:ext cx="54721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APOLLO_NG </a:t>
            </a:r>
            <a:r>
              <a:rPr lang="de-DE" altLang="de-DE" dirty="0" smtClean="0"/>
              <a:t>Wolkenerkennung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907704" y="6392361"/>
            <a:ext cx="43204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Bild: Klüser,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Killius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&amp; Gesell (2015)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476672"/>
            <a:ext cx="8172000" cy="738187"/>
          </a:xfrm>
        </p:spPr>
        <p:txBody>
          <a:bodyPr/>
          <a:lstStyle/>
          <a:p>
            <a:r>
              <a:rPr lang="de-DE" dirty="0"/>
              <a:t>APOLLO_NG Wolkenerkennung</a:t>
            </a:r>
            <a:br>
              <a:rPr lang="de-DE" dirty="0"/>
            </a:b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827584" y="1067841"/>
            <a:ext cx="80073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de-DE" dirty="0">
                <a:solidFill>
                  <a:srgbClr val="808080">
                    <a:lumMod val="50000"/>
                  </a:srgbClr>
                </a:solidFill>
                <a:latin typeface="Arial" pitchFamily="34" charset="0"/>
                <a:ea typeface="ヒラギノ角ゴ Pro W3"/>
              </a:rPr>
              <a:t>Satz von </a:t>
            </a:r>
            <a:r>
              <a:rPr lang="de-DE" dirty="0" err="1" smtClean="0">
                <a:solidFill>
                  <a:srgbClr val="808080">
                    <a:lumMod val="50000"/>
                  </a:srgbClr>
                </a:solidFill>
                <a:latin typeface="Arial" pitchFamily="34" charset="0"/>
                <a:ea typeface="ヒラギノ角ゴ Pro W3"/>
              </a:rPr>
              <a:t>Bayes</a:t>
            </a:r>
            <a:r>
              <a:rPr lang="de-DE" dirty="0">
                <a:solidFill>
                  <a:srgbClr val="C00000"/>
                </a:solidFill>
                <a:latin typeface="Arial" pitchFamily="34" charset="0"/>
                <a:ea typeface="ヒラギノ角ゴ Pro W3"/>
              </a:rPr>
              <a:t> </a:t>
            </a:r>
            <a:r>
              <a:rPr lang="de-DE" dirty="0" smtClean="0">
                <a:latin typeface="Arial" pitchFamily="34" charset="0"/>
                <a:ea typeface="ヒラギノ角ゴ Pro W3"/>
              </a:rPr>
              <a:t>für Update der Wolkenwahrscheinlichkei</a:t>
            </a:r>
            <a:r>
              <a:rPr lang="de-DE" dirty="0" smtClean="0">
                <a:solidFill>
                  <a:srgbClr val="C00000"/>
                </a:solidFill>
                <a:latin typeface="Arial" pitchFamily="34" charset="0"/>
                <a:ea typeface="ヒラギノ角ゴ Pro W3"/>
              </a:rPr>
              <a:t>t (</a:t>
            </a:r>
            <a:r>
              <a:rPr lang="de-DE" dirty="0" smtClean="0">
                <a:latin typeface="Arial" pitchFamily="34" charset="0"/>
                <a:ea typeface="ヒラギノ角ゴ Pro W3"/>
              </a:rPr>
              <a:t>unter Annahme einer binären Wolkenentscheidung)</a:t>
            </a:r>
            <a:endParaRPr lang="de-DE" dirty="0">
              <a:latin typeface="Arial" pitchFamily="34" charset="0"/>
              <a:ea typeface="ヒラギノ角ゴ Pro W3"/>
            </a:endParaRPr>
          </a:p>
        </p:txBody>
      </p:sp>
      <p:graphicFrame>
        <p:nvGraphicFramePr>
          <p:cNvPr id="24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597631"/>
              </p:ext>
            </p:extLst>
          </p:nvPr>
        </p:nvGraphicFramePr>
        <p:xfrm>
          <a:off x="949822" y="2168724"/>
          <a:ext cx="491331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3" imgW="3009900" imgH="419100" progId="Equation.3">
                  <p:embed/>
                </p:oleObj>
              </mc:Choice>
              <mc:Fallback>
                <p:oleObj name="Equation" r:id="rId3" imgW="3009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822" y="2168724"/>
                        <a:ext cx="4913312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feld 25"/>
          <p:cNvSpPr txBox="1"/>
          <p:nvPr/>
        </p:nvSpPr>
        <p:spPr>
          <a:xfrm>
            <a:off x="884734" y="3356992"/>
            <a:ext cx="80073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de-DE" dirty="0" smtClean="0">
                <a:solidFill>
                  <a:srgbClr val="808080">
                    <a:lumMod val="50000"/>
                  </a:srgbClr>
                </a:solidFill>
                <a:latin typeface="Arial" pitchFamily="34" charset="0"/>
                <a:ea typeface="ヒラギノ角ゴ Pro W3"/>
              </a:rPr>
              <a:t>führt </a:t>
            </a:r>
            <a:r>
              <a:rPr lang="de-DE" dirty="0">
                <a:solidFill>
                  <a:srgbClr val="808080">
                    <a:lumMod val="50000"/>
                  </a:srgbClr>
                </a:solidFill>
                <a:latin typeface="Arial" pitchFamily="34" charset="0"/>
                <a:ea typeface="ヒラギノ角ゴ Pro W3"/>
              </a:rPr>
              <a:t>mit Startwert </a:t>
            </a:r>
            <a:r>
              <a:rPr lang="de-DE" i="1" dirty="0" err="1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</a:t>
            </a:r>
            <a:r>
              <a:rPr lang="de-DE" i="1" baseline="-25000" dirty="0" err="1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cld</a:t>
            </a:r>
            <a:r>
              <a:rPr lang="de-DE" i="1" dirty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=0.5</a:t>
            </a:r>
            <a:r>
              <a:rPr lang="de-DE" dirty="0">
                <a:solidFill>
                  <a:srgbClr val="808080">
                    <a:lumMod val="50000"/>
                  </a:srgbClr>
                </a:solidFill>
                <a:latin typeface="Arial" pitchFamily="34" charset="0"/>
                <a:ea typeface="ヒラギノ角ゴ Pro W3"/>
              </a:rPr>
              <a:t> zu </a:t>
            </a:r>
          </a:p>
        </p:txBody>
      </p:sp>
      <p:graphicFrame>
        <p:nvGraphicFramePr>
          <p:cNvPr id="27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769174"/>
              </p:ext>
            </p:extLst>
          </p:nvPr>
        </p:nvGraphicFramePr>
        <p:xfrm>
          <a:off x="972047" y="4221088"/>
          <a:ext cx="41925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5" imgW="2260600" imgH="431800" progId="Equation.3">
                  <p:embed/>
                </p:oleObj>
              </mc:Choice>
              <mc:Fallback>
                <p:oleObj name="Equation" r:id="rId5" imgW="2260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047" y="4221088"/>
                        <a:ext cx="4192587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feld 27"/>
          <p:cNvSpPr txBox="1"/>
          <p:nvPr/>
        </p:nvSpPr>
        <p:spPr>
          <a:xfrm>
            <a:off x="899022" y="5519191"/>
            <a:ext cx="80073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de-DE" dirty="0">
                <a:solidFill>
                  <a:srgbClr val="808080">
                    <a:lumMod val="50000"/>
                  </a:srgbClr>
                </a:solidFill>
                <a:latin typeface="Arial" pitchFamily="34" charset="0"/>
                <a:ea typeface="ヒラギノ角ゴ Pro W3"/>
              </a:rPr>
              <a:t>N</a:t>
            </a:r>
            <a:r>
              <a:rPr lang="de-DE" dirty="0" smtClean="0">
                <a:solidFill>
                  <a:srgbClr val="808080">
                    <a:lumMod val="50000"/>
                  </a:srgbClr>
                </a:solidFill>
                <a:latin typeface="Arial" pitchFamily="34" charset="0"/>
                <a:ea typeface="ヒラギノ角ゴ Pro W3"/>
              </a:rPr>
              <a:t>ach fünfmaligem Update: </a:t>
            </a:r>
            <a:r>
              <a:rPr lang="de-DE" dirty="0">
                <a:solidFill>
                  <a:srgbClr val="808080">
                    <a:lumMod val="50000"/>
                  </a:srgbClr>
                </a:solidFill>
                <a:latin typeface="Arial" pitchFamily="34" charset="0"/>
                <a:ea typeface="ヒラギノ角ゴ Pro W3"/>
              </a:rPr>
              <a:t/>
            </a:r>
            <a:br>
              <a:rPr lang="de-DE" dirty="0">
                <a:solidFill>
                  <a:srgbClr val="808080">
                    <a:lumMod val="50000"/>
                  </a:srgbClr>
                </a:solidFill>
                <a:latin typeface="Arial" pitchFamily="34" charset="0"/>
                <a:ea typeface="ヒラギノ角ゴ Pro W3"/>
              </a:rPr>
            </a:br>
            <a:r>
              <a:rPr lang="de-DE" i="1" dirty="0" err="1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</a:t>
            </a:r>
            <a:r>
              <a:rPr lang="de-DE" i="1" baseline="-25000" dirty="0" err="1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cld</a:t>
            </a:r>
            <a:r>
              <a:rPr lang="de-DE" i="1" baseline="30000" dirty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</a:t>
            </a:r>
            <a:r>
              <a:rPr lang="de-DE" i="1" dirty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&gt; </a:t>
            </a:r>
            <a:r>
              <a:rPr lang="de-DE" i="1" dirty="0" err="1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</a:t>
            </a:r>
            <a:r>
              <a:rPr lang="de-DE" i="1" baseline="-25000" dirty="0" err="1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cld</a:t>
            </a:r>
            <a:r>
              <a:rPr lang="de-DE" dirty="0">
                <a:solidFill>
                  <a:srgbClr val="808080">
                    <a:lumMod val="50000"/>
                  </a:srgbClr>
                </a:solidFill>
                <a:latin typeface="Arial" pitchFamily="34" charset="0"/>
                <a:ea typeface="ヒラギノ角ゴ Pro W3"/>
              </a:rPr>
              <a:t> </a:t>
            </a:r>
            <a:r>
              <a:rPr lang="de-DE" i="1" dirty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(min</a:t>
            </a:r>
            <a:r>
              <a:rPr lang="de-DE" i="1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)  </a:t>
            </a:r>
            <a:r>
              <a:rPr lang="de-DE" i="1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sym typeface="Wingdings" panose="05000000000000000000" pitchFamily="2" charset="2"/>
              </a:rPr>
              <a:t> Pixel ist bewölkt</a:t>
            </a:r>
            <a:endParaRPr lang="de-DE" dirty="0">
              <a:solidFill>
                <a:srgbClr val="808080">
                  <a:lumMod val="50000"/>
                </a:srgbClr>
              </a:solidFill>
              <a:latin typeface="Arial" pitchFamily="34" charset="0"/>
              <a:ea typeface="ヒラギノ角ゴ Pro W3"/>
            </a:endParaRPr>
          </a:p>
        </p:txBody>
      </p:sp>
      <p:pic>
        <p:nvPicPr>
          <p:cNvPr id="12" name="Picture 3" descr="APOLLO13_ConfidenceLeve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96" y="3284984"/>
            <a:ext cx="1382904" cy="103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3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0" y="620688"/>
            <a:ext cx="8172000" cy="738187"/>
          </a:xfrm>
        </p:spPr>
        <p:txBody>
          <a:bodyPr/>
          <a:lstStyle/>
          <a:p>
            <a:r>
              <a:rPr lang="de-DE" altLang="de-DE" dirty="0"/>
              <a:t>APOLLO_NG Wolkenerkennung</a:t>
            </a:r>
            <a:br>
              <a:rPr lang="de-DE" altLang="de-DE" dirty="0"/>
            </a:br>
            <a:endParaRPr lang="de-DE" dirty="0"/>
          </a:p>
        </p:txBody>
      </p:sp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79919" y="1052736"/>
            <a:ext cx="8956577" cy="5400600"/>
            <a:chOff x="179388" y="854075"/>
            <a:chExt cx="8748712" cy="5275263"/>
          </a:xfrm>
        </p:grpSpPr>
        <p:pic>
          <p:nvPicPr>
            <p:cNvPr id="7" name="Picture 12" descr="D:\Paper\APOLLO2014\15072008_d_ql_com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944563"/>
              <a:ext cx="1897062" cy="509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D:\Paper\APOLLO2014\APOLLO_NG-CloudDetection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563" y="854075"/>
              <a:ext cx="3956050" cy="527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Gerade Verbindung mit Pfeil 2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>
              <a:off x="2076450" y="3490913"/>
              <a:ext cx="519113" cy="158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mit Pfeil 16"/>
            <p:cNvCxnSpPr>
              <a:cxnSpLocks noChangeShapeType="1"/>
              <a:endCxn id="11" idx="1"/>
            </p:cNvCxnSpPr>
            <p:nvPr/>
          </p:nvCxnSpPr>
          <p:spPr bwMode="auto">
            <a:xfrm flipV="1">
              <a:off x="6408738" y="3490913"/>
              <a:ext cx="622300" cy="1270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" name="Picture 15" descr="D:\Paper\APOLLO2014\15072008_d_ql_mas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038" y="944563"/>
              <a:ext cx="1897062" cy="509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feld 12"/>
          <p:cNvSpPr txBox="1"/>
          <p:nvPr/>
        </p:nvSpPr>
        <p:spPr>
          <a:xfrm>
            <a:off x="2915816" y="6464369"/>
            <a:ext cx="43204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Bild: Klüser,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Killius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&amp; Gesell (2015)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464" y="386557"/>
            <a:ext cx="8172000" cy="738187"/>
          </a:xfrm>
        </p:spPr>
        <p:txBody>
          <a:bodyPr/>
          <a:lstStyle/>
          <a:p>
            <a:r>
              <a:rPr lang="de-DE" altLang="de-DE" dirty="0" smtClean="0"/>
              <a:t>Input und Produkte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dirty="0"/>
          </a:p>
        </p:txBody>
      </p:sp>
      <p:grpSp>
        <p:nvGrpSpPr>
          <p:cNvPr id="2048" name="Gruppieren 2047"/>
          <p:cNvGrpSpPr/>
          <p:nvPr/>
        </p:nvGrpSpPr>
        <p:grpSpPr>
          <a:xfrm>
            <a:off x="250825" y="871552"/>
            <a:ext cx="8512175" cy="5293752"/>
            <a:chOff x="250825" y="1015568"/>
            <a:chExt cx="8512175" cy="5293752"/>
          </a:xfrm>
        </p:grpSpPr>
        <p:sp>
          <p:nvSpPr>
            <p:cNvPr id="17" name="Rechteck 16"/>
            <p:cNvSpPr/>
            <p:nvPr/>
          </p:nvSpPr>
          <p:spPr bwMode="auto">
            <a:xfrm>
              <a:off x="3578225" y="4746055"/>
              <a:ext cx="1385888" cy="915193"/>
            </a:xfrm>
            <a:prstGeom prst="rect">
              <a:avLst/>
            </a:prstGeom>
            <a:solidFill>
              <a:srgbClr val="3333CC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 lIns="0" tIns="0" rIns="0" bIns="0"/>
            <a:lstStyle/>
            <a:p>
              <a:pPr marL="0" marR="0" lvl="0" indent="0" defTabSz="91440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6656388" y="4959573"/>
              <a:ext cx="1385887" cy="701675"/>
            </a:xfrm>
            <a:prstGeom prst="rect">
              <a:avLst/>
            </a:prstGeom>
            <a:solidFill>
              <a:srgbClr val="3333CC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 lIns="0" tIns="0" rIns="0" bIns="0"/>
            <a:lstStyle/>
            <a:p>
              <a:pPr marL="0" marR="0" lvl="0" indent="0" defTabSz="91440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4716463" y="2348880"/>
              <a:ext cx="1368425" cy="2016125"/>
            </a:xfrm>
            <a:prstGeom prst="rect">
              <a:avLst/>
            </a:prstGeom>
            <a:solidFill>
              <a:srgbClr val="3333CC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 lIns="0" tIns="0" rIns="0" bIns="0"/>
            <a:lstStyle/>
            <a:p>
              <a:pPr marL="0" marR="0" lvl="0" indent="0" defTabSz="91440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2195513" y="2348880"/>
              <a:ext cx="1044575" cy="2016125"/>
            </a:xfrm>
            <a:prstGeom prst="rect">
              <a:avLst/>
            </a:prstGeom>
            <a:solidFill>
              <a:srgbClr val="3333CC">
                <a:lumMod val="40000"/>
                <a:lumOff val="60000"/>
              </a:srgbClr>
            </a:solidFill>
            <a:ln>
              <a:noFill/>
            </a:ln>
            <a:effectLst/>
            <a:extLst/>
          </p:spPr>
          <p:txBody>
            <a:bodyPr lIns="0" tIns="0" rIns="0" bIns="0"/>
            <a:lstStyle/>
            <a:p>
              <a:pPr marL="0" marR="0" lvl="0" indent="0" defTabSz="91440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51520" y="1015568"/>
              <a:ext cx="2124075" cy="147732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 smtClean="0">
                <a:solidFill>
                  <a:srgbClr val="00CC99">
                    <a:lumMod val="50000"/>
                  </a:srgbClr>
                </a:solidFill>
                <a:latin typeface="Arial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>
                <a:solidFill>
                  <a:srgbClr val="00CC99">
                    <a:lumMod val="50000"/>
                  </a:srgbClr>
                </a:solidFill>
                <a:latin typeface="Arial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 smtClean="0">
                <a:solidFill>
                  <a:srgbClr val="00CC99">
                    <a:lumMod val="50000"/>
                  </a:srgbClr>
                </a:solidFill>
                <a:latin typeface="Arial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>
                <a:solidFill>
                  <a:srgbClr val="00CC99">
                    <a:lumMod val="50000"/>
                  </a:srgbClr>
                </a:solidFill>
                <a:latin typeface="Arial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>
                <a:solidFill>
                  <a:srgbClr val="00CC99">
                    <a:lumMod val="50000"/>
                  </a:srgbClr>
                </a:solidFill>
                <a:latin typeface="Arial"/>
                <a:ea typeface="ヒラギノ角ゴ Pro W3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50825" y="2636912"/>
              <a:ext cx="2125663" cy="147732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 err="1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709041" y="1463873"/>
              <a:ext cx="2943079" cy="3693319"/>
            </a:xfrm>
            <a:prstGeom prst="rect">
              <a:avLst/>
            </a:prstGeom>
            <a:solidFill>
              <a:srgbClr val="00CC99">
                <a:lumMod val="40000"/>
                <a:lumOff val="60000"/>
              </a:srgbClr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D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D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D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D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D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D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250825" y="4221088"/>
              <a:ext cx="2125663" cy="147732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903912" y="1463873"/>
              <a:ext cx="2859087" cy="3693319"/>
            </a:xfrm>
            <a:prstGeom prst="rect">
              <a:avLst/>
            </a:prstGeom>
            <a:solidFill>
              <a:srgbClr val="00CC99">
                <a:lumMod val="40000"/>
                <a:lumOff val="60000"/>
              </a:srgbClr>
            </a:solidFill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D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D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D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D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D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de-DE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ea typeface="ヒラギノ角ゴ Pro W3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937250" y="5662989"/>
              <a:ext cx="2825750" cy="646331"/>
            </a:xfrm>
            <a:prstGeom prst="rect">
              <a:avLst/>
            </a:prstGeom>
            <a:solidFill>
              <a:srgbClr val="00CC99">
                <a:lumMod val="40000"/>
                <a:lumOff val="60000"/>
              </a:srgbClr>
            </a:solidFill>
            <a:ln w="19050"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ヒラギノ角ゴ Pro W3"/>
                </a:rPr>
                <a:t>Cloud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CC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ヒラギノ角ゴ Pro W3"/>
                </a:rPr>
                <a:t>Product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ヒラギノ角ゴ Pro W3"/>
                </a:rPr>
                <a:t> Output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ヒラギノ角ゴ Pro W3"/>
                </a:rPr>
                <a:t>(</a:t>
              </a: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ヒラギノ角ゴ Pro W3"/>
                </a:rPr>
                <a:t>HDF4,netCDF4)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717800" y="5661248"/>
              <a:ext cx="3078163" cy="646331"/>
            </a:xfrm>
            <a:prstGeom prst="rect">
              <a:avLst/>
            </a:prstGeom>
            <a:solidFill>
              <a:srgbClr val="00CC99">
                <a:lumMod val="40000"/>
                <a:lumOff val="60000"/>
              </a:srgbClr>
            </a:solidFill>
            <a:ln w="19050">
              <a:solidFill>
                <a:srgbClr val="C00000"/>
              </a:solidFill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ヒラギノ角ゴ Pro W3"/>
                </a:rPr>
                <a:t>Cloud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CC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ヒラギノ角ゴ Pro W3"/>
                </a:rPr>
                <a:t>Mask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ヒラギノ角ゴ Pro W3"/>
                </a:rPr>
                <a:t> Output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ヒラギノ角ゴ Pro W3"/>
                </a:rPr>
                <a:t>(HDF4,netCDF4)</a:t>
              </a:r>
            </a:p>
          </p:txBody>
        </p: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98" y="1184139"/>
              <a:ext cx="2038553" cy="121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32" y="2727504"/>
              <a:ext cx="2034048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92" y="4255528"/>
              <a:ext cx="2045260" cy="1405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716" y="1563310"/>
              <a:ext cx="2702204" cy="162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251" y="3336081"/>
              <a:ext cx="2679669" cy="1756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900" y="1556792"/>
              <a:ext cx="2689556" cy="1665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900" y="3284984"/>
              <a:ext cx="2689556" cy="179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539552" y="1268760"/>
              <a:ext cx="151216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0.6µm, 0.8µm</a:t>
              </a: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539552" y="2780928"/>
              <a:ext cx="151216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1.6µm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467544" y="4304129"/>
              <a:ext cx="176492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10.8µm, 12.0µm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3347864" y="1639833"/>
              <a:ext cx="187220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RGB </a:t>
              </a:r>
              <a:r>
                <a:rPr lang="de-DE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composite</a:t>
              </a:r>
              <a:endPara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3347864" y="3429000"/>
              <a:ext cx="187220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Wolkenmaske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6084168" y="1628800"/>
              <a:ext cx="252028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Wolken optische Dicke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084168" y="3368025"/>
              <a:ext cx="252028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Wolken optische Dicke </a:t>
              </a:r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 Unsicherheit</a:t>
              </a:r>
              <a:endPara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3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_Präsentation_4zu3_DE_ne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263C3949-64FE-4A37-BA1D-D8D36B620309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554</Words>
  <Application>Microsoft Office PowerPoint</Application>
  <PresentationFormat>Bildschirmpräsentation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DLR_Präsentation_4zu3_DE_neu</vt:lpstr>
      <vt:lpstr>Equation</vt:lpstr>
      <vt:lpstr>APOLLO_NG: Verbesserte Wolkeneigenschaften für den Solarstrahlungsdienst im Copernicus Atmospheric Monitoring Service (CAMS)</vt:lpstr>
      <vt:lpstr>Ein Beitrag aus der F&amp;E des Copernicus Atmospheric Monitoring Service (CAMS) Radiation Service</vt:lpstr>
      <vt:lpstr>Heliosat-4 Methode</vt:lpstr>
      <vt:lpstr>APOLLO_NG</vt:lpstr>
      <vt:lpstr>APOLLO_NG Wolkenerkennung </vt:lpstr>
      <vt:lpstr>APOLLO_NG Wolkenerkennung </vt:lpstr>
      <vt:lpstr>APOLLO_NG Wolkenerkennung </vt:lpstr>
      <vt:lpstr>APOLLO_NG Wolkenerkennung </vt:lpstr>
      <vt:lpstr>Input und Produkte </vt:lpstr>
      <vt:lpstr>Vergleich APOLLO vs. APOLLO_NG: kalte Wüsten</vt:lpstr>
      <vt:lpstr>Zusammenfassung &amp; Ausblick</vt:lpstr>
      <vt:lpstr>Quellen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Killius, Niels</dc:creator>
  <cp:lastModifiedBy>Killius, Niels</cp:lastModifiedBy>
  <cp:revision>68</cp:revision>
  <dcterms:created xsi:type="dcterms:W3CDTF">2013-07-08T10:21:59Z</dcterms:created>
  <dcterms:modified xsi:type="dcterms:W3CDTF">2016-04-22T16:03:19Z</dcterms:modified>
</cp:coreProperties>
</file>