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8" r:id="rId6"/>
  </p:sldIdLst>
  <p:sldSz cx="30279975" cy="42808525"/>
  <p:notesSz cx="6797675" cy="9926638"/>
  <p:defaultTextStyle>
    <a:defPPr>
      <a:defRPr lang="en-US"/>
    </a:defPPr>
    <a:lvl1pPr algn="l" defTabSz="41747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2086235" indent="-1439480" algn="l" defTabSz="41747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4174715" indent="-2881205" algn="l" defTabSz="41747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6263195" indent="-4322930" algn="l" defTabSz="41747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8351675" indent="-5764655" algn="l" defTabSz="41747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3233776" algn="l" defTabSz="129351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3880531" algn="l" defTabSz="129351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4527286" algn="l" defTabSz="129351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5174041" algn="l" defTabSz="129351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736" autoAdjust="0"/>
  </p:normalViewPr>
  <p:slideViewPr>
    <p:cSldViewPr>
      <p:cViewPr>
        <p:scale>
          <a:sx n="33" d="100"/>
          <a:sy n="33" d="100"/>
        </p:scale>
        <p:origin x="-630" y="1818"/>
      </p:cViewPr>
      <p:guideLst>
        <p:guide orient="horz" pos="4248"/>
        <p:guide orient="horz" pos="26864"/>
        <p:guide orient="horz" pos="11759"/>
        <p:guide orient="horz" pos="16295"/>
        <p:guide orient="horz" pos="25866"/>
        <p:guide orient="horz" pos="13755"/>
        <p:guide orient="horz" pos="15433"/>
        <p:guide orient="horz" pos="17974"/>
        <p:guide orient="horz" pos="18835"/>
        <p:guide orient="horz" pos="17112"/>
        <p:guide pos="1009"/>
        <p:guide pos="9344"/>
        <p:guide pos="9718"/>
        <p:guide pos="18065"/>
        <p:guide pos="3413"/>
        <p:guide pos="3277"/>
        <p:guide pos="9038"/>
        <p:guide pos="99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32" cy="496332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857" y="0"/>
            <a:ext cx="2945732" cy="496332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F01EF01B-0236-4F0D-9680-12208B06D33C}" type="datetimeFigureOut">
              <a:rPr lang="de-DE" smtClean="0"/>
              <a:t>13.10.2015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02" y="4715153"/>
            <a:ext cx="5437271" cy="4466987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10"/>
            <a:ext cx="2945732" cy="496332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857" y="9428110"/>
            <a:ext cx="2945732" cy="496332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054051B3-1046-45AF-B92F-D62065604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3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6755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3510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0265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87020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33776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0531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27286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74041" algn="l" defTabSz="12935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051B3-1046-45AF-B92F-D6206560402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82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147" y="1247504"/>
            <a:ext cx="26301683" cy="1914645"/>
          </a:xfrm>
        </p:spPr>
        <p:txBody>
          <a:bodyPr lIns="0" tIns="0" rIns="0" bIns="0">
            <a:normAutofit/>
          </a:bodyPr>
          <a:lstStyle>
            <a:lvl1pPr algn="l">
              <a:defRPr sz="6800" b="1">
                <a:solidFill>
                  <a:srgbClr val="696969"/>
                </a:solidFill>
                <a:latin typeface="Frutiger 45 Light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>
          <a:xfrm>
            <a:off x="14634268" y="38068597"/>
            <a:ext cx="13656561" cy="2524899"/>
          </a:xfrm>
        </p:spPr>
        <p:txBody>
          <a:bodyPr lIns="0" tIns="0" rIns="0" bIns="0">
            <a:normAutofit/>
          </a:bodyPr>
          <a:lstStyle>
            <a:lvl1pPr algn="r">
              <a:buNone/>
              <a:defRPr sz="3400">
                <a:solidFill>
                  <a:srgbClr val="696969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8900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898" y="1714676"/>
            <a:ext cx="25458825" cy="713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35" tIns="208818" rIns="417635" bIns="208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898" y="9989554"/>
            <a:ext cx="27250179" cy="1888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35" tIns="208818" rIns="417635" bIns="208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799" y="39677672"/>
            <a:ext cx="7064278" cy="2278004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 defTabSz="4176356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kjlkjhlkjhlkjhlkjhlkjh</a:t>
            </a:r>
          </a:p>
        </p:txBody>
      </p:sp>
      <p:pic>
        <p:nvPicPr>
          <p:cNvPr id="8" name="Picture 8" descr="\\psf\Host\Users\cd\Desktop\Startbild_4zu3-Fus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87" y="41062446"/>
            <a:ext cx="25753366" cy="154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dlr_signe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18" y="41062446"/>
            <a:ext cx="1721893" cy="153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5418907" y="41062446"/>
            <a:ext cx="2373983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i="0" smtClean="0">
                <a:solidFill>
                  <a:srgbClr val="696969"/>
                </a:solidFill>
                <a:latin typeface="Frutiger 45 Light" pitchFamily="34" charset="0"/>
              </a:rPr>
              <a:t>David Käthner</a:t>
            </a:r>
          </a:p>
          <a:p>
            <a:r>
              <a:rPr lang="de-DE" sz="1800" i="0" smtClean="0">
                <a:solidFill>
                  <a:srgbClr val="696969"/>
                </a:solidFill>
                <a:latin typeface="Frutiger 45 Light" pitchFamily="34" charset="0"/>
              </a:rPr>
              <a:t>DLR</a:t>
            </a:r>
          </a:p>
          <a:p>
            <a:r>
              <a:rPr lang="de-DE" sz="1800" i="0" smtClean="0">
                <a:solidFill>
                  <a:srgbClr val="696969"/>
                </a:solidFill>
                <a:latin typeface="Frutiger 45 Light" pitchFamily="34" charset="0"/>
              </a:rPr>
              <a:t>Lilienthaltplatz 7</a:t>
            </a:r>
          </a:p>
          <a:p>
            <a:r>
              <a:rPr lang="de-DE" sz="1800" i="0" smtClean="0">
                <a:solidFill>
                  <a:srgbClr val="696969"/>
                </a:solidFill>
                <a:latin typeface="Frutiger 45 Light" pitchFamily="34" charset="0"/>
              </a:rPr>
              <a:t>38108</a:t>
            </a:r>
            <a:r>
              <a:rPr lang="de-DE" sz="1800" i="0" baseline="0" smtClean="0">
                <a:solidFill>
                  <a:srgbClr val="696969"/>
                </a:solidFill>
                <a:latin typeface="Frutiger 45 Light" pitchFamily="34" charset="0"/>
              </a:rPr>
              <a:t> Braunschweig</a:t>
            </a:r>
            <a:endParaRPr lang="de-DE" sz="1800" i="0" smtClean="0">
              <a:solidFill>
                <a:srgbClr val="696969"/>
              </a:solidFill>
              <a:latin typeface="Frutiger 45 Light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i="1" smtClean="0">
                <a:solidFill>
                  <a:srgbClr val="696969"/>
                </a:solidFill>
                <a:latin typeface="Frutiger 45 Light" pitchFamily="34" charset="0"/>
              </a:rPr>
              <a:t>david.kaethner@dlr.de</a:t>
            </a:r>
            <a:endParaRPr lang="de-DE" sz="1800" i="1">
              <a:solidFill>
                <a:srgbClr val="696969"/>
              </a:solidFill>
              <a:latin typeface="Frutiger 45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417471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471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471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471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471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646755" algn="ctr" defTabSz="417471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1293510" algn="ctr" defTabSz="417471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940265" algn="ctr" defTabSz="417471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2587020" algn="ctr" defTabSz="417471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38" indent="-1565238" algn="l" defTabSz="417471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19" indent="-1304739" algn="l" defTabSz="417471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955" indent="-1041994" algn="l" defTabSz="417471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435" indent="-1041994" algn="l" defTabSz="417471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915" indent="-1041994" algn="l" defTabSz="417471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561467" y="787482"/>
            <a:ext cx="27116024" cy="368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0200" b="1" dirty="0">
                <a:solidFill>
                  <a:srgbClr val="696969"/>
                </a:solidFill>
                <a:latin typeface="Frutiger 45 Light" pitchFamily="34" charset="0"/>
              </a:rPr>
              <a:t>A CPM-GOMS approach for decomposing lane changes on a two-lane highway</a:t>
            </a:r>
            <a:endParaRPr lang="de-DE" altLang="de-DE" sz="10200" b="1" dirty="0">
              <a:solidFill>
                <a:srgbClr val="696969"/>
              </a:solidFill>
              <a:latin typeface="Frutiger 45 Light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61467" y="6714630"/>
            <a:ext cx="13254231" cy="1322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29351" tIns="64676" rIns="129351" bIns="64676" rtlCol="0" anchor="ctr" anchorCtr="0">
            <a:noAutofit/>
          </a:bodyPr>
          <a:lstStyle/>
          <a:p>
            <a:pPr algn="ctr"/>
            <a:r>
              <a:rPr lang="de-DE" sz="8500" b="1" dirty="0">
                <a:latin typeface="Frutiger 45 Light" panose="020B0303030504020204" pitchFamily="34" charset="0"/>
              </a:rPr>
              <a:t>Background </a:t>
            </a:r>
          </a:p>
        </p:txBody>
      </p:sp>
      <p:pic>
        <p:nvPicPr>
          <p:cNvPr id="1026" name="Picture 2" descr="Screenshot NDS Vide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019" y="13329706"/>
            <a:ext cx="6578779" cy="49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95244" y="4482382"/>
            <a:ext cx="27104654" cy="157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7600" dirty="0">
                <a:solidFill>
                  <a:srgbClr val="696969"/>
                </a:solidFill>
                <a:latin typeface="Frutiger 45 Light" pitchFamily="34" charset="0"/>
              </a:rPr>
              <a:t>David Käthner, </a:t>
            </a:r>
            <a:r>
              <a:rPr lang="en-US" altLang="de-DE" sz="7600">
                <a:solidFill>
                  <a:srgbClr val="696969"/>
                </a:solidFill>
                <a:latin typeface="Frutiger 45 Light" pitchFamily="34" charset="0"/>
              </a:rPr>
              <a:t>Alina Andree, Uwe </a:t>
            </a:r>
            <a:r>
              <a:rPr lang="en-US" altLang="de-DE" sz="7600" dirty="0">
                <a:solidFill>
                  <a:srgbClr val="696969"/>
                </a:solidFill>
                <a:latin typeface="Frutiger 45 Light" pitchFamily="34" charset="0"/>
              </a:rPr>
              <a:t>Drewitz, </a:t>
            </a:r>
            <a:r>
              <a:rPr lang="en-US" altLang="de-DE" sz="7600" dirty="0" err="1">
                <a:solidFill>
                  <a:srgbClr val="696969"/>
                </a:solidFill>
                <a:latin typeface="Frutiger 45 Light" pitchFamily="34" charset="0"/>
              </a:rPr>
              <a:t>Klas</a:t>
            </a:r>
            <a:r>
              <a:rPr lang="en-US" altLang="de-DE" sz="7600">
                <a:solidFill>
                  <a:srgbClr val="696969"/>
                </a:solidFill>
                <a:latin typeface="Frutiger 45 Light" pitchFamily="34" charset="0"/>
              </a:rPr>
              <a:t> Ihme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5448124" y="6714630"/>
            <a:ext cx="13254231" cy="1322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29351" tIns="64676" rIns="129351" bIns="64676" rtlCol="0" anchor="ctr" anchorCtr="0">
            <a:noAutofit/>
          </a:bodyPr>
          <a:lstStyle/>
          <a:p>
            <a:pPr algn="ctr"/>
            <a:r>
              <a:rPr lang="de-DE" sz="8500" b="1" dirty="0">
                <a:latin typeface="Frutiger 45 Light" panose="020B0303030504020204" pitchFamily="34" charset="0"/>
              </a:rPr>
              <a:t>Method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595243" y="18667958"/>
            <a:ext cx="27082248" cy="1322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29351" tIns="64676" rIns="129351" bIns="64676" rtlCol="0" anchor="ctr" anchorCtr="0">
            <a:noAutofit/>
          </a:bodyPr>
          <a:lstStyle/>
          <a:p>
            <a:pPr algn="ctr"/>
            <a:r>
              <a:rPr lang="de-DE" sz="8500" b="1" dirty="0" err="1">
                <a:latin typeface="Frutiger 45 Light" panose="020B0303030504020204" pitchFamily="34" charset="0"/>
              </a:rPr>
              <a:t>Results</a:t>
            </a:r>
            <a:endParaRPr lang="de-DE" sz="8500" b="1">
              <a:latin typeface="Frutiger 45 Light" panose="020B0303030504020204" pitchFamily="34" charset="0"/>
            </a:endParaRPr>
          </a:p>
        </p:txBody>
      </p:sp>
      <p:pic>
        <p:nvPicPr>
          <p:cNvPr id="1029" name="Picture 5" descr="Grafik Spurwechseltyp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782" y="10508350"/>
            <a:ext cx="6276449" cy="232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Screenshot NDS Video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460" y="13339366"/>
            <a:ext cx="6621022" cy="49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15428020" y="33331047"/>
            <a:ext cx="13249472" cy="1322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29351" tIns="64676" rIns="129351" bIns="64676" rtlCol="0" anchor="ctr" anchorCtr="0">
            <a:noAutofit/>
          </a:bodyPr>
          <a:lstStyle/>
          <a:p>
            <a:pPr algn="ctr"/>
            <a:r>
              <a:rPr lang="de-DE" sz="8500" b="1" smtClean="0">
                <a:latin typeface="Frutiger 45 Light" panose="020B0303030504020204" pitchFamily="34" charset="0"/>
              </a:rPr>
              <a:t>Preliminary Conclusion</a:t>
            </a:r>
            <a:endParaRPr lang="de-DE" sz="8500" b="1" dirty="0">
              <a:latin typeface="Frutiger 45 Light" panose="020B0303030504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561467" y="8470765"/>
            <a:ext cx="13232562" cy="9094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Optimal design of driver </a:t>
            </a:r>
            <a:r>
              <a:rPr lang="de-DE" sz="4400">
                <a:solidFill>
                  <a:srgbClr val="696969"/>
                </a:solidFill>
                <a:latin typeface="Frutiger 45 Light" pitchFamily="34" charset="0"/>
              </a:rPr>
              <a:t>assistance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requires a detailed understanding </a:t>
            </a:r>
            <a:r>
              <a:rPr lang="de-DE" sz="4400">
                <a:solidFill>
                  <a:srgbClr val="696969"/>
                </a:solidFill>
                <a:latin typeface="Frutiger 45 Light" pitchFamily="34" charset="0"/>
              </a:rPr>
              <a:t>of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the driving task and driver cognition.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We used CPM-GOMS </a:t>
            </a:r>
            <a:r>
              <a:rPr lang="de-DE" sz="4400">
                <a:solidFill>
                  <a:srgbClr val="696969"/>
                </a:solidFill>
                <a:latin typeface="Frutiger 45 Light" pitchFamily="34" charset="0"/>
              </a:rPr>
              <a:t>(John &amp; Gray, 1995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) to study both. Its advantages:</a:t>
            </a:r>
            <a:endParaRPr lang="de-DE" sz="4400">
              <a:solidFill>
                <a:srgbClr val="696969"/>
              </a:solidFill>
              <a:latin typeface="Frutiger 45 Light" pitchFamily="34" charset="0"/>
            </a:endParaRPr>
          </a:p>
          <a:p>
            <a:pPr marL="901700" indent="-5461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structured </a:t>
            </a:r>
            <a:r>
              <a:rPr lang="de-DE" sz="4400">
                <a:solidFill>
                  <a:srgbClr val="696969"/>
                </a:solidFill>
                <a:latin typeface="Frutiger 45 Light" pitchFamily="34" charset="0"/>
              </a:rPr>
              <a:t>description of perception, motoric actions and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cognition</a:t>
            </a:r>
            <a:endParaRPr lang="de-DE" sz="4400">
              <a:solidFill>
                <a:srgbClr val="696969"/>
              </a:solidFill>
              <a:latin typeface="Frutiger 45 Light" pitchFamily="34" charset="0"/>
            </a:endParaRPr>
          </a:p>
          <a:p>
            <a:pPr marL="901700" indent="-5461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explicit </a:t>
            </a:r>
            <a:r>
              <a:rPr lang="de-DE" sz="4400">
                <a:solidFill>
                  <a:srgbClr val="696969"/>
                </a:solidFill>
                <a:latin typeface="Frutiger 45 Light" pitchFamily="34" charset="0"/>
              </a:rPr>
              <a:t>consideration of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the time </a:t>
            </a:r>
            <a:r>
              <a:rPr lang="de-DE" sz="4400">
                <a:solidFill>
                  <a:srgbClr val="696969"/>
                </a:solidFill>
                <a:latin typeface="Frutiger 45 Light" pitchFamily="34" charset="0"/>
              </a:rPr>
              <a:t>course of driving manoeuvres</a:t>
            </a:r>
          </a:p>
          <a:p>
            <a:pPr marL="901700" indent="-5461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connection of </a:t>
            </a:r>
            <a:r>
              <a:rPr lang="de-DE" sz="4400">
                <a:solidFill>
                  <a:srgbClr val="696969"/>
                </a:solidFill>
                <a:latin typeface="Frutiger 45 Light" pitchFamily="34" charset="0"/>
              </a:rPr>
              <a:t>driver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behaviour and driving task</a:t>
            </a:r>
          </a:p>
          <a:p>
            <a:pPr marL="901700" indent="-5461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grounded in empirical data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0684603" y="8299745"/>
            <a:ext cx="7272808" cy="21523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4000" smtClean="0">
                <a:solidFill>
                  <a:srgbClr val="696969"/>
                </a:solidFill>
                <a:latin typeface="Frutiger 45 Light" pitchFamily="34" charset="0"/>
              </a:rPr>
              <a:t>3 subjects (1 </a:t>
            </a:r>
            <a:r>
              <a:rPr lang="de-DE" sz="4000" dirty="0" err="1" smtClean="0">
                <a:solidFill>
                  <a:srgbClr val="696969"/>
                </a:solidFill>
                <a:latin typeface="Frutiger 45 Light" pitchFamily="34" charset="0"/>
              </a:rPr>
              <a:t>female</a:t>
            </a:r>
            <a:r>
              <a:rPr lang="de-DE" sz="4000" dirty="0" smtClean="0">
                <a:solidFill>
                  <a:srgbClr val="696969"/>
                </a:solidFill>
                <a:latin typeface="Frutiger 45 Light" pitchFamily="34" charset="0"/>
              </a:rPr>
              <a:t>, 22-33 </a:t>
            </a:r>
            <a:r>
              <a:rPr lang="de-DE" sz="4000" dirty="0" err="1" smtClean="0">
                <a:solidFill>
                  <a:srgbClr val="696969"/>
                </a:solidFill>
                <a:latin typeface="Frutiger 45 Light" pitchFamily="34" charset="0"/>
              </a:rPr>
              <a:t>yrs</a:t>
            </a:r>
            <a:r>
              <a:rPr lang="de-DE" sz="4000" dirty="0" smtClean="0">
                <a:solidFill>
                  <a:srgbClr val="696969"/>
                </a:solidFill>
                <a:latin typeface="Frutiger 45 Light" pitchFamily="3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4000" smtClean="0">
                <a:solidFill>
                  <a:srgbClr val="696969"/>
                </a:solidFill>
                <a:latin typeface="Frutiger 45 Light" pitchFamily="34" charset="0"/>
              </a:rPr>
              <a:t>recording of video and car data </a:t>
            </a:r>
            <a:endParaRPr lang="de-DE" sz="4000" dirty="0" smtClean="0">
              <a:solidFill>
                <a:srgbClr val="696969"/>
              </a:solidFill>
              <a:latin typeface="Frutiger 45 Light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4000" smtClean="0">
                <a:solidFill>
                  <a:srgbClr val="696969"/>
                </a:solidFill>
                <a:latin typeface="Frutiger 45 Light" pitchFamily="34" charset="0"/>
              </a:rPr>
              <a:t>annotation of 3 lane changes</a:t>
            </a:r>
            <a:endParaRPr lang="de-DE" sz="4000" dirty="0" smtClean="0">
              <a:solidFill>
                <a:srgbClr val="696969"/>
              </a:solidFill>
              <a:latin typeface="Frutiger 45 Light" pitchFamily="34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851" y="8286649"/>
            <a:ext cx="4325839" cy="465231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5516995" y="35013774"/>
            <a:ext cx="13160496" cy="5040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de-DE" sz="4400">
                <a:solidFill>
                  <a:srgbClr val="696969"/>
                </a:solidFill>
                <a:latin typeface="Frutiger 45 Light" pitchFamily="34" charset="0"/>
              </a:rPr>
              <a:t>CPM-GOMS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well </a:t>
            </a:r>
            <a:r>
              <a:rPr lang="de-DE" sz="4400">
                <a:solidFill>
                  <a:srgbClr val="696969"/>
                </a:solidFill>
                <a:latin typeface="Frutiger 45 Light" pitchFamily="34" charset="0"/>
              </a:rPr>
              <a:t>suited for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modelling the driving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task:</a:t>
            </a:r>
          </a:p>
          <a:p>
            <a:pPr marL="17716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parallelism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built-in</a:t>
            </a:r>
            <a:endParaRPr lang="de-DE" sz="4400" smtClean="0">
              <a:solidFill>
                <a:srgbClr val="696969"/>
              </a:solidFill>
              <a:latin typeface="Frutiger 45 Light" pitchFamily="34" charset="0"/>
            </a:endParaRPr>
          </a:p>
          <a:p>
            <a:pPr marL="17716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different data sources </a:t>
            </a: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easy to handle</a:t>
            </a:r>
            <a:endParaRPr lang="de-DE" sz="4400" smtClean="0">
              <a:solidFill>
                <a:srgbClr val="696969"/>
              </a:solidFill>
              <a:latin typeface="Frutiger 45 Light" pitchFamily="34" charset="0"/>
            </a:endParaRPr>
          </a:p>
          <a:p>
            <a:pPr marL="17716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great data representation</a:t>
            </a:r>
          </a:p>
          <a:p>
            <a:pPr marL="1771650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400" smtClean="0">
                <a:solidFill>
                  <a:srgbClr val="696969"/>
                </a:solidFill>
                <a:latin typeface="Frutiger 45 Light" pitchFamily="34" charset="0"/>
              </a:rPr>
              <a:t>usable results at every step</a:t>
            </a:r>
          </a:p>
          <a:p>
            <a:pPr marL="1771650" indent="-742950" algn="just">
              <a:buFont typeface="Arial" panose="020B0604020202020204" pitchFamily="34" charset="0"/>
              <a:buChar char="•"/>
            </a:pPr>
            <a:endParaRPr lang="de-DE" sz="4400" smtClean="0">
              <a:solidFill>
                <a:srgbClr val="696969"/>
              </a:solidFill>
              <a:latin typeface="Frutiger 45 Light" pitchFamily="34" charset="0"/>
            </a:endParaRP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65954"/>
              </p:ext>
            </p:extLst>
          </p:nvPr>
        </p:nvGraphicFramePr>
        <p:xfrm>
          <a:off x="1602483" y="20595926"/>
          <a:ext cx="3599755" cy="1728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755"/>
              </a:tblGrid>
              <a:tr h="864096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right lane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acceleration lane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30570"/>
              </p:ext>
            </p:extLst>
          </p:nvPr>
        </p:nvGraphicFramePr>
        <p:xfrm>
          <a:off x="1637557" y="22540141"/>
          <a:ext cx="3564680" cy="1656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4680"/>
              </a:tblGrid>
              <a:tr h="552062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5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2062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0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2062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-5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55156"/>
              </p:ext>
            </p:extLst>
          </p:nvPr>
        </p:nvGraphicFramePr>
        <p:xfrm>
          <a:off x="1601788" y="24268335"/>
          <a:ext cx="3600450" cy="1872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0"/>
              </a:tblGrid>
              <a:tr h="624069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110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4069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100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4069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90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385262"/>
              </p:ext>
            </p:extLst>
          </p:nvPr>
        </p:nvGraphicFramePr>
        <p:xfrm>
          <a:off x="1601788" y="26140542"/>
          <a:ext cx="3600450" cy="1656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0"/>
              </a:tblGrid>
              <a:tr h="828427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press accelerator strongly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28427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press accelerator medium 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72898"/>
              </p:ext>
            </p:extLst>
          </p:nvPr>
        </p:nvGraphicFramePr>
        <p:xfrm>
          <a:off x="378347" y="27746031"/>
          <a:ext cx="4844802" cy="2138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4802"/>
              </a:tblGrid>
              <a:tr h="305561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front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5561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from front to left mirror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5561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from look over shoulder to front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5561">
                <a:tc>
                  <a:txBody>
                    <a:bodyPr/>
                    <a:lstStyle/>
                    <a:p>
                      <a:pPr marL="0" marR="0" indent="0" algn="r" defTabSz="417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from left mirror to look over shoulder</a:t>
                      </a:r>
                    </a:p>
                  </a:txBody>
                  <a:tcPr marL="0" marR="0" marT="0" marB="0" anchor="ctr"/>
                </a:tc>
              </a:tr>
              <a:tr h="305561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look over shoulder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5561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from left mirror to front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5561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left mirror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42" name="Picture 18" descr="D:\Projekte\HoliDes\CPM-GOMS\analysis\R\s1a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7" y="20036110"/>
            <a:ext cx="9145587" cy="102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Projekte\HoliDes\CPM-GOMS\analysis\R\s2a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7" y="30621286"/>
            <a:ext cx="9110788" cy="101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" name="Tabel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65954"/>
              </p:ext>
            </p:extLst>
          </p:nvPr>
        </p:nvGraphicFramePr>
        <p:xfrm>
          <a:off x="1602483" y="31125342"/>
          <a:ext cx="3599755" cy="1728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755"/>
              </a:tblGrid>
              <a:tr h="864096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right lane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acceleration lane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80493"/>
              </p:ext>
            </p:extLst>
          </p:nvPr>
        </p:nvGraphicFramePr>
        <p:xfrm>
          <a:off x="1601788" y="33069557"/>
          <a:ext cx="3564680" cy="1656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4680"/>
              </a:tblGrid>
              <a:tr h="552062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5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2062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0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2062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-5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0" name="Tabel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23645"/>
              </p:ext>
            </p:extLst>
          </p:nvPr>
        </p:nvGraphicFramePr>
        <p:xfrm>
          <a:off x="1566019" y="34797751"/>
          <a:ext cx="3600450" cy="1872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0"/>
              </a:tblGrid>
              <a:tr h="624069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110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4069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100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4069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90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1" name="Tabel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80408"/>
              </p:ext>
            </p:extLst>
          </p:nvPr>
        </p:nvGraphicFramePr>
        <p:xfrm>
          <a:off x="1601788" y="36669958"/>
          <a:ext cx="3600450" cy="1764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0"/>
              </a:tblGrid>
              <a:tr h="441133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press accelerator medium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133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press accelerator strongly 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133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press accelerator slightly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1133">
                <a:tc>
                  <a:txBody>
                    <a:bodyPr/>
                    <a:lstStyle/>
                    <a:p>
                      <a:pPr algn="r"/>
                      <a:r>
                        <a:rPr lang="de-DE" sz="2400" smtClean="0">
                          <a:latin typeface="Frutiger 45 Light" panose="020B0303030504020204" pitchFamily="34" charset="0"/>
                        </a:rPr>
                        <a:t>rest on accelerator</a:t>
                      </a:r>
                      <a:endParaRPr lang="de-DE" sz="24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2" name="Tabel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027"/>
              </p:ext>
            </p:extLst>
          </p:nvPr>
        </p:nvGraphicFramePr>
        <p:xfrm>
          <a:off x="357435" y="38470158"/>
          <a:ext cx="4844802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4802"/>
              </a:tblGrid>
              <a:tr h="291553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from left mirror to front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1553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front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1553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from front to left mirror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1553">
                <a:tc>
                  <a:txBody>
                    <a:bodyPr/>
                    <a:lstStyle/>
                    <a:p>
                      <a:pPr marL="0" marR="0" indent="0" algn="r" defTabSz="417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left mirror</a:t>
                      </a:r>
                    </a:p>
                  </a:txBody>
                  <a:tcPr marL="0" marR="0" marT="0" marB="0" anchor="ctr"/>
                </a:tc>
              </a:tr>
              <a:tr h="291553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from left mirror to look over shoulder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1553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look over shoulder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1553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from look over shoulder to front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1553"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>
                          <a:latin typeface="Frutiger 45 Light" panose="020B0303030504020204" pitchFamily="34" charset="0"/>
                        </a:rPr>
                        <a:t>from look over shoulder</a:t>
                      </a:r>
                      <a:r>
                        <a:rPr lang="de-DE" sz="2000" baseline="0" smtClean="0">
                          <a:latin typeface="Frutiger 45 Light" panose="020B0303030504020204" pitchFamily="34" charset="0"/>
                        </a:rPr>
                        <a:t> to left mirror</a:t>
                      </a:r>
                      <a:endParaRPr lang="de-DE" sz="2000">
                        <a:latin typeface="Frutiger 45 Light" panose="020B0303030504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47" name="Picture 23" descr="D:\Projekte\HoliDes\CPM-GOMS\analysis\R\ey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688" y="20468158"/>
            <a:ext cx="11671544" cy="58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Projekte\HoliDes\CPM-GOMS\analysis\R\eyes_numFi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688" y="26934789"/>
            <a:ext cx="11664949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EA71D946C95048B53912AC22724D04" ma:contentTypeVersion="0" ma:contentTypeDescription="Ein neues Dokument erstellen." ma:contentTypeScope="" ma:versionID="a1f06fb2b4c2af8e3146028142cd0aa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b24527202767422156de0027a161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tns:customPropertyEditors xmlns:tns="http://schemas.microsoft.com/office/2006/customDocumentInformationPanel">
  <tns:showOnOpen>false</tns:showOnOpen>
  <tns:defaultPropertyEditorNamespace>Standard- und SharePoint-Bibliothekseigenschaften</tns:defaultPropertyEditorNamespace>
</tns:customPropertyEditors>
</file>

<file path=customXml/itemProps1.xml><?xml version="1.0" encoding="utf-8"?>
<ds:datastoreItem xmlns:ds="http://schemas.openxmlformats.org/officeDocument/2006/customXml" ds:itemID="{8945ED2D-3197-4873-8A2C-971DADF60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C58086-4A0E-4C23-AFE6-38BC9EADD4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86C0D3-A340-4922-AEF9-E165C667F31F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92C9047-74DA-4018-A915-785D73486E9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Benutzerdefiniert</PresentationFormat>
  <Paragraphs>58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PowerPoint-Präsentation</vt:lpstr>
    </vt:vector>
  </TitlesOfParts>
  <Company>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Postertitel</dc:title>
  <dc:creator>Käthner, David</dc:creator>
  <cp:lastModifiedBy>Käthner, David</cp:lastModifiedBy>
  <cp:revision>92</cp:revision>
  <cp:lastPrinted>2015-10-13T13:23:35Z</cp:lastPrinted>
  <dcterms:created xsi:type="dcterms:W3CDTF">2012-01-17T09:01:52Z</dcterms:created>
  <dcterms:modified xsi:type="dcterms:W3CDTF">2015-10-13T13:24:48Z</dcterms:modified>
</cp:coreProperties>
</file>