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handoutMasterIdLst>
    <p:handoutMasterId r:id="rId34"/>
  </p:handoutMasterIdLst>
  <p:sldIdLst>
    <p:sldId id="284" r:id="rId6"/>
    <p:sldId id="298" r:id="rId7"/>
    <p:sldId id="310" r:id="rId8"/>
    <p:sldId id="324" r:id="rId9"/>
    <p:sldId id="285" r:id="rId10"/>
    <p:sldId id="295" r:id="rId11"/>
    <p:sldId id="296" r:id="rId12"/>
    <p:sldId id="286" r:id="rId13"/>
    <p:sldId id="288" r:id="rId14"/>
    <p:sldId id="309" r:id="rId15"/>
    <p:sldId id="325" r:id="rId16"/>
    <p:sldId id="287" r:id="rId17"/>
    <p:sldId id="315" r:id="rId18"/>
    <p:sldId id="316" r:id="rId19"/>
    <p:sldId id="314" r:id="rId20"/>
    <p:sldId id="312" r:id="rId21"/>
    <p:sldId id="290" r:id="rId22"/>
    <p:sldId id="307" r:id="rId23"/>
    <p:sldId id="292" r:id="rId24"/>
    <p:sldId id="318" r:id="rId25"/>
    <p:sldId id="300" r:id="rId26"/>
    <p:sldId id="319" r:id="rId27"/>
    <p:sldId id="301" r:id="rId28"/>
    <p:sldId id="320" r:id="rId29"/>
    <p:sldId id="303" r:id="rId30"/>
    <p:sldId id="321" r:id="rId31"/>
    <p:sldId id="323" r:id="rId3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be, Elisabeth" initials="L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006600"/>
    <a:srgbClr val="CC00FF"/>
    <a:srgbClr val="860000"/>
    <a:srgbClr val="0039AC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120" d="100"/>
          <a:sy n="12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1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04.05.2015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" y="5857200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6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8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6" r:id="rId4"/>
    <p:sldLayoutId id="2147483664" r:id="rId5"/>
    <p:sldLayoutId id="2147483661" r:id="rId6"/>
    <p:sldLayoutId id="2147483662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../../../MinGW/msys/1.0/home/lobe_el/DWsim/hpcn.xlsm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../../../MinGW/msys/1.0/home/lobe_el/DWsim/hpcn.xls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h.lobe@dlr.de" TargetMode="External"/><Relationship Id="rId2" Type="http://schemas.openxmlformats.org/officeDocument/2006/relationships/hyperlink" Target="mailto:tobias.stollenwerk@dlr.d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://www.DLR.de/s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0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Adiabatisches </a:t>
            </a:r>
            <a:r>
              <a:rPr lang="de-DE" dirty="0" err="1" smtClean="0"/>
              <a:t>Quantencomputing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878400" y="2996952"/>
            <a:ext cx="77796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2400" kern="120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u="sng" dirty="0"/>
              <a:t>Elisabeth </a:t>
            </a:r>
            <a:r>
              <a:rPr lang="de-DE" sz="2000" u="sng" dirty="0" smtClean="0"/>
              <a:t>Lobe</a:t>
            </a:r>
            <a:r>
              <a:rPr lang="de-DE" sz="2000" dirty="0" smtClean="0"/>
              <a:t>, Tobias Stollenwerk</a:t>
            </a:r>
          </a:p>
          <a:p>
            <a:r>
              <a:rPr lang="de-DE" sz="2000" dirty="0" smtClean="0"/>
              <a:t>Simulations- </a:t>
            </a:r>
            <a:r>
              <a:rPr lang="de-DE" sz="2000" dirty="0"/>
              <a:t>und Softwaretechnik</a:t>
            </a:r>
          </a:p>
          <a:p>
            <a:r>
              <a:rPr lang="de-DE" sz="2000" dirty="0"/>
              <a:t>HPCN Workshop, Braunschweig</a:t>
            </a:r>
          </a:p>
        </p:txBody>
      </p:sp>
    </p:spTree>
    <p:extLst>
      <p:ext uri="{BB962C8B-B14F-4D97-AF65-F5344CB8AC3E}">
        <p14:creationId xmlns:p14="http://schemas.microsoft.com/office/powerpoint/2010/main" val="22976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uppieren 21506"/>
          <p:cNvGrpSpPr>
            <a:grpSpLocks noChangeAspect="1"/>
          </p:cNvGrpSpPr>
          <p:nvPr/>
        </p:nvGrpSpPr>
        <p:grpSpPr>
          <a:xfrm>
            <a:off x="3638291" y="1628800"/>
            <a:ext cx="4678125" cy="4385984"/>
            <a:chOff x="467624" y="1988840"/>
            <a:chExt cx="3299039" cy="3093019"/>
          </a:xfrm>
        </p:grpSpPr>
        <p:grpSp>
          <p:nvGrpSpPr>
            <p:cNvPr id="9" name="Gruppieren 8"/>
            <p:cNvGrpSpPr>
              <a:grpSpLocks noChangeAspect="1"/>
            </p:cNvGrpSpPr>
            <p:nvPr/>
          </p:nvGrpSpPr>
          <p:grpSpPr>
            <a:xfrm>
              <a:off x="467624" y="1988840"/>
              <a:ext cx="3252799" cy="2192529"/>
              <a:chOff x="899592" y="1697231"/>
              <a:chExt cx="4066414" cy="2740941"/>
            </a:xfrm>
          </p:grpSpPr>
          <p:grpSp>
            <p:nvGrpSpPr>
              <p:cNvPr id="14" name="Gruppieren 13"/>
              <p:cNvGrpSpPr/>
              <p:nvPr/>
            </p:nvGrpSpPr>
            <p:grpSpPr>
              <a:xfrm>
                <a:off x="1134637" y="1767299"/>
                <a:ext cx="629051" cy="629234"/>
                <a:chOff x="1134637" y="1767299"/>
                <a:chExt cx="629051" cy="629234"/>
              </a:xfrm>
            </p:grpSpPr>
            <p:sp>
              <p:nvSpPr>
                <p:cNvPr id="16" name="Ellipse 15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17" name="Gerade Verbindung 16"/>
                <p:cNvCxnSpPr>
                  <a:stCxn id="16" idx="7"/>
                  <a:endCxn id="16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uppieren 17"/>
              <p:cNvGrpSpPr/>
              <p:nvPr/>
            </p:nvGrpSpPr>
            <p:grpSpPr>
              <a:xfrm>
                <a:off x="3707904" y="1697231"/>
                <a:ext cx="629051" cy="629234"/>
                <a:chOff x="1134637" y="1767299"/>
                <a:chExt cx="629051" cy="629234"/>
              </a:xfrm>
            </p:grpSpPr>
            <p:sp>
              <p:nvSpPr>
                <p:cNvPr id="19" name="Ellipse 18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20" name="Gerade Verbindung 19"/>
                <p:cNvCxnSpPr>
                  <a:stCxn id="19" idx="7"/>
                  <a:endCxn id="19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uppieren 20"/>
              <p:cNvGrpSpPr/>
              <p:nvPr/>
            </p:nvGrpSpPr>
            <p:grpSpPr>
              <a:xfrm>
                <a:off x="2411760" y="2630147"/>
                <a:ext cx="629051" cy="629234"/>
                <a:chOff x="1134637" y="1767299"/>
                <a:chExt cx="629051" cy="629234"/>
              </a:xfrm>
            </p:grpSpPr>
            <p:sp>
              <p:nvSpPr>
                <p:cNvPr id="22" name="Ellipse 21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23" name="Gerade Verbindung 22"/>
                <p:cNvCxnSpPr>
                  <a:stCxn id="22" idx="7"/>
                  <a:endCxn id="22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uppieren 24"/>
              <p:cNvGrpSpPr/>
              <p:nvPr/>
            </p:nvGrpSpPr>
            <p:grpSpPr>
              <a:xfrm>
                <a:off x="899592" y="3630397"/>
                <a:ext cx="629051" cy="629234"/>
                <a:chOff x="1134637" y="1767299"/>
                <a:chExt cx="629051" cy="629234"/>
              </a:xfrm>
            </p:grpSpPr>
            <p:sp>
              <p:nvSpPr>
                <p:cNvPr id="27" name="Ellipse 26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29" name="Gerade Verbindung 28"/>
                <p:cNvCxnSpPr>
                  <a:stCxn id="27" idx="7"/>
                  <a:endCxn id="27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uppieren 29"/>
              <p:cNvGrpSpPr/>
              <p:nvPr/>
            </p:nvGrpSpPr>
            <p:grpSpPr>
              <a:xfrm>
                <a:off x="3047223" y="3808938"/>
                <a:ext cx="629051" cy="629234"/>
                <a:chOff x="1134637" y="1767299"/>
                <a:chExt cx="629051" cy="629234"/>
              </a:xfrm>
            </p:grpSpPr>
            <p:sp>
              <p:nvSpPr>
                <p:cNvPr id="31" name="Ellipse 30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32" name="Gerade Verbindung 31"/>
                <p:cNvCxnSpPr>
                  <a:stCxn id="31" idx="7"/>
                  <a:endCxn id="31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ieren 32"/>
              <p:cNvGrpSpPr/>
              <p:nvPr/>
            </p:nvGrpSpPr>
            <p:grpSpPr>
              <a:xfrm>
                <a:off x="4336955" y="2959334"/>
                <a:ext cx="629051" cy="629234"/>
                <a:chOff x="1134637" y="1767299"/>
                <a:chExt cx="629051" cy="629234"/>
              </a:xfrm>
            </p:grpSpPr>
            <p:sp>
              <p:nvSpPr>
                <p:cNvPr id="34" name="Ellipse 33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35" name="Gerade Verbindung 34"/>
                <p:cNvCxnSpPr>
                  <a:stCxn id="34" idx="7"/>
                  <a:endCxn id="34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Gerade Verbindung 35"/>
              <p:cNvCxnSpPr>
                <a:stCxn id="16" idx="6"/>
                <a:endCxn id="19" idx="2"/>
              </p:cNvCxnSpPr>
              <p:nvPr/>
            </p:nvCxnSpPr>
            <p:spPr>
              <a:xfrm flipV="1">
                <a:off x="1763688" y="2011848"/>
                <a:ext cx="1944216" cy="70068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>
                <a:stCxn id="22" idx="7"/>
                <a:endCxn id="19" idx="3"/>
              </p:cNvCxnSpPr>
              <p:nvPr/>
            </p:nvCxnSpPr>
            <p:spPr>
              <a:xfrm flipV="1">
                <a:off x="2948689" y="2234316"/>
                <a:ext cx="851337" cy="487980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>
                <a:stCxn id="16" idx="5"/>
                <a:endCxn id="22" idx="1"/>
              </p:cNvCxnSpPr>
              <p:nvPr/>
            </p:nvCxnSpPr>
            <p:spPr>
              <a:xfrm>
                <a:off x="1671566" y="2304384"/>
                <a:ext cx="832316" cy="417912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>
                <a:stCxn id="19" idx="5"/>
                <a:endCxn id="34" idx="0"/>
              </p:cNvCxnSpPr>
              <p:nvPr/>
            </p:nvCxnSpPr>
            <p:spPr>
              <a:xfrm>
                <a:off x="4244833" y="2234316"/>
                <a:ext cx="406648" cy="725018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>
                <a:stCxn id="27" idx="0"/>
                <a:endCxn id="16" idx="4"/>
              </p:cNvCxnSpPr>
              <p:nvPr/>
            </p:nvCxnSpPr>
            <p:spPr>
              <a:xfrm flipV="1">
                <a:off x="1214118" y="2396533"/>
                <a:ext cx="235045" cy="1233864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>
                <a:stCxn id="27" idx="7"/>
                <a:endCxn id="22" idx="3"/>
              </p:cNvCxnSpPr>
              <p:nvPr/>
            </p:nvCxnSpPr>
            <p:spPr>
              <a:xfrm flipV="1">
                <a:off x="1436521" y="3167232"/>
                <a:ext cx="1067361" cy="555314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>
                <a:stCxn id="27" idx="6"/>
                <a:endCxn id="31" idx="2"/>
              </p:cNvCxnSpPr>
              <p:nvPr/>
            </p:nvCxnSpPr>
            <p:spPr>
              <a:xfrm>
                <a:off x="1528643" y="3945014"/>
                <a:ext cx="1518580" cy="178541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>
                <a:stCxn id="22" idx="5"/>
                <a:endCxn id="31" idx="0"/>
              </p:cNvCxnSpPr>
              <p:nvPr/>
            </p:nvCxnSpPr>
            <p:spPr>
              <a:xfrm>
                <a:off x="2948689" y="3167232"/>
                <a:ext cx="413060" cy="641706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>
                <a:stCxn id="22" idx="6"/>
                <a:endCxn id="34" idx="2"/>
              </p:cNvCxnSpPr>
              <p:nvPr/>
            </p:nvCxnSpPr>
            <p:spPr>
              <a:xfrm>
                <a:off x="3040811" y="2944764"/>
                <a:ext cx="1296144" cy="329187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04" name="Textfeld 21503"/>
            <p:cNvSpPr txBox="1"/>
            <p:nvPr/>
          </p:nvSpPr>
          <p:spPr>
            <a:xfrm>
              <a:off x="495827" y="4527861"/>
              <a:ext cx="32708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Alle Qubits in einem Zustand</a:t>
              </a:r>
            </a:p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zwischen 0 und 1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73" name="Titel 5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72000" cy="738187"/>
          </a:xfrm>
        </p:spPr>
        <p:txBody>
          <a:bodyPr/>
          <a:lstStyle/>
          <a:p>
            <a:r>
              <a:rPr lang="de-DE" dirty="0"/>
              <a:t>Funktionsweise </a:t>
            </a:r>
            <a:r>
              <a:rPr lang="de-DE" dirty="0" smtClean="0"/>
              <a:t>des </a:t>
            </a:r>
            <a:r>
              <a:rPr lang="de-DE" dirty="0"/>
              <a:t>adiabatischen Quantencomputers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567614" y="2031993"/>
            <a:ext cx="2439274" cy="2092133"/>
            <a:chOff x="567614" y="2031993"/>
            <a:chExt cx="2439274" cy="2092133"/>
          </a:xfrm>
        </p:grpSpPr>
        <p:sp>
          <p:nvSpPr>
            <p:cNvPr id="2" name="Gewitterblitz 1"/>
            <p:cNvSpPr/>
            <p:nvPr/>
          </p:nvSpPr>
          <p:spPr>
            <a:xfrm rot="17932094">
              <a:off x="741184" y="1858423"/>
              <a:ext cx="2092133" cy="2439274"/>
            </a:xfrm>
            <a:prstGeom prst="lightningBol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55576" y="2830014"/>
              <a:ext cx="184665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Energieprogramm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49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uppieren 21507"/>
          <p:cNvGrpSpPr>
            <a:grpSpLocks noChangeAspect="1"/>
          </p:cNvGrpSpPr>
          <p:nvPr/>
        </p:nvGrpSpPr>
        <p:grpSpPr>
          <a:xfrm>
            <a:off x="3627804" y="1628800"/>
            <a:ext cx="4638464" cy="4160870"/>
            <a:chOff x="5423657" y="1988840"/>
            <a:chExt cx="3274528" cy="2937371"/>
          </a:xfrm>
        </p:grpSpPr>
        <p:grpSp>
          <p:nvGrpSpPr>
            <p:cNvPr id="74" name="Gruppieren 73"/>
            <p:cNvGrpSpPr>
              <a:grpSpLocks noChangeAspect="1"/>
            </p:cNvGrpSpPr>
            <p:nvPr/>
          </p:nvGrpSpPr>
          <p:grpSpPr>
            <a:xfrm>
              <a:off x="5423657" y="1988840"/>
              <a:ext cx="3252799" cy="2192529"/>
              <a:chOff x="899592" y="1697231"/>
              <a:chExt cx="4066414" cy="2740941"/>
            </a:xfrm>
          </p:grpSpPr>
          <p:sp>
            <p:nvSpPr>
              <p:cNvPr id="100" name="Ellipse 99"/>
              <p:cNvSpPr>
                <a:spLocks noChangeAspect="1"/>
              </p:cNvSpPr>
              <p:nvPr/>
            </p:nvSpPr>
            <p:spPr>
              <a:xfrm>
                <a:off x="1134637" y="1767299"/>
                <a:ext cx="629050" cy="6292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de-DE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Ellipse 97"/>
              <p:cNvSpPr>
                <a:spLocks noChangeAspect="1"/>
              </p:cNvSpPr>
              <p:nvPr/>
            </p:nvSpPr>
            <p:spPr>
              <a:xfrm>
                <a:off x="3707904" y="1697231"/>
                <a:ext cx="629050" cy="62923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" name="Ellipse 95"/>
              <p:cNvSpPr>
                <a:spLocks noChangeAspect="1"/>
              </p:cNvSpPr>
              <p:nvPr/>
            </p:nvSpPr>
            <p:spPr>
              <a:xfrm>
                <a:off x="2411760" y="2630147"/>
                <a:ext cx="629050" cy="6292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94" name="Ellipse 93"/>
              <p:cNvSpPr>
                <a:spLocks noChangeAspect="1"/>
              </p:cNvSpPr>
              <p:nvPr/>
            </p:nvSpPr>
            <p:spPr>
              <a:xfrm>
                <a:off x="899592" y="3630397"/>
                <a:ext cx="629050" cy="62923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2" name="Ellipse 91"/>
              <p:cNvSpPr>
                <a:spLocks noChangeAspect="1"/>
              </p:cNvSpPr>
              <p:nvPr/>
            </p:nvSpPr>
            <p:spPr>
              <a:xfrm>
                <a:off x="3047223" y="3808938"/>
                <a:ext cx="629050" cy="6292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90" name="Ellipse 89"/>
              <p:cNvSpPr>
                <a:spLocks noChangeAspect="1"/>
              </p:cNvSpPr>
              <p:nvPr/>
            </p:nvSpPr>
            <p:spPr>
              <a:xfrm>
                <a:off x="4336956" y="2959334"/>
                <a:ext cx="629050" cy="62923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81" name="Gerade Verbindung 80"/>
              <p:cNvCxnSpPr>
                <a:stCxn id="100" idx="6"/>
                <a:endCxn id="98" idx="2"/>
              </p:cNvCxnSpPr>
              <p:nvPr/>
            </p:nvCxnSpPr>
            <p:spPr>
              <a:xfrm flipV="1">
                <a:off x="1763688" y="2011848"/>
                <a:ext cx="1944216" cy="7006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>
                <a:stCxn id="96" idx="7"/>
                <a:endCxn id="98" idx="3"/>
              </p:cNvCxnSpPr>
              <p:nvPr/>
            </p:nvCxnSpPr>
            <p:spPr>
              <a:xfrm flipV="1">
                <a:off x="2948689" y="2234316"/>
                <a:ext cx="851337" cy="48798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>
                <a:stCxn id="100" idx="5"/>
                <a:endCxn id="96" idx="1"/>
              </p:cNvCxnSpPr>
              <p:nvPr/>
            </p:nvCxnSpPr>
            <p:spPr>
              <a:xfrm>
                <a:off x="1671566" y="2304384"/>
                <a:ext cx="832316" cy="41791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>
                <a:stCxn id="98" idx="5"/>
                <a:endCxn id="90" idx="0"/>
              </p:cNvCxnSpPr>
              <p:nvPr/>
            </p:nvCxnSpPr>
            <p:spPr>
              <a:xfrm>
                <a:off x="4244833" y="2234316"/>
                <a:ext cx="406648" cy="725018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>
                <a:stCxn id="94" idx="0"/>
                <a:endCxn id="100" idx="4"/>
              </p:cNvCxnSpPr>
              <p:nvPr/>
            </p:nvCxnSpPr>
            <p:spPr>
              <a:xfrm flipV="1">
                <a:off x="1214118" y="2396533"/>
                <a:ext cx="235045" cy="123386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>
                <a:stCxn id="94" idx="7"/>
                <a:endCxn id="96" idx="3"/>
              </p:cNvCxnSpPr>
              <p:nvPr/>
            </p:nvCxnSpPr>
            <p:spPr>
              <a:xfrm flipV="1">
                <a:off x="1436521" y="3167232"/>
                <a:ext cx="1067361" cy="55531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>
                <a:stCxn id="94" idx="6"/>
                <a:endCxn id="92" idx="2"/>
              </p:cNvCxnSpPr>
              <p:nvPr/>
            </p:nvCxnSpPr>
            <p:spPr>
              <a:xfrm>
                <a:off x="1528643" y="3945014"/>
                <a:ext cx="1518580" cy="17854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>
                <a:stCxn id="96" idx="5"/>
                <a:endCxn id="92" idx="0"/>
              </p:cNvCxnSpPr>
              <p:nvPr/>
            </p:nvCxnSpPr>
            <p:spPr>
              <a:xfrm>
                <a:off x="2948689" y="3167232"/>
                <a:ext cx="413060" cy="64170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>
                <a:stCxn id="96" idx="6"/>
                <a:endCxn id="90" idx="2"/>
              </p:cNvCxnSpPr>
              <p:nvPr/>
            </p:nvCxnSpPr>
            <p:spPr>
              <a:xfrm>
                <a:off x="3040811" y="2944764"/>
                <a:ext cx="1296144" cy="32918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feld 159"/>
            <p:cNvSpPr txBox="1"/>
            <p:nvPr/>
          </p:nvSpPr>
          <p:spPr>
            <a:xfrm>
              <a:off x="5427349" y="4649212"/>
              <a:ext cx="32708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Beste Lösung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3" name="Titel 5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72000" cy="738187"/>
          </a:xfrm>
        </p:spPr>
        <p:txBody>
          <a:bodyPr/>
          <a:lstStyle/>
          <a:p>
            <a:r>
              <a:rPr lang="de-DE" dirty="0"/>
              <a:t>Funktionsweise </a:t>
            </a:r>
            <a:r>
              <a:rPr lang="de-DE" dirty="0" smtClean="0"/>
              <a:t>des </a:t>
            </a:r>
            <a:r>
              <a:rPr lang="de-DE" dirty="0"/>
              <a:t>adiabatischen Quantencomputers</a:t>
            </a:r>
          </a:p>
        </p:txBody>
      </p:sp>
    </p:spTree>
    <p:extLst>
      <p:ext uri="{BB962C8B-B14F-4D97-AF65-F5344CB8AC3E}">
        <p14:creationId xmlns:p14="http://schemas.microsoft.com/office/powerpoint/2010/main" val="224107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Abbildung der Hardware im Simulator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86000" y="1591200"/>
                <a:ext cx="3960000" cy="2931853"/>
              </a:xfrm>
              <a:ln>
                <a:noFill/>
              </a:ln>
            </p:spPr>
            <p:txBody>
              <a:bodyPr/>
              <a:lstStyle/>
              <a:p>
                <a:r>
                  <a:rPr lang="de-DE" i="1" dirty="0" smtClean="0"/>
                  <a:t>Einheitszelle</a:t>
                </a:r>
                <a:r>
                  <a:rPr lang="de-DE" dirty="0" smtClean="0"/>
                  <a:t> </a:t>
                </a:r>
                <a:r>
                  <a:rPr lang="de-DE" dirty="0"/>
                  <a:t>aus 8 </a:t>
                </a:r>
                <a:r>
                  <a:rPr lang="de-DE" dirty="0" smtClean="0"/>
                  <a:t>Qubits </a:t>
                </a:r>
              </a:p>
              <a:p>
                <a:pPr marL="0" indent="0">
                  <a:buNone/>
                </a:pPr>
                <a:r>
                  <a:rPr lang="de-DE" dirty="0" smtClean="0"/>
                  <a:t>   mit 2 Partitionen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Insgesamt 4x4 Einheitszellen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in Simulationssoftware</a:t>
                </a:r>
              </a:p>
              <a:p>
                <a:pPr marL="0" indent="0">
                  <a:buNone/>
                </a:pPr>
                <a:r>
                  <a:rPr lang="de-DE" dirty="0">
                    <a:sym typeface="Symbol"/>
                  </a:rPr>
                  <a:t>	</a:t>
                </a:r>
                <a:r>
                  <a:rPr lang="de-DE" dirty="0" smtClean="0">
                    <a:sym typeface="Symbol"/>
                  </a:rPr>
                  <a:t>	 128 Qubits</a:t>
                </a:r>
              </a:p>
              <a:p>
                <a:pPr marL="0" indent="0">
                  <a:buNone/>
                </a:pPr>
                <a:r>
                  <a:rPr lang="de-DE" dirty="0" smtClean="0"/>
                  <a:t>   zur Zeit 8x8 Einheitszellen auf 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D-Wave-Chip 	</a:t>
                </a:r>
                <a:r>
                  <a:rPr lang="de-DE" dirty="0" smtClean="0">
                    <a:sym typeface="Symbol"/>
                  </a:rPr>
                  <a:t> 512 Qubits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Gewichte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0039A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39AC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de-DE" b="1" i="1">
                            <a:solidFill>
                              <a:srgbClr val="0039AC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0039AC"/>
                    </a:solidFill>
                  </a:rPr>
                  <a:t> </a:t>
                </a:r>
                <a:r>
                  <a:rPr lang="de-DE" dirty="0"/>
                  <a:t>und </a:t>
                </a:r>
                <a:r>
                  <a:rPr lang="de-DE" dirty="0" smtClean="0"/>
                  <a:t>Stärken</a:t>
                </a:r>
                <a:r>
                  <a:rPr lang="de-DE" dirty="0" smtClean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de-DE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de-DE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de-DE" dirty="0"/>
                  <a:t> sind </a:t>
                </a:r>
                <a:r>
                  <a:rPr lang="de-DE" dirty="0" smtClean="0"/>
                  <a:t>jeweils einstellbar</a:t>
                </a:r>
                <a:endParaRPr lang="de-DE" dirty="0"/>
              </a:p>
            </p:txBody>
          </p:sp>
        </mc:Choice>
        <mc:Fallback xmlns="">
          <p:sp>
            <p:nvSpPr>
              <p:cNvPr id="2" name="Text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86000" y="1591200"/>
                <a:ext cx="3960000" cy="2931853"/>
              </a:xfrm>
              <a:blipFill rotWithShape="1">
                <a:blip r:embed="rId2"/>
                <a:stretch>
                  <a:fillRect l="-3390" t="-2495" b="-205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/>
          <p:nvPr/>
        </p:nvGrpSpPr>
        <p:grpSpPr>
          <a:xfrm>
            <a:off x="5005544" y="1592793"/>
            <a:ext cx="789096" cy="1211390"/>
            <a:chOff x="5005544" y="1592793"/>
            <a:chExt cx="789096" cy="1211390"/>
          </a:xfrm>
        </p:grpSpPr>
        <p:sp>
          <p:nvSpPr>
            <p:cNvPr id="25" name="Ellipse 24"/>
            <p:cNvSpPr/>
            <p:nvPr/>
          </p:nvSpPr>
          <p:spPr>
            <a:xfrm>
              <a:off x="5005544" y="1592793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005544" y="1972587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005544" y="2352381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5005544" y="2732175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067007" y="1628797"/>
            <a:ext cx="666170" cy="1139382"/>
            <a:chOff x="5067007" y="1628797"/>
            <a:chExt cx="666170" cy="1139382"/>
          </a:xfrm>
        </p:grpSpPr>
        <p:cxnSp>
          <p:nvCxnSpPr>
            <p:cNvPr id="16" name="Gerade Verbindung 15"/>
            <p:cNvCxnSpPr>
              <a:stCxn id="25" idx="6"/>
              <a:endCxn id="26" idx="2"/>
            </p:cNvCxnSpPr>
            <p:nvPr/>
          </p:nvCxnSpPr>
          <p:spPr>
            <a:xfrm>
              <a:off x="5077552" y="1628797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stCxn id="25" idx="5"/>
              <a:endCxn id="28" idx="1"/>
            </p:cNvCxnSpPr>
            <p:nvPr/>
          </p:nvCxnSpPr>
          <p:spPr>
            <a:xfrm>
              <a:off x="5067007" y="1654256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>
              <a:stCxn id="25" idx="5"/>
              <a:endCxn id="30" idx="1"/>
            </p:cNvCxnSpPr>
            <p:nvPr/>
          </p:nvCxnSpPr>
          <p:spPr>
            <a:xfrm>
              <a:off x="5067007" y="1654256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>
              <a:stCxn id="26" idx="3"/>
              <a:endCxn id="27" idx="7"/>
            </p:cNvCxnSpPr>
            <p:nvPr/>
          </p:nvCxnSpPr>
          <p:spPr>
            <a:xfrm flipH="1">
              <a:off x="5067007" y="1654256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>
              <a:stCxn id="27" idx="6"/>
              <a:endCxn id="28" idx="2"/>
            </p:cNvCxnSpPr>
            <p:nvPr/>
          </p:nvCxnSpPr>
          <p:spPr>
            <a:xfrm>
              <a:off x="5077552" y="2008591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>
              <a:stCxn id="29" idx="6"/>
              <a:endCxn id="30" idx="2"/>
            </p:cNvCxnSpPr>
            <p:nvPr/>
          </p:nvCxnSpPr>
          <p:spPr>
            <a:xfrm>
              <a:off x="5077552" y="2388385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29" idx="7"/>
              <a:endCxn id="28" idx="3"/>
            </p:cNvCxnSpPr>
            <p:nvPr/>
          </p:nvCxnSpPr>
          <p:spPr>
            <a:xfrm flipV="1">
              <a:off x="5067007" y="2034050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>
              <a:stCxn id="27" idx="5"/>
              <a:endCxn id="30" idx="1"/>
            </p:cNvCxnSpPr>
            <p:nvPr/>
          </p:nvCxnSpPr>
          <p:spPr>
            <a:xfrm>
              <a:off x="5067007" y="2034050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>
              <a:stCxn id="29" idx="7"/>
              <a:endCxn id="26" idx="3"/>
            </p:cNvCxnSpPr>
            <p:nvPr/>
          </p:nvCxnSpPr>
          <p:spPr>
            <a:xfrm flipV="1">
              <a:off x="5067007" y="1654256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74" idx="6"/>
              <a:endCxn id="75" idx="2"/>
            </p:cNvCxnSpPr>
            <p:nvPr/>
          </p:nvCxnSpPr>
          <p:spPr>
            <a:xfrm>
              <a:off x="5077552" y="2768179"/>
              <a:ext cx="645080" cy="0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Gerade Verbindung 3084"/>
            <p:cNvCxnSpPr>
              <a:stCxn id="25" idx="5"/>
              <a:endCxn id="75" idx="1"/>
            </p:cNvCxnSpPr>
            <p:nvPr/>
          </p:nvCxnSpPr>
          <p:spPr>
            <a:xfrm>
              <a:off x="5067007" y="1654256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Gerade Verbindung 3086"/>
            <p:cNvCxnSpPr>
              <a:stCxn id="26" idx="3"/>
              <a:endCxn id="74" idx="7"/>
            </p:cNvCxnSpPr>
            <p:nvPr/>
          </p:nvCxnSpPr>
          <p:spPr>
            <a:xfrm flipH="1">
              <a:off x="5067007" y="1654256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Gerade Verbindung 3088"/>
            <p:cNvCxnSpPr>
              <a:stCxn id="27" idx="5"/>
              <a:endCxn id="75" idx="1"/>
            </p:cNvCxnSpPr>
            <p:nvPr/>
          </p:nvCxnSpPr>
          <p:spPr>
            <a:xfrm>
              <a:off x="5067007" y="2034050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Gerade Verbindung 3090"/>
            <p:cNvCxnSpPr>
              <a:stCxn id="29" idx="5"/>
              <a:endCxn id="75" idx="1"/>
            </p:cNvCxnSpPr>
            <p:nvPr/>
          </p:nvCxnSpPr>
          <p:spPr>
            <a:xfrm>
              <a:off x="5067007" y="2413844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Gerade Verbindung 3092"/>
            <p:cNvCxnSpPr>
              <a:stCxn id="28" idx="3"/>
              <a:endCxn id="74" idx="7"/>
            </p:cNvCxnSpPr>
            <p:nvPr/>
          </p:nvCxnSpPr>
          <p:spPr>
            <a:xfrm flipH="1">
              <a:off x="5067007" y="2034050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Gerade Verbindung 3095"/>
            <p:cNvCxnSpPr>
              <a:stCxn id="30" idx="3"/>
              <a:endCxn id="74" idx="7"/>
            </p:cNvCxnSpPr>
            <p:nvPr/>
          </p:nvCxnSpPr>
          <p:spPr>
            <a:xfrm flipH="1">
              <a:off x="5067007" y="2413844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5758087" y="1406402"/>
            <a:ext cx="3455315" cy="3227561"/>
            <a:chOff x="5758087" y="1268762"/>
            <a:chExt cx="3455315" cy="3227561"/>
          </a:xfrm>
        </p:grpSpPr>
        <p:sp>
          <p:nvSpPr>
            <p:cNvPr id="3098" name="Runde Klammer links 3097"/>
            <p:cNvSpPr/>
            <p:nvPr/>
          </p:nvSpPr>
          <p:spPr>
            <a:xfrm rot="5400000">
              <a:off x="6528514" y="49833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unde Klammer links 171"/>
            <p:cNvSpPr/>
            <p:nvPr/>
          </p:nvSpPr>
          <p:spPr>
            <a:xfrm rot="5400000">
              <a:off x="6529061" y="878130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unde Klammer links 172"/>
            <p:cNvSpPr/>
            <p:nvPr/>
          </p:nvSpPr>
          <p:spPr>
            <a:xfrm rot="5400000">
              <a:off x="6528513" y="125580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unde Klammer links 173"/>
            <p:cNvSpPr/>
            <p:nvPr/>
          </p:nvSpPr>
          <p:spPr>
            <a:xfrm rot="5400000">
              <a:off x="6529061" y="163242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unde Klammer links 174"/>
            <p:cNvSpPr/>
            <p:nvPr/>
          </p:nvSpPr>
          <p:spPr>
            <a:xfrm rot="5400000">
              <a:off x="6529061" y="2409233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unde Klammer links 175"/>
            <p:cNvSpPr/>
            <p:nvPr/>
          </p:nvSpPr>
          <p:spPr>
            <a:xfrm rot="5400000">
              <a:off x="6529061" y="281493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unde Klammer links 176"/>
            <p:cNvSpPr/>
            <p:nvPr/>
          </p:nvSpPr>
          <p:spPr>
            <a:xfrm rot="5400000">
              <a:off x="6529061" y="3151759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unde Klammer links 177"/>
            <p:cNvSpPr/>
            <p:nvPr/>
          </p:nvSpPr>
          <p:spPr>
            <a:xfrm rot="5400000">
              <a:off x="6529342" y="3539505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unde Klammer links 179"/>
            <p:cNvSpPr/>
            <p:nvPr/>
          </p:nvSpPr>
          <p:spPr>
            <a:xfrm rot="5400000">
              <a:off x="8255757" y="49833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unde Klammer links 180"/>
            <p:cNvSpPr/>
            <p:nvPr/>
          </p:nvSpPr>
          <p:spPr>
            <a:xfrm rot="5400000">
              <a:off x="8256304" y="878130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unde Klammer links 181"/>
            <p:cNvSpPr/>
            <p:nvPr/>
          </p:nvSpPr>
          <p:spPr>
            <a:xfrm rot="5400000">
              <a:off x="8255756" y="125580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unde Klammer links 182"/>
            <p:cNvSpPr/>
            <p:nvPr/>
          </p:nvSpPr>
          <p:spPr>
            <a:xfrm rot="5400000">
              <a:off x="8256304" y="163242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unde Klammer links 183"/>
            <p:cNvSpPr/>
            <p:nvPr/>
          </p:nvSpPr>
          <p:spPr>
            <a:xfrm rot="5400000">
              <a:off x="8256304" y="2409233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unde Klammer links 184"/>
            <p:cNvSpPr/>
            <p:nvPr/>
          </p:nvSpPr>
          <p:spPr>
            <a:xfrm rot="5400000">
              <a:off x="8256304" y="281493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unde Klammer links 185"/>
            <p:cNvSpPr/>
            <p:nvPr/>
          </p:nvSpPr>
          <p:spPr>
            <a:xfrm rot="5400000">
              <a:off x="8256304" y="3151759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unde Klammer links 186"/>
            <p:cNvSpPr/>
            <p:nvPr/>
          </p:nvSpPr>
          <p:spPr>
            <a:xfrm rot="5400000">
              <a:off x="8256585" y="3539505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6732240" y="1592793"/>
            <a:ext cx="789096" cy="1211390"/>
            <a:chOff x="3275856" y="4269838"/>
            <a:chExt cx="789096" cy="1211390"/>
          </a:xfrm>
        </p:grpSpPr>
        <p:cxnSp>
          <p:nvCxnSpPr>
            <p:cNvPr id="97" name="Gerade Verbindung 96"/>
            <p:cNvCxnSpPr>
              <a:stCxn id="106" idx="6"/>
              <a:endCxn id="107" idx="2"/>
            </p:cNvCxnSpPr>
            <p:nvPr/>
          </p:nvCxnSpPr>
          <p:spPr>
            <a:xfrm>
              <a:off x="3347864" y="4305842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>
              <a:stCxn id="106" idx="5"/>
              <a:endCxn id="109" idx="1"/>
            </p:cNvCxnSpPr>
            <p:nvPr/>
          </p:nvCxnSpPr>
          <p:spPr>
            <a:xfrm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>
              <a:stCxn id="106" idx="5"/>
              <a:endCxn id="111" idx="1"/>
            </p:cNvCxnSpPr>
            <p:nvPr/>
          </p:nvCxnSpPr>
          <p:spPr>
            <a:xfrm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>
              <a:stCxn id="107" idx="3"/>
              <a:endCxn id="108" idx="7"/>
            </p:cNvCxnSpPr>
            <p:nvPr/>
          </p:nvCxnSpPr>
          <p:spPr>
            <a:xfrm flipH="1"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>
              <a:stCxn id="108" idx="6"/>
              <a:endCxn id="109" idx="2"/>
            </p:cNvCxnSpPr>
            <p:nvPr/>
          </p:nvCxnSpPr>
          <p:spPr>
            <a:xfrm>
              <a:off x="3347864" y="4685636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>
              <a:stCxn id="110" idx="6"/>
              <a:endCxn id="111" idx="2"/>
            </p:cNvCxnSpPr>
            <p:nvPr/>
          </p:nvCxnSpPr>
          <p:spPr>
            <a:xfrm>
              <a:off x="3347864" y="5065430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>
              <a:stCxn id="110" idx="7"/>
              <a:endCxn id="109" idx="3"/>
            </p:cNvCxnSpPr>
            <p:nvPr/>
          </p:nvCxnSpPr>
          <p:spPr>
            <a:xfrm flipV="1"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>
              <a:stCxn id="108" idx="5"/>
              <a:endCxn id="111" idx="1"/>
            </p:cNvCxnSpPr>
            <p:nvPr/>
          </p:nvCxnSpPr>
          <p:spPr>
            <a:xfrm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>
              <a:stCxn id="110" idx="7"/>
              <a:endCxn id="107" idx="3"/>
            </p:cNvCxnSpPr>
            <p:nvPr/>
          </p:nvCxnSpPr>
          <p:spPr>
            <a:xfrm flipV="1"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Ellipse 105"/>
            <p:cNvSpPr/>
            <p:nvPr/>
          </p:nvSpPr>
          <p:spPr>
            <a:xfrm>
              <a:off x="3275856" y="4269838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3992944" y="426983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275856" y="464963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3992944" y="4649632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3275856" y="5029426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3992944" y="502942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2" name="Gerade Verbindung 111"/>
            <p:cNvCxnSpPr>
              <a:stCxn id="113" idx="6"/>
              <a:endCxn id="114" idx="2"/>
            </p:cNvCxnSpPr>
            <p:nvPr/>
          </p:nvCxnSpPr>
          <p:spPr>
            <a:xfrm>
              <a:off x="3347864" y="5445224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lipse 112"/>
            <p:cNvSpPr/>
            <p:nvPr/>
          </p:nvSpPr>
          <p:spPr>
            <a:xfrm>
              <a:off x="3275856" y="5409220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3992944" y="540922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5" name="Gerade Verbindung 114"/>
            <p:cNvCxnSpPr>
              <a:stCxn id="106" idx="5"/>
              <a:endCxn id="114" idx="1"/>
            </p:cNvCxnSpPr>
            <p:nvPr/>
          </p:nvCxnSpPr>
          <p:spPr>
            <a:xfrm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>
              <a:stCxn id="107" idx="3"/>
              <a:endCxn id="113" idx="7"/>
            </p:cNvCxnSpPr>
            <p:nvPr/>
          </p:nvCxnSpPr>
          <p:spPr>
            <a:xfrm flipH="1"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>
              <a:stCxn id="108" idx="5"/>
              <a:endCxn id="114" idx="1"/>
            </p:cNvCxnSpPr>
            <p:nvPr/>
          </p:nvCxnSpPr>
          <p:spPr>
            <a:xfrm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>
              <a:stCxn id="110" idx="5"/>
              <a:endCxn id="114" idx="1"/>
            </p:cNvCxnSpPr>
            <p:nvPr/>
          </p:nvCxnSpPr>
          <p:spPr>
            <a:xfrm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>
              <a:stCxn id="109" idx="3"/>
              <a:endCxn id="113" idx="7"/>
            </p:cNvCxnSpPr>
            <p:nvPr/>
          </p:nvCxnSpPr>
          <p:spPr>
            <a:xfrm flipH="1"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>
              <a:stCxn id="111" idx="3"/>
              <a:endCxn id="113" idx="7"/>
            </p:cNvCxnSpPr>
            <p:nvPr/>
          </p:nvCxnSpPr>
          <p:spPr>
            <a:xfrm flipH="1"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ieren 120"/>
          <p:cNvGrpSpPr/>
          <p:nvPr/>
        </p:nvGrpSpPr>
        <p:grpSpPr>
          <a:xfrm>
            <a:off x="5005544" y="3507378"/>
            <a:ext cx="789096" cy="1211390"/>
            <a:chOff x="3275856" y="4269838"/>
            <a:chExt cx="789096" cy="1211390"/>
          </a:xfrm>
        </p:grpSpPr>
        <p:cxnSp>
          <p:nvCxnSpPr>
            <p:cNvPr id="122" name="Gerade Verbindung 121"/>
            <p:cNvCxnSpPr>
              <a:stCxn id="131" idx="6"/>
              <a:endCxn id="132" idx="2"/>
            </p:cNvCxnSpPr>
            <p:nvPr/>
          </p:nvCxnSpPr>
          <p:spPr>
            <a:xfrm>
              <a:off x="3347864" y="4305842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>
              <a:stCxn id="131" idx="5"/>
              <a:endCxn id="134" idx="1"/>
            </p:cNvCxnSpPr>
            <p:nvPr/>
          </p:nvCxnSpPr>
          <p:spPr>
            <a:xfrm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>
              <a:stCxn id="131" idx="5"/>
              <a:endCxn id="136" idx="1"/>
            </p:cNvCxnSpPr>
            <p:nvPr/>
          </p:nvCxnSpPr>
          <p:spPr>
            <a:xfrm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>
              <a:stCxn id="132" idx="3"/>
              <a:endCxn id="133" idx="7"/>
            </p:cNvCxnSpPr>
            <p:nvPr/>
          </p:nvCxnSpPr>
          <p:spPr>
            <a:xfrm flipH="1"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>
              <a:stCxn id="133" idx="6"/>
              <a:endCxn id="134" idx="2"/>
            </p:cNvCxnSpPr>
            <p:nvPr/>
          </p:nvCxnSpPr>
          <p:spPr>
            <a:xfrm>
              <a:off x="3347864" y="4685636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>
              <a:stCxn id="135" idx="6"/>
              <a:endCxn id="136" idx="2"/>
            </p:cNvCxnSpPr>
            <p:nvPr/>
          </p:nvCxnSpPr>
          <p:spPr>
            <a:xfrm>
              <a:off x="3347864" y="5065430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>
              <a:stCxn id="135" idx="7"/>
              <a:endCxn id="134" idx="3"/>
            </p:cNvCxnSpPr>
            <p:nvPr/>
          </p:nvCxnSpPr>
          <p:spPr>
            <a:xfrm flipV="1"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>
              <a:stCxn id="133" idx="5"/>
              <a:endCxn id="136" idx="1"/>
            </p:cNvCxnSpPr>
            <p:nvPr/>
          </p:nvCxnSpPr>
          <p:spPr>
            <a:xfrm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>
              <a:stCxn id="135" idx="7"/>
              <a:endCxn id="132" idx="3"/>
            </p:cNvCxnSpPr>
            <p:nvPr/>
          </p:nvCxnSpPr>
          <p:spPr>
            <a:xfrm flipV="1"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Ellipse 130"/>
            <p:cNvSpPr/>
            <p:nvPr/>
          </p:nvSpPr>
          <p:spPr>
            <a:xfrm>
              <a:off x="3275856" y="4269838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3992944" y="426983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3275856" y="464963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3992944" y="4649632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3275856" y="5029426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3992944" y="502942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7" name="Gerade Verbindung 136"/>
            <p:cNvCxnSpPr>
              <a:stCxn id="138" idx="6"/>
              <a:endCxn id="139" idx="2"/>
            </p:cNvCxnSpPr>
            <p:nvPr/>
          </p:nvCxnSpPr>
          <p:spPr>
            <a:xfrm>
              <a:off x="3347864" y="5445224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e 137"/>
            <p:cNvSpPr/>
            <p:nvPr/>
          </p:nvSpPr>
          <p:spPr>
            <a:xfrm>
              <a:off x="3275856" y="5409220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3992944" y="540922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0" name="Gerade Verbindung 139"/>
            <p:cNvCxnSpPr>
              <a:stCxn id="131" idx="5"/>
              <a:endCxn id="139" idx="1"/>
            </p:cNvCxnSpPr>
            <p:nvPr/>
          </p:nvCxnSpPr>
          <p:spPr>
            <a:xfrm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>
              <a:stCxn id="132" idx="3"/>
              <a:endCxn id="138" idx="7"/>
            </p:cNvCxnSpPr>
            <p:nvPr/>
          </p:nvCxnSpPr>
          <p:spPr>
            <a:xfrm flipH="1"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>
              <a:stCxn id="133" idx="5"/>
              <a:endCxn id="139" idx="1"/>
            </p:cNvCxnSpPr>
            <p:nvPr/>
          </p:nvCxnSpPr>
          <p:spPr>
            <a:xfrm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>
              <a:stCxn id="135" idx="5"/>
              <a:endCxn id="139" idx="1"/>
            </p:cNvCxnSpPr>
            <p:nvPr/>
          </p:nvCxnSpPr>
          <p:spPr>
            <a:xfrm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>
              <a:stCxn id="134" idx="3"/>
              <a:endCxn id="138" idx="7"/>
            </p:cNvCxnSpPr>
            <p:nvPr/>
          </p:nvCxnSpPr>
          <p:spPr>
            <a:xfrm flipH="1"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>
              <a:stCxn id="136" idx="3"/>
              <a:endCxn id="138" idx="7"/>
            </p:cNvCxnSpPr>
            <p:nvPr/>
          </p:nvCxnSpPr>
          <p:spPr>
            <a:xfrm flipH="1"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ieren 145"/>
          <p:cNvGrpSpPr/>
          <p:nvPr/>
        </p:nvGrpSpPr>
        <p:grpSpPr>
          <a:xfrm>
            <a:off x="6732240" y="3507378"/>
            <a:ext cx="789096" cy="1211390"/>
            <a:chOff x="3275856" y="4269838"/>
            <a:chExt cx="789096" cy="1211390"/>
          </a:xfrm>
        </p:grpSpPr>
        <p:cxnSp>
          <p:nvCxnSpPr>
            <p:cNvPr id="147" name="Gerade Verbindung 146"/>
            <p:cNvCxnSpPr>
              <a:stCxn id="156" idx="6"/>
              <a:endCxn id="157" idx="2"/>
            </p:cNvCxnSpPr>
            <p:nvPr/>
          </p:nvCxnSpPr>
          <p:spPr>
            <a:xfrm>
              <a:off x="3347864" y="4305842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47"/>
            <p:cNvCxnSpPr>
              <a:stCxn id="156" idx="5"/>
              <a:endCxn id="159" idx="1"/>
            </p:cNvCxnSpPr>
            <p:nvPr/>
          </p:nvCxnSpPr>
          <p:spPr>
            <a:xfrm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48"/>
            <p:cNvCxnSpPr>
              <a:stCxn id="156" idx="5"/>
              <a:endCxn id="161" idx="1"/>
            </p:cNvCxnSpPr>
            <p:nvPr/>
          </p:nvCxnSpPr>
          <p:spPr>
            <a:xfrm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49"/>
            <p:cNvCxnSpPr>
              <a:stCxn id="157" idx="3"/>
              <a:endCxn id="158" idx="7"/>
            </p:cNvCxnSpPr>
            <p:nvPr/>
          </p:nvCxnSpPr>
          <p:spPr>
            <a:xfrm flipH="1"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>
              <a:stCxn id="158" idx="6"/>
              <a:endCxn id="159" idx="2"/>
            </p:cNvCxnSpPr>
            <p:nvPr/>
          </p:nvCxnSpPr>
          <p:spPr>
            <a:xfrm>
              <a:off x="3347864" y="4685636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>
              <a:stCxn id="160" idx="6"/>
              <a:endCxn id="161" idx="2"/>
            </p:cNvCxnSpPr>
            <p:nvPr/>
          </p:nvCxnSpPr>
          <p:spPr>
            <a:xfrm>
              <a:off x="3347864" y="5065430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52"/>
            <p:cNvCxnSpPr>
              <a:stCxn id="160" idx="7"/>
              <a:endCxn id="159" idx="3"/>
            </p:cNvCxnSpPr>
            <p:nvPr/>
          </p:nvCxnSpPr>
          <p:spPr>
            <a:xfrm flipV="1"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>
              <a:stCxn id="158" idx="5"/>
              <a:endCxn id="161" idx="1"/>
            </p:cNvCxnSpPr>
            <p:nvPr/>
          </p:nvCxnSpPr>
          <p:spPr>
            <a:xfrm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>
              <a:stCxn id="160" idx="7"/>
              <a:endCxn id="157" idx="3"/>
            </p:cNvCxnSpPr>
            <p:nvPr/>
          </p:nvCxnSpPr>
          <p:spPr>
            <a:xfrm flipV="1"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/>
            <p:cNvSpPr/>
            <p:nvPr/>
          </p:nvSpPr>
          <p:spPr>
            <a:xfrm>
              <a:off x="3275856" y="4269838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3992944" y="426983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3275856" y="464963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3992944" y="4649632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3275856" y="5029426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3992944" y="502942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2" name="Gerade Verbindung 161"/>
            <p:cNvCxnSpPr>
              <a:stCxn id="163" idx="6"/>
              <a:endCxn id="164" idx="2"/>
            </p:cNvCxnSpPr>
            <p:nvPr/>
          </p:nvCxnSpPr>
          <p:spPr>
            <a:xfrm>
              <a:off x="3347864" y="5445224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Ellipse 162"/>
            <p:cNvSpPr/>
            <p:nvPr/>
          </p:nvSpPr>
          <p:spPr>
            <a:xfrm>
              <a:off x="3275856" y="5409220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992944" y="540922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5" name="Gerade Verbindung 164"/>
            <p:cNvCxnSpPr>
              <a:stCxn id="156" idx="5"/>
              <a:endCxn id="164" idx="1"/>
            </p:cNvCxnSpPr>
            <p:nvPr/>
          </p:nvCxnSpPr>
          <p:spPr>
            <a:xfrm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 Verbindung 165"/>
            <p:cNvCxnSpPr>
              <a:stCxn id="157" idx="3"/>
              <a:endCxn id="163" idx="7"/>
            </p:cNvCxnSpPr>
            <p:nvPr/>
          </p:nvCxnSpPr>
          <p:spPr>
            <a:xfrm flipH="1"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>
              <a:stCxn id="158" idx="5"/>
              <a:endCxn id="164" idx="1"/>
            </p:cNvCxnSpPr>
            <p:nvPr/>
          </p:nvCxnSpPr>
          <p:spPr>
            <a:xfrm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>
              <a:stCxn id="160" idx="5"/>
              <a:endCxn id="164" idx="1"/>
            </p:cNvCxnSpPr>
            <p:nvPr/>
          </p:nvCxnSpPr>
          <p:spPr>
            <a:xfrm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>
              <a:stCxn id="159" idx="3"/>
              <a:endCxn id="163" idx="7"/>
            </p:cNvCxnSpPr>
            <p:nvPr/>
          </p:nvCxnSpPr>
          <p:spPr>
            <a:xfrm flipH="1"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>
              <a:stCxn id="161" idx="3"/>
              <a:endCxn id="163" idx="7"/>
            </p:cNvCxnSpPr>
            <p:nvPr/>
          </p:nvCxnSpPr>
          <p:spPr>
            <a:xfrm flipH="1"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9" name="Rechteck 3098"/>
          <p:cNvSpPr/>
          <p:nvPr/>
        </p:nvSpPr>
        <p:spPr>
          <a:xfrm>
            <a:off x="8388424" y="1046360"/>
            <a:ext cx="936104" cy="39604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4699508" y="1628795"/>
            <a:ext cx="2338767" cy="4968557"/>
            <a:chOff x="4699508" y="1491155"/>
            <a:chExt cx="2338767" cy="4968557"/>
          </a:xfrm>
        </p:grpSpPr>
        <p:sp>
          <p:nvSpPr>
            <p:cNvPr id="3100" name="Bogen 3099"/>
            <p:cNvSpPr/>
            <p:nvPr/>
          </p:nvSpPr>
          <p:spPr>
            <a:xfrm rot="10800000">
              <a:off x="4699510" y="1491155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Bogen 189"/>
            <p:cNvSpPr/>
            <p:nvPr/>
          </p:nvSpPr>
          <p:spPr>
            <a:xfrm rot="10800000">
              <a:off x="4699510" y="1870951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Bogen 190"/>
            <p:cNvSpPr/>
            <p:nvPr/>
          </p:nvSpPr>
          <p:spPr>
            <a:xfrm rot="10800000">
              <a:off x="4699510" y="2250744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Bogen 191"/>
            <p:cNvSpPr/>
            <p:nvPr/>
          </p:nvSpPr>
          <p:spPr>
            <a:xfrm rot="10800000">
              <a:off x="4699509" y="2630538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Bogen 192"/>
            <p:cNvSpPr/>
            <p:nvPr/>
          </p:nvSpPr>
          <p:spPr>
            <a:xfrm rot="10800000">
              <a:off x="6426207" y="1498963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Bogen 193"/>
            <p:cNvSpPr/>
            <p:nvPr/>
          </p:nvSpPr>
          <p:spPr>
            <a:xfrm rot="10800000">
              <a:off x="6426207" y="1878759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Bogen 194"/>
            <p:cNvSpPr/>
            <p:nvPr/>
          </p:nvSpPr>
          <p:spPr>
            <a:xfrm rot="10800000">
              <a:off x="6426207" y="2258552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Bogen 195"/>
            <p:cNvSpPr/>
            <p:nvPr/>
          </p:nvSpPr>
          <p:spPr>
            <a:xfrm rot="10800000">
              <a:off x="6426206" y="2638346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Bogen 196"/>
            <p:cNvSpPr/>
            <p:nvPr/>
          </p:nvSpPr>
          <p:spPr>
            <a:xfrm rot="10800000">
              <a:off x="4699509" y="3405742"/>
              <a:ext cx="612068" cy="1914586"/>
            </a:xfrm>
            <a:prstGeom prst="arc">
              <a:avLst>
                <a:gd name="adj1" fmla="val 1627844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Bogen 197"/>
            <p:cNvSpPr/>
            <p:nvPr/>
          </p:nvSpPr>
          <p:spPr>
            <a:xfrm rot="10800000">
              <a:off x="4699509" y="3785538"/>
              <a:ext cx="612068" cy="1914586"/>
            </a:xfrm>
            <a:prstGeom prst="arc">
              <a:avLst>
                <a:gd name="adj1" fmla="val 1760398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Bogen 198"/>
            <p:cNvSpPr/>
            <p:nvPr/>
          </p:nvSpPr>
          <p:spPr>
            <a:xfrm rot="10800000">
              <a:off x="4699509" y="4165331"/>
              <a:ext cx="612068" cy="1914586"/>
            </a:xfrm>
            <a:prstGeom prst="arc">
              <a:avLst>
                <a:gd name="adj1" fmla="val 1965343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Bogen 199"/>
            <p:cNvSpPr/>
            <p:nvPr/>
          </p:nvSpPr>
          <p:spPr>
            <a:xfrm rot="10800000">
              <a:off x="4699508" y="4545125"/>
              <a:ext cx="612068" cy="1914586"/>
            </a:xfrm>
            <a:prstGeom prst="arc">
              <a:avLst>
                <a:gd name="adj1" fmla="val 190038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Bogen 207"/>
            <p:cNvSpPr/>
            <p:nvPr/>
          </p:nvSpPr>
          <p:spPr>
            <a:xfrm rot="10800000">
              <a:off x="6426206" y="3405743"/>
              <a:ext cx="612068" cy="1914586"/>
            </a:xfrm>
            <a:prstGeom prst="arc">
              <a:avLst>
                <a:gd name="adj1" fmla="val 1626010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Bogen 208"/>
            <p:cNvSpPr/>
            <p:nvPr/>
          </p:nvSpPr>
          <p:spPr>
            <a:xfrm rot="10800000">
              <a:off x="6426206" y="3785539"/>
              <a:ext cx="612068" cy="1914586"/>
            </a:xfrm>
            <a:prstGeom prst="arc">
              <a:avLst>
                <a:gd name="adj1" fmla="val 17595656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Bogen 209"/>
            <p:cNvSpPr/>
            <p:nvPr/>
          </p:nvSpPr>
          <p:spPr>
            <a:xfrm rot="10800000">
              <a:off x="6426206" y="4165332"/>
              <a:ext cx="612068" cy="1914586"/>
            </a:xfrm>
            <a:prstGeom prst="arc">
              <a:avLst>
                <a:gd name="adj1" fmla="val 1959502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Bogen 210"/>
            <p:cNvSpPr/>
            <p:nvPr/>
          </p:nvSpPr>
          <p:spPr>
            <a:xfrm rot="10800000">
              <a:off x="6426205" y="4545126"/>
              <a:ext cx="612068" cy="1914586"/>
            </a:xfrm>
            <a:prstGeom prst="arc">
              <a:avLst>
                <a:gd name="adj1" fmla="val 192797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005544" y="1315793"/>
            <a:ext cx="717088" cy="1690039"/>
            <a:chOff x="5005544" y="1178153"/>
            <a:chExt cx="717088" cy="1690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feld 66"/>
                <p:cNvSpPr txBox="1"/>
                <p:nvPr/>
              </p:nvSpPr>
              <p:spPr>
                <a:xfrm>
                  <a:off x="5240561" y="2564904"/>
                  <a:ext cx="357406" cy="303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𝒋𝒌</m:t>
                            </m:r>
                          </m:sub>
                        </m:sSub>
                      </m:oMath>
                    </m:oMathPara>
                  </a14:m>
                  <a:endParaRPr lang="de-DE" b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7" name="Textfeld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561" y="2564904"/>
                  <a:ext cx="357406" cy="3032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621" r="-12069" b="-26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feld 67"/>
                <p:cNvSpPr txBox="1"/>
                <p:nvPr/>
              </p:nvSpPr>
              <p:spPr>
                <a:xfrm>
                  <a:off x="5067007" y="1178153"/>
                  <a:ext cx="29168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1" i="1" smtClean="0">
                                <a:solidFill>
                                  <a:srgbClr val="0039AC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rgbClr val="0039AC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rgbClr val="0039AC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de-DE" b="1" dirty="0" smtClean="0">
                    <a:solidFill>
                      <a:srgbClr val="0039AC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8" name="Textfeld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007" y="1178153"/>
                  <a:ext cx="291682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667" r="-8333" b="-260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Ellipse 216"/>
            <p:cNvSpPr/>
            <p:nvPr/>
          </p:nvSpPr>
          <p:spPr>
            <a:xfrm>
              <a:off x="5005544" y="1455151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3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B0F0"/>
                </a:solidFill>
              </a:endParaRPr>
            </a:p>
          </p:txBody>
        </p:sp>
        <p:cxnSp>
          <p:nvCxnSpPr>
            <p:cNvPr id="79" name="Gerade Verbindung 78"/>
            <p:cNvCxnSpPr/>
            <p:nvPr/>
          </p:nvCxnSpPr>
          <p:spPr>
            <a:xfrm>
              <a:off x="5077552" y="2638346"/>
              <a:ext cx="645080" cy="0"/>
            </a:xfrm>
            <a:prstGeom prst="line">
              <a:avLst/>
            </a:prstGeom>
            <a:ln w="28575">
              <a:solidFill>
                <a:srgbClr val="00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Gerade Verbindung 5"/>
          <p:cNvCxnSpPr/>
          <p:nvPr/>
        </p:nvCxnSpPr>
        <p:spPr>
          <a:xfrm>
            <a:off x="4355976" y="5457968"/>
            <a:ext cx="2770812" cy="0"/>
          </a:xfrm>
          <a:prstGeom prst="line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Simulator Quantum </a:t>
            </a:r>
            <a:r>
              <a:rPr lang="de-DE" dirty="0" err="1" smtClean="0"/>
              <a:t>Apprentice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grpSp>
        <p:nvGrpSpPr>
          <p:cNvPr id="87" name="Gruppieren 86"/>
          <p:cNvGrpSpPr/>
          <p:nvPr/>
        </p:nvGrpSpPr>
        <p:grpSpPr>
          <a:xfrm>
            <a:off x="4355976" y="1046360"/>
            <a:ext cx="4968552" cy="5538321"/>
            <a:chOff x="4355976" y="1046360"/>
            <a:chExt cx="4968552" cy="5538321"/>
          </a:xfrm>
        </p:grpSpPr>
        <p:grpSp>
          <p:nvGrpSpPr>
            <p:cNvPr id="77" name="Gruppieren 76"/>
            <p:cNvGrpSpPr/>
            <p:nvPr/>
          </p:nvGrpSpPr>
          <p:grpSpPr>
            <a:xfrm>
              <a:off x="4962409" y="1592793"/>
              <a:ext cx="832231" cy="1211390"/>
              <a:chOff x="4962409" y="1592793"/>
              <a:chExt cx="832231" cy="1211390"/>
            </a:xfrm>
          </p:grpSpPr>
          <p:cxnSp>
            <p:nvCxnSpPr>
              <p:cNvPr id="16" name="Gerade Verbindung 15"/>
              <p:cNvCxnSpPr>
                <a:stCxn id="25" idx="6"/>
                <a:endCxn id="26" idx="2"/>
              </p:cNvCxnSpPr>
              <p:nvPr/>
            </p:nvCxnSpPr>
            <p:spPr>
              <a:xfrm flipV="1">
                <a:off x="5282761" y="1628797"/>
                <a:ext cx="439871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>
                <a:stCxn id="25" idx="6"/>
                <a:endCxn id="28" idx="1"/>
              </p:cNvCxnSpPr>
              <p:nvPr/>
            </p:nvCxnSpPr>
            <p:spPr>
              <a:xfrm>
                <a:off x="5282761" y="1657528"/>
                <a:ext cx="450416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>
                <a:stCxn id="25" idx="5"/>
                <a:endCxn id="30" idx="1"/>
              </p:cNvCxnSpPr>
              <p:nvPr/>
            </p:nvCxnSpPr>
            <p:spPr>
              <a:xfrm>
                <a:off x="5265986" y="1679390"/>
                <a:ext cx="467191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>
                <a:stCxn id="26" idx="3"/>
                <a:endCxn id="27" idx="7"/>
              </p:cNvCxnSpPr>
              <p:nvPr/>
            </p:nvCxnSpPr>
            <p:spPr>
              <a:xfrm flipH="1">
                <a:off x="5180867" y="1654256"/>
                <a:ext cx="552310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>
                <a:stCxn id="27" idx="6"/>
                <a:endCxn id="28" idx="2"/>
              </p:cNvCxnSpPr>
              <p:nvPr/>
            </p:nvCxnSpPr>
            <p:spPr>
              <a:xfrm flipV="1">
                <a:off x="5184463" y="2008591"/>
                <a:ext cx="538169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>
                <a:stCxn id="29" idx="6"/>
                <a:endCxn id="30" idx="2"/>
              </p:cNvCxnSpPr>
              <p:nvPr/>
            </p:nvCxnSpPr>
            <p:spPr>
              <a:xfrm flipV="1">
                <a:off x="5086165" y="2388385"/>
                <a:ext cx="636467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>
                <a:stCxn id="29" idx="7"/>
                <a:endCxn id="28" idx="3"/>
              </p:cNvCxnSpPr>
              <p:nvPr/>
            </p:nvCxnSpPr>
            <p:spPr>
              <a:xfrm flipV="1">
                <a:off x="5082569" y="2034050"/>
                <a:ext cx="650608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>
                <a:stCxn id="27" idx="6"/>
                <a:endCxn id="30" idx="1"/>
              </p:cNvCxnSpPr>
              <p:nvPr/>
            </p:nvCxnSpPr>
            <p:spPr>
              <a:xfrm>
                <a:off x="5184463" y="2024381"/>
                <a:ext cx="548714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>
                <a:stCxn id="29" idx="7"/>
                <a:endCxn id="26" idx="3"/>
              </p:cNvCxnSpPr>
              <p:nvPr/>
            </p:nvCxnSpPr>
            <p:spPr>
              <a:xfrm flipV="1">
                <a:off x="5082569" y="1654256"/>
                <a:ext cx="650608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25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3" name="Gerade Verbindung 72"/>
              <p:cNvCxnSpPr>
                <a:stCxn id="74" idx="6"/>
                <a:endCxn id="75" idx="2"/>
              </p:cNvCxnSpPr>
              <p:nvPr/>
            </p:nvCxnSpPr>
            <p:spPr>
              <a:xfrm>
                <a:off x="4987867" y="2758086"/>
                <a:ext cx="734765" cy="10093"/>
              </a:xfrm>
              <a:prstGeom prst="lin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ieren 75"/>
              <p:cNvGrpSpPr/>
              <p:nvPr/>
            </p:nvGrpSpPr>
            <p:grpSpPr>
              <a:xfrm rot="900000">
                <a:off x="5064533" y="1592793"/>
                <a:ext cx="72008" cy="1211390"/>
                <a:chOff x="5005544" y="1592793"/>
                <a:chExt cx="72008" cy="1211390"/>
              </a:xfrm>
            </p:grpSpPr>
            <p:sp>
              <p:nvSpPr>
                <p:cNvPr id="25" name="Ellipse 24"/>
                <p:cNvSpPr/>
                <p:nvPr/>
              </p:nvSpPr>
              <p:spPr>
                <a:xfrm>
                  <a:off x="5005544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5005544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5005544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5005544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75" name="Ellipse 74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085" name="Gerade Verbindung 3084"/>
              <p:cNvCxnSpPr>
                <a:stCxn id="25" idx="5"/>
                <a:endCxn id="75" idx="1"/>
              </p:cNvCxnSpPr>
              <p:nvPr/>
            </p:nvCxnSpPr>
            <p:spPr>
              <a:xfrm>
                <a:off x="5265986" y="1679390"/>
                <a:ext cx="467191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7" name="Gerade Verbindung 3086"/>
              <p:cNvCxnSpPr>
                <a:stCxn id="26" idx="3"/>
                <a:endCxn id="74" idx="0"/>
              </p:cNvCxnSpPr>
              <p:nvPr/>
            </p:nvCxnSpPr>
            <p:spPr>
              <a:xfrm flipH="1">
                <a:off x="4962409" y="1654256"/>
                <a:ext cx="770768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9" name="Gerade Verbindung 3088"/>
              <p:cNvCxnSpPr>
                <a:stCxn id="27" idx="5"/>
                <a:endCxn id="75" idx="1"/>
              </p:cNvCxnSpPr>
              <p:nvPr/>
            </p:nvCxnSpPr>
            <p:spPr>
              <a:xfrm>
                <a:off x="5167688" y="2046243"/>
                <a:ext cx="565489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1" name="Gerade Verbindung 3090"/>
              <p:cNvCxnSpPr>
                <a:stCxn id="29" idx="6"/>
                <a:endCxn id="75" idx="1"/>
              </p:cNvCxnSpPr>
              <p:nvPr/>
            </p:nvCxnSpPr>
            <p:spPr>
              <a:xfrm>
                <a:off x="5086165" y="2391233"/>
                <a:ext cx="647012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3" name="Gerade Verbindung 3092"/>
              <p:cNvCxnSpPr>
                <a:stCxn id="28" idx="3"/>
                <a:endCxn id="74" idx="7"/>
              </p:cNvCxnSpPr>
              <p:nvPr/>
            </p:nvCxnSpPr>
            <p:spPr>
              <a:xfrm flipH="1">
                <a:off x="4984271" y="2034050"/>
                <a:ext cx="748906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6" name="Gerade Verbindung 3095"/>
              <p:cNvCxnSpPr>
                <a:stCxn id="30" idx="3"/>
                <a:endCxn id="74" idx="7"/>
              </p:cNvCxnSpPr>
              <p:nvPr/>
            </p:nvCxnSpPr>
            <p:spPr>
              <a:xfrm flipH="1">
                <a:off x="4984271" y="2413844"/>
                <a:ext cx="748906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pieren 82"/>
            <p:cNvGrpSpPr/>
            <p:nvPr/>
          </p:nvGrpSpPr>
          <p:grpSpPr>
            <a:xfrm>
              <a:off x="6690601" y="1592793"/>
              <a:ext cx="830735" cy="1211390"/>
              <a:chOff x="6690601" y="1592793"/>
              <a:chExt cx="830735" cy="1211390"/>
            </a:xfrm>
          </p:grpSpPr>
          <p:cxnSp>
            <p:nvCxnSpPr>
              <p:cNvPr id="229" name="Gerade Verbindung 228"/>
              <p:cNvCxnSpPr>
                <a:stCxn id="238" idx="6"/>
                <a:endCxn id="239" idx="2"/>
              </p:cNvCxnSpPr>
              <p:nvPr/>
            </p:nvCxnSpPr>
            <p:spPr>
              <a:xfrm flipV="1">
                <a:off x="7010953" y="1628797"/>
                <a:ext cx="438375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 Verbindung 229"/>
              <p:cNvCxnSpPr>
                <a:stCxn id="238" idx="6"/>
                <a:endCxn id="241" idx="1"/>
              </p:cNvCxnSpPr>
              <p:nvPr/>
            </p:nvCxnSpPr>
            <p:spPr>
              <a:xfrm>
                <a:off x="7010953" y="1657528"/>
                <a:ext cx="448920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 Verbindung 230"/>
              <p:cNvCxnSpPr>
                <a:stCxn id="238" idx="5"/>
                <a:endCxn id="243" idx="1"/>
              </p:cNvCxnSpPr>
              <p:nvPr/>
            </p:nvCxnSpPr>
            <p:spPr>
              <a:xfrm>
                <a:off x="6994178" y="1679390"/>
                <a:ext cx="465695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 Verbindung 231"/>
              <p:cNvCxnSpPr>
                <a:stCxn id="239" idx="3"/>
                <a:endCxn id="240" idx="7"/>
              </p:cNvCxnSpPr>
              <p:nvPr/>
            </p:nvCxnSpPr>
            <p:spPr>
              <a:xfrm flipH="1">
                <a:off x="6909059" y="1654256"/>
                <a:ext cx="550814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 Verbindung 232"/>
              <p:cNvCxnSpPr>
                <a:stCxn id="240" idx="6"/>
                <a:endCxn id="241" idx="2"/>
              </p:cNvCxnSpPr>
              <p:nvPr/>
            </p:nvCxnSpPr>
            <p:spPr>
              <a:xfrm flipV="1">
                <a:off x="6912655" y="2008591"/>
                <a:ext cx="536673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 Verbindung 233"/>
              <p:cNvCxnSpPr>
                <a:stCxn id="242" idx="6"/>
                <a:endCxn id="243" idx="2"/>
              </p:cNvCxnSpPr>
              <p:nvPr/>
            </p:nvCxnSpPr>
            <p:spPr>
              <a:xfrm flipV="1">
                <a:off x="6814357" y="2388385"/>
                <a:ext cx="634971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 Verbindung 234"/>
              <p:cNvCxnSpPr>
                <a:stCxn id="242" idx="7"/>
                <a:endCxn id="241" idx="3"/>
              </p:cNvCxnSpPr>
              <p:nvPr/>
            </p:nvCxnSpPr>
            <p:spPr>
              <a:xfrm flipV="1">
                <a:off x="6810761" y="2034050"/>
                <a:ext cx="649112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235"/>
              <p:cNvCxnSpPr>
                <a:stCxn id="240" idx="6"/>
                <a:endCxn id="243" idx="1"/>
              </p:cNvCxnSpPr>
              <p:nvPr/>
            </p:nvCxnSpPr>
            <p:spPr>
              <a:xfrm>
                <a:off x="6912655" y="2024381"/>
                <a:ext cx="547218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Gerade Verbindung 236"/>
              <p:cNvCxnSpPr>
                <a:stCxn id="242" idx="7"/>
                <a:endCxn id="239" idx="3"/>
              </p:cNvCxnSpPr>
              <p:nvPr/>
            </p:nvCxnSpPr>
            <p:spPr>
              <a:xfrm flipV="1">
                <a:off x="6810761" y="1654256"/>
                <a:ext cx="649112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Ellipse 238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4" name="Gerade Verbindung 243"/>
              <p:cNvCxnSpPr>
                <a:stCxn id="245" idx="6"/>
                <a:endCxn id="246" idx="2"/>
              </p:cNvCxnSpPr>
              <p:nvPr/>
            </p:nvCxnSpPr>
            <p:spPr>
              <a:xfrm>
                <a:off x="6716059" y="2758086"/>
                <a:ext cx="733269" cy="1009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uppieren 77"/>
              <p:cNvGrpSpPr/>
              <p:nvPr/>
            </p:nvGrpSpPr>
            <p:grpSpPr>
              <a:xfrm rot="900000">
                <a:off x="6792725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238" name="Ellipse 237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0" name="Ellipse 239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2" name="Ellipse 241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5" name="Ellipse 244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46" name="Ellipse 245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7" name="Gerade Verbindung 246"/>
              <p:cNvCxnSpPr>
                <a:stCxn id="238" idx="5"/>
                <a:endCxn id="246" idx="1"/>
              </p:cNvCxnSpPr>
              <p:nvPr/>
            </p:nvCxnSpPr>
            <p:spPr>
              <a:xfrm>
                <a:off x="6994178" y="1679390"/>
                <a:ext cx="465695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 Verbindung 247"/>
              <p:cNvCxnSpPr>
                <a:stCxn id="239" idx="3"/>
                <a:endCxn id="245" idx="0"/>
              </p:cNvCxnSpPr>
              <p:nvPr/>
            </p:nvCxnSpPr>
            <p:spPr>
              <a:xfrm flipH="1">
                <a:off x="6690601" y="1654256"/>
                <a:ext cx="769272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 Verbindung 248"/>
              <p:cNvCxnSpPr>
                <a:stCxn id="240" idx="5"/>
                <a:endCxn id="246" idx="1"/>
              </p:cNvCxnSpPr>
              <p:nvPr/>
            </p:nvCxnSpPr>
            <p:spPr>
              <a:xfrm>
                <a:off x="6895880" y="2046243"/>
                <a:ext cx="563993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 Verbindung 249"/>
              <p:cNvCxnSpPr>
                <a:stCxn id="242" idx="6"/>
                <a:endCxn id="246" idx="1"/>
              </p:cNvCxnSpPr>
              <p:nvPr/>
            </p:nvCxnSpPr>
            <p:spPr>
              <a:xfrm>
                <a:off x="6814357" y="2391233"/>
                <a:ext cx="645516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 Verbindung 250"/>
              <p:cNvCxnSpPr>
                <a:stCxn id="241" idx="3"/>
                <a:endCxn id="245" idx="7"/>
              </p:cNvCxnSpPr>
              <p:nvPr/>
            </p:nvCxnSpPr>
            <p:spPr>
              <a:xfrm flipH="1">
                <a:off x="6712463" y="2034050"/>
                <a:ext cx="747410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 Verbindung 251"/>
              <p:cNvCxnSpPr>
                <a:stCxn id="243" idx="3"/>
                <a:endCxn id="245" idx="7"/>
              </p:cNvCxnSpPr>
              <p:nvPr/>
            </p:nvCxnSpPr>
            <p:spPr>
              <a:xfrm flipH="1">
                <a:off x="6712463" y="2413844"/>
                <a:ext cx="747410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uppieren 83"/>
            <p:cNvGrpSpPr/>
            <p:nvPr/>
          </p:nvGrpSpPr>
          <p:grpSpPr>
            <a:xfrm>
              <a:off x="4962409" y="3507378"/>
              <a:ext cx="832231" cy="1211390"/>
              <a:chOff x="4962409" y="3507378"/>
              <a:chExt cx="832231" cy="1211390"/>
            </a:xfrm>
          </p:grpSpPr>
          <p:cxnSp>
            <p:nvCxnSpPr>
              <p:cNvPr id="254" name="Gerade Verbindung 253"/>
              <p:cNvCxnSpPr>
                <a:stCxn id="263" idx="6"/>
                <a:endCxn id="264" idx="2"/>
              </p:cNvCxnSpPr>
              <p:nvPr/>
            </p:nvCxnSpPr>
            <p:spPr>
              <a:xfrm flipV="1">
                <a:off x="5282761" y="3543382"/>
                <a:ext cx="439871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 Verbindung 254"/>
              <p:cNvCxnSpPr>
                <a:stCxn id="263" idx="6"/>
                <a:endCxn id="266" idx="1"/>
              </p:cNvCxnSpPr>
              <p:nvPr/>
            </p:nvCxnSpPr>
            <p:spPr>
              <a:xfrm>
                <a:off x="5282761" y="3572113"/>
                <a:ext cx="450416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 Verbindung 255"/>
              <p:cNvCxnSpPr>
                <a:stCxn id="263" idx="5"/>
                <a:endCxn id="268" idx="1"/>
              </p:cNvCxnSpPr>
              <p:nvPr/>
            </p:nvCxnSpPr>
            <p:spPr>
              <a:xfrm>
                <a:off x="5265986" y="3593975"/>
                <a:ext cx="467191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 Verbindung 256"/>
              <p:cNvCxnSpPr>
                <a:stCxn id="264" idx="3"/>
                <a:endCxn id="265" idx="7"/>
              </p:cNvCxnSpPr>
              <p:nvPr/>
            </p:nvCxnSpPr>
            <p:spPr>
              <a:xfrm flipH="1">
                <a:off x="5180867" y="3568841"/>
                <a:ext cx="552310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 Verbindung 257"/>
              <p:cNvCxnSpPr>
                <a:stCxn id="265" idx="6"/>
                <a:endCxn id="266" idx="2"/>
              </p:cNvCxnSpPr>
              <p:nvPr/>
            </p:nvCxnSpPr>
            <p:spPr>
              <a:xfrm flipV="1">
                <a:off x="5184463" y="3923176"/>
                <a:ext cx="538169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 Verbindung 258"/>
              <p:cNvCxnSpPr>
                <a:stCxn id="267" idx="6"/>
                <a:endCxn id="268" idx="2"/>
              </p:cNvCxnSpPr>
              <p:nvPr/>
            </p:nvCxnSpPr>
            <p:spPr>
              <a:xfrm flipV="1">
                <a:off x="5086165" y="4302970"/>
                <a:ext cx="636467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 Verbindung 259"/>
              <p:cNvCxnSpPr>
                <a:stCxn id="267" idx="7"/>
                <a:endCxn id="266" idx="3"/>
              </p:cNvCxnSpPr>
              <p:nvPr/>
            </p:nvCxnSpPr>
            <p:spPr>
              <a:xfrm flipV="1">
                <a:off x="5082569" y="3948635"/>
                <a:ext cx="650608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 Verbindung 260"/>
              <p:cNvCxnSpPr>
                <a:stCxn id="265" idx="6"/>
                <a:endCxn id="268" idx="1"/>
              </p:cNvCxnSpPr>
              <p:nvPr/>
            </p:nvCxnSpPr>
            <p:spPr>
              <a:xfrm>
                <a:off x="5184463" y="3938966"/>
                <a:ext cx="548714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 Verbindung 261"/>
              <p:cNvCxnSpPr>
                <a:stCxn id="267" idx="7"/>
                <a:endCxn id="264" idx="3"/>
              </p:cNvCxnSpPr>
              <p:nvPr/>
            </p:nvCxnSpPr>
            <p:spPr>
              <a:xfrm flipV="1">
                <a:off x="5082569" y="3568841"/>
                <a:ext cx="650608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Ellipse 263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Ellipse 265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Ellipse 267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9" name="Gerade Verbindung 268"/>
              <p:cNvCxnSpPr>
                <a:stCxn id="270" idx="6"/>
                <a:endCxn id="271" idx="2"/>
              </p:cNvCxnSpPr>
              <p:nvPr/>
            </p:nvCxnSpPr>
            <p:spPr>
              <a:xfrm>
                <a:off x="4987867" y="4672671"/>
                <a:ext cx="734765" cy="1009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/>
              <p:cNvGrpSpPr/>
              <p:nvPr/>
            </p:nvGrpSpPr>
            <p:grpSpPr>
              <a:xfrm rot="900000">
                <a:off x="5064533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263" name="Ellipse 262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5" name="Ellipse 264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7" name="Ellipse 266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71" name="Ellipse 270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72" name="Gerade Verbindung 271"/>
              <p:cNvCxnSpPr>
                <a:stCxn id="263" idx="5"/>
                <a:endCxn id="271" idx="1"/>
              </p:cNvCxnSpPr>
              <p:nvPr/>
            </p:nvCxnSpPr>
            <p:spPr>
              <a:xfrm>
                <a:off x="5265986" y="3593975"/>
                <a:ext cx="467191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 Verbindung 272"/>
              <p:cNvCxnSpPr>
                <a:stCxn id="264" idx="3"/>
                <a:endCxn id="270" idx="0"/>
              </p:cNvCxnSpPr>
              <p:nvPr/>
            </p:nvCxnSpPr>
            <p:spPr>
              <a:xfrm flipH="1">
                <a:off x="4962409" y="3568841"/>
                <a:ext cx="770768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Gerade Verbindung 273"/>
              <p:cNvCxnSpPr>
                <a:stCxn id="265" idx="5"/>
                <a:endCxn id="271" idx="1"/>
              </p:cNvCxnSpPr>
              <p:nvPr/>
            </p:nvCxnSpPr>
            <p:spPr>
              <a:xfrm>
                <a:off x="5167688" y="3960828"/>
                <a:ext cx="565489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/>
              <p:cNvCxnSpPr>
                <a:stCxn id="267" idx="6"/>
                <a:endCxn id="271" idx="1"/>
              </p:cNvCxnSpPr>
              <p:nvPr/>
            </p:nvCxnSpPr>
            <p:spPr>
              <a:xfrm>
                <a:off x="5086165" y="4305818"/>
                <a:ext cx="647012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/>
              <p:cNvCxnSpPr>
                <a:stCxn id="266" idx="3"/>
                <a:endCxn id="270" idx="7"/>
              </p:cNvCxnSpPr>
              <p:nvPr/>
            </p:nvCxnSpPr>
            <p:spPr>
              <a:xfrm flipH="1">
                <a:off x="4984271" y="3948635"/>
                <a:ext cx="748906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/>
              <p:cNvCxnSpPr>
                <a:stCxn id="268" idx="3"/>
                <a:endCxn id="270" idx="7"/>
              </p:cNvCxnSpPr>
              <p:nvPr/>
            </p:nvCxnSpPr>
            <p:spPr>
              <a:xfrm flipH="1">
                <a:off x="4984271" y="4328429"/>
                <a:ext cx="748906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uppieren 84"/>
            <p:cNvGrpSpPr/>
            <p:nvPr/>
          </p:nvGrpSpPr>
          <p:grpSpPr>
            <a:xfrm>
              <a:off x="6690601" y="3507378"/>
              <a:ext cx="830735" cy="1211390"/>
              <a:chOff x="6690601" y="3507378"/>
              <a:chExt cx="830735" cy="1211390"/>
            </a:xfrm>
          </p:grpSpPr>
          <p:cxnSp>
            <p:nvCxnSpPr>
              <p:cNvPr id="279" name="Gerade Verbindung 278"/>
              <p:cNvCxnSpPr>
                <a:stCxn id="288" idx="6"/>
                <a:endCxn id="289" idx="2"/>
              </p:cNvCxnSpPr>
              <p:nvPr/>
            </p:nvCxnSpPr>
            <p:spPr>
              <a:xfrm flipV="1">
                <a:off x="7010953" y="3543382"/>
                <a:ext cx="438375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/>
              <p:cNvCxnSpPr>
                <a:stCxn id="288" idx="6"/>
                <a:endCxn id="291" idx="1"/>
              </p:cNvCxnSpPr>
              <p:nvPr/>
            </p:nvCxnSpPr>
            <p:spPr>
              <a:xfrm>
                <a:off x="7010953" y="3572113"/>
                <a:ext cx="448920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/>
              <p:cNvCxnSpPr>
                <a:stCxn id="288" idx="5"/>
                <a:endCxn id="293" idx="1"/>
              </p:cNvCxnSpPr>
              <p:nvPr/>
            </p:nvCxnSpPr>
            <p:spPr>
              <a:xfrm>
                <a:off x="6994178" y="3593975"/>
                <a:ext cx="465695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/>
              <p:cNvCxnSpPr>
                <a:stCxn id="289" idx="3"/>
                <a:endCxn id="290" idx="7"/>
              </p:cNvCxnSpPr>
              <p:nvPr/>
            </p:nvCxnSpPr>
            <p:spPr>
              <a:xfrm flipH="1">
                <a:off x="6909059" y="3568841"/>
                <a:ext cx="550814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Gerade Verbindung 282"/>
              <p:cNvCxnSpPr>
                <a:stCxn id="290" idx="6"/>
                <a:endCxn id="291" idx="2"/>
              </p:cNvCxnSpPr>
              <p:nvPr/>
            </p:nvCxnSpPr>
            <p:spPr>
              <a:xfrm flipV="1">
                <a:off x="6912655" y="3923176"/>
                <a:ext cx="536673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Gerade Verbindung 283"/>
              <p:cNvCxnSpPr>
                <a:stCxn id="292" idx="6"/>
                <a:endCxn id="293" idx="2"/>
              </p:cNvCxnSpPr>
              <p:nvPr/>
            </p:nvCxnSpPr>
            <p:spPr>
              <a:xfrm flipV="1">
                <a:off x="6814357" y="4302970"/>
                <a:ext cx="634971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Gerade Verbindung 284"/>
              <p:cNvCxnSpPr>
                <a:stCxn id="292" idx="7"/>
                <a:endCxn id="291" idx="3"/>
              </p:cNvCxnSpPr>
              <p:nvPr/>
            </p:nvCxnSpPr>
            <p:spPr>
              <a:xfrm flipV="1">
                <a:off x="6810761" y="3948635"/>
                <a:ext cx="649112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Gerade Verbindung 285"/>
              <p:cNvCxnSpPr>
                <a:stCxn id="290" idx="6"/>
                <a:endCxn id="293" idx="1"/>
              </p:cNvCxnSpPr>
              <p:nvPr/>
            </p:nvCxnSpPr>
            <p:spPr>
              <a:xfrm>
                <a:off x="6912655" y="3938966"/>
                <a:ext cx="547218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Gerade Verbindung 286"/>
              <p:cNvCxnSpPr>
                <a:stCxn id="292" idx="7"/>
                <a:endCxn id="289" idx="3"/>
              </p:cNvCxnSpPr>
              <p:nvPr/>
            </p:nvCxnSpPr>
            <p:spPr>
              <a:xfrm flipV="1">
                <a:off x="6810761" y="3568841"/>
                <a:ext cx="649112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Ellipse 288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Ellipse 290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94" name="Gerade Verbindung 293"/>
              <p:cNvCxnSpPr>
                <a:stCxn id="295" idx="6"/>
                <a:endCxn id="296" idx="2"/>
              </p:cNvCxnSpPr>
              <p:nvPr/>
            </p:nvCxnSpPr>
            <p:spPr>
              <a:xfrm>
                <a:off x="6716059" y="4672671"/>
                <a:ext cx="733269" cy="1009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uppieren 81"/>
              <p:cNvGrpSpPr/>
              <p:nvPr/>
            </p:nvGrpSpPr>
            <p:grpSpPr>
              <a:xfrm rot="900000">
                <a:off x="6792725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288" name="Ellipse 287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0" name="Ellipse 289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2" name="Ellipse 291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5" name="Ellipse 294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96" name="Ellipse 295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97" name="Gerade Verbindung 296"/>
              <p:cNvCxnSpPr>
                <a:stCxn id="288" idx="5"/>
                <a:endCxn id="296" idx="1"/>
              </p:cNvCxnSpPr>
              <p:nvPr/>
            </p:nvCxnSpPr>
            <p:spPr>
              <a:xfrm>
                <a:off x="6994178" y="3593975"/>
                <a:ext cx="465695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Gerade Verbindung 297"/>
              <p:cNvCxnSpPr>
                <a:stCxn id="289" idx="3"/>
                <a:endCxn id="295" idx="0"/>
              </p:cNvCxnSpPr>
              <p:nvPr/>
            </p:nvCxnSpPr>
            <p:spPr>
              <a:xfrm flipH="1">
                <a:off x="6690601" y="3568841"/>
                <a:ext cx="769272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Gerade Verbindung 298"/>
              <p:cNvCxnSpPr>
                <a:stCxn id="290" idx="5"/>
                <a:endCxn id="296" idx="1"/>
              </p:cNvCxnSpPr>
              <p:nvPr/>
            </p:nvCxnSpPr>
            <p:spPr>
              <a:xfrm>
                <a:off x="6895880" y="3960828"/>
                <a:ext cx="563993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Gerade Verbindung 299"/>
              <p:cNvCxnSpPr>
                <a:stCxn id="292" idx="6"/>
                <a:endCxn id="296" idx="1"/>
              </p:cNvCxnSpPr>
              <p:nvPr/>
            </p:nvCxnSpPr>
            <p:spPr>
              <a:xfrm>
                <a:off x="6814357" y="4305818"/>
                <a:ext cx="645516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Gerade Verbindung 300"/>
              <p:cNvCxnSpPr>
                <a:stCxn id="291" idx="3"/>
                <a:endCxn id="295" idx="7"/>
              </p:cNvCxnSpPr>
              <p:nvPr/>
            </p:nvCxnSpPr>
            <p:spPr>
              <a:xfrm flipH="1">
                <a:off x="6712463" y="3948635"/>
                <a:ext cx="747410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Gerade Verbindung 301"/>
              <p:cNvCxnSpPr>
                <a:stCxn id="293" idx="3"/>
                <a:endCxn id="295" idx="7"/>
              </p:cNvCxnSpPr>
              <p:nvPr/>
            </p:nvCxnSpPr>
            <p:spPr>
              <a:xfrm flipH="1">
                <a:off x="6712463" y="4328429"/>
                <a:ext cx="747410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uppieren 85"/>
            <p:cNvGrpSpPr/>
            <p:nvPr/>
          </p:nvGrpSpPr>
          <p:grpSpPr>
            <a:xfrm>
              <a:off x="4680055" y="1628797"/>
              <a:ext cx="2511358" cy="3041298"/>
              <a:chOff x="4680055" y="1628797"/>
              <a:chExt cx="2511358" cy="3041298"/>
            </a:xfrm>
          </p:grpSpPr>
          <p:sp>
            <p:nvSpPr>
              <p:cNvPr id="355" name="Bogen 354"/>
              <p:cNvSpPr/>
              <p:nvPr/>
            </p:nvSpPr>
            <p:spPr>
              <a:xfrm rot="10800000">
                <a:off x="4958008" y="1643161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6" name="Bogen 355"/>
              <p:cNvSpPr/>
              <p:nvPr/>
            </p:nvSpPr>
            <p:spPr>
              <a:xfrm rot="10800000">
                <a:off x="4858256" y="2015062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Bogen 356"/>
              <p:cNvSpPr/>
              <p:nvPr/>
            </p:nvSpPr>
            <p:spPr>
              <a:xfrm rot="10800000">
                <a:off x="4765174" y="2385971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Bogen 357"/>
              <p:cNvSpPr/>
              <p:nvPr/>
            </p:nvSpPr>
            <p:spPr>
              <a:xfrm rot="10800000">
                <a:off x="4680055" y="2755509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Bogen 366"/>
              <p:cNvSpPr/>
              <p:nvPr/>
            </p:nvSpPr>
            <p:spPr>
              <a:xfrm rot="10800000">
                <a:off x="6690601" y="1628797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8" name="Bogen 367"/>
              <p:cNvSpPr/>
              <p:nvPr/>
            </p:nvSpPr>
            <p:spPr>
              <a:xfrm rot="10800000">
                <a:off x="6590849" y="2000698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9" name="Bogen 368"/>
              <p:cNvSpPr/>
              <p:nvPr/>
            </p:nvSpPr>
            <p:spPr>
              <a:xfrm rot="10800000">
                <a:off x="6497767" y="2371607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Bogen 369"/>
              <p:cNvSpPr/>
              <p:nvPr/>
            </p:nvSpPr>
            <p:spPr>
              <a:xfrm rot="10800000">
                <a:off x="6412648" y="2741145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370"/>
            <p:cNvGrpSpPr/>
            <p:nvPr/>
          </p:nvGrpSpPr>
          <p:grpSpPr>
            <a:xfrm>
              <a:off x="5758087" y="1499598"/>
              <a:ext cx="3455034" cy="1227286"/>
              <a:chOff x="5758087" y="1361958"/>
              <a:chExt cx="3455034" cy="1227286"/>
            </a:xfrm>
          </p:grpSpPr>
          <p:sp>
            <p:nvSpPr>
              <p:cNvPr id="372" name="Runde Klammer links 371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3" name="Runde Klammer links 372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Runde Klammer links 373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5" name="Runde Klammer links 374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0" name="Runde Klammer links 379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1" name="Runde Klammer links 380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2" name="Runde Klammer links 381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3" name="Runde Klammer links 382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9" name="Gruppieren 388"/>
            <p:cNvGrpSpPr/>
            <p:nvPr/>
          </p:nvGrpSpPr>
          <p:grpSpPr>
            <a:xfrm>
              <a:off x="5758636" y="3402636"/>
              <a:ext cx="3455034" cy="1227286"/>
              <a:chOff x="5758087" y="1361958"/>
              <a:chExt cx="3455034" cy="1227286"/>
            </a:xfrm>
          </p:grpSpPr>
          <p:sp>
            <p:nvSpPr>
              <p:cNvPr id="390" name="Runde Klammer links 389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Runde Klammer links 390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2" name="Runde Klammer links 391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3" name="Runde Klammer links 392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Runde Klammer links 393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5" name="Runde Klammer links 394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6" name="Runde Klammer links 395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Runde Klammer links 396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8" name="Gruppieren 397"/>
            <p:cNvGrpSpPr/>
            <p:nvPr/>
          </p:nvGrpSpPr>
          <p:grpSpPr>
            <a:xfrm>
              <a:off x="4680055" y="3543383"/>
              <a:ext cx="2511358" cy="3041298"/>
              <a:chOff x="4680055" y="1628797"/>
              <a:chExt cx="2511358" cy="3041298"/>
            </a:xfrm>
          </p:grpSpPr>
          <p:sp>
            <p:nvSpPr>
              <p:cNvPr id="399" name="Bogen 398"/>
              <p:cNvSpPr/>
              <p:nvPr/>
            </p:nvSpPr>
            <p:spPr>
              <a:xfrm rot="10800000">
                <a:off x="4958008" y="1643161"/>
                <a:ext cx="500812" cy="1914586"/>
              </a:xfrm>
              <a:prstGeom prst="arc">
                <a:avLst>
                  <a:gd name="adj1" fmla="val 16340234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0" name="Bogen 399"/>
              <p:cNvSpPr/>
              <p:nvPr/>
            </p:nvSpPr>
            <p:spPr>
              <a:xfrm rot="10800000">
                <a:off x="4858256" y="2015062"/>
                <a:ext cx="500812" cy="1914586"/>
              </a:xfrm>
              <a:prstGeom prst="arc">
                <a:avLst>
                  <a:gd name="adj1" fmla="val 17374308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Bogen 400"/>
              <p:cNvSpPr/>
              <p:nvPr/>
            </p:nvSpPr>
            <p:spPr>
              <a:xfrm rot="10800000">
                <a:off x="4765174" y="2385971"/>
                <a:ext cx="500812" cy="1914586"/>
              </a:xfrm>
              <a:prstGeom prst="arc">
                <a:avLst>
                  <a:gd name="adj1" fmla="val 19204516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2" name="Bogen 401"/>
              <p:cNvSpPr/>
              <p:nvPr/>
            </p:nvSpPr>
            <p:spPr>
              <a:xfrm rot="10800000">
                <a:off x="4680055" y="2755509"/>
                <a:ext cx="500812" cy="1914586"/>
              </a:xfrm>
              <a:prstGeom prst="arc">
                <a:avLst>
                  <a:gd name="adj1" fmla="val 2169211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Bogen 402"/>
              <p:cNvSpPr/>
              <p:nvPr/>
            </p:nvSpPr>
            <p:spPr>
              <a:xfrm rot="10800000">
                <a:off x="6690601" y="1628797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4" name="Bogen 403"/>
              <p:cNvSpPr/>
              <p:nvPr/>
            </p:nvSpPr>
            <p:spPr>
              <a:xfrm rot="10800000">
                <a:off x="6590849" y="2000698"/>
                <a:ext cx="500812" cy="1914586"/>
              </a:xfrm>
              <a:prstGeom prst="arc">
                <a:avLst>
                  <a:gd name="adj1" fmla="val 17308953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Bogen 404"/>
              <p:cNvSpPr/>
              <p:nvPr/>
            </p:nvSpPr>
            <p:spPr>
              <a:xfrm rot="10800000">
                <a:off x="6497767" y="2371607"/>
                <a:ext cx="500812" cy="1914586"/>
              </a:xfrm>
              <a:prstGeom prst="arc">
                <a:avLst>
                  <a:gd name="adj1" fmla="val 19152604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6" name="Bogen 405"/>
              <p:cNvSpPr/>
              <p:nvPr/>
            </p:nvSpPr>
            <p:spPr>
              <a:xfrm rot="10800000">
                <a:off x="6412648" y="2741145"/>
                <a:ext cx="500812" cy="1914586"/>
              </a:xfrm>
              <a:prstGeom prst="arc">
                <a:avLst>
                  <a:gd name="adj1" fmla="val 1994514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8" name="Rechteck 407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7" name="Gerade Verbindung 406"/>
            <p:cNvCxnSpPr/>
            <p:nvPr/>
          </p:nvCxnSpPr>
          <p:spPr>
            <a:xfrm>
              <a:off x="4355976" y="5457968"/>
              <a:ext cx="2770812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9" name="Gruppieren 548"/>
          <p:cNvGrpSpPr/>
          <p:nvPr/>
        </p:nvGrpSpPr>
        <p:grpSpPr>
          <a:xfrm>
            <a:off x="4355976" y="1046360"/>
            <a:ext cx="4968552" cy="5475466"/>
            <a:chOff x="4355976" y="1046360"/>
            <a:chExt cx="4968552" cy="5475466"/>
          </a:xfrm>
        </p:grpSpPr>
        <p:cxnSp>
          <p:nvCxnSpPr>
            <p:cNvPr id="550" name="Gerade Verbindung 549"/>
            <p:cNvCxnSpPr>
              <a:stCxn id="685" idx="7"/>
              <a:endCxn id="559" idx="2"/>
            </p:cNvCxnSpPr>
            <p:nvPr/>
          </p:nvCxnSpPr>
          <p:spPr>
            <a:xfrm flipV="1">
              <a:off x="5565708" y="1628797"/>
              <a:ext cx="156924" cy="6700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Gerade Verbindung 550"/>
            <p:cNvCxnSpPr>
              <a:stCxn id="685" idx="5"/>
              <a:endCxn id="560" idx="1"/>
            </p:cNvCxnSpPr>
            <p:nvPr/>
          </p:nvCxnSpPr>
          <p:spPr>
            <a:xfrm>
              <a:off x="5540249" y="1739899"/>
              <a:ext cx="192928" cy="24323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Gerade Verbindung 551"/>
            <p:cNvCxnSpPr>
              <a:stCxn id="685" idx="5"/>
              <a:endCxn id="561" idx="0"/>
            </p:cNvCxnSpPr>
            <p:nvPr/>
          </p:nvCxnSpPr>
          <p:spPr>
            <a:xfrm>
              <a:off x="5540249" y="1739899"/>
              <a:ext cx="218387" cy="61248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Gerade Verbindung 552"/>
            <p:cNvCxnSpPr>
              <a:stCxn id="559" idx="3"/>
              <a:endCxn id="686" idx="0"/>
            </p:cNvCxnSpPr>
            <p:nvPr/>
          </p:nvCxnSpPr>
          <p:spPr>
            <a:xfrm flipH="1">
              <a:off x="5359035" y="1654256"/>
              <a:ext cx="374142" cy="34859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Gerade Verbindung 553"/>
            <p:cNvCxnSpPr>
              <a:stCxn id="686" idx="7"/>
              <a:endCxn id="560" idx="2"/>
            </p:cNvCxnSpPr>
            <p:nvPr/>
          </p:nvCxnSpPr>
          <p:spPr>
            <a:xfrm flipV="1">
              <a:off x="5375811" y="2008591"/>
              <a:ext cx="346821" cy="1612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Gerade Verbindung 554"/>
            <p:cNvCxnSpPr>
              <a:stCxn id="687" idx="7"/>
              <a:endCxn id="561" idx="2"/>
            </p:cNvCxnSpPr>
            <p:nvPr/>
          </p:nvCxnSpPr>
          <p:spPr>
            <a:xfrm>
              <a:off x="5185914" y="2353625"/>
              <a:ext cx="536718" cy="3476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Gerade Verbindung 555"/>
            <p:cNvCxnSpPr>
              <a:stCxn id="687" idx="7"/>
              <a:endCxn id="560" idx="3"/>
            </p:cNvCxnSpPr>
            <p:nvPr/>
          </p:nvCxnSpPr>
          <p:spPr>
            <a:xfrm flipV="1">
              <a:off x="5185914" y="2034050"/>
              <a:ext cx="547263" cy="31957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Gerade Verbindung 556"/>
            <p:cNvCxnSpPr>
              <a:stCxn id="686" idx="6"/>
              <a:endCxn id="561" idx="1"/>
            </p:cNvCxnSpPr>
            <p:nvPr/>
          </p:nvCxnSpPr>
          <p:spPr>
            <a:xfrm>
              <a:off x="5372213" y="2052034"/>
              <a:ext cx="360964" cy="31089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Gerade Verbindung 557"/>
            <p:cNvCxnSpPr>
              <a:stCxn id="687" idx="0"/>
              <a:endCxn id="559" idx="3"/>
            </p:cNvCxnSpPr>
            <p:nvPr/>
          </p:nvCxnSpPr>
          <p:spPr>
            <a:xfrm flipV="1">
              <a:off x="5169138" y="1654256"/>
              <a:ext cx="564039" cy="67750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Ellipse 558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0" name="Ellipse 559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1" name="Ellipse 560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2" name="Gerade Verbindung 561"/>
            <p:cNvCxnSpPr>
              <a:stCxn id="688" idx="7"/>
              <a:endCxn id="564" idx="2"/>
            </p:cNvCxnSpPr>
            <p:nvPr/>
          </p:nvCxnSpPr>
          <p:spPr>
            <a:xfrm>
              <a:off x="4996017" y="2682536"/>
              <a:ext cx="726615" cy="8564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3" name="Gruppieren 562"/>
            <p:cNvGrpSpPr/>
            <p:nvPr/>
          </p:nvGrpSpPr>
          <p:grpSpPr>
            <a:xfrm rot="1800000">
              <a:off x="5210080" y="1592793"/>
              <a:ext cx="72008" cy="1211390"/>
              <a:chOff x="5005544" y="1592793"/>
              <a:chExt cx="72008" cy="1211390"/>
            </a:xfrm>
          </p:grpSpPr>
          <p:sp>
            <p:nvSpPr>
              <p:cNvPr id="685" name="Ellipse 684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6" name="Ellipse 685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7" name="Ellipse 686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8" name="Ellipse 687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64" name="Ellipse 563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5" name="Gerade Verbindung 564"/>
            <p:cNvCxnSpPr>
              <a:stCxn id="685" idx="5"/>
              <a:endCxn id="564" idx="0"/>
            </p:cNvCxnSpPr>
            <p:nvPr/>
          </p:nvCxnSpPr>
          <p:spPr>
            <a:xfrm>
              <a:off x="5540249" y="1739899"/>
              <a:ext cx="218387" cy="9922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Gerade Verbindung 565"/>
            <p:cNvCxnSpPr>
              <a:stCxn id="559" idx="3"/>
              <a:endCxn id="688" idx="0"/>
            </p:cNvCxnSpPr>
            <p:nvPr/>
          </p:nvCxnSpPr>
          <p:spPr>
            <a:xfrm flipH="1">
              <a:off x="4979241" y="1654256"/>
              <a:ext cx="753936" cy="100641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Gerade Verbindung 566"/>
            <p:cNvCxnSpPr>
              <a:stCxn id="686" idx="5"/>
              <a:endCxn id="564" idx="1"/>
            </p:cNvCxnSpPr>
            <p:nvPr/>
          </p:nvCxnSpPr>
          <p:spPr>
            <a:xfrm>
              <a:off x="5350352" y="2068810"/>
              <a:ext cx="382825" cy="67391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Gerade Verbindung 567"/>
            <p:cNvCxnSpPr>
              <a:stCxn id="687" idx="6"/>
              <a:endCxn id="564" idx="1"/>
            </p:cNvCxnSpPr>
            <p:nvPr/>
          </p:nvCxnSpPr>
          <p:spPr>
            <a:xfrm>
              <a:off x="5182316" y="2380946"/>
              <a:ext cx="550861" cy="3617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Gerade Verbindung 568"/>
            <p:cNvCxnSpPr>
              <a:stCxn id="560" idx="3"/>
              <a:endCxn id="688" idx="0"/>
            </p:cNvCxnSpPr>
            <p:nvPr/>
          </p:nvCxnSpPr>
          <p:spPr>
            <a:xfrm flipH="1">
              <a:off x="4979241" y="2034050"/>
              <a:ext cx="753936" cy="62662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Gerade Verbindung 569"/>
            <p:cNvCxnSpPr>
              <a:stCxn id="561" idx="2"/>
              <a:endCxn id="688" idx="7"/>
            </p:cNvCxnSpPr>
            <p:nvPr/>
          </p:nvCxnSpPr>
          <p:spPr>
            <a:xfrm flipH="1">
              <a:off x="4996017" y="2388385"/>
              <a:ext cx="726615" cy="29415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1" name="Gruppieren 570"/>
            <p:cNvGrpSpPr/>
            <p:nvPr/>
          </p:nvGrpSpPr>
          <p:grpSpPr>
            <a:xfrm>
              <a:off x="5758087" y="1499598"/>
              <a:ext cx="3455034" cy="1227286"/>
              <a:chOff x="5758087" y="1361958"/>
              <a:chExt cx="3455034" cy="1227286"/>
            </a:xfrm>
          </p:grpSpPr>
          <p:sp>
            <p:nvSpPr>
              <p:cNvPr id="677" name="Runde Klammer links 676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8" name="Runde Klammer links 677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9" name="Runde Klammer links 678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0" name="Runde Klammer links 679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1" name="Runde Klammer links 680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2" name="Runde Klammer links 681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3" name="Runde Klammer links 682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4" name="Runde Klammer links 683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2" name="Gruppieren 571"/>
            <p:cNvGrpSpPr/>
            <p:nvPr/>
          </p:nvGrpSpPr>
          <p:grpSpPr>
            <a:xfrm>
              <a:off x="6707433" y="1592793"/>
              <a:ext cx="813903" cy="1211390"/>
              <a:chOff x="6707433" y="1592793"/>
              <a:chExt cx="813903" cy="1211390"/>
            </a:xfrm>
          </p:grpSpPr>
          <p:cxnSp>
            <p:nvCxnSpPr>
              <p:cNvPr id="652" name="Gerade Verbindung 651"/>
              <p:cNvCxnSpPr>
                <a:stCxn id="673" idx="7"/>
                <a:endCxn id="661" idx="2"/>
              </p:cNvCxnSpPr>
              <p:nvPr/>
            </p:nvCxnSpPr>
            <p:spPr>
              <a:xfrm flipV="1">
                <a:off x="7293900" y="1628797"/>
                <a:ext cx="155428" cy="670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Gerade Verbindung 652"/>
              <p:cNvCxnSpPr>
                <a:stCxn id="673" idx="5"/>
                <a:endCxn id="662" idx="1"/>
              </p:cNvCxnSpPr>
              <p:nvPr/>
            </p:nvCxnSpPr>
            <p:spPr>
              <a:xfrm>
                <a:off x="7268441" y="1739899"/>
                <a:ext cx="191432" cy="24323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Gerade Verbindung 653"/>
              <p:cNvCxnSpPr>
                <a:stCxn id="673" idx="5"/>
                <a:endCxn id="663" idx="0"/>
              </p:cNvCxnSpPr>
              <p:nvPr/>
            </p:nvCxnSpPr>
            <p:spPr>
              <a:xfrm>
                <a:off x="7268441" y="1739899"/>
                <a:ext cx="216891" cy="61248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Gerade Verbindung 654"/>
              <p:cNvCxnSpPr>
                <a:stCxn id="661" idx="3"/>
                <a:endCxn id="674" idx="0"/>
              </p:cNvCxnSpPr>
              <p:nvPr/>
            </p:nvCxnSpPr>
            <p:spPr>
              <a:xfrm flipH="1">
                <a:off x="7087227" y="1654256"/>
                <a:ext cx="372646" cy="3485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Gerade Verbindung 655"/>
              <p:cNvCxnSpPr>
                <a:stCxn id="674" idx="7"/>
                <a:endCxn id="662" idx="2"/>
              </p:cNvCxnSpPr>
              <p:nvPr/>
            </p:nvCxnSpPr>
            <p:spPr>
              <a:xfrm flipV="1">
                <a:off x="7104003" y="2008591"/>
                <a:ext cx="345325" cy="1612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Gerade Verbindung 656"/>
              <p:cNvCxnSpPr>
                <a:stCxn id="675" idx="7"/>
                <a:endCxn id="663" idx="2"/>
              </p:cNvCxnSpPr>
              <p:nvPr/>
            </p:nvCxnSpPr>
            <p:spPr>
              <a:xfrm>
                <a:off x="6914106" y="2353625"/>
                <a:ext cx="535222" cy="3476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Gerade Verbindung 657"/>
              <p:cNvCxnSpPr>
                <a:stCxn id="675" idx="7"/>
                <a:endCxn id="662" idx="3"/>
              </p:cNvCxnSpPr>
              <p:nvPr/>
            </p:nvCxnSpPr>
            <p:spPr>
              <a:xfrm flipV="1">
                <a:off x="6914106" y="2034050"/>
                <a:ext cx="545767" cy="31957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Gerade Verbindung 658"/>
              <p:cNvCxnSpPr>
                <a:stCxn id="674" idx="6"/>
                <a:endCxn id="663" idx="1"/>
              </p:cNvCxnSpPr>
              <p:nvPr/>
            </p:nvCxnSpPr>
            <p:spPr>
              <a:xfrm>
                <a:off x="7100405" y="2052034"/>
                <a:ext cx="359468" cy="3108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Gerade Verbindung 659"/>
              <p:cNvCxnSpPr>
                <a:stCxn id="675" idx="0"/>
                <a:endCxn id="661" idx="3"/>
              </p:cNvCxnSpPr>
              <p:nvPr/>
            </p:nvCxnSpPr>
            <p:spPr>
              <a:xfrm flipV="1">
                <a:off x="6897330" y="1654256"/>
                <a:ext cx="562543" cy="67750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Ellipse 660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2" name="Ellipse 661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64" name="Gerade Verbindung 663"/>
              <p:cNvCxnSpPr>
                <a:stCxn id="676" idx="7"/>
                <a:endCxn id="666" idx="2"/>
              </p:cNvCxnSpPr>
              <p:nvPr/>
            </p:nvCxnSpPr>
            <p:spPr>
              <a:xfrm>
                <a:off x="6724209" y="2682536"/>
                <a:ext cx="725119" cy="8564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5" name="Gruppieren 664"/>
              <p:cNvGrpSpPr/>
              <p:nvPr/>
            </p:nvGrpSpPr>
            <p:grpSpPr>
              <a:xfrm rot="1800000">
                <a:off x="6938272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673" name="Ellipse 672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4" name="Ellipse 673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5" name="Ellipse 674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6" name="Ellipse 675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66" name="Ellipse 665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67" name="Gerade Verbindung 666"/>
              <p:cNvCxnSpPr>
                <a:stCxn id="673" idx="5"/>
                <a:endCxn id="666" idx="0"/>
              </p:cNvCxnSpPr>
              <p:nvPr/>
            </p:nvCxnSpPr>
            <p:spPr>
              <a:xfrm>
                <a:off x="7268441" y="1739899"/>
                <a:ext cx="216891" cy="99227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Gerade Verbindung 667"/>
              <p:cNvCxnSpPr>
                <a:stCxn id="661" idx="3"/>
                <a:endCxn id="676" idx="0"/>
              </p:cNvCxnSpPr>
              <p:nvPr/>
            </p:nvCxnSpPr>
            <p:spPr>
              <a:xfrm flipH="1">
                <a:off x="6707433" y="1654256"/>
                <a:ext cx="752440" cy="100641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Gerade Verbindung 668"/>
              <p:cNvCxnSpPr>
                <a:stCxn id="674" idx="5"/>
                <a:endCxn id="666" idx="1"/>
              </p:cNvCxnSpPr>
              <p:nvPr/>
            </p:nvCxnSpPr>
            <p:spPr>
              <a:xfrm>
                <a:off x="7078544" y="2068810"/>
                <a:ext cx="381329" cy="67391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Gerade Verbindung 669"/>
              <p:cNvCxnSpPr>
                <a:stCxn id="675" idx="6"/>
                <a:endCxn id="666" idx="1"/>
              </p:cNvCxnSpPr>
              <p:nvPr/>
            </p:nvCxnSpPr>
            <p:spPr>
              <a:xfrm>
                <a:off x="6910508" y="2380946"/>
                <a:ext cx="549365" cy="3617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Gerade Verbindung 670"/>
              <p:cNvCxnSpPr>
                <a:stCxn id="662" idx="3"/>
                <a:endCxn id="676" idx="0"/>
              </p:cNvCxnSpPr>
              <p:nvPr/>
            </p:nvCxnSpPr>
            <p:spPr>
              <a:xfrm flipH="1">
                <a:off x="6707433" y="2034050"/>
                <a:ext cx="752440" cy="62662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Gerade Verbindung 671"/>
              <p:cNvCxnSpPr>
                <a:stCxn id="663" idx="2"/>
                <a:endCxn id="676" idx="7"/>
              </p:cNvCxnSpPr>
              <p:nvPr/>
            </p:nvCxnSpPr>
            <p:spPr>
              <a:xfrm flipH="1">
                <a:off x="6724209" y="2388385"/>
                <a:ext cx="725119" cy="29415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" name="Gruppieren 572"/>
            <p:cNvGrpSpPr/>
            <p:nvPr/>
          </p:nvGrpSpPr>
          <p:grpSpPr>
            <a:xfrm>
              <a:off x="4979241" y="3507378"/>
              <a:ext cx="815399" cy="1211390"/>
              <a:chOff x="4979241" y="3507378"/>
              <a:chExt cx="815399" cy="1211390"/>
            </a:xfrm>
          </p:grpSpPr>
          <p:cxnSp>
            <p:nvCxnSpPr>
              <p:cNvPr id="627" name="Gerade Verbindung 626"/>
              <p:cNvCxnSpPr>
                <a:stCxn id="648" idx="7"/>
                <a:endCxn id="636" idx="2"/>
              </p:cNvCxnSpPr>
              <p:nvPr/>
            </p:nvCxnSpPr>
            <p:spPr>
              <a:xfrm flipV="1">
                <a:off x="5565708" y="3543382"/>
                <a:ext cx="156924" cy="670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Gerade Verbindung 627"/>
              <p:cNvCxnSpPr>
                <a:stCxn id="648" idx="5"/>
                <a:endCxn id="637" idx="1"/>
              </p:cNvCxnSpPr>
              <p:nvPr/>
            </p:nvCxnSpPr>
            <p:spPr>
              <a:xfrm>
                <a:off x="5540249" y="3654484"/>
                <a:ext cx="192928" cy="24323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Gerade Verbindung 628"/>
              <p:cNvCxnSpPr>
                <a:stCxn id="648" idx="5"/>
                <a:endCxn id="638" idx="0"/>
              </p:cNvCxnSpPr>
              <p:nvPr/>
            </p:nvCxnSpPr>
            <p:spPr>
              <a:xfrm>
                <a:off x="5540249" y="3654484"/>
                <a:ext cx="218387" cy="61248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Gerade Verbindung 629"/>
              <p:cNvCxnSpPr>
                <a:stCxn id="636" idx="3"/>
                <a:endCxn id="649" idx="0"/>
              </p:cNvCxnSpPr>
              <p:nvPr/>
            </p:nvCxnSpPr>
            <p:spPr>
              <a:xfrm flipH="1">
                <a:off x="5359035" y="3568841"/>
                <a:ext cx="374142" cy="3485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Gerade Verbindung 630"/>
              <p:cNvCxnSpPr>
                <a:stCxn id="649" idx="7"/>
                <a:endCxn id="637" idx="2"/>
              </p:cNvCxnSpPr>
              <p:nvPr/>
            </p:nvCxnSpPr>
            <p:spPr>
              <a:xfrm flipV="1">
                <a:off x="5375811" y="3923176"/>
                <a:ext cx="346821" cy="1612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Gerade Verbindung 631"/>
              <p:cNvCxnSpPr>
                <a:stCxn id="650" idx="7"/>
                <a:endCxn id="638" idx="2"/>
              </p:cNvCxnSpPr>
              <p:nvPr/>
            </p:nvCxnSpPr>
            <p:spPr>
              <a:xfrm>
                <a:off x="5185914" y="4268210"/>
                <a:ext cx="536718" cy="3476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Gerade Verbindung 632"/>
              <p:cNvCxnSpPr>
                <a:stCxn id="650" idx="7"/>
                <a:endCxn id="637" idx="3"/>
              </p:cNvCxnSpPr>
              <p:nvPr/>
            </p:nvCxnSpPr>
            <p:spPr>
              <a:xfrm flipV="1">
                <a:off x="5185914" y="3948635"/>
                <a:ext cx="547263" cy="31957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Gerade Verbindung 633"/>
              <p:cNvCxnSpPr>
                <a:stCxn id="649" idx="6"/>
                <a:endCxn id="638" idx="1"/>
              </p:cNvCxnSpPr>
              <p:nvPr/>
            </p:nvCxnSpPr>
            <p:spPr>
              <a:xfrm>
                <a:off x="5372213" y="3966619"/>
                <a:ext cx="360964" cy="3108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Gerade Verbindung 634"/>
              <p:cNvCxnSpPr>
                <a:stCxn id="650" idx="0"/>
                <a:endCxn id="636" idx="3"/>
              </p:cNvCxnSpPr>
              <p:nvPr/>
            </p:nvCxnSpPr>
            <p:spPr>
              <a:xfrm flipV="1">
                <a:off x="5169138" y="3568841"/>
                <a:ext cx="564039" cy="67750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Ellipse 635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7" name="Ellipse 636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8" name="Ellipse 637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39" name="Gerade Verbindung 638"/>
              <p:cNvCxnSpPr>
                <a:stCxn id="651" idx="7"/>
                <a:endCxn id="641" idx="2"/>
              </p:cNvCxnSpPr>
              <p:nvPr/>
            </p:nvCxnSpPr>
            <p:spPr>
              <a:xfrm>
                <a:off x="4996017" y="4597121"/>
                <a:ext cx="726615" cy="8564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0" name="Gruppieren 639"/>
              <p:cNvGrpSpPr/>
              <p:nvPr/>
            </p:nvGrpSpPr>
            <p:grpSpPr>
              <a:xfrm rot="1800000">
                <a:off x="5210080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648" name="Ellipse 647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9" name="Ellipse 648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0" name="Ellipse 649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1" name="Ellipse 650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41" name="Ellipse 640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42" name="Gerade Verbindung 641"/>
              <p:cNvCxnSpPr>
                <a:stCxn id="648" idx="5"/>
                <a:endCxn id="641" idx="0"/>
              </p:cNvCxnSpPr>
              <p:nvPr/>
            </p:nvCxnSpPr>
            <p:spPr>
              <a:xfrm>
                <a:off x="5540249" y="3654484"/>
                <a:ext cx="218387" cy="99227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Gerade Verbindung 642"/>
              <p:cNvCxnSpPr>
                <a:stCxn id="636" idx="3"/>
                <a:endCxn id="651" idx="0"/>
              </p:cNvCxnSpPr>
              <p:nvPr/>
            </p:nvCxnSpPr>
            <p:spPr>
              <a:xfrm flipH="1">
                <a:off x="4979241" y="3568841"/>
                <a:ext cx="753936" cy="100641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Gerade Verbindung 643"/>
              <p:cNvCxnSpPr>
                <a:stCxn id="649" idx="5"/>
                <a:endCxn id="641" idx="1"/>
              </p:cNvCxnSpPr>
              <p:nvPr/>
            </p:nvCxnSpPr>
            <p:spPr>
              <a:xfrm>
                <a:off x="5350352" y="3983395"/>
                <a:ext cx="382825" cy="67391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Gerade Verbindung 644"/>
              <p:cNvCxnSpPr>
                <a:stCxn id="650" idx="6"/>
                <a:endCxn id="641" idx="1"/>
              </p:cNvCxnSpPr>
              <p:nvPr/>
            </p:nvCxnSpPr>
            <p:spPr>
              <a:xfrm>
                <a:off x="5182316" y="4295531"/>
                <a:ext cx="550861" cy="3617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Gerade Verbindung 645"/>
              <p:cNvCxnSpPr>
                <a:stCxn id="637" idx="3"/>
                <a:endCxn id="651" idx="0"/>
              </p:cNvCxnSpPr>
              <p:nvPr/>
            </p:nvCxnSpPr>
            <p:spPr>
              <a:xfrm flipH="1">
                <a:off x="4979241" y="3948635"/>
                <a:ext cx="753936" cy="62662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Gerade Verbindung 646"/>
              <p:cNvCxnSpPr>
                <a:stCxn id="638" idx="2"/>
                <a:endCxn id="651" idx="7"/>
              </p:cNvCxnSpPr>
              <p:nvPr/>
            </p:nvCxnSpPr>
            <p:spPr>
              <a:xfrm flipH="1">
                <a:off x="4996017" y="4302970"/>
                <a:ext cx="726615" cy="29415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4" name="Gruppieren 573"/>
            <p:cNvGrpSpPr/>
            <p:nvPr/>
          </p:nvGrpSpPr>
          <p:grpSpPr>
            <a:xfrm>
              <a:off x="6707433" y="3507378"/>
              <a:ext cx="813903" cy="1211390"/>
              <a:chOff x="6707433" y="3507378"/>
              <a:chExt cx="813903" cy="1211390"/>
            </a:xfrm>
          </p:grpSpPr>
          <p:cxnSp>
            <p:nvCxnSpPr>
              <p:cNvPr id="602" name="Gerade Verbindung 601"/>
              <p:cNvCxnSpPr>
                <a:stCxn id="623" idx="7"/>
                <a:endCxn id="611" idx="2"/>
              </p:cNvCxnSpPr>
              <p:nvPr/>
            </p:nvCxnSpPr>
            <p:spPr>
              <a:xfrm flipV="1">
                <a:off x="7293900" y="3543382"/>
                <a:ext cx="155428" cy="670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Gerade Verbindung 602"/>
              <p:cNvCxnSpPr>
                <a:stCxn id="623" idx="5"/>
                <a:endCxn id="612" idx="1"/>
              </p:cNvCxnSpPr>
              <p:nvPr/>
            </p:nvCxnSpPr>
            <p:spPr>
              <a:xfrm>
                <a:off x="7268441" y="3654484"/>
                <a:ext cx="191432" cy="24323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Gerade Verbindung 603"/>
              <p:cNvCxnSpPr>
                <a:stCxn id="623" idx="5"/>
                <a:endCxn id="613" idx="0"/>
              </p:cNvCxnSpPr>
              <p:nvPr/>
            </p:nvCxnSpPr>
            <p:spPr>
              <a:xfrm>
                <a:off x="7268441" y="3654484"/>
                <a:ext cx="216891" cy="61248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Gerade Verbindung 604"/>
              <p:cNvCxnSpPr>
                <a:stCxn id="611" idx="3"/>
                <a:endCxn id="624" idx="0"/>
              </p:cNvCxnSpPr>
              <p:nvPr/>
            </p:nvCxnSpPr>
            <p:spPr>
              <a:xfrm flipH="1">
                <a:off x="7087227" y="3568841"/>
                <a:ext cx="372646" cy="3485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Gerade Verbindung 605"/>
              <p:cNvCxnSpPr>
                <a:stCxn id="624" idx="7"/>
                <a:endCxn id="612" idx="2"/>
              </p:cNvCxnSpPr>
              <p:nvPr/>
            </p:nvCxnSpPr>
            <p:spPr>
              <a:xfrm flipV="1">
                <a:off x="7104003" y="3923176"/>
                <a:ext cx="345325" cy="1612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Gerade Verbindung 606"/>
              <p:cNvCxnSpPr>
                <a:stCxn id="625" idx="7"/>
                <a:endCxn id="613" idx="2"/>
              </p:cNvCxnSpPr>
              <p:nvPr/>
            </p:nvCxnSpPr>
            <p:spPr>
              <a:xfrm>
                <a:off x="6914106" y="4268210"/>
                <a:ext cx="535222" cy="3476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Gerade Verbindung 607"/>
              <p:cNvCxnSpPr>
                <a:stCxn id="625" idx="7"/>
                <a:endCxn id="612" idx="3"/>
              </p:cNvCxnSpPr>
              <p:nvPr/>
            </p:nvCxnSpPr>
            <p:spPr>
              <a:xfrm flipV="1">
                <a:off x="6914106" y="3948635"/>
                <a:ext cx="545767" cy="31957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Gerade Verbindung 608"/>
              <p:cNvCxnSpPr>
                <a:stCxn id="624" idx="6"/>
                <a:endCxn id="613" idx="1"/>
              </p:cNvCxnSpPr>
              <p:nvPr/>
            </p:nvCxnSpPr>
            <p:spPr>
              <a:xfrm>
                <a:off x="7100405" y="3966619"/>
                <a:ext cx="359468" cy="3108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Gerade Verbindung 609"/>
              <p:cNvCxnSpPr>
                <a:stCxn id="625" idx="0"/>
                <a:endCxn id="611" idx="3"/>
              </p:cNvCxnSpPr>
              <p:nvPr/>
            </p:nvCxnSpPr>
            <p:spPr>
              <a:xfrm flipV="1">
                <a:off x="6897330" y="3568841"/>
                <a:ext cx="562543" cy="67750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1" name="Ellipse 610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2" name="Ellipse 611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14" name="Gerade Verbindung 613"/>
              <p:cNvCxnSpPr>
                <a:stCxn id="626" idx="7"/>
                <a:endCxn id="616" idx="2"/>
              </p:cNvCxnSpPr>
              <p:nvPr/>
            </p:nvCxnSpPr>
            <p:spPr>
              <a:xfrm>
                <a:off x="6724209" y="4597121"/>
                <a:ext cx="725119" cy="8564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5" name="Gruppieren 614"/>
              <p:cNvGrpSpPr/>
              <p:nvPr/>
            </p:nvGrpSpPr>
            <p:grpSpPr>
              <a:xfrm rot="1800000">
                <a:off x="6938272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623" name="Ellipse 622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4" name="Ellipse 623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5" name="Ellipse 624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6" name="Ellipse 625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16" name="Ellipse 615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17" name="Gerade Verbindung 616"/>
              <p:cNvCxnSpPr>
                <a:stCxn id="623" idx="5"/>
                <a:endCxn id="616" idx="0"/>
              </p:cNvCxnSpPr>
              <p:nvPr/>
            </p:nvCxnSpPr>
            <p:spPr>
              <a:xfrm>
                <a:off x="7268441" y="3654484"/>
                <a:ext cx="216891" cy="99227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Gerade Verbindung 617"/>
              <p:cNvCxnSpPr>
                <a:stCxn id="611" idx="3"/>
                <a:endCxn id="626" idx="0"/>
              </p:cNvCxnSpPr>
              <p:nvPr/>
            </p:nvCxnSpPr>
            <p:spPr>
              <a:xfrm flipH="1">
                <a:off x="6707433" y="3568841"/>
                <a:ext cx="752440" cy="100641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Gerade Verbindung 618"/>
              <p:cNvCxnSpPr>
                <a:stCxn id="624" idx="5"/>
                <a:endCxn id="616" idx="1"/>
              </p:cNvCxnSpPr>
              <p:nvPr/>
            </p:nvCxnSpPr>
            <p:spPr>
              <a:xfrm>
                <a:off x="7078544" y="3983395"/>
                <a:ext cx="381329" cy="67391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Gerade Verbindung 619"/>
              <p:cNvCxnSpPr>
                <a:stCxn id="625" idx="6"/>
                <a:endCxn id="616" idx="1"/>
              </p:cNvCxnSpPr>
              <p:nvPr/>
            </p:nvCxnSpPr>
            <p:spPr>
              <a:xfrm>
                <a:off x="6910508" y="4295531"/>
                <a:ext cx="549365" cy="3617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Gerade Verbindung 620"/>
              <p:cNvCxnSpPr>
                <a:stCxn id="612" idx="3"/>
                <a:endCxn id="626" idx="0"/>
              </p:cNvCxnSpPr>
              <p:nvPr/>
            </p:nvCxnSpPr>
            <p:spPr>
              <a:xfrm flipH="1">
                <a:off x="6707433" y="3948635"/>
                <a:ext cx="752440" cy="62662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Gerade Verbindung 621"/>
              <p:cNvCxnSpPr>
                <a:stCxn id="613" idx="2"/>
                <a:endCxn id="626" idx="7"/>
              </p:cNvCxnSpPr>
              <p:nvPr/>
            </p:nvCxnSpPr>
            <p:spPr>
              <a:xfrm flipH="1">
                <a:off x="6724209" y="4302970"/>
                <a:ext cx="725119" cy="29415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5" name="Bogen 574"/>
            <p:cNvSpPr/>
            <p:nvPr/>
          </p:nvSpPr>
          <p:spPr>
            <a:xfrm rot="10800000">
              <a:off x="5315371" y="1695801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6" name="Bogen 575"/>
            <p:cNvSpPr/>
            <p:nvPr/>
          </p:nvSpPr>
          <p:spPr>
            <a:xfrm rot="10800000">
              <a:off x="5120307" y="2028508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7" name="Bogen 576"/>
            <p:cNvSpPr/>
            <p:nvPr/>
          </p:nvSpPr>
          <p:spPr>
            <a:xfrm rot="10800000">
              <a:off x="4930410" y="2354030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8" name="Bogen 577"/>
            <p:cNvSpPr/>
            <p:nvPr/>
          </p:nvSpPr>
          <p:spPr>
            <a:xfrm rot="10800000">
              <a:off x="4740513" y="2685074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9" name="Bogen 578"/>
            <p:cNvSpPr/>
            <p:nvPr/>
          </p:nvSpPr>
          <p:spPr>
            <a:xfrm rot="10800000">
              <a:off x="7043563" y="1696578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0" name="Bogen 579"/>
            <p:cNvSpPr/>
            <p:nvPr/>
          </p:nvSpPr>
          <p:spPr>
            <a:xfrm rot="10800000">
              <a:off x="6848499" y="2029285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1" name="Bogen 580"/>
            <p:cNvSpPr/>
            <p:nvPr/>
          </p:nvSpPr>
          <p:spPr>
            <a:xfrm rot="10800000">
              <a:off x="6658602" y="2354807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2" name="Bogen 581"/>
            <p:cNvSpPr/>
            <p:nvPr/>
          </p:nvSpPr>
          <p:spPr>
            <a:xfrm rot="10800000">
              <a:off x="6468705" y="2685851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83" name="Gruppieren 582"/>
            <p:cNvGrpSpPr/>
            <p:nvPr/>
          </p:nvGrpSpPr>
          <p:grpSpPr>
            <a:xfrm>
              <a:off x="5758636" y="3402636"/>
              <a:ext cx="3455034" cy="1227286"/>
              <a:chOff x="5758087" y="1361958"/>
              <a:chExt cx="3455034" cy="1227286"/>
            </a:xfrm>
          </p:grpSpPr>
          <p:sp>
            <p:nvSpPr>
              <p:cNvPr id="594" name="Runde Klammer links 593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5" name="Runde Klammer links 594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6" name="Runde Klammer links 595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Runde Klammer links 596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8" name="Runde Klammer links 597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Runde Klammer links 598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0" name="Runde Klammer links 599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Runde Klammer links 600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84" name="Rechteck 583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5" name="Bogen 584"/>
            <p:cNvSpPr/>
            <p:nvPr/>
          </p:nvSpPr>
          <p:spPr>
            <a:xfrm rot="10800000">
              <a:off x="5310204" y="3617190"/>
              <a:ext cx="343086" cy="1914586"/>
            </a:xfrm>
            <a:prstGeom prst="arc">
              <a:avLst>
                <a:gd name="adj1" fmla="val 1646102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6" name="Bogen 585"/>
            <p:cNvSpPr/>
            <p:nvPr/>
          </p:nvSpPr>
          <p:spPr>
            <a:xfrm rot="10800000">
              <a:off x="5115140" y="3949897"/>
              <a:ext cx="343086" cy="1914586"/>
            </a:xfrm>
            <a:prstGeom prst="arc">
              <a:avLst>
                <a:gd name="adj1" fmla="val 1705123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7" name="Bogen 586"/>
            <p:cNvSpPr/>
            <p:nvPr/>
          </p:nvSpPr>
          <p:spPr>
            <a:xfrm rot="10800000">
              <a:off x="4925243" y="4275419"/>
              <a:ext cx="343086" cy="1914586"/>
            </a:xfrm>
            <a:prstGeom prst="arc">
              <a:avLst>
                <a:gd name="adj1" fmla="val 1847225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8" name="Bogen 587"/>
            <p:cNvSpPr/>
            <p:nvPr/>
          </p:nvSpPr>
          <p:spPr>
            <a:xfrm rot="10800000">
              <a:off x="4735346" y="4606463"/>
              <a:ext cx="343086" cy="1914586"/>
            </a:xfrm>
            <a:prstGeom prst="arc">
              <a:avLst>
                <a:gd name="adj1" fmla="val 1870674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9" name="Bogen 588"/>
            <p:cNvSpPr/>
            <p:nvPr/>
          </p:nvSpPr>
          <p:spPr>
            <a:xfrm rot="10800000">
              <a:off x="7038396" y="3617967"/>
              <a:ext cx="343086" cy="1914586"/>
            </a:xfrm>
            <a:prstGeom prst="arc">
              <a:avLst>
                <a:gd name="adj1" fmla="val 1647642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0" name="Bogen 589"/>
            <p:cNvSpPr/>
            <p:nvPr/>
          </p:nvSpPr>
          <p:spPr>
            <a:xfrm rot="10800000">
              <a:off x="6843332" y="3950674"/>
              <a:ext cx="343086" cy="1914586"/>
            </a:xfrm>
            <a:prstGeom prst="arc">
              <a:avLst>
                <a:gd name="adj1" fmla="val 17073181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1" name="Bogen 590"/>
            <p:cNvSpPr/>
            <p:nvPr/>
          </p:nvSpPr>
          <p:spPr>
            <a:xfrm rot="10800000">
              <a:off x="6653435" y="4276196"/>
              <a:ext cx="343086" cy="1914586"/>
            </a:xfrm>
            <a:prstGeom prst="arc">
              <a:avLst>
                <a:gd name="adj1" fmla="val 1843232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2" name="Bogen 591"/>
            <p:cNvSpPr/>
            <p:nvPr/>
          </p:nvSpPr>
          <p:spPr>
            <a:xfrm rot="10800000">
              <a:off x="6463538" y="4607240"/>
              <a:ext cx="343086" cy="1914586"/>
            </a:xfrm>
            <a:prstGeom prst="arc">
              <a:avLst>
                <a:gd name="adj1" fmla="val 197774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3" name="Gerade Verbindung 592"/>
            <p:cNvCxnSpPr/>
            <p:nvPr/>
          </p:nvCxnSpPr>
          <p:spPr>
            <a:xfrm>
              <a:off x="4355976" y="5457968"/>
              <a:ext cx="3816424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9" name="Gruppieren 688"/>
          <p:cNvGrpSpPr/>
          <p:nvPr/>
        </p:nvGrpSpPr>
        <p:grpSpPr>
          <a:xfrm>
            <a:off x="4355976" y="1046360"/>
            <a:ext cx="4968552" cy="5384132"/>
            <a:chOff x="4355976" y="1046360"/>
            <a:chExt cx="4968552" cy="5384132"/>
          </a:xfrm>
        </p:grpSpPr>
        <p:cxnSp>
          <p:nvCxnSpPr>
            <p:cNvPr id="690" name="Gerade Verbindung 689"/>
            <p:cNvCxnSpPr>
              <a:stCxn id="825" idx="1"/>
              <a:endCxn id="699" idx="5"/>
            </p:cNvCxnSpPr>
            <p:nvPr/>
          </p:nvCxnSpPr>
          <p:spPr>
            <a:xfrm flipH="1" flipV="1">
              <a:off x="5784095" y="1654256"/>
              <a:ext cx="33131" cy="10539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Gerade Verbindung 690"/>
            <p:cNvCxnSpPr>
              <a:stCxn id="825" idx="5"/>
              <a:endCxn id="700" idx="0"/>
            </p:cNvCxnSpPr>
            <p:nvPr/>
          </p:nvCxnSpPr>
          <p:spPr>
            <a:xfrm flipH="1">
              <a:off x="5758636" y="1831660"/>
              <a:ext cx="58590" cy="14092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Gerade Verbindung 691"/>
            <p:cNvCxnSpPr>
              <a:stCxn id="825" idx="5"/>
              <a:endCxn id="701" idx="0"/>
            </p:cNvCxnSpPr>
            <p:nvPr/>
          </p:nvCxnSpPr>
          <p:spPr>
            <a:xfrm flipH="1">
              <a:off x="5758636" y="1831660"/>
              <a:ext cx="58590" cy="520721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Gerade Verbindung 692"/>
            <p:cNvCxnSpPr>
              <a:stCxn id="699" idx="3"/>
              <a:endCxn id="826" idx="0"/>
            </p:cNvCxnSpPr>
            <p:nvPr/>
          </p:nvCxnSpPr>
          <p:spPr>
            <a:xfrm flipH="1">
              <a:off x="5574130" y="1654256"/>
              <a:ext cx="159047" cy="38449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Gerade Verbindung 693"/>
            <p:cNvCxnSpPr>
              <a:stCxn id="826" idx="7"/>
              <a:endCxn id="700" idx="2"/>
            </p:cNvCxnSpPr>
            <p:nvPr/>
          </p:nvCxnSpPr>
          <p:spPr>
            <a:xfrm flipV="1">
              <a:off x="5584675" y="2008591"/>
              <a:ext cx="137957" cy="5562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Gerade Verbindung 694"/>
            <p:cNvCxnSpPr>
              <a:stCxn id="827" idx="7"/>
              <a:endCxn id="701" idx="2"/>
            </p:cNvCxnSpPr>
            <p:nvPr/>
          </p:nvCxnSpPr>
          <p:spPr>
            <a:xfrm>
              <a:off x="5316121" y="2332765"/>
              <a:ext cx="406511" cy="5562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Gerade Verbindung 695"/>
            <p:cNvCxnSpPr>
              <a:stCxn id="827" idx="0"/>
              <a:endCxn id="700" idx="3"/>
            </p:cNvCxnSpPr>
            <p:nvPr/>
          </p:nvCxnSpPr>
          <p:spPr>
            <a:xfrm flipV="1">
              <a:off x="5305576" y="2034050"/>
              <a:ext cx="427601" cy="27325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Gerade Verbindung 696"/>
            <p:cNvCxnSpPr>
              <a:stCxn id="826" idx="6"/>
              <a:endCxn id="701" idx="1"/>
            </p:cNvCxnSpPr>
            <p:nvPr/>
          </p:nvCxnSpPr>
          <p:spPr>
            <a:xfrm>
              <a:off x="5574130" y="2089670"/>
              <a:ext cx="159047" cy="27325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Gerade Verbindung 697"/>
            <p:cNvCxnSpPr>
              <a:stCxn id="827" idx="0"/>
              <a:endCxn id="699" idx="3"/>
            </p:cNvCxnSpPr>
            <p:nvPr/>
          </p:nvCxnSpPr>
          <p:spPr>
            <a:xfrm flipV="1">
              <a:off x="5305576" y="1654256"/>
              <a:ext cx="427601" cy="65305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Ellipse 698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0" name="Ellipse 699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1" name="Ellipse 700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2" name="Gerade Verbindung 701"/>
            <p:cNvCxnSpPr>
              <a:stCxn id="828" idx="7"/>
              <a:endCxn id="704" idx="2"/>
            </p:cNvCxnSpPr>
            <p:nvPr/>
          </p:nvCxnSpPr>
          <p:spPr>
            <a:xfrm>
              <a:off x="5047566" y="2601320"/>
              <a:ext cx="675066" cy="166859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3" name="Gruppieren 702"/>
            <p:cNvGrpSpPr/>
            <p:nvPr/>
          </p:nvGrpSpPr>
          <p:grpSpPr>
            <a:xfrm rot="2700000">
              <a:off x="5378390" y="1592793"/>
              <a:ext cx="72008" cy="1211390"/>
              <a:chOff x="5005544" y="1592793"/>
              <a:chExt cx="72008" cy="1211390"/>
            </a:xfrm>
          </p:grpSpPr>
          <p:sp>
            <p:nvSpPr>
              <p:cNvPr id="825" name="Ellipse 824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6" name="Ellipse 825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7" name="Ellipse 826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8" name="Ellipse 827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04" name="Ellipse 703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5" name="Gerade Verbindung 704"/>
            <p:cNvCxnSpPr>
              <a:stCxn id="825" idx="5"/>
              <a:endCxn id="704" idx="0"/>
            </p:cNvCxnSpPr>
            <p:nvPr/>
          </p:nvCxnSpPr>
          <p:spPr>
            <a:xfrm flipH="1">
              <a:off x="5758636" y="1831660"/>
              <a:ext cx="58590" cy="90051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Gerade Verbindung 705"/>
            <p:cNvCxnSpPr>
              <a:stCxn id="699" idx="3"/>
              <a:endCxn id="828" idx="0"/>
            </p:cNvCxnSpPr>
            <p:nvPr/>
          </p:nvCxnSpPr>
          <p:spPr>
            <a:xfrm flipH="1">
              <a:off x="5037021" y="1654256"/>
              <a:ext cx="696156" cy="92160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Gerade Verbindung 706"/>
            <p:cNvCxnSpPr>
              <a:stCxn id="826" idx="5"/>
              <a:endCxn id="704" idx="0"/>
            </p:cNvCxnSpPr>
            <p:nvPr/>
          </p:nvCxnSpPr>
          <p:spPr>
            <a:xfrm>
              <a:off x="5548671" y="2100215"/>
              <a:ext cx="209965" cy="63196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Gerade Verbindung 707"/>
            <p:cNvCxnSpPr>
              <a:stCxn id="827" idx="6"/>
              <a:endCxn id="704" idx="1"/>
            </p:cNvCxnSpPr>
            <p:nvPr/>
          </p:nvCxnSpPr>
          <p:spPr>
            <a:xfrm>
              <a:off x="5305576" y="2358224"/>
              <a:ext cx="427601" cy="38449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Gerade Verbindung 708"/>
            <p:cNvCxnSpPr>
              <a:stCxn id="700" idx="3"/>
              <a:endCxn id="828" idx="0"/>
            </p:cNvCxnSpPr>
            <p:nvPr/>
          </p:nvCxnSpPr>
          <p:spPr>
            <a:xfrm flipH="1">
              <a:off x="5037021" y="2034050"/>
              <a:ext cx="696156" cy="54181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Gerade Verbindung 709"/>
            <p:cNvCxnSpPr>
              <a:stCxn id="701" idx="2"/>
              <a:endCxn id="828" idx="7"/>
            </p:cNvCxnSpPr>
            <p:nvPr/>
          </p:nvCxnSpPr>
          <p:spPr>
            <a:xfrm flipH="1">
              <a:off x="5047566" y="2388385"/>
              <a:ext cx="675066" cy="21293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1" name="Gruppieren 710"/>
            <p:cNvGrpSpPr/>
            <p:nvPr/>
          </p:nvGrpSpPr>
          <p:grpSpPr>
            <a:xfrm>
              <a:off x="6536891" y="1592793"/>
              <a:ext cx="1211390" cy="1211390"/>
              <a:chOff x="6536891" y="1592793"/>
              <a:chExt cx="1211390" cy="1211390"/>
            </a:xfrm>
          </p:grpSpPr>
          <p:cxnSp>
            <p:nvCxnSpPr>
              <p:cNvPr id="800" name="Gerade Verbindung 799"/>
              <p:cNvCxnSpPr>
                <a:stCxn id="821" idx="1"/>
                <a:endCxn id="809" idx="5"/>
              </p:cNvCxnSpPr>
              <p:nvPr/>
            </p:nvCxnSpPr>
            <p:spPr>
              <a:xfrm flipH="1" flipV="1">
                <a:off x="7510791" y="1654256"/>
                <a:ext cx="34627" cy="1053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Gerade Verbindung 800"/>
              <p:cNvCxnSpPr>
                <a:stCxn id="821" idx="5"/>
                <a:endCxn id="810" idx="0"/>
              </p:cNvCxnSpPr>
              <p:nvPr/>
            </p:nvCxnSpPr>
            <p:spPr>
              <a:xfrm flipH="1">
                <a:off x="7485332" y="1831660"/>
                <a:ext cx="60086" cy="14092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Gerade Verbindung 801"/>
              <p:cNvCxnSpPr>
                <a:stCxn id="821" idx="5"/>
                <a:endCxn id="811" idx="0"/>
              </p:cNvCxnSpPr>
              <p:nvPr/>
            </p:nvCxnSpPr>
            <p:spPr>
              <a:xfrm flipH="1">
                <a:off x="7485332" y="1831660"/>
                <a:ext cx="60086" cy="52072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Gerade Verbindung 802"/>
              <p:cNvCxnSpPr>
                <a:stCxn id="809" idx="3"/>
                <a:endCxn id="822" idx="0"/>
              </p:cNvCxnSpPr>
              <p:nvPr/>
            </p:nvCxnSpPr>
            <p:spPr>
              <a:xfrm flipH="1">
                <a:off x="7302322" y="1654256"/>
                <a:ext cx="157551" cy="3844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Gerade Verbindung 803"/>
              <p:cNvCxnSpPr>
                <a:stCxn id="822" idx="7"/>
                <a:endCxn id="810" idx="2"/>
              </p:cNvCxnSpPr>
              <p:nvPr/>
            </p:nvCxnSpPr>
            <p:spPr>
              <a:xfrm flipV="1">
                <a:off x="7312867" y="2008591"/>
                <a:ext cx="136461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Gerade Verbindung 804"/>
              <p:cNvCxnSpPr>
                <a:stCxn id="823" idx="7"/>
                <a:endCxn id="811" idx="2"/>
              </p:cNvCxnSpPr>
              <p:nvPr/>
            </p:nvCxnSpPr>
            <p:spPr>
              <a:xfrm>
                <a:off x="7044313" y="2332765"/>
                <a:ext cx="405015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Gerade Verbindung 805"/>
              <p:cNvCxnSpPr>
                <a:stCxn id="823" idx="0"/>
                <a:endCxn id="810" idx="3"/>
              </p:cNvCxnSpPr>
              <p:nvPr/>
            </p:nvCxnSpPr>
            <p:spPr>
              <a:xfrm flipV="1">
                <a:off x="7033768" y="2034050"/>
                <a:ext cx="426105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Gerade Verbindung 806"/>
              <p:cNvCxnSpPr>
                <a:stCxn id="822" idx="6"/>
                <a:endCxn id="811" idx="1"/>
              </p:cNvCxnSpPr>
              <p:nvPr/>
            </p:nvCxnSpPr>
            <p:spPr>
              <a:xfrm>
                <a:off x="7302322" y="2089670"/>
                <a:ext cx="157551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Gerade Verbindung 807"/>
              <p:cNvCxnSpPr>
                <a:stCxn id="823" idx="0"/>
                <a:endCxn id="809" idx="3"/>
              </p:cNvCxnSpPr>
              <p:nvPr/>
            </p:nvCxnSpPr>
            <p:spPr>
              <a:xfrm flipV="1">
                <a:off x="7033768" y="1654256"/>
                <a:ext cx="426105" cy="65305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9" name="Ellipse 808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0" name="Ellipse 809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1" name="Ellipse 810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12" name="Gerade Verbindung 811"/>
              <p:cNvCxnSpPr>
                <a:stCxn id="824" idx="7"/>
                <a:endCxn id="814" idx="2"/>
              </p:cNvCxnSpPr>
              <p:nvPr/>
            </p:nvCxnSpPr>
            <p:spPr>
              <a:xfrm>
                <a:off x="6775758" y="2601320"/>
                <a:ext cx="673570" cy="16685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3" name="Gruppieren 812"/>
              <p:cNvGrpSpPr/>
              <p:nvPr/>
            </p:nvGrpSpPr>
            <p:grpSpPr>
              <a:xfrm rot="2700000">
                <a:off x="7106582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821" name="Ellipse 820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2" name="Ellipse 821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3" name="Ellipse 822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4" name="Ellipse 823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14" name="Ellipse 813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15" name="Gerade Verbindung 814"/>
              <p:cNvCxnSpPr>
                <a:stCxn id="821" idx="5"/>
                <a:endCxn id="814" idx="0"/>
              </p:cNvCxnSpPr>
              <p:nvPr/>
            </p:nvCxnSpPr>
            <p:spPr>
              <a:xfrm flipH="1">
                <a:off x="7485332" y="1831660"/>
                <a:ext cx="60086" cy="9005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Gerade Verbindung 815"/>
              <p:cNvCxnSpPr>
                <a:stCxn id="809" idx="3"/>
                <a:endCxn id="824" idx="0"/>
              </p:cNvCxnSpPr>
              <p:nvPr/>
            </p:nvCxnSpPr>
            <p:spPr>
              <a:xfrm flipH="1">
                <a:off x="6765213" y="1654256"/>
                <a:ext cx="694660" cy="92160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Gerade Verbindung 816"/>
              <p:cNvCxnSpPr>
                <a:stCxn id="822" idx="5"/>
                <a:endCxn id="814" idx="0"/>
              </p:cNvCxnSpPr>
              <p:nvPr/>
            </p:nvCxnSpPr>
            <p:spPr>
              <a:xfrm>
                <a:off x="7276863" y="2100215"/>
                <a:ext cx="208469" cy="63196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Gerade Verbindung 817"/>
              <p:cNvCxnSpPr>
                <a:stCxn id="823" idx="6"/>
                <a:endCxn id="814" idx="1"/>
              </p:cNvCxnSpPr>
              <p:nvPr/>
            </p:nvCxnSpPr>
            <p:spPr>
              <a:xfrm>
                <a:off x="7033768" y="2358224"/>
                <a:ext cx="426105" cy="38449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Gerade Verbindung 818"/>
              <p:cNvCxnSpPr>
                <a:stCxn id="810" idx="3"/>
                <a:endCxn id="824" idx="0"/>
              </p:cNvCxnSpPr>
              <p:nvPr/>
            </p:nvCxnSpPr>
            <p:spPr>
              <a:xfrm flipH="1">
                <a:off x="6765213" y="2034050"/>
                <a:ext cx="694660" cy="5418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Gerade Verbindung 819"/>
              <p:cNvCxnSpPr>
                <a:stCxn id="811" idx="2"/>
                <a:endCxn id="824" idx="7"/>
              </p:cNvCxnSpPr>
              <p:nvPr/>
            </p:nvCxnSpPr>
            <p:spPr>
              <a:xfrm flipH="1">
                <a:off x="6775758" y="2388385"/>
                <a:ext cx="673570" cy="21293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2" name="Gruppieren 711"/>
            <p:cNvGrpSpPr/>
            <p:nvPr/>
          </p:nvGrpSpPr>
          <p:grpSpPr>
            <a:xfrm>
              <a:off x="4808699" y="3507378"/>
              <a:ext cx="1211390" cy="1211390"/>
              <a:chOff x="4808699" y="3507378"/>
              <a:chExt cx="1211390" cy="1211390"/>
            </a:xfrm>
          </p:grpSpPr>
          <p:cxnSp>
            <p:nvCxnSpPr>
              <p:cNvPr id="775" name="Gerade Verbindung 774"/>
              <p:cNvCxnSpPr>
                <a:stCxn id="796" idx="1"/>
                <a:endCxn id="784" idx="5"/>
              </p:cNvCxnSpPr>
              <p:nvPr/>
            </p:nvCxnSpPr>
            <p:spPr>
              <a:xfrm flipH="1" flipV="1">
                <a:off x="5784095" y="3568841"/>
                <a:ext cx="33131" cy="1053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Gerade Verbindung 775"/>
              <p:cNvCxnSpPr>
                <a:stCxn id="796" idx="5"/>
                <a:endCxn id="785" idx="0"/>
              </p:cNvCxnSpPr>
              <p:nvPr/>
            </p:nvCxnSpPr>
            <p:spPr>
              <a:xfrm flipH="1">
                <a:off x="5758636" y="3746245"/>
                <a:ext cx="58590" cy="14092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Gerade Verbindung 776"/>
              <p:cNvCxnSpPr>
                <a:stCxn id="796" idx="5"/>
                <a:endCxn id="786" idx="0"/>
              </p:cNvCxnSpPr>
              <p:nvPr/>
            </p:nvCxnSpPr>
            <p:spPr>
              <a:xfrm flipH="1">
                <a:off x="5758636" y="3746245"/>
                <a:ext cx="58590" cy="52072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Gerade Verbindung 777"/>
              <p:cNvCxnSpPr>
                <a:stCxn id="784" idx="3"/>
                <a:endCxn id="797" idx="0"/>
              </p:cNvCxnSpPr>
              <p:nvPr/>
            </p:nvCxnSpPr>
            <p:spPr>
              <a:xfrm flipH="1">
                <a:off x="5574130" y="3568841"/>
                <a:ext cx="159047" cy="3844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Gerade Verbindung 778"/>
              <p:cNvCxnSpPr>
                <a:stCxn id="797" idx="7"/>
                <a:endCxn id="785" idx="2"/>
              </p:cNvCxnSpPr>
              <p:nvPr/>
            </p:nvCxnSpPr>
            <p:spPr>
              <a:xfrm flipV="1">
                <a:off x="5584675" y="3923176"/>
                <a:ext cx="137957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Gerade Verbindung 779"/>
              <p:cNvCxnSpPr>
                <a:stCxn id="798" idx="7"/>
                <a:endCxn id="786" idx="2"/>
              </p:cNvCxnSpPr>
              <p:nvPr/>
            </p:nvCxnSpPr>
            <p:spPr>
              <a:xfrm>
                <a:off x="5316121" y="4247350"/>
                <a:ext cx="406511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Gerade Verbindung 780"/>
              <p:cNvCxnSpPr>
                <a:stCxn id="798" idx="0"/>
                <a:endCxn id="785" idx="3"/>
              </p:cNvCxnSpPr>
              <p:nvPr/>
            </p:nvCxnSpPr>
            <p:spPr>
              <a:xfrm flipV="1">
                <a:off x="5305576" y="3948635"/>
                <a:ext cx="427601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Gerade Verbindung 781"/>
              <p:cNvCxnSpPr>
                <a:stCxn id="797" idx="6"/>
                <a:endCxn id="786" idx="1"/>
              </p:cNvCxnSpPr>
              <p:nvPr/>
            </p:nvCxnSpPr>
            <p:spPr>
              <a:xfrm>
                <a:off x="5574130" y="4004255"/>
                <a:ext cx="159047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Gerade Verbindung 782"/>
              <p:cNvCxnSpPr>
                <a:stCxn id="798" idx="0"/>
                <a:endCxn id="784" idx="3"/>
              </p:cNvCxnSpPr>
              <p:nvPr/>
            </p:nvCxnSpPr>
            <p:spPr>
              <a:xfrm flipV="1">
                <a:off x="5305576" y="3568841"/>
                <a:ext cx="427601" cy="65305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Ellipse 783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5" name="Ellipse 784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6" name="Ellipse 785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87" name="Gerade Verbindung 786"/>
              <p:cNvCxnSpPr>
                <a:stCxn id="799" idx="7"/>
                <a:endCxn id="789" idx="2"/>
              </p:cNvCxnSpPr>
              <p:nvPr/>
            </p:nvCxnSpPr>
            <p:spPr>
              <a:xfrm>
                <a:off x="5047566" y="4515905"/>
                <a:ext cx="675066" cy="16685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8" name="Gruppieren 787"/>
              <p:cNvGrpSpPr/>
              <p:nvPr/>
            </p:nvGrpSpPr>
            <p:grpSpPr>
              <a:xfrm rot="2700000">
                <a:off x="5378390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796" name="Ellipse 795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7" name="Ellipse 796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8" name="Ellipse 797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9" name="Ellipse 798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789" name="Ellipse 788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90" name="Gerade Verbindung 789"/>
              <p:cNvCxnSpPr>
                <a:stCxn id="796" idx="5"/>
                <a:endCxn id="789" idx="0"/>
              </p:cNvCxnSpPr>
              <p:nvPr/>
            </p:nvCxnSpPr>
            <p:spPr>
              <a:xfrm flipH="1">
                <a:off x="5758636" y="3746245"/>
                <a:ext cx="58590" cy="9005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Gerade Verbindung 790"/>
              <p:cNvCxnSpPr>
                <a:stCxn id="784" idx="3"/>
                <a:endCxn id="799" idx="0"/>
              </p:cNvCxnSpPr>
              <p:nvPr/>
            </p:nvCxnSpPr>
            <p:spPr>
              <a:xfrm flipH="1">
                <a:off x="5037021" y="3568841"/>
                <a:ext cx="696156" cy="92160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Gerade Verbindung 791"/>
              <p:cNvCxnSpPr>
                <a:stCxn id="797" idx="5"/>
                <a:endCxn id="789" idx="0"/>
              </p:cNvCxnSpPr>
              <p:nvPr/>
            </p:nvCxnSpPr>
            <p:spPr>
              <a:xfrm>
                <a:off x="5548671" y="4014800"/>
                <a:ext cx="209965" cy="63196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Gerade Verbindung 792"/>
              <p:cNvCxnSpPr>
                <a:stCxn id="798" idx="6"/>
                <a:endCxn id="789" idx="1"/>
              </p:cNvCxnSpPr>
              <p:nvPr/>
            </p:nvCxnSpPr>
            <p:spPr>
              <a:xfrm>
                <a:off x="5305576" y="4272809"/>
                <a:ext cx="427601" cy="38449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Gerade Verbindung 793"/>
              <p:cNvCxnSpPr>
                <a:stCxn id="785" idx="3"/>
                <a:endCxn id="799" idx="0"/>
              </p:cNvCxnSpPr>
              <p:nvPr/>
            </p:nvCxnSpPr>
            <p:spPr>
              <a:xfrm flipH="1">
                <a:off x="5037021" y="3948635"/>
                <a:ext cx="696156" cy="5418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Gerade Verbindung 794"/>
              <p:cNvCxnSpPr>
                <a:stCxn id="786" idx="2"/>
                <a:endCxn id="799" idx="7"/>
              </p:cNvCxnSpPr>
              <p:nvPr/>
            </p:nvCxnSpPr>
            <p:spPr>
              <a:xfrm flipH="1">
                <a:off x="5047566" y="4302970"/>
                <a:ext cx="675066" cy="21293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3" name="Gruppieren 712"/>
            <p:cNvGrpSpPr/>
            <p:nvPr/>
          </p:nvGrpSpPr>
          <p:grpSpPr>
            <a:xfrm>
              <a:off x="6536891" y="3507378"/>
              <a:ext cx="1211390" cy="1211390"/>
              <a:chOff x="6536891" y="3507378"/>
              <a:chExt cx="1211390" cy="1211390"/>
            </a:xfrm>
          </p:grpSpPr>
          <p:cxnSp>
            <p:nvCxnSpPr>
              <p:cNvPr id="750" name="Gerade Verbindung 749"/>
              <p:cNvCxnSpPr>
                <a:stCxn id="771" idx="1"/>
                <a:endCxn id="759" idx="5"/>
              </p:cNvCxnSpPr>
              <p:nvPr/>
            </p:nvCxnSpPr>
            <p:spPr>
              <a:xfrm flipH="1" flipV="1">
                <a:off x="7510791" y="3568841"/>
                <a:ext cx="34627" cy="1053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Gerade Verbindung 750"/>
              <p:cNvCxnSpPr>
                <a:stCxn id="771" idx="5"/>
                <a:endCxn id="760" idx="0"/>
              </p:cNvCxnSpPr>
              <p:nvPr/>
            </p:nvCxnSpPr>
            <p:spPr>
              <a:xfrm flipH="1">
                <a:off x="7485332" y="3746245"/>
                <a:ext cx="60086" cy="14092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Gerade Verbindung 751"/>
              <p:cNvCxnSpPr>
                <a:stCxn id="771" idx="5"/>
                <a:endCxn id="761" idx="0"/>
              </p:cNvCxnSpPr>
              <p:nvPr/>
            </p:nvCxnSpPr>
            <p:spPr>
              <a:xfrm flipH="1">
                <a:off x="7485332" y="3746245"/>
                <a:ext cx="60086" cy="52072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Gerade Verbindung 752"/>
              <p:cNvCxnSpPr>
                <a:stCxn id="759" idx="3"/>
                <a:endCxn id="772" idx="0"/>
              </p:cNvCxnSpPr>
              <p:nvPr/>
            </p:nvCxnSpPr>
            <p:spPr>
              <a:xfrm flipH="1">
                <a:off x="7302322" y="3568841"/>
                <a:ext cx="157551" cy="3844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Gerade Verbindung 753"/>
              <p:cNvCxnSpPr>
                <a:stCxn id="772" idx="7"/>
                <a:endCxn id="760" idx="2"/>
              </p:cNvCxnSpPr>
              <p:nvPr/>
            </p:nvCxnSpPr>
            <p:spPr>
              <a:xfrm flipV="1">
                <a:off x="7312867" y="3923176"/>
                <a:ext cx="136461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Gerade Verbindung 754"/>
              <p:cNvCxnSpPr>
                <a:stCxn id="773" idx="7"/>
                <a:endCxn id="761" idx="2"/>
              </p:cNvCxnSpPr>
              <p:nvPr/>
            </p:nvCxnSpPr>
            <p:spPr>
              <a:xfrm>
                <a:off x="7044313" y="4247350"/>
                <a:ext cx="405015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Gerade Verbindung 755"/>
              <p:cNvCxnSpPr>
                <a:stCxn id="773" idx="0"/>
                <a:endCxn id="760" idx="3"/>
              </p:cNvCxnSpPr>
              <p:nvPr/>
            </p:nvCxnSpPr>
            <p:spPr>
              <a:xfrm flipV="1">
                <a:off x="7033768" y="3948635"/>
                <a:ext cx="426105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Gerade Verbindung 756"/>
              <p:cNvCxnSpPr>
                <a:stCxn id="772" idx="6"/>
                <a:endCxn id="761" idx="1"/>
              </p:cNvCxnSpPr>
              <p:nvPr/>
            </p:nvCxnSpPr>
            <p:spPr>
              <a:xfrm>
                <a:off x="7302322" y="4004255"/>
                <a:ext cx="157551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Gerade Verbindung 757"/>
              <p:cNvCxnSpPr>
                <a:stCxn id="773" idx="0"/>
                <a:endCxn id="759" idx="3"/>
              </p:cNvCxnSpPr>
              <p:nvPr/>
            </p:nvCxnSpPr>
            <p:spPr>
              <a:xfrm flipV="1">
                <a:off x="7033768" y="3568841"/>
                <a:ext cx="426105" cy="65305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Ellipse 758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0" name="Ellipse 759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1" name="Ellipse 760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62" name="Gerade Verbindung 761"/>
              <p:cNvCxnSpPr>
                <a:stCxn id="774" idx="7"/>
                <a:endCxn id="764" idx="2"/>
              </p:cNvCxnSpPr>
              <p:nvPr/>
            </p:nvCxnSpPr>
            <p:spPr>
              <a:xfrm>
                <a:off x="6775758" y="4515905"/>
                <a:ext cx="673570" cy="16685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3" name="Gruppieren 762"/>
              <p:cNvGrpSpPr/>
              <p:nvPr/>
            </p:nvGrpSpPr>
            <p:grpSpPr>
              <a:xfrm rot="2700000">
                <a:off x="7106582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771" name="Ellipse 770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2" name="Ellipse 771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3" name="Ellipse 772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4" name="Ellipse 773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764" name="Ellipse 763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65" name="Gerade Verbindung 764"/>
              <p:cNvCxnSpPr>
                <a:stCxn id="771" idx="5"/>
                <a:endCxn id="764" idx="0"/>
              </p:cNvCxnSpPr>
              <p:nvPr/>
            </p:nvCxnSpPr>
            <p:spPr>
              <a:xfrm flipH="1">
                <a:off x="7485332" y="3746245"/>
                <a:ext cx="60086" cy="9005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Gerade Verbindung 765"/>
              <p:cNvCxnSpPr>
                <a:stCxn id="759" idx="3"/>
                <a:endCxn id="774" idx="0"/>
              </p:cNvCxnSpPr>
              <p:nvPr/>
            </p:nvCxnSpPr>
            <p:spPr>
              <a:xfrm flipH="1">
                <a:off x="6765213" y="3568841"/>
                <a:ext cx="694660" cy="92160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Gerade Verbindung 766"/>
              <p:cNvCxnSpPr>
                <a:stCxn id="772" idx="5"/>
                <a:endCxn id="764" idx="0"/>
              </p:cNvCxnSpPr>
              <p:nvPr/>
            </p:nvCxnSpPr>
            <p:spPr>
              <a:xfrm>
                <a:off x="7276863" y="4014800"/>
                <a:ext cx="208469" cy="63196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Gerade Verbindung 767"/>
              <p:cNvCxnSpPr>
                <a:stCxn id="773" idx="6"/>
                <a:endCxn id="764" idx="1"/>
              </p:cNvCxnSpPr>
              <p:nvPr/>
            </p:nvCxnSpPr>
            <p:spPr>
              <a:xfrm>
                <a:off x="7033768" y="4272809"/>
                <a:ext cx="426105" cy="38449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Gerade Verbindung 768"/>
              <p:cNvCxnSpPr>
                <a:stCxn id="760" idx="3"/>
                <a:endCxn id="774" idx="0"/>
              </p:cNvCxnSpPr>
              <p:nvPr/>
            </p:nvCxnSpPr>
            <p:spPr>
              <a:xfrm flipH="1">
                <a:off x="6765213" y="3948635"/>
                <a:ext cx="694660" cy="5418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Gerade Verbindung 769"/>
              <p:cNvCxnSpPr>
                <a:stCxn id="761" idx="2"/>
                <a:endCxn id="774" idx="7"/>
              </p:cNvCxnSpPr>
              <p:nvPr/>
            </p:nvCxnSpPr>
            <p:spPr>
              <a:xfrm flipH="1">
                <a:off x="6775758" y="4302970"/>
                <a:ext cx="673570" cy="21293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4" name="Bogen 713"/>
            <p:cNvSpPr/>
            <p:nvPr/>
          </p:nvSpPr>
          <p:spPr>
            <a:xfrm rot="10800000">
              <a:off x="5667589" y="1795655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5" name="Bogen 714"/>
            <p:cNvSpPr/>
            <p:nvPr/>
          </p:nvSpPr>
          <p:spPr>
            <a:xfrm rot="10800000">
              <a:off x="5405976" y="2069287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6" name="Bogen 715"/>
            <p:cNvSpPr/>
            <p:nvPr/>
          </p:nvSpPr>
          <p:spPr>
            <a:xfrm rot="10800000">
              <a:off x="5137288" y="2332764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7" name="Bogen 716"/>
            <p:cNvSpPr/>
            <p:nvPr/>
          </p:nvSpPr>
          <p:spPr>
            <a:xfrm rot="10800000">
              <a:off x="4863815" y="2601320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8" name="Bogen 717"/>
            <p:cNvSpPr/>
            <p:nvPr/>
          </p:nvSpPr>
          <p:spPr>
            <a:xfrm rot="10800000">
              <a:off x="7394285" y="1796427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9" name="Bogen 718"/>
            <p:cNvSpPr/>
            <p:nvPr/>
          </p:nvSpPr>
          <p:spPr>
            <a:xfrm rot="10800000">
              <a:off x="7133420" y="2063438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0" name="Bogen 719"/>
            <p:cNvSpPr/>
            <p:nvPr/>
          </p:nvSpPr>
          <p:spPr>
            <a:xfrm rot="10800000">
              <a:off x="6857240" y="2327990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1" name="Bogen 720"/>
            <p:cNvSpPr/>
            <p:nvPr/>
          </p:nvSpPr>
          <p:spPr>
            <a:xfrm rot="10800000">
              <a:off x="6583792" y="2602092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22" name="Gruppieren 721"/>
            <p:cNvGrpSpPr/>
            <p:nvPr/>
          </p:nvGrpSpPr>
          <p:grpSpPr>
            <a:xfrm>
              <a:off x="5758087" y="1546195"/>
              <a:ext cx="3455034" cy="1180688"/>
              <a:chOff x="5758087" y="1408555"/>
              <a:chExt cx="3455034" cy="1180688"/>
            </a:xfrm>
          </p:grpSpPr>
          <p:sp>
            <p:nvSpPr>
              <p:cNvPr id="742" name="Runde Klammer links 741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3" name="Runde Klammer links 742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4" name="Runde Klammer links 743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5" name="Runde Klammer links 744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6" name="Runde Klammer links 745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7" name="Runde Klammer links 746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8" name="Runde Klammer links 747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9" name="Runde Klammer links 748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23" name="Gruppieren 722"/>
            <p:cNvGrpSpPr/>
            <p:nvPr/>
          </p:nvGrpSpPr>
          <p:grpSpPr>
            <a:xfrm>
              <a:off x="5759490" y="3456790"/>
              <a:ext cx="3455034" cy="1180688"/>
              <a:chOff x="5758087" y="1408555"/>
              <a:chExt cx="3455034" cy="1180688"/>
            </a:xfrm>
          </p:grpSpPr>
          <p:sp>
            <p:nvSpPr>
              <p:cNvPr id="734" name="Runde Klammer links 733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5" name="Runde Klammer links 734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6" name="Runde Klammer links 735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7" name="Runde Klammer links 736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8" name="Runde Klammer links 737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9" name="Runde Klammer links 738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0" name="Runde Klammer links 739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1" name="Runde Klammer links 740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24" name="Rechteck 723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" name="Bogen 724"/>
            <p:cNvSpPr/>
            <p:nvPr/>
          </p:nvSpPr>
          <p:spPr>
            <a:xfrm rot="10800000">
              <a:off x="5667589" y="3711013"/>
              <a:ext cx="226800" cy="1914586"/>
            </a:xfrm>
            <a:prstGeom prst="arc">
              <a:avLst>
                <a:gd name="adj1" fmla="val 1645994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6" name="Bogen 725"/>
            <p:cNvSpPr/>
            <p:nvPr/>
          </p:nvSpPr>
          <p:spPr>
            <a:xfrm rot="10800000">
              <a:off x="5405975" y="3978024"/>
              <a:ext cx="226800" cy="1914586"/>
            </a:xfrm>
            <a:prstGeom prst="arc">
              <a:avLst>
                <a:gd name="adj1" fmla="val 16812444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7" name="Bogen 726"/>
            <p:cNvSpPr/>
            <p:nvPr/>
          </p:nvSpPr>
          <p:spPr>
            <a:xfrm rot="10800000">
              <a:off x="5135983" y="4247351"/>
              <a:ext cx="226800" cy="1914586"/>
            </a:xfrm>
            <a:prstGeom prst="arc">
              <a:avLst>
                <a:gd name="adj1" fmla="val 1758527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8" name="Bogen 727"/>
            <p:cNvSpPr/>
            <p:nvPr/>
          </p:nvSpPr>
          <p:spPr>
            <a:xfrm rot="10800000">
              <a:off x="4863814" y="4515134"/>
              <a:ext cx="226800" cy="1914586"/>
            </a:xfrm>
            <a:prstGeom prst="arc">
              <a:avLst>
                <a:gd name="adj1" fmla="val 577872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9" name="Bogen 728"/>
            <p:cNvSpPr/>
            <p:nvPr/>
          </p:nvSpPr>
          <p:spPr>
            <a:xfrm rot="10800000">
              <a:off x="7394285" y="3710241"/>
              <a:ext cx="226800" cy="1914586"/>
            </a:xfrm>
            <a:prstGeom prst="arc">
              <a:avLst>
                <a:gd name="adj1" fmla="val 1646583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0" name="Bogen 729"/>
            <p:cNvSpPr/>
            <p:nvPr/>
          </p:nvSpPr>
          <p:spPr>
            <a:xfrm rot="10800000">
              <a:off x="7127106" y="3978024"/>
              <a:ext cx="226800" cy="1914586"/>
            </a:xfrm>
            <a:prstGeom prst="arc">
              <a:avLst>
                <a:gd name="adj1" fmla="val 16815182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1" name="Bogen 730"/>
            <p:cNvSpPr/>
            <p:nvPr/>
          </p:nvSpPr>
          <p:spPr>
            <a:xfrm rot="10800000">
              <a:off x="6857240" y="4242576"/>
              <a:ext cx="226800" cy="1914586"/>
            </a:xfrm>
            <a:prstGeom prst="arc">
              <a:avLst>
                <a:gd name="adj1" fmla="val 17614746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2" name="Bogen 731"/>
            <p:cNvSpPr/>
            <p:nvPr/>
          </p:nvSpPr>
          <p:spPr>
            <a:xfrm rot="10800000">
              <a:off x="6583792" y="4515906"/>
              <a:ext cx="226800" cy="1914586"/>
            </a:xfrm>
            <a:prstGeom prst="arc">
              <a:avLst>
                <a:gd name="adj1" fmla="val 600841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3" name="Gerade Verbindung 732"/>
            <p:cNvCxnSpPr/>
            <p:nvPr/>
          </p:nvCxnSpPr>
          <p:spPr>
            <a:xfrm>
              <a:off x="4355976" y="5457968"/>
              <a:ext cx="3994379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" name="Gruppieren 828"/>
          <p:cNvGrpSpPr/>
          <p:nvPr/>
        </p:nvGrpSpPr>
        <p:grpSpPr>
          <a:xfrm>
            <a:off x="4355976" y="1046360"/>
            <a:ext cx="4968552" cy="5269290"/>
            <a:chOff x="4355976" y="1046360"/>
            <a:chExt cx="4968552" cy="5269290"/>
          </a:xfrm>
        </p:grpSpPr>
        <p:cxnSp>
          <p:nvCxnSpPr>
            <p:cNvPr id="830" name="Gerade Verbindung 829"/>
            <p:cNvCxnSpPr>
              <a:stCxn id="966" idx="2"/>
              <a:endCxn id="839" idx="5"/>
            </p:cNvCxnSpPr>
            <p:nvPr/>
          </p:nvCxnSpPr>
          <p:spPr>
            <a:xfrm flipH="1" flipV="1">
              <a:off x="5784095" y="1654256"/>
              <a:ext cx="304896" cy="22820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Gerade Verbindung 830"/>
            <p:cNvCxnSpPr>
              <a:stCxn id="966" idx="4"/>
              <a:endCxn id="840" idx="6"/>
            </p:cNvCxnSpPr>
            <p:nvPr/>
          </p:nvCxnSpPr>
          <p:spPr>
            <a:xfrm flipH="1">
              <a:off x="5794640" y="1931645"/>
              <a:ext cx="281173" cy="7694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Gerade Verbindung 831"/>
            <p:cNvCxnSpPr>
              <a:stCxn id="966" idx="5"/>
              <a:endCxn id="841" idx="7"/>
            </p:cNvCxnSpPr>
            <p:nvPr/>
          </p:nvCxnSpPr>
          <p:spPr>
            <a:xfrm flipH="1">
              <a:off x="5784095" y="1948421"/>
              <a:ext cx="313579" cy="41450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Gerade Verbindung 832"/>
            <p:cNvCxnSpPr>
              <a:stCxn id="839" idx="4"/>
              <a:endCxn id="967" idx="1"/>
            </p:cNvCxnSpPr>
            <p:nvPr/>
          </p:nvCxnSpPr>
          <p:spPr>
            <a:xfrm>
              <a:off x="5758636" y="1664801"/>
              <a:ext cx="28765" cy="403961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Gerade Verbindung 833"/>
            <p:cNvCxnSpPr>
              <a:stCxn id="967" idx="2"/>
              <a:endCxn id="840" idx="4"/>
            </p:cNvCxnSpPr>
            <p:nvPr/>
          </p:nvCxnSpPr>
          <p:spPr>
            <a:xfrm flipH="1" flipV="1">
              <a:off x="5758636" y="2044595"/>
              <a:ext cx="1444" cy="2776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Gerade Verbindung 834"/>
            <p:cNvCxnSpPr>
              <a:stCxn id="968" idx="7"/>
              <a:endCxn id="841" idx="2"/>
            </p:cNvCxnSpPr>
            <p:nvPr/>
          </p:nvCxnSpPr>
          <p:spPr>
            <a:xfrm>
              <a:off x="5483948" y="2302756"/>
              <a:ext cx="238684" cy="8562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Gerade Verbindung 835"/>
            <p:cNvCxnSpPr>
              <a:stCxn id="968" idx="0"/>
              <a:endCxn id="840" idx="3"/>
            </p:cNvCxnSpPr>
            <p:nvPr/>
          </p:nvCxnSpPr>
          <p:spPr>
            <a:xfrm flipV="1">
              <a:off x="5480350" y="2034050"/>
              <a:ext cx="252827" cy="24138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Gerade Verbindung 836"/>
            <p:cNvCxnSpPr>
              <a:stCxn id="967" idx="5"/>
              <a:endCxn id="841" idx="0"/>
            </p:cNvCxnSpPr>
            <p:nvPr/>
          </p:nvCxnSpPr>
          <p:spPr>
            <a:xfrm flipH="1">
              <a:off x="5758636" y="2138318"/>
              <a:ext cx="10127" cy="21406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Gerade Verbindung 837"/>
            <p:cNvCxnSpPr>
              <a:stCxn id="968" idx="1"/>
              <a:endCxn id="839" idx="3"/>
            </p:cNvCxnSpPr>
            <p:nvPr/>
          </p:nvCxnSpPr>
          <p:spPr>
            <a:xfrm flipV="1">
              <a:off x="5458489" y="1654256"/>
              <a:ext cx="274688" cy="60440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Ellipse 838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0" name="Ellipse 839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1" name="Ellipse 840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42" name="Gerade Verbindung 841"/>
            <p:cNvCxnSpPr>
              <a:stCxn id="969" idx="7"/>
              <a:endCxn id="844" idx="1"/>
            </p:cNvCxnSpPr>
            <p:nvPr/>
          </p:nvCxnSpPr>
          <p:spPr>
            <a:xfrm>
              <a:off x="5155037" y="2492653"/>
              <a:ext cx="578140" cy="250067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3" name="Gruppieren 842"/>
            <p:cNvGrpSpPr/>
            <p:nvPr/>
          </p:nvGrpSpPr>
          <p:grpSpPr>
            <a:xfrm rot="3600000">
              <a:off x="5577622" y="1592793"/>
              <a:ext cx="72008" cy="1211390"/>
              <a:chOff x="5005544" y="1592793"/>
              <a:chExt cx="72008" cy="1211390"/>
            </a:xfrm>
          </p:grpSpPr>
          <p:sp>
            <p:nvSpPr>
              <p:cNvPr id="966" name="Ellipse 965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7" name="Ellipse 966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8" name="Ellipse 967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9" name="Ellipse 968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44" name="Ellipse 843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45" name="Gerade Verbindung 844"/>
            <p:cNvCxnSpPr>
              <a:stCxn id="966" idx="5"/>
              <a:endCxn id="844" idx="0"/>
            </p:cNvCxnSpPr>
            <p:nvPr/>
          </p:nvCxnSpPr>
          <p:spPr>
            <a:xfrm flipH="1">
              <a:off x="5758636" y="1948421"/>
              <a:ext cx="339038" cy="78375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Gerade Verbindung 845"/>
            <p:cNvCxnSpPr>
              <a:stCxn id="839" idx="3"/>
              <a:endCxn id="969" idx="1"/>
            </p:cNvCxnSpPr>
            <p:nvPr/>
          </p:nvCxnSpPr>
          <p:spPr>
            <a:xfrm flipH="1">
              <a:off x="5129578" y="1654256"/>
              <a:ext cx="603599" cy="7943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Gerade Verbindung 846"/>
            <p:cNvCxnSpPr>
              <a:stCxn id="967" idx="5"/>
              <a:endCxn id="844" idx="0"/>
            </p:cNvCxnSpPr>
            <p:nvPr/>
          </p:nvCxnSpPr>
          <p:spPr>
            <a:xfrm flipH="1">
              <a:off x="5758636" y="2138318"/>
              <a:ext cx="10127" cy="59385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Gerade Verbindung 847"/>
            <p:cNvCxnSpPr>
              <a:stCxn id="968" idx="6"/>
              <a:endCxn id="844" idx="1"/>
            </p:cNvCxnSpPr>
            <p:nvPr/>
          </p:nvCxnSpPr>
          <p:spPr>
            <a:xfrm>
              <a:off x="5467172" y="2324617"/>
              <a:ext cx="266005" cy="41810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Gerade Verbindung 848"/>
            <p:cNvCxnSpPr>
              <a:stCxn id="840" idx="3"/>
              <a:endCxn id="969" idx="0"/>
            </p:cNvCxnSpPr>
            <p:nvPr/>
          </p:nvCxnSpPr>
          <p:spPr>
            <a:xfrm flipH="1">
              <a:off x="5151439" y="2034050"/>
              <a:ext cx="581738" cy="43128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Gerade Verbindung 849"/>
            <p:cNvCxnSpPr>
              <a:stCxn id="841" idx="2"/>
              <a:endCxn id="969" idx="0"/>
            </p:cNvCxnSpPr>
            <p:nvPr/>
          </p:nvCxnSpPr>
          <p:spPr>
            <a:xfrm flipH="1">
              <a:off x="5151439" y="2388385"/>
              <a:ext cx="571193" cy="7694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1" name="Gruppieren 850"/>
            <p:cNvGrpSpPr/>
            <p:nvPr/>
          </p:nvGrpSpPr>
          <p:grpSpPr>
            <a:xfrm>
              <a:off x="6736123" y="1592793"/>
              <a:ext cx="1211390" cy="1211390"/>
              <a:chOff x="6736123" y="1592793"/>
              <a:chExt cx="1211390" cy="1211390"/>
            </a:xfrm>
          </p:grpSpPr>
          <p:cxnSp>
            <p:nvCxnSpPr>
              <p:cNvPr id="941" name="Gerade Verbindung 940"/>
              <p:cNvCxnSpPr>
                <a:stCxn id="962" idx="2"/>
                <a:endCxn id="950" idx="5"/>
              </p:cNvCxnSpPr>
              <p:nvPr/>
            </p:nvCxnSpPr>
            <p:spPr>
              <a:xfrm flipH="1" flipV="1">
                <a:off x="7510791" y="1654256"/>
                <a:ext cx="306392" cy="22820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Gerade Verbindung 941"/>
              <p:cNvCxnSpPr>
                <a:stCxn id="962" idx="4"/>
                <a:endCxn id="951" idx="6"/>
              </p:cNvCxnSpPr>
              <p:nvPr/>
            </p:nvCxnSpPr>
            <p:spPr>
              <a:xfrm flipH="1">
                <a:off x="7521336" y="1931645"/>
                <a:ext cx="282669" cy="7694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Gerade Verbindung 942"/>
              <p:cNvCxnSpPr>
                <a:stCxn id="962" idx="5"/>
                <a:endCxn id="952" idx="7"/>
              </p:cNvCxnSpPr>
              <p:nvPr/>
            </p:nvCxnSpPr>
            <p:spPr>
              <a:xfrm flipH="1">
                <a:off x="7510791" y="1948421"/>
                <a:ext cx="315075" cy="4145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Gerade Verbindung 943"/>
              <p:cNvCxnSpPr>
                <a:stCxn id="950" idx="4"/>
                <a:endCxn id="963" idx="1"/>
              </p:cNvCxnSpPr>
              <p:nvPr/>
            </p:nvCxnSpPr>
            <p:spPr>
              <a:xfrm>
                <a:off x="7485332" y="1664801"/>
                <a:ext cx="30261" cy="4039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Gerade Verbindung 944"/>
              <p:cNvCxnSpPr>
                <a:stCxn id="963" idx="2"/>
                <a:endCxn id="951" idx="4"/>
              </p:cNvCxnSpPr>
              <p:nvPr/>
            </p:nvCxnSpPr>
            <p:spPr>
              <a:xfrm flipH="1" flipV="1">
                <a:off x="7485332" y="2044595"/>
                <a:ext cx="2940" cy="2776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Gerade Verbindung 945"/>
              <p:cNvCxnSpPr>
                <a:stCxn id="964" idx="7"/>
                <a:endCxn id="952" idx="2"/>
              </p:cNvCxnSpPr>
              <p:nvPr/>
            </p:nvCxnSpPr>
            <p:spPr>
              <a:xfrm>
                <a:off x="7212140" y="2302756"/>
                <a:ext cx="237188" cy="8562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Gerade Verbindung 946"/>
              <p:cNvCxnSpPr>
                <a:stCxn id="964" idx="0"/>
                <a:endCxn id="951" idx="3"/>
              </p:cNvCxnSpPr>
              <p:nvPr/>
            </p:nvCxnSpPr>
            <p:spPr>
              <a:xfrm flipV="1">
                <a:off x="7208542" y="2034050"/>
                <a:ext cx="251331" cy="2413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Gerade Verbindung 947"/>
              <p:cNvCxnSpPr>
                <a:stCxn id="963" idx="5"/>
                <a:endCxn id="952" idx="0"/>
              </p:cNvCxnSpPr>
              <p:nvPr/>
            </p:nvCxnSpPr>
            <p:spPr>
              <a:xfrm flipH="1">
                <a:off x="7485332" y="2138318"/>
                <a:ext cx="11623" cy="21406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Gerade Verbindung 948"/>
              <p:cNvCxnSpPr>
                <a:stCxn id="964" idx="1"/>
                <a:endCxn id="950" idx="3"/>
              </p:cNvCxnSpPr>
              <p:nvPr/>
            </p:nvCxnSpPr>
            <p:spPr>
              <a:xfrm flipV="1">
                <a:off x="7186681" y="1654256"/>
                <a:ext cx="273192" cy="60440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0" name="Ellipse 949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1" name="Ellipse 950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2" name="Ellipse 951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53" name="Gerade Verbindung 952"/>
              <p:cNvCxnSpPr>
                <a:stCxn id="965" idx="7"/>
                <a:endCxn id="955" idx="1"/>
              </p:cNvCxnSpPr>
              <p:nvPr/>
            </p:nvCxnSpPr>
            <p:spPr>
              <a:xfrm>
                <a:off x="6883229" y="2492653"/>
                <a:ext cx="576644" cy="25006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4" name="Gruppieren 953"/>
              <p:cNvGrpSpPr/>
              <p:nvPr/>
            </p:nvGrpSpPr>
            <p:grpSpPr>
              <a:xfrm rot="3600000">
                <a:off x="7305814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962" name="Ellipse 961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3" name="Ellipse 962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4" name="Ellipse 963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5" name="Ellipse 964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55" name="Ellipse 954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56" name="Gerade Verbindung 955"/>
              <p:cNvCxnSpPr>
                <a:stCxn id="962" idx="5"/>
                <a:endCxn id="955" idx="7"/>
              </p:cNvCxnSpPr>
              <p:nvPr/>
            </p:nvCxnSpPr>
            <p:spPr>
              <a:xfrm flipH="1">
                <a:off x="7510791" y="1948421"/>
                <a:ext cx="315075" cy="79429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Gerade Verbindung 956"/>
              <p:cNvCxnSpPr>
                <a:stCxn id="950" idx="3"/>
                <a:endCxn id="965" idx="1"/>
              </p:cNvCxnSpPr>
              <p:nvPr/>
            </p:nvCxnSpPr>
            <p:spPr>
              <a:xfrm flipH="1">
                <a:off x="6857770" y="1654256"/>
                <a:ext cx="602103" cy="7943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Gerade Verbindung 957"/>
              <p:cNvCxnSpPr>
                <a:stCxn id="963" idx="5"/>
                <a:endCxn id="955" idx="0"/>
              </p:cNvCxnSpPr>
              <p:nvPr/>
            </p:nvCxnSpPr>
            <p:spPr>
              <a:xfrm flipH="1">
                <a:off x="7485332" y="2138318"/>
                <a:ext cx="11623" cy="59385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Gerade Verbindung 958"/>
              <p:cNvCxnSpPr>
                <a:stCxn id="964" idx="6"/>
                <a:endCxn id="955" idx="1"/>
              </p:cNvCxnSpPr>
              <p:nvPr/>
            </p:nvCxnSpPr>
            <p:spPr>
              <a:xfrm>
                <a:off x="7195364" y="2324617"/>
                <a:ext cx="264509" cy="4181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Gerade Verbindung 959"/>
              <p:cNvCxnSpPr>
                <a:stCxn id="951" idx="3"/>
                <a:endCxn id="965" idx="0"/>
              </p:cNvCxnSpPr>
              <p:nvPr/>
            </p:nvCxnSpPr>
            <p:spPr>
              <a:xfrm flipH="1">
                <a:off x="6879631" y="2034050"/>
                <a:ext cx="580242" cy="43128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Gerade Verbindung 960"/>
              <p:cNvCxnSpPr>
                <a:stCxn id="952" idx="2"/>
                <a:endCxn id="965" idx="0"/>
              </p:cNvCxnSpPr>
              <p:nvPr/>
            </p:nvCxnSpPr>
            <p:spPr>
              <a:xfrm flipH="1">
                <a:off x="6879631" y="2388385"/>
                <a:ext cx="569697" cy="7694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Gruppieren 851"/>
            <p:cNvGrpSpPr/>
            <p:nvPr/>
          </p:nvGrpSpPr>
          <p:grpSpPr>
            <a:xfrm>
              <a:off x="5007931" y="3507378"/>
              <a:ext cx="1211390" cy="1211390"/>
              <a:chOff x="5007931" y="3507378"/>
              <a:chExt cx="1211390" cy="1211390"/>
            </a:xfrm>
          </p:grpSpPr>
          <p:cxnSp>
            <p:nvCxnSpPr>
              <p:cNvPr id="916" name="Gerade Verbindung 915"/>
              <p:cNvCxnSpPr>
                <a:stCxn id="937" idx="2"/>
                <a:endCxn id="925" idx="5"/>
              </p:cNvCxnSpPr>
              <p:nvPr/>
            </p:nvCxnSpPr>
            <p:spPr>
              <a:xfrm flipH="1" flipV="1">
                <a:off x="5784095" y="3568841"/>
                <a:ext cx="304896" cy="22820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Gerade Verbindung 916"/>
              <p:cNvCxnSpPr>
                <a:stCxn id="937" idx="4"/>
                <a:endCxn id="926" idx="6"/>
              </p:cNvCxnSpPr>
              <p:nvPr/>
            </p:nvCxnSpPr>
            <p:spPr>
              <a:xfrm flipH="1">
                <a:off x="5794640" y="3846230"/>
                <a:ext cx="281173" cy="7694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Gerade Verbindung 917"/>
              <p:cNvCxnSpPr>
                <a:stCxn id="937" idx="5"/>
                <a:endCxn id="927" idx="7"/>
              </p:cNvCxnSpPr>
              <p:nvPr/>
            </p:nvCxnSpPr>
            <p:spPr>
              <a:xfrm flipH="1">
                <a:off x="5784095" y="3863006"/>
                <a:ext cx="313579" cy="4145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Gerade Verbindung 918"/>
              <p:cNvCxnSpPr>
                <a:stCxn id="925" idx="4"/>
                <a:endCxn id="938" idx="1"/>
              </p:cNvCxnSpPr>
              <p:nvPr/>
            </p:nvCxnSpPr>
            <p:spPr>
              <a:xfrm>
                <a:off x="5758636" y="3579386"/>
                <a:ext cx="28765" cy="4039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Gerade Verbindung 919"/>
              <p:cNvCxnSpPr>
                <a:stCxn id="938" idx="2"/>
                <a:endCxn id="926" idx="4"/>
              </p:cNvCxnSpPr>
              <p:nvPr/>
            </p:nvCxnSpPr>
            <p:spPr>
              <a:xfrm flipH="1" flipV="1">
                <a:off x="5758636" y="3959180"/>
                <a:ext cx="1444" cy="2776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Gerade Verbindung 920"/>
              <p:cNvCxnSpPr>
                <a:stCxn id="939" idx="7"/>
                <a:endCxn id="927" idx="2"/>
              </p:cNvCxnSpPr>
              <p:nvPr/>
            </p:nvCxnSpPr>
            <p:spPr>
              <a:xfrm>
                <a:off x="5483948" y="4217341"/>
                <a:ext cx="238684" cy="8562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Gerade Verbindung 921"/>
              <p:cNvCxnSpPr>
                <a:stCxn id="939" idx="0"/>
                <a:endCxn id="926" idx="3"/>
              </p:cNvCxnSpPr>
              <p:nvPr/>
            </p:nvCxnSpPr>
            <p:spPr>
              <a:xfrm flipV="1">
                <a:off x="5480350" y="3948635"/>
                <a:ext cx="252827" cy="2413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Gerade Verbindung 922"/>
              <p:cNvCxnSpPr>
                <a:stCxn id="938" idx="5"/>
                <a:endCxn id="927" idx="0"/>
              </p:cNvCxnSpPr>
              <p:nvPr/>
            </p:nvCxnSpPr>
            <p:spPr>
              <a:xfrm flipH="1">
                <a:off x="5758636" y="4052903"/>
                <a:ext cx="10127" cy="21406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Gerade Verbindung 923"/>
              <p:cNvCxnSpPr>
                <a:stCxn id="939" idx="1"/>
                <a:endCxn id="925" idx="3"/>
              </p:cNvCxnSpPr>
              <p:nvPr/>
            </p:nvCxnSpPr>
            <p:spPr>
              <a:xfrm flipV="1">
                <a:off x="5458489" y="3568841"/>
                <a:ext cx="274688" cy="60440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" name="Ellipse 924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6" name="Ellipse 925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7" name="Ellipse 926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28" name="Gerade Verbindung 927"/>
              <p:cNvCxnSpPr>
                <a:stCxn id="940" idx="7"/>
                <a:endCxn id="930" idx="1"/>
              </p:cNvCxnSpPr>
              <p:nvPr/>
            </p:nvCxnSpPr>
            <p:spPr>
              <a:xfrm>
                <a:off x="5155037" y="4407238"/>
                <a:ext cx="578140" cy="25006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9" name="Gruppieren 928"/>
              <p:cNvGrpSpPr/>
              <p:nvPr/>
            </p:nvGrpSpPr>
            <p:grpSpPr>
              <a:xfrm rot="3600000">
                <a:off x="5577622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937" name="Ellipse 936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8" name="Ellipse 937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9" name="Ellipse 938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0" name="Ellipse 939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30" name="Ellipse 929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31" name="Gerade Verbindung 930"/>
              <p:cNvCxnSpPr>
                <a:stCxn id="937" idx="5"/>
                <a:endCxn id="930" idx="0"/>
              </p:cNvCxnSpPr>
              <p:nvPr/>
            </p:nvCxnSpPr>
            <p:spPr>
              <a:xfrm flipH="1">
                <a:off x="5758636" y="3863006"/>
                <a:ext cx="339038" cy="78375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Gerade Verbindung 931"/>
              <p:cNvCxnSpPr>
                <a:stCxn id="925" idx="3"/>
                <a:endCxn id="940" idx="1"/>
              </p:cNvCxnSpPr>
              <p:nvPr/>
            </p:nvCxnSpPr>
            <p:spPr>
              <a:xfrm flipH="1">
                <a:off x="5129578" y="3568841"/>
                <a:ext cx="603599" cy="7943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Gerade Verbindung 932"/>
              <p:cNvCxnSpPr>
                <a:stCxn id="938" idx="5"/>
                <a:endCxn id="930" idx="0"/>
              </p:cNvCxnSpPr>
              <p:nvPr/>
            </p:nvCxnSpPr>
            <p:spPr>
              <a:xfrm flipH="1">
                <a:off x="5758636" y="4052903"/>
                <a:ext cx="10127" cy="59385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Gerade Verbindung 933"/>
              <p:cNvCxnSpPr>
                <a:stCxn id="939" idx="6"/>
                <a:endCxn id="930" idx="1"/>
              </p:cNvCxnSpPr>
              <p:nvPr/>
            </p:nvCxnSpPr>
            <p:spPr>
              <a:xfrm>
                <a:off x="5467172" y="4239202"/>
                <a:ext cx="266005" cy="4181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Gerade Verbindung 934"/>
              <p:cNvCxnSpPr>
                <a:stCxn id="926" idx="3"/>
                <a:endCxn id="940" idx="0"/>
              </p:cNvCxnSpPr>
              <p:nvPr/>
            </p:nvCxnSpPr>
            <p:spPr>
              <a:xfrm flipH="1">
                <a:off x="5151439" y="3948635"/>
                <a:ext cx="581738" cy="43128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Gerade Verbindung 935"/>
              <p:cNvCxnSpPr>
                <a:stCxn id="927" idx="2"/>
                <a:endCxn id="940" idx="0"/>
              </p:cNvCxnSpPr>
              <p:nvPr/>
            </p:nvCxnSpPr>
            <p:spPr>
              <a:xfrm flipH="1">
                <a:off x="5151439" y="4302970"/>
                <a:ext cx="571193" cy="7694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3" name="Gruppieren 852"/>
            <p:cNvGrpSpPr/>
            <p:nvPr/>
          </p:nvGrpSpPr>
          <p:grpSpPr>
            <a:xfrm>
              <a:off x="6736123" y="3507378"/>
              <a:ext cx="1211390" cy="1211390"/>
              <a:chOff x="6736123" y="3507378"/>
              <a:chExt cx="1211390" cy="1211390"/>
            </a:xfrm>
          </p:grpSpPr>
          <p:cxnSp>
            <p:nvCxnSpPr>
              <p:cNvPr id="891" name="Gerade Verbindung 890"/>
              <p:cNvCxnSpPr>
                <a:stCxn id="912" idx="2"/>
                <a:endCxn id="900" idx="5"/>
              </p:cNvCxnSpPr>
              <p:nvPr/>
            </p:nvCxnSpPr>
            <p:spPr>
              <a:xfrm flipH="1" flipV="1">
                <a:off x="7510791" y="3568841"/>
                <a:ext cx="306392" cy="22820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Gerade Verbindung 891"/>
              <p:cNvCxnSpPr>
                <a:stCxn id="912" idx="4"/>
                <a:endCxn id="901" idx="6"/>
              </p:cNvCxnSpPr>
              <p:nvPr/>
            </p:nvCxnSpPr>
            <p:spPr>
              <a:xfrm flipH="1">
                <a:off x="7521336" y="3846230"/>
                <a:ext cx="282669" cy="7694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Gerade Verbindung 892"/>
              <p:cNvCxnSpPr>
                <a:stCxn id="912" idx="5"/>
                <a:endCxn id="902" idx="7"/>
              </p:cNvCxnSpPr>
              <p:nvPr/>
            </p:nvCxnSpPr>
            <p:spPr>
              <a:xfrm flipH="1">
                <a:off x="7510791" y="3863006"/>
                <a:ext cx="315075" cy="4145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Gerade Verbindung 893"/>
              <p:cNvCxnSpPr>
                <a:stCxn id="900" idx="4"/>
                <a:endCxn id="913" idx="1"/>
              </p:cNvCxnSpPr>
              <p:nvPr/>
            </p:nvCxnSpPr>
            <p:spPr>
              <a:xfrm>
                <a:off x="7485332" y="3579386"/>
                <a:ext cx="30261" cy="4039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Gerade Verbindung 894"/>
              <p:cNvCxnSpPr>
                <a:stCxn id="913" idx="2"/>
                <a:endCxn id="901" idx="4"/>
              </p:cNvCxnSpPr>
              <p:nvPr/>
            </p:nvCxnSpPr>
            <p:spPr>
              <a:xfrm flipH="1" flipV="1">
                <a:off x="7485332" y="3959180"/>
                <a:ext cx="2940" cy="2776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Gerade Verbindung 895"/>
              <p:cNvCxnSpPr>
                <a:stCxn id="914" idx="7"/>
                <a:endCxn id="902" idx="2"/>
              </p:cNvCxnSpPr>
              <p:nvPr/>
            </p:nvCxnSpPr>
            <p:spPr>
              <a:xfrm>
                <a:off x="7212140" y="4217341"/>
                <a:ext cx="237188" cy="8562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Gerade Verbindung 896"/>
              <p:cNvCxnSpPr>
                <a:stCxn id="914" idx="0"/>
                <a:endCxn id="901" idx="3"/>
              </p:cNvCxnSpPr>
              <p:nvPr/>
            </p:nvCxnSpPr>
            <p:spPr>
              <a:xfrm flipV="1">
                <a:off x="7208542" y="3948635"/>
                <a:ext cx="251331" cy="2413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Gerade Verbindung 897"/>
              <p:cNvCxnSpPr>
                <a:stCxn id="913" idx="5"/>
                <a:endCxn id="902" idx="0"/>
              </p:cNvCxnSpPr>
              <p:nvPr/>
            </p:nvCxnSpPr>
            <p:spPr>
              <a:xfrm flipH="1">
                <a:off x="7485332" y="4052903"/>
                <a:ext cx="11623" cy="21406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Gerade Verbindung 898"/>
              <p:cNvCxnSpPr>
                <a:stCxn id="914" idx="1"/>
                <a:endCxn id="900" idx="3"/>
              </p:cNvCxnSpPr>
              <p:nvPr/>
            </p:nvCxnSpPr>
            <p:spPr>
              <a:xfrm flipV="1">
                <a:off x="7186681" y="3568841"/>
                <a:ext cx="273192" cy="60440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0" name="Ellipse 899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1" name="Ellipse 900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2" name="Ellipse 901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03" name="Gerade Verbindung 902"/>
              <p:cNvCxnSpPr>
                <a:stCxn id="915" idx="7"/>
                <a:endCxn id="905" idx="1"/>
              </p:cNvCxnSpPr>
              <p:nvPr/>
            </p:nvCxnSpPr>
            <p:spPr>
              <a:xfrm>
                <a:off x="6883229" y="4407238"/>
                <a:ext cx="576644" cy="25006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4" name="Gruppieren 903"/>
              <p:cNvGrpSpPr/>
              <p:nvPr/>
            </p:nvGrpSpPr>
            <p:grpSpPr>
              <a:xfrm rot="3600000">
                <a:off x="7305814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912" name="Ellipse 911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3" name="Ellipse 912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4" name="Ellipse 913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5" name="Ellipse 914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05" name="Ellipse 904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06" name="Gerade Verbindung 905"/>
              <p:cNvCxnSpPr>
                <a:stCxn id="912" idx="5"/>
                <a:endCxn id="905" idx="7"/>
              </p:cNvCxnSpPr>
              <p:nvPr/>
            </p:nvCxnSpPr>
            <p:spPr>
              <a:xfrm flipH="1">
                <a:off x="7510791" y="3863006"/>
                <a:ext cx="315075" cy="79429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Gerade Verbindung 906"/>
              <p:cNvCxnSpPr>
                <a:stCxn id="900" idx="3"/>
                <a:endCxn id="915" idx="1"/>
              </p:cNvCxnSpPr>
              <p:nvPr/>
            </p:nvCxnSpPr>
            <p:spPr>
              <a:xfrm flipH="1">
                <a:off x="6857770" y="3568841"/>
                <a:ext cx="602103" cy="7943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Gerade Verbindung 907"/>
              <p:cNvCxnSpPr>
                <a:stCxn id="913" idx="5"/>
                <a:endCxn id="905" idx="0"/>
              </p:cNvCxnSpPr>
              <p:nvPr/>
            </p:nvCxnSpPr>
            <p:spPr>
              <a:xfrm flipH="1">
                <a:off x="7485332" y="4052903"/>
                <a:ext cx="11623" cy="59385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Gerade Verbindung 908"/>
              <p:cNvCxnSpPr>
                <a:stCxn id="914" idx="6"/>
                <a:endCxn id="905" idx="1"/>
              </p:cNvCxnSpPr>
              <p:nvPr/>
            </p:nvCxnSpPr>
            <p:spPr>
              <a:xfrm>
                <a:off x="7195364" y="4239202"/>
                <a:ext cx="264509" cy="4181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Gerade Verbindung 909"/>
              <p:cNvCxnSpPr>
                <a:stCxn id="901" idx="3"/>
                <a:endCxn id="915" idx="0"/>
              </p:cNvCxnSpPr>
              <p:nvPr/>
            </p:nvCxnSpPr>
            <p:spPr>
              <a:xfrm flipH="1">
                <a:off x="6879631" y="3948635"/>
                <a:ext cx="580242" cy="43128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Gerade Verbindung 910"/>
              <p:cNvCxnSpPr>
                <a:stCxn id="902" idx="2"/>
                <a:endCxn id="915" idx="0"/>
              </p:cNvCxnSpPr>
              <p:nvPr/>
            </p:nvCxnSpPr>
            <p:spPr>
              <a:xfrm flipH="1">
                <a:off x="6879631" y="4302970"/>
                <a:ext cx="569697" cy="7694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4" name="Gruppieren 853"/>
            <p:cNvGrpSpPr/>
            <p:nvPr/>
          </p:nvGrpSpPr>
          <p:grpSpPr>
            <a:xfrm>
              <a:off x="5758087" y="1546195"/>
              <a:ext cx="3455034" cy="1180688"/>
              <a:chOff x="5758087" y="1408555"/>
              <a:chExt cx="3455034" cy="1180688"/>
            </a:xfrm>
          </p:grpSpPr>
          <p:sp>
            <p:nvSpPr>
              <p:cNvPr id="883" name="Runde Klammer links 882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4" name="Runde Klammer links 883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5" name="Runde Klammer links 884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6" name="Runde Klammer links 885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7" name="Runde Klammer links 886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8" name="Runde Klammer links 887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9" name="Runde Klammer links 888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0" name="Runde Klammer links 889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55" name="Gruppieren 854"/>
            <p:cNvGrpSpPr/>
            <p:nvPr/>
          </p:nvGrpSpPr>
          <p:grpSpPr>
            <a:xfrm>
              <a:off x="5759358" y="3451330"/>
              <a:ext cx="3455034" cy="1180688"/>
              <a:chOff x="5758087" y="1408555"/>
              <a:chExt cx="3455034" cy="1180688"/>
            </a:xfrm>
          </p:grpSpPr>
          <p:sp>
            <p:nvSpPr>
              <p:cNvPr id="875" name="Runde Klammer links 874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6" name="Runde Klammer links 875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7" name="Runde Klammer links 876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8" name="Runde Klammer links 877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9" name="Runde Klammer links 878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0" name="Runde Klammer links 879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1" name="Runde Klammer links 880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2" name="Runde Klammer links 881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56" name="Rechteck 855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7" name="Bogen 856"/>
            <p:cNvSpPr/>
            <p:nvPr/>
          </p:nvSpPr>
          <p:spPr>
            <a:xfrm rot="10800000">
              <a:off x="4989014" y="246533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8" name="Bogen 857"/>
            <p:cNvSpPr/>
            <p:nvPr/>
          </p:nvSpPr>
          <p:spPr>
            <a:xfrm rot="10800000">
              <a:off x="4989012" y="4388714"/>
              <a:ext cx="180429" cy="1914586"/>
            </a:xfrm>
            <a:prstGeom prst="arc">
              <a:avLst>
                <a:gd name="adj1" fmla="val 1876106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9" name="Bogen 858"/>
            <p:cNvSpPr/>
            <p:nvPr/>
          </p:nvSpPr>
          <p:spPr>
            <a:xfrm rot="10800000">
              <a:off x="5309773" y="2293436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0" name="Bogen 859"/>
            <p:cNvSpPr/>
            <p:nvPr/>
          </p:nvSpPr>
          <p:spPr>
            <a:xfrm rot="10800000">
              <a:off x="5309772" y="4208799"/>
              <a:ext cx="180428" cy="1914586"/>
            </a:xfrm>
            <a:prstGeom prst="arc">
              <a:avLst>
                <a:gd name="adj1" fmla="val 17047909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1" name="Bogen 860"/>
            <p:cNvSpPr/>
            <p:nvPr/>
          </p:nvSpPr>
          <p:spPr>
            <a:xfrm rot="10800000">
              <a:off x="5638487" y="2103540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2" name="Bogen 861"/>
            <p:cNvSpPr/>
            <p:nvPr/>
          </p:nvSpPr>
          <p:spPr>
            <a:xfrm rot="10800000">
              <a:off x="5638485" y="4018903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3" name="Bogen 862"/>
            <p:cNvSpPr/>
            <p:nvPr/>
          </p:nvSpPr>
          <p:spPr>
            <a:xfrm rot="10800000">
              <a:off x="5967596" y="191364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4" name="Bogen 863"/>
            <p:cNvSpPr/>
            <p:nvPr/>
          </p:nvSpPr>
          <p:spPr>
            <a:xfrm rot="10800000">
              <a:off x="5967594" y="3829005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5" name="Bogen 864"/>
            <p:cNvSpPr/>
            <p:nvPr/>
          </p:nvSpPr>
          <p:spPr>
            <a:xfrm rot="10800000">
              <a:off x="6717206" y="247768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6" name="Bogen 865"/>
            <p:cNvSpPr/>
            <p:nvPr/>
          </p:nvSpPr>
          <p:spPr>
            <a:xfrm rot="10800000">
              <a:off x="6717204" y="4401064"/>
              <a:ext cx="180429" cy="1914586"/>
            </a:xfrm>
            <a:prstGeom prst="arc">
              <a:avLst>
                <a:gd name="adj1" fmla="val 1876106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7" name="Bogen 866"/>
            <p:cNvSpPr/>
            <p:nvPr/>
          </p:nvSpPr>
          <p:spPr>
            <a:xfrm rot="10800000">
              <a:off x="7037965" y="2305786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8" name="Bogen 867"/>
            <p:cNvSpPr/>
            <p:nvPr/>
          </p:nvSpPr>
          <p:spPr>
            <a:xfrm rot="10800000">
              <a:off x="7037964" y="4221149"/>
              <a:ext cx="180428" cy="1914586"/>
            </a:xfrm>
            <a:prstGeom prst="arc">
              <a:avLst>
                <a:gd name="adj1" fmla="val 17047909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9" name="Bogen 868"/>
            <p:cNvSpPr/>
            <p:nvPr/>
          </p:nvSpPr>
          <p:spPr>
            <a:xfrm rot="10800000">
              <a:off x="7366679" y="2115890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0" name="Bogen 869"/>
            <p:cNvSpPr/>
            <p:nvPr/>
          </p:nvSpPr>
          <p:spPr>
            <a:xfrm rot="10800000">
              <a:off x="7366677" y="4031253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1" name="Bogen 870"/>
            <p:cNvSpPr/>
            <p:nvPr/>
          </p:nvSpPr>
          <p:spPr>
            <a:xfrm rot="10800000">
              <a:off x="7695788" y="192599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2" name="Bogen 871"/>
            <p:cNvSpPr/>
            <p:nvPr/>
          </p:nvSpPr>
          <p:spPr>
            <a:xfrm rot="10800000">
              <a:off x="7695786" y="3841355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3" name="Rechteck 872"/>
            <p:cNvSpPr/>
            <p:nvPr/>
          </p:nvSpPr>
          <p:spPr>
            <a:xfrm>
              <a:off x="4572000" y="5457968"/>
              <a:ext cx="4104456" cy="487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4" name="Gerade Verbindung 873"/>
            <p:cNvCxnSpPr/>
            <p:nvPr/>
          </p:nvCxnSpPr>
          <p:spPr>
            <a:xfrm>
              <a:off x="4355976" y="5457968"/>
              <a:ext cx="4464496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0" name="Gruppieren 969"/>
          <p:cNvGrpSpPr/>
          <p:nvPr/>
        </p:nvGrpSpPr>
        <p:grpSpPr>
          <a:xfrm>
            <a:off x="4355976" y="1046360"/>
            <a:ext cx="4968552" cy="4411608"/>
            <a:chOff x="4355976" y="1046360"/>
            <a:chExt cx="4968552" cy="4411608"/>
          </a:xfrm>
        </p:grpSpPr>
        <p:grpSp>
          <p:nvGrpSpPr>
            <p:cNvPr id="971" name="Gruppieren 970"/>
            <p:cNvGrpSpPr/>
            <p:nvPr/>
          </p:nvGrpSpPr>
          <p:grpSpPr>
            <a:xfrm>
              <a:off x="5100122" y="1592793"/>
              <a:ext cx="1211390" cy="1211390"/>
              <a:chOff x="5100122" y="1592793"/>
              <a:chExt cx="1211390" cy="1211390"/>
            </a:xfrm>
          </p:grpSpPr>
          <p:cxnSp>
            <p:nvCxnSpPr>
              <p:cNvPr id="1086" name="Gerade Verbindung 1085"/>
              <p:cNvCxnSpPr>
                <a:stCxn id="1107" idx="3"/>
                <a:endCxn id="1095" idx="5"/>
              </p:cNvCxnSpPr>
              <p:nvPr/>
            </p:nvCxnSpPr>
            <p:spPr>
              <a:xfrm flipH="1" flipV="1">
                <a:off x="5784095" y="1654256"/>
                <a:ext cx="440820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Gerade Verbindung 1086"/>
              <p:cNvCxnSpPr>
                <a:stCxn id="1107" idx="4"/>
                <a:endCxn id="1096" idx="6"/>
              </p:cNvCxnSpPr>
              <p:nvPr/>
            </p:nvCxnSpPr>
            <p:spPr>
              <a:xfrm flipH="1" flipV="1">
                <a:off x="5794640" y="2008591"/>
                <a:ext cx="426679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Gerade Verbindung 1087"/>
              <p:cNvCxnSpPr>
                <a:stCxn id="1107" idx="4"/>
                <a:endCxn id="1097" idx="7"/>
              </p:cNvCxnSpPr>
              <p:nvPr/>
            </p:nvCxnSpPr>
            <p:spPr>
              <a:xfrm flipH="1">
                <a:off x="5784095" y="2060360"/>
                <a:ext cx="437224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Gerade Verbindung 1088"/>
              <p:cNvCxnSpPr>
                <a:stCxn id="1095" idx="4"/>
                <a:endCxn id="1108" idx="2"/>
              </p:cNvCxnSpPr>
              <p:nvPr/>
            </p:nvCxnSpPr>
            <p:spPr>
              <a:xfrm>
                <a:off x="5758636" y="1664801"/>
                <a:ext cx="121288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Gerade Verbindung 1089"/>
              <p:cNvCxnSpPr>
                <a:stCxn id="1108" idx="3"/>
                <a:endCxn id="1096" idx="5"/>
              </p:cNvCxnSpPr>
              <p:nvPr/>
            </p:nvCxnSpPr>
            <p:spPr>
              <a:xfrm flipH="1" flipV="1">
                <a:off x="5784095" y="2034050"/>
                <a:ext cx="73967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Gerade Verbindung 1090"/>
              <p:cNvCxnSpPr>
                <a:stCxn id="1109" idx="7"/>
                <a:endCxn id="1097" idx="1"/>
              </p:cNvCxnSpPr>
              <p:nvPr/>
            </p:nvCxnSpPr>
            <p:spPr>
              <a:xfrm>
                <a:off x="5553572" y="2265639"/>
                <a:ext cx="179605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Gerade Verbindung 1091"/>
              <p:cNvCxnSpPr>
                <a:stCxn id="1109" idx="1"/>
                <a:endCxn id="1096" idx="3"/>
              </p:cNvCxnSpPr>
              <p:nvPr/>
            </p:nvCxnSpPr>
            <p:spPr>
              <a:xfrm flipV="1">
                <a:off x="5540393" y="2034050"/>
                <a:ext cx="192784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Gerade Verbindung 1092"/>
              <p:cNvCxnSpPr>
                <a:stCxn id="1108" idx="5"/>
                <a:endCxn id="1097" idx="7"/>
              </p:cNvCxnSpPr>
              <p:nvPr/>
            </p:nvCxnSpPr>
            <p:spPr>
              <a:xfrm flipH="1">
                <a:off x="5784095" y="2180520"/>
                <a:ext cx="87146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Gerade Verbindung 1093"/>
              <p:cNvCxnSpPr>
                <a:stCxn id="1109" idx="1"/>
                <a:endCxn id="1095" idx="4"/>
              </p:cNvCxnSpPr>
              <p:nvPr/>
            </p:nvCxnSpPr>
            <p:spPr>
              <a:xfrm flipV="1">
                <a:off x="5540393" y="1664801"/>
                <a:ext cx="218243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5" name="Ellipse 1094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6" name="Ellipse 1095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7" name="Ellipse 1096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98" name="Gerade Verbindung 1097"/>
              <p:cNvCxnSpPr>
                <a:stCxn id="1110" idx="7"/>
                <a:endCxn id="1100" idx="1"/>
              </p:cNvCxnSpPr>
              <p:nvPr/>
            </p:nvCxnSpPr>
            <p:spPr>
              <a:xfrm>
                <a:off x="5186719" y="2363937"/>
                <a:ext cx="546458" cy="378783"/>
              </a:xfrm>
              <a:prstGeom prst="lin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9" name="Gruppieren 1098"/>
              <p:cNvGrpSpPr/>
              <p:nvPr/>
            </p:nvGrpSpPr>
            <p:grpSpPr>
              <a:xfrm rot="4500000">
                <a:off x="5669813" y="1592793"/>
                <a:ext cx="72008" cy="1211390"/>
                <a:chOff x="5005544" y="1592793"/>
                <a:chExt cx="72008" cy="1211390"/>
              </a:xfrm>
            </p:grpSpPr>
            <p:sp>
              <p:nvSpPr>
                <p:cNvPr id="1107" name="Ellipse 1106"/>
                <p:cNvSpPr/>
                <p:nvPr/>
              </p:nvSpPr>
              <p:spPr>
                <a:xfrm>
                  <a:off x="5005544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8" name="Ellipse 1107"/>
                <p:cNvSpPr/>
                <p:nvPr/>
              </p:nvSpPr>
              <p:spPr>
                <a:xfrm>
                  <a:off x="5005544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9" name="Ellipse 1108"/>
                <p:cNvSpPr/>
                <p:nvPr/>
              </p:nvSpPr>
              <p:spPr>
                <a:xfrm>
                  <a:off x="5005544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0" name="Ellipse 1109"/>
                <p:cNvSpPr/>
                <p:nvPr/>
              </p:nvSpPr>
              <p:spPr>
                <a:xfrm>
                  <a:off x="5005544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00" name="Ellipse 1099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01" name="Gerade Verbindung 1100"/>
              <p:cNvCxnSpPr>
                <a:stCxn id="1107" idx="5"/>
                <a:endCxn id="1100" idx="7"/>
              </p:cNvCxnSpPr>
              <p:nvPr/>
            </p:nvCxnSpPr>
            <p:spPr>
              <a:xfrm flipH="1">
                <a:off x="5784095" y="2082222"/>
                <a:ext cx="453999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Gerade Verbindung 1101"/>
              <p:cNvCxnSpPr>
                <a:stCxn id="1095" idx="3"/>
                <a:endCxn id="1110" idx="1"/>
              </p:cNvCxnSpPr>
              <p:nvPr/>
            </p:nvCxnSpPr>
            <p:spPr>
              <a:xfrm flipH="1">
                <a:off x="5173540" y="1654256"/>
                <a:ext cx="559637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Gerade Verbindung 1102"/>
              <p:cNvCxnSpPr>
                <a:stCxn id="1108" idx="5"/>
                <a:endCxn id="1100" idx="0"/>
              </p:cNvCxnSpPr>
              <p:nvPr/>
            </p:nvCxnSpPr>
            <p:spPr>
              <a:xfrm flipH="1">
                <a:off x="5758636" y="2180520"/>
                <a:ext cx="112605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Gerade Verbindung 1103"/>
              <p:cNvCxnSpPr>
                <a:stCxn id="1109" idx="6"/>
                <a:endCxn id="1100" idx="1"/>
              </p:cNvCxnSpPr>
              <p:nvPr/>
            </p:nvCxnSpPr>
            <p:spPr>
              <a:xfrm>
                <a:off x="5531710" y="2282414"/>
                <a:ext cx="201467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Gerade Verbindung 1104"/>
              <p:cNvCxnSpPr>
                <a:stCxn id="1096" idx="3"/>
                <a:endCxn id="1110" idx="0"/>
              </p:cNvCxnSpPr>
              <p:nvPr/>
            </p:nvCxnSpPr>
            <p:spPr>
              <a:xfrm flipH="1">
                <a:off x="5190315" y="2034050"/>
                <a:ext cx="542862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Gerade Verbindung 1105"/>
              <p:cNvCxnSpPr>
                <a:stCxn id="1097" idx="2"/>
                <a:endCxn id="1110" idx="0"/>
              </p:cNvCxnSpPr>
              <p:nvPr/>
            </p:nvCxnSpPr>
            <p:spPr>
              <a:xfrm flipH="1" flipV="1">
                <a:off x="5190315" y="2336616"/>
                <a:ext cx="532317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2" name="Gruppieren 971"/>
            <p:cNvGrpSpPr/>
            <p:nvPr/>
          </p:nvGrpSpPr>
          <p:grpSpPr>
            <a:xfrm>
              <a:off x="6828314" y="1592793"/>
              <a:ext cx="1211390" cy="1211390"/>
              <a:chOff x="6828314" y="1592793"/>
              <a:chExt cx="1211390" cy="1211390"/>
            </a:xfrm>
          </p:grpSpPr>
          <p:cxnSp>
            <p:nvCxnSpPr>
              <p:cNvPr id="1061" name="Gerade Verbindung 1060"/>
              <p:cNvCxnSpPr>
                <a:stCxn id="1082" idx="3"/>
                <a:endCxn id="1070" idx="5"/>
              </p:cNvCxnSpPr>
              <p:nvPr/>
            </p:nvCxnSpPr>
            <p:spPr>
              <a:xfrm flipH="1" flipV="1">
                <a:off x="7510791" y="1654256"/>
                <a:ext cx="442316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Gerade Verbindung 1061"/>
              <p:cNvCxnSpPr>
                <a:stCxn id="1082" idx="4"/>
                <a:endCxn id="1071" idx="6"/>
              </p:cNvCxnSpPr>
              <p:nvPr/>
            </p:nvCxnSpPr>
            <p:spPr>
              <a:xfrm flipH="1" flipV="1">
                <a:off x="7521336" y="2008591"/>
                <a:ext cx="428175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Gerade Verbindung 1062"/>
              <p:cNvCxnSpPr>
                <a:stCxn id="1082" idx="4"/>
                <a:endCxn id="1072" idx="7"/>
              </p:cNvCxnSpPr>
              <p:nvPr/>
            </p:nvCxnSpPr>
            <p:spPr>
              <a:xfrm flipH="1">
                <a:off x="7510791" y="2060360"/>
                <a:ext cx="438720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Gerade Verbindung 1063"/>
              <p:cNvCxnSpPr>
                <a:stCxn id="1070" idx="4"/>
                <a:endCxn id="1083" idx="2"/>
              </p:cNvCxnSpPr>
              <p:nvPr/>
            </p:nvCxnSpPr>
            <p:spPr>
              <a:xfrm>
                <a:off x="7485332" y="1664801"/>
                <a:ext cx="122784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Gerade Verbindung 1064"/>
              <p:cNvCxnSpPr>
                <a:stCxn id="1083" idx="3"/>
                <a:endCxn id="1071" idx="5"/>
              </p:cNvCxnSpPr>
              <p:nvPr/>
            </p:nvCxnSpPr>
            <p:spPr>
              <a:xfrm flipH="1" flipV="1">
                <a:off x="7510791" y="2034050"/>
                <a:ext cx="75463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Gerade Verbindung 1065"/>
              <p:cNvCxnSpPr>
                <a:stCxn id="1084" idx="7"/>
                <a:endCxn id="1072" idx="1"/>
              </p:cNvCxnSpPr>
              <p:nvPr/>
            </p:nvCxnSpPr>
            <p:spPr>
              <a:xfrm>
                <a:off x="7281764" y="2265639"/>
                <a:ext cx="178109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Gerade Verbindung 1066"/>
              <p:cNvCxnSpPr>
                <a:stCxn id="1084" idx="1"/>
                <a:endCxn id="1071" idx="3"/>
              </p:cNvCxnSpPr>
              <p:nvPr/>
            </p:nvCxnSpPr>
            <p:spPr>
              <a:xfrm flipV="1">
                <a:off x="7268585" y="2034050"/>
                <a:ext cx="191288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Gerade Verbindung 1067"/>
              <p:cNvCxnSpPr>
                <a:stCxn id="1083" idx="5"/>
                <a:endCxn id="1072" idx="7"/>
              </p:cNvCxnSpPr>
              <p:nvPr/>
            </p:nvCxnSpPr>
            <p:spPr>
              <a:xfrm flipH="1">
                <a:off x="7510791" y="2180520"/>
                <a:ext cx="88642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Gerade Verbindung 1068"/>
              <p:cNvCxnSpPr>
                <a:stCxn id="1084" idx="1"/>
                <a:endCxn id="1070" idx="4"/>
              </p:cNvCxnSpPr>
              <p:nvPr/>
            </p:nvCxnSpPr>
            <p:spPr>
              <a:xfrm flipV="1">
                <a:off x="7268585" y="1664801"/>
                <a:ext cx="216747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0" name="Ellipse 1069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1" name="Ellipse 1070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2" name="Ellipse 1071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73" name="Gerade Verbindung 1072"/>
              <p:cNvCxnSpPr>
                <a:stCxn id="1085" idx="7"/>
                <a:endCxn id="1075" idx="1"/>
              </p:cNvCxnSpPr>
              <p:nvPr/>
            </p:nvCxnSpPr>
            <p:spPr>
              <a:xfrm>
                <a:off x="6914911" y="2363937"/>
                <a:ext cx="544962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4" name="Gruppieren 1073"/>
              <p:cNvGrpSpPr/>
              <p:nvPr/>
            </p:nvGrpSpPr>
            <p:grpSpPr>
              <a:xfrm rot="4500000">
                <a:off x="7398005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1082" name="Ellipse 1081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3" name="Ellipse 1082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4" name="Ellipse 1083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5" name="Ellipse 1084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75" name="Ellipse 1074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76" name="Gerade Verbindung 1075"/>
              <p:cNvCxnSpPr>
                <a:stCxn id="1082" idx="5"/>
                <a:endCxn id="1075" idx="7"/>
              </p:cNvCxnSpPr>
              <p:nvPr/>
            </p:nvCxnSpPr>
            <p:spPr>
              <a:xfrm flipH="1">
                <a:off x="7510791" y="2082222"/>
                <a:ext cx="455495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Gerade Verbindung 1076"/>
              <p:cNvCxnSpPr>
                <a:stCxn id="1070" idx="3"/>
                <a:endCxn id="1085" idx="1"/>
              </p:cNvCxnSpPr>
              <p:nvPr/>
            </p:nvCxnSpPr>
            <p:spPr>
              <a:xfrm flipH="1">
                <a:off x="6901732" y="1654256"/>
                <a:ext cx="558141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Gerade Verbindung 1077"/>
              <p:cNvCxnSpPr>
                <a:stCxn id="1083" idx="5"/>
                <a:endCxn id="1075" idx="0"/>
              </p:cNvCxnSpPr>
              <p:nvPr/>
            </p:nvCxnSpPr>
            <p:spPr>
              <a:xfrm flipH="1">
                <a:off x="7485332" y="2180520"/>
                <a:ext cx="114101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Gerade Verbindung 1078"/>
              <p:cNvCxnSpPr>
                <a:stCxn id="1084" idx="6"/>
                <a:endCxn id="1075" idx="1"/>
              </p:cNvCxnSpPr>
              <p:nvPr/>
            </p:nvCxnSpPr>
            <p:spPr>
              <a:xfrm>
                <a:off x="7259902" y="2282414"/>
                <a:ext cx="199971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Gerade Verbindung 1079"/>
              <p:cNvCxnSpPr>
                <a:stCxn id="1071" idx="3"/>
                <a:endCxn id="1085" idx="0"/>
              </p:cNvCxnSpPr>
              <p:nvPr/>
            </p:nvCxnSpPr>
            <p:spPr>
              <a:xfrm flipH="1">
                <a:off x="6918507" y="2034050"/>
                <a:ext cx="541366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Gerade Verbindung 1080"/>
              <p:cNvCxnSpPr>
                <a:stCxn id="1072" idx="2"/>
                <a:endCxn id="1085" idx="0"/>
              </p:cNvCxnSpPr>
              <p:nvPr/>
            </p:nvCxnSpPr>
            <p:spPr>
              <a:xfrm flipH="1" flipV="1">
                <a:off x="6918507" y="2336616"/>
                <a:ext cx="530821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3" name="Gruppieren 972"/>
            <p:cNvGrpSpPr/>
            <p:nvPr/>
          </p:nvGrpSpPr>
          <p:grpSpPr>
            <a:xfrm>
              <a:off x="5100122" y="3507378"/>
              <a:ext cx="1211390" cy="1211390"/>
              <a:chOff x="5100122" y="3507378"/>
              <a:chExt cx="1211390" cy="1211390"/>
            </a:xfrm>
          </p:grpSpPr>
          <p:cxnSp>
            <p:nvCxnSpPr>
              <p:cNvPr id="1036" name="Gerade Verbindung 1035"/>
              <p:cNvCxnSpPr>
                <a:stCxn id="1057" idx="3"/>
                <a:endCxn id="1045" idx="5"/>
              </p:cNvCxnSpPr>
              <p:nvPr/>
            </p:nvCxnSpPr>
            <p:spPr>
              <a:xfrm flipH="1" flipV="1">
                <a:off x="5784095" y="3568841"/>
                <a:ext cx="440820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Gerade Verbindung 1036"/>
              <p:cNvCxnSpPr>
                <a:stCxn id="1057" idx="4"/>
                <a:endCxn id="1046" idx="6"/>
              </p:cNvCxnSpPr>
              <p:nvPr/>
            </p:nvCxnSpPr>
            <p:spPr>
              <a:xfrm flipH="1" flipV="1">
                <a:off x="5794640" y="3923176"/>
                <a:ext cx="426679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Gerade Verbindung 1037"/>
              <p:cNvCxnSpPr>
                <a:stCxn id="1057" idx="4"/>
                <a:endCxn id="1047" idx="7"/>
              </p:cNvCxnSpPr>
              <p:nvPr/>
            </p:nvCxnSpPr>
            <p:spPr>
              <a:xfrm flipH="1">
                <a:off x="5784095" y="3974945"/>
                <a:ext cx="437224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Gerade Verbindung 1038"/>
              <p:cNvCxnSpPr>
                <a:stCxn id="1045" idx="4"/>
                <a:endCxn id="1058" idx="2"/>
              </p:cNvCxnSpPr>
              <p:nvPr/>
            </p:nvCxnSpPr>
            <p:spPr>
              <a:xfrm>
                <a:off x="5758636" y="3579386"/>
                <a:ext cx="121288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Gerade Verbindung 1039"/>
              <p:cNvCxnSpPr>
                <a:stCxn id="1058" idx="3"/>
                <a:endCxn id="1046" idx="5"/>
              </p:cNvCxnSpPr>
              <p:nvPr/>
            </p:nvCxnSpPr>
            <p:spPr>
              <a:xfrm flipH="1" flipV="1">
                <a:off x="5784095" y="3948635"/>
                <a:ext cx="73967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Gerade Verbindung 1040"/>
              <p:cNvCxnSpPr>
                <a:stCxn id="1059" idx="7"/>
                <a:endCxn id="1047" idx="1"/>
              </p:cNvCxnSpPr>
              <p:nvPr/>
            </p:nvCxnSpPr>
            <p:spPr>
              <a:xfrm>
                <a:off x="5553572" y="4180224"/>
                <a:ext cx="179605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Gerade Verbindung 1041"/>
              <p:cNvCxnSpPr>
                <a:stCxn id="1059" idx="1"/>
                <a:endCxn id="1046" idx="3"/>
              </p:cNvCxnSpPr>
              <p:nvPr/>
            </p:nvCxnSpPr>
            <p:spPr>
              <a:xfrm flipV="1">
                <a:off x="5540393" y="3948635"/>
                <a:ext cx="192784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Gerade Verbindung 1042"/>
              <p:cNvCxnSpPr>
                <a:stCxn id="1058" idx="5"/>
                <a:endCxn id="1047" idx="7"/>
              </p:cNvCxnSpPr>
              <p:nvPr/>
            </p:nvCxnSpPr>
            <p:spPr>
              <a:xfrm flipH="1">
                <a:off x="5784095" y="4095105"/>
                <a:ext cx="87146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Gerade Verbindung 1043"/>
              <p:cNvCxnSpPr>
                <a:stCxn id="1059" idx="1"/>
                <a:endCxn id="1045" idx="4"/>
              </p:cNvCxnSpPr>
              <p:nvPr/>
            </p:nvCxnSpPr>
            <p:spPr>
              <a:xfrm flipV="1">
                <a:off x="5540393" y="3579386"/>
                <a:ext cx="218243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5" name="Ellipse 1044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6" name="Ellipse 1045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7" name="Ellipse 1046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8" name="Gerade Verbindung 1047"/>
              <p:cNvCxnSpPr>
                <a:stCxn id="1060" idx="7"/>
                <a:endCxn id="1050" idx="1"/>
              </p:cNvCxnSpPr>
              <p:nvPr/>
            </p:nvCxnSpPr>
            <p:spPr>
              <a:xfrm>
                <a:off x="5186719" y="4278522"/>
                <a:ext cx="546458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9" name="Gruppieren 1048"/>
              <p:cNvGrpSpPr/>
              <p:nvPr/>
            </p:nvGrpSpPr>
            <p:grpSpPr>
              <a:xfrm rot="4500000">
                <a:off x="5669813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1057" name="Ellipse 1056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8" name="Ellipse 1057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9" name="Ellipse 1058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60" name="Ellipse 1059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50" name="Ellipse 1049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51" name="Gerade Verbindung 1050"/>
              <p:cNvCxnSpPr>
                <a:stCxn id="1057" idx="5"/>
                <a:endCxn id="1050" idx="7"/>
              </p:cNvCxnSpPr>
              <p:nvPr/>
            </p:nvCxnSpPr>
            <p:spPr>
              <a:xfrm flipH="1">
                <a:off x="5784095" y="3996807"/>
                <a:ext cx="453999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Gerade Verbindung 1051"/>
              <p:cNvCxnSpPr>
                <a:stCxn id="1045" idx="3"/>
                <a:endCxn id="1060" idx="1"/>
              </p:cNvCxnSpPr>
              <p:nvPr/>
            </p:nvCxnSpPr>
            <p:spPr>
              <a:xfrm flipH="1">
                <a:off x="5173540" y="3568841"/>
                <a:ext cx="559637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Gerade Verbindung 1052"/>
              <p:cNvCxnSpPr>
                <a:stCxn id="1058" idx="5"/>
                <a:endCxn id="1050" idx="0"/>
              </p:cNvCxnSpPr>
              <p:nvPr/>
            </p:nvCxnSpPr>
            <p:spPr>
              <a:xfrm flipH="1">
                <a:off x="5758636" y="4095105"/>
                <a:ext cx="112605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Gerade Verbindung 1053"/>
              <p:cNvCxnSpPr>
                <a:stCxn id="1059" idx="6"/>
                <a:endCxn id="1050" idx="1"/>
              </p:cNvCxnSpPr>
              <p:nvPr/>
            </p:nvCxnSpPr>
            <p:spPr>
              <a:xfrm>
                <a:off x="5531710" y="4196999"/>
                <a:ext cx="201467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Gerade Verbindung 1054"/>
              <p:cNvCxnSpPr>
                <a:stCxn id="1046" idx="3"/>
                <a:endCxn id="1060" idx="0"/>
              </p:cNvCxnSpPr>
              <p:nvPr/>
            </p:nvCxnSpPr>
            <p:spPr>
              <a:xfrm flipH="1">
                <a:off x="5190315" y="3948635"/>
                <a:ext cx="542862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Gerade Verbindung 1055"/>
              <p:cNvCxnSpPr>
                <a:stCxn id="1047" idx="2"/>
                <a:endCxn id="1060" idx="0"/>
              </p:cNvCxnSpPr>
              <p:nvPr/>
            </p:nvCxnSpPr>
            <p:spPr>
              <a:xfrm flipH="1" flipV="1">
                <a:off x="5190315" y="4251201"/>
                <a:ext cx="532317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4" name="Gruppieren 973"/>
            <p:cNvGrpSpPr/>
            <p:nvPr/>
          </p:nvGrpSpPr>
          <p:grpSpPr>
            <a:xfrm>
              <a:off x="6828314" y="3507378"/>
              <a:ext cx="1211390" cy="1211390"/>
              <a:chOff x="6828314" y="3507378"/>
              <a:chExt cx="1211390" cy="1211390"/>
            </a:xfrm>
          </p:grpSpPr>
          <p:cxnSp>
            <p:nvCxnSpPr>
              <p:cNvPr id="1011" name="Gerade Verbindung 1010"/>
              <p:cNvCxnSpPr>
                <a:stCxn id="1032" idx="3"/>
                <a:endCxn id="1020" idx="5"/>
              </p:cNvCxnSpPr>
              <p:nvPr/>
            </p:nvCxnSpPr>
            <p:spPr>
              <a:xfrm flipH="1" flipV="1">
                <a:off x="7510791" y="3568841"/>
                <a:ext cx="442316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Gerade Verbindung 1011"/>
              <p:cNvCxnSpPr>
                <a:stCxn id="1032" idx="4"/>
                <a:endCxn id="1021" idx="6"/>
              </p:cNvCxnSpPr>
              <p:nvPr/>
            </p:nvCxnSpPr>
            <p:spPr>
              <a:xfrm flipH="1" flipV="1">
                <a:off x="7521336" y="3923176"/>
                <a:ext cx="428175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Gerade Verbindung 1012"/>
              <p:cNvCxnSpPr>
                <a:stCxn id="1032" idx="4"/>
                <a:endCxn id="1022" idx="7"/>
              </p:cNvCxnSpPr>
              <p:nvPr/>
            </p:nvCxnSpPr>
            <p:spPr>
              <a:xfrm flipH="1">
                <a:off x="7510791" y="3974945"/>
                <a:ext cx="438720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Gerade Verbindung 1013"/>
              <p:cNvCxnSpPr>
                <a:stCxn id="1020" idx="4"/>
                <a:endCxn id="1033" idx="2"/>
              </p:cNvCxnSpPr>
              <p:nvPr/>
            </p:nvCxnSpPr>
            <p:spPr>
              <a:xfrm>
                <a:off x="7485332" y="3579386"/>
                <a:ext cx="122784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Gerade Verbindung 1014"/>
              <p:cNvCxnSpPr>
                <a:stCxn id="1033" idx="3"/>
                <a:endCxn id="1021" idx="5"/>
              </p:cNvCxnSpPr>
              <p:nvPr/>
            </p:nvCxnSpPr>
            <p:spPr>
              <a:xfrm flipH="1" flipV="1">
                <a:off x="7510791" y="3948635"/>
                <a:ext cx="75463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Gerade Verbindung 1015"/>
              <p:cNvCxnSpPr>
                <a:stCxn id="1034" idx="7"/>
                <a:endCxn id="1022" idx="1"/>
              </p:cNvCxnSpPr>
              <p:nvPr/>
            </p:nvCxnSpPr>
            <p:spPr>
              <a:xfrm>
                <a:off x="7281764" y="4180224"/>
                <a:ext cx="178109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Gerade Verbindung 1016"/>
              <p:cNvCxnSpPr>
                <a:stCxn id="1034" idx="1"/>
                <a:endCxn id="1021" idx="3"/>
              </p:cNvCxnSpPr>
              <p:nvPr/>
            </p:nvCxnSpPr>
            <p:spPr>
              <a:xfrm flipV="1">
                <a:off x="7268585" y="3948635"/>
                <a:ext cx="191288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Gerade Verbindung 1017"/>
              <p:cNvCxnSpPr>
                <a:stCxn id="1033" idx="5"/>
                <a:endCxn id="1022" idx="7"/>
              </p:cNvCxnSpPr>
              <p:nvPr/>
            </p:nvCxnSpPr>
            <p:spPr>
              <a:xfrm flipH="1">
                <a:off x="7510791" y="4095105"/>
                <a:ext cx="88642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Gerade Verbindung 1018"/>
              <p:cNvCxnSpPr>
                <a:stCxn id="1034" idx="1"/>
                <a:endCxn id="1020" idx="4"/>
              </p:cNvCxnSpPr>
              <p:nvPr/>
            </p:nvCxnSpPr>
            <p:spPr>
              <a:xfrm flipV="1">
                <a:off x="7268585" y="3579386"/>
                <a:ext cx="216747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0" name="Ellipse 1019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1" name="Ellipse 1020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2" name="Ellipse 1021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23" name="Gerade Verbindung 1022"/>
              <p:cNvCxnSpPr>
                <a:stCxn id="1035" idx="7"/>
                <a:endCxn id="1025" idx="1"/>
              </p:cNvCxnSpPr>
              <p:nvPr/>
            </p:nvCxnSpPr>
            <p:spPr>
              <a:xfrm>
                <a:off x="6914911" y="4278522"/>
                <a:ext cx="544962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4" name="Gruppieren 1023"/>
              <p:cNvGrpSpPr/>
              <p:nvPr/>
            </p:nvGrpSpPr>
            <p:grpSpPr>
              <a:xfrm rot="4500000">
                <a:off x="7398005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1032" name="Ellipse 1031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3" name="Ellipse 1032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4" name="Ellipse 1033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5" name="Ellipse 1034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25" name="Ellipse 1024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26" name="Gerade Verbindung 1025"/>
              <p:cNvCxnSpPr>
                <a:stCxn id="1032" idx="5"/>
                <a:endCxn id="1025" idx="7"/>
              </p:cNvCxnSpPr>
              <p:nvPr/>
            </p:nvCxnSpPr>
            <p:spPr>
              <a:xfrm flipH="1">
                <a:off x="7510791" y="3996807"/>
                <a:ext cx="455495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Gerade Verbindung 1026"/>
              <p:cNvCxnSpPr>
                <a:stCxn id="1020" idx="3"/>
                <a:endCxn id="1035" idx="1"/>
              </p:cNvCxnSpPr>
              <p:nvPr/>
            </p:nvCxnSpPr>
            <p:spPr>
              <a:xfrm flipH="1">
                <a:off x="6901732" y="3568841"/>
                <a:ext cx="558141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Gerade Verbindung 1027"/>
              <p:cNvCxnSpPr>
                <a:stCxn id="1033" idx="5"/>
                <a:endCxn id="1025" idx="0"/>
              </p:cNvCxnSpPr>
              <p:nvPr/>
            </p:nvCxnSpPr>
            <p:spPr>
              <a:xfrm flipH="1">
                <a:off x="7485332" y="4095105"/>
                <a:ext cx="114101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Gerade Verbindung 1028"/>
              <p:cNvCxnSpPr>
                <a:stCxn id="1034" idx="6"/>
                <a:endCxn id="1025" idx="1"/>
              </p:cNvCxnSpPr>
              <p:nvPr/>
            </p:nvCxnSpPr>
            <p:spPr>
              <a:xfrm>
                <a:off x="7259902" y="4196999"/>
                <a:ext cx="199971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Gerade Verbindung 1029"/>
              <p:cNvCxnSpPr>
                <a:stCxn id="1021" idx="3"/>
                <a:endCxn id="1035" idx="0"/>
              </p:cNvCxnSpPr>
              <p:nvPr/>
            </p:nvCxnSpPr>
            <p:spPr>
              <a:xfrm flipH="1">
                <a:off x="6918507" y="3948635"/>
                <a:ext cx="541366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Gerade Verbindung 1030"/>
              <p:cNvCxnSpPr>
                <a:stCxn id="1022" idx="2"/>
                <a:endCxn id="1035" idx="0"/>
              </p:cNvCxnSpPr>
              <p:nvPr/>
            </p:nvCxnSpPr>
            <p:spPr>
              <a:xfrm flipH="1" flipV="1">
                <a:off x="6918507" y="4251201"/>
                <a:ext cx="530821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5" name="Gruppieren 974"/>
            <p:cNvGrpSpPr/>
            <p:nvPr/>
          </p:nvGrpSpPr>
          <p:grpSpPr>
            <a:xfrm>
              <a:off x="5758087" y="1546195"/>
              <a:ext cx="3455034" cy="1180688"/>
              <a:chOff x="5758087" y="1408555"/>
              <a:chExt cx="3455034" cy="1180688"/>
            </a:xfrm>
          </p:grpSpPr>
          <p:sp>
            <p:nvSpPr>
              <p:cNvPr id="1003" name="Runde Klammer links 1002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4" name="Runde Klammer links 1003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5" name="Runde Klammer links 1004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6" name="Runde Klammer links 1005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7" name="Runde Klammer links 1006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8" name="Runde Klammer links 1007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9" name="Runde Klammer links 1008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0" name="Runde Klammer links 1009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976" name="Gerade Verbindung 975"/>
            <p:cNvCxnSpPr/>
            <p:nvPr/>
          </p:nvCxnSpPr>
          <p:spPr>
            <a:xfrm>
              <a:off x="5155538" y="238268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7" name="Gruppieren 976"/>
            <p:cNvGrpSpPr/>
            <p:nvPr/>
          </p:nvGrpSpPr>
          <p:grpSpPr>
            <a:xfrm>
              <a:off x="5757539" y="3455578"/>
              <a:ext cx="3455034" cy="1180688"/>
              <a:chOff x="5758087" y="1408555"/>
              <a:chExt cx="3455034" cy="1180688"/>
            </a:xfrm>
          </p:grpSpPr>
          <p:sp>
            <p:nvSpPr>
              <p:cNvPr id="995" name="Runde Klammer links 994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6" name="Runde Klammer links 995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7" name="Runde Klammer links 996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8" name="Runde Klammer links 997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9" name="Runde Klammer links 998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0" name="Runde Klammer links 999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1" name="Runde Klammer links 1000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2" name="Runde Klammer links 1001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978" name="Gerade Verbindung 977"/>
            <p:cNvCxnSpPr/>
            <p:nvPr/>
          </p:nvCxnSpPr>
          <p:spPr>
            <a:xfrm>
              <a:off x="5522806" y="2276872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Gerade Verbindung 978"/>
            <p:cNvCxnSpPr/>
            <p:nvPr/>
          </p:nvCxnSpPr>
          <p:spPr>
            <a:xfrm>
              <a:off x="5890074" y="2175486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Gerade Verbindung 979"/>
            <p:cNvCxnSpPr/>
            <p:nvPr/>
          </p:nvCxnSpPr>
          <p:spPr>
            <a:xfrm>
              <a:off x="6257343" y="208269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Gerade Verbindung 980"/>
            <p:cNvCxnSpPr/>
            <p:nvPr/>
          </p:nvCxnSpPr>
          <p:spPr>
            <a:xfrm>
              <a:off x="6882483" y="237606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Gerade Verbindung 981"/>
            <p:cNvCxnSpPr/>
            <p:nvPr/>
          </p:nvCxnSpPr>
          <p:spPr>
            <a:xfrm>
              <a:off x="7249751" y="2276872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Gerade Verbindung 982"/>
            <p:cNvCxnSpPr/>
            <p:nvPr/>
          </p:nvCxnSpPr>
          <p:spPr>
            <a:xfrm>
              <a:off x="7617019" y="2168866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Gerade Verbindung 983"/>
            <p:cNvCxnSpPr/>
            <p:nvPr/>
          </p:nvCxnSpPr>
          <p:spPr>
            <a:xfrm>
              <a:off x="7984288" y="207607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5" name="Rechteck 984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86" name="Gerade Verbindung 985"/>
            <p:cNvCxnSpPr/>
            <p:nvPr/>
          </p:nvCxnSpPr>
          <p:spPr>
            <a:xfrm>
              <a:off x="5155538" y="4316332"/>
              <a:ext cx="0" cy="114163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Gerade Verbindung 986"/>
            <p:cNvCxnSpPr/>
            <p:nvPr/>
          </p:nvCxnSpPr>
          <p:spPr>
            <a:xfrm>
              <a:off x="5522806" y="4210521"/>
              <a:ext cx="0" cy="124744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Gerade Verbindung 987"/>
            <p:cNvCxnSpPr/>
            <p:nvPr/>
          </p:nvCxnSpPr>
          <p:spPr>
            <a:xfrm>
              <a:off x="5890074" y="4109135"/>
              <a:ext cx="0" cy="134883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Gerade Verbindung 988"/>
            <p:cNvCxnSpPr/>
            <p:nvPr/>
          </p:nvCxnSpPr>
          <p:spPr>
            <a:xfrm flipH="1">
              <a:off x="6256096" y="4016342"/>
              <a:ext cx="1247" cy="144162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Gerade Verbindung 989"/>
            <p:cNvCxnSpPr/>
            <p:nvPr/>
          </p:nvCxnSpPr>
          <p:spPr>
            <a:xfrm>
              <a:off x="6882483" y="4309712"/>
              <a:ext cx="1247" cy="114825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Gerade Verbindung 990"/>
            <p:cNvCxnSpPr/>
            <p:nvPr/>
          </p:nvCxnSpPr>
          <p:spPr>
            <a:xfrm flipH="1">
              <a:off x="7249751" y="4210521"/>
              <a:ext cx="2" cy="124744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Gerade Verbindung 991"/>
            <p:cNvCxnSpPr/>
            <p:nvPr/>
          </p:nvCxnSpPr>
          <p:spPr>
            <a:xfrm>
              <a:off x="7617019" y="4102515"/>
              <a:ext cx="416" cy="13554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Gerade Verbindung 992"/>
            <p:cNvCxnSpPr/>
            <p:nvPr/>
          </p:nvCxnSpPr>
          <p:spPr>
            <a:xfrm>
              <a:off x="7984288" y="4009722"/>
              <a:ext cx="0" cy="144824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Gerade Verbindung 993"/>
            <p:cNvCxnSpPr/>
            <p:nvPr/>
          </p:nvCxnSpPr>
          <p:spPr>
            <a:xfrm>
              <a:off x="4355976" y="5457968"/>
              <a:ext cx="4392488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2" name="Gruppieren 1251"/>
          <p:cNvGrpSpPr/>
          <p:nvPr/>
        </p:nvGrpSpPr>
        <p:grpSpPr>
          <a:xfrm>
            <a:off x="4283968" y="980728"/>
            <a:ext cx="5112568" cy="4536504"/>
            <a:chOff x="4283968" y="980728"/>
            <a:chExt cx="5112568" cy="4536504"/>
          </a:xfrm>
        </p:grpSpPr>
        <p:sp>
          <p:nvSpPr>
            <p:cNvPr id="1253" name="Rechteck 1252"/>
            <p:cNvSpPr/>
            <p:nvPr/>
          </p:nvSpPr>
          <p:spPr>
            <a:xfrm>
              <a:off x="4283968" y="980728"/>
              <a:ext cx="5112568" cy="4536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54" name="Gerade Verbindung 1253"/>
            <p:cNvCxnSpPr>
              <a:stCxn id="1388" idx="3"/>
              <a:endCxn id="1384" idx="5"/>
            </p:cNvCxnSpPr>
            <p:nvPr/>
          </p:nvCxnSpPr>
          <p:spPr>
            <a:xfrm flipH="1" flipV="1">
              <a:off x="5789063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Gerade Verbindung 1254"/>
            <p:cNvCxnSpPr>
              <a:stCxn id="1388" idx="4"/>
              <a:endCxn id="1385" idx="6"/>
            </p:cNvCxnSpPr>
            <p:nvPr/>
          </p:nvCxnSpPr>
          <p:spPr>
            <a:xfrm flipH="1" flipV="1">
              <a:off x="5799608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Gerade Verbindung 1255"/>
            <p:cNvCxnSpPr>
              <a:stCxn id="1388" idx="4"/>
              <a:endCxn id="1386" idx="6"/>
            </p:cNvCxnSpPr>
            <p:nvPr/>
          </p:nvCxnSpPr>
          <p:spPr>
            <a:xfrm flipH="1">
              <a:off x="5799608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Gerade Verbindung 1256"/>
            <p:cNvCxnSpPr>
              <a:stCxn id="1384" idx="4"/>
              <a:endCxn id="1389" idx="2"/>
            </p:cNvCxnSpPr>
            <p:nvPr/>
          </p:nvCxnSpPr>
          <p:spPr>
            <a:xfrm>
              <a:off x="576360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Gerade Verbindung 1257"/>
            <p:cNvCxnSpPr>
              <a:stCxn id="1389" idx="3"/>
              <a:endCxn id="1385" idx="5"/>
            </p:cNvCxnSpPr>
            <p:nvPr/>
          </p:nvCxnSpPr>
          <p:spPr>
            <a:xfrm flipH="1" flipV="1">
              <a:off x="578906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Gerade Verbindung 1258"/>
            <p:cNvCxnSpPr>
              <a:stCxn id="1390" idx="7"/>
              <a:endCxn id="1386" idx="1"/>
            </p:cNvCxnSpPr>
            <p:nvPr/>
          </p:nvCxnSpPr>
          <p:spPr>
            <a:xfrm>
              <a:off x="5599166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Gerade Verbindung 1259"/>
            <p:cNvCxnSpPr>
              <a:stCxn id="1390" idx="1"/>
              <a:endCxn id="1385" idx="3"/>
            </p:cNvCxnSpPr>
            <p:nvPr/>
          </p:nvCxnSpPr>
          <p:spPr>
            <a:xfrm flipV="1">
              <a:off x="5599166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Gerade Verbindung 1260"/>
            <p:cNvCxnSpPr>
              <a:stCxn id="1389" idx="5"/>
              <a:endCxn id="1386" idx="7"/>
            </p:cNvCxnSpPr>
            <p:nvPr/>
          </p:nvCxnSpPr>
          <p:spPr>
            <a:xfrm flipH="1">
              <a:off x="578906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Gerade Verbindung 1261"/>
            <p:cNvCxnSpPr>
              <a:stCxn id="1390" idx="2"/>
              <a:endCxn id="1384" idx="4"/>
            </p:cNvCxnSpPr>
            <p:nvPr/>
          </p:nvCxnSpPr>
          <p:spPr>
            <a:xfrm flipV="1">
              <a:off x="5573707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Gerade Verbindung 1262"/>
            <p:cNvCxnSpPr>
              <a:stCxn id="1391" idx="7"/>
              <a:endCxn id="1387" idx="1"/>
            </p:cNvCxnSpPr>
            <p:nvPr/>
          </p:nvCxnSpPr>
          <p:spPr>
            <a:xfrm>
              <a:off x="5219372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4" name="Gruppieren 1263"/>
            <p:cNvGrpSpPr/>
            <p:nvPr/>
          </p:nvGrpSpPr>
          <p:grpSpPr>
            <a:xfrm rot="5400000">
              <a:off x="5727600" y="1592793"/>
              <a:ext cx="72008" cy="1211390"/>
              <a:chOff x="5005544" y="1592793"/>
              <a:chExt cx="72008" cy="1211390"/>
            </a:xfrm>
          </p:grpSpPr>
          <p:sp>
            <p:nvSpPr>
              <p:cNvPr id="1388" name="Ellipse 1387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9" name="Ellipse 1388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0" name="Ellipse 1389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1" name="Ellipse 1390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65" name="Gruppieren 1264"/>
            <p:cNvGrpSpPr/>
            <p:nvPr/>
          </p:nvGrpSpPr>
          <p:grpSpPr>
            <a:xfrm>
              <a:off x="5727600" y="1592793"/>
              <a:ext cx="72008" cy="1211390"/>
              <a:chOff x="5722632" y="1592793"/>
              <a:chExt cx="72008" cy="1211390"/>
            </a:xfrm>
          </p:grpSpPr>
          <p:sp>
            <p:nvSpPr>
              <p:cNvPr id="1384" name="Ellipse 1383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5" name="Ellipse 1384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6" name="Ellipse 1385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7" name="Ellipse 1386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266" name="Gerade Verbindung 1265"/>
            <p:cNvCxnSpPr>
              <a:stCxn id="1388" idx="5"/>
              <a:endCxn id="1387" idx="7"/>
            </p:cNvCxnSpPr>
            <p:nvPr/>
          </p:nvCxnSpPr>
          <p:spPr>
            <a:xfrm flipH="1">
              <a:off x="5789063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Gerade Verbindung 1266"/>
            <p:cNvCxnSpPr>
              <a:stCxn id="1384" idx="3"/>
              <a:endCxn id="1391" idx="1"/>
            </p:cNvCxnSpPr>
            <p:nvPr/>
          </p:nvCxnSpPr>
          <p:spPr>
            <a:xfrm flipH="1">
              <a:off x="5219372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Gerade Verbindung 1267"/>
            <p:cNvCxnSpPr>
              <a:stCxn id="1389" idx="6"/>
              <a:endCxn id="1387" idx="0"/>
            </p:cNvCxnSpPr>
            <p:nvPr/>
          </p:nvCxnSpPr>
          <p:spPr>
            <a:xfrm flipH="1">
              <a:off x="576360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Gerade Verbindung 1268"/>
            <p:cNvCxnSpPr>
              <a:stCxn id="1390" idx="6"/>
              <a:endCxn id="1387" idx="0"/>
            </p:cNvCxnSpPr>
            <p:nvPr/>
          </p:nvCxnSpPr>
          <p:spPr>
            <a:xfrm>
              <a:off x="5573707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Gerade Verbindung 1269"/>
            <p:cNvCxnSpPr>
              <a:stCxn id="1385" idx="2"/>
              <a:endCxn id="1391" idx="0"/>
            </p:cNvCxnSpPr>
            <p:nvPr/>
          </p:nvCxnSpPr>
          <p:spPr>
            <a:xfrm flipH="1">
              <a:off x="5229917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Gerade Verbindung 1270"/>
            <p:cNvCxnSpPr>
              <a:stCxn id="1386" idx="2"/>
              <a:endCxn id="1391" idx="0"/>
            </p:cNvCxnSpPr>
            <p:nvPr/>
          </p:nvCxnSpPr>
          <p:spPr>
            <a:xfrm flipH="1" flipV="1">
              <a:off x="5229917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Gerade Verbindung 1271"/>
            <p:cNvCxnSpPr>
              <a:stCxn id="1380" idx="3"/>
              <a:endCxn id="1376" idx="5"/>
            </p:cNvCxnSpPr>
            <p:nvPr/>
          </p:nvCxnSpPr>
          <p:spPr>
            <a:xfrm flipH="1" flipV="1">
              <a:off x="7507410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Gerade Verbindung 1272"/>
            <p:cNvCxnSpPr>
              <a:stCxn id="1380" idx="4"/>
              <a:endCxn id="1377" idx="6"/>
            </p:cNvCxnSpPr>
            <p:nvPr/>
          </p:nvCxnSpPr>
          <p:spPr>
            <a:xfrm flipH="1" flipV="1">
              <a:off x="7517955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Gerade Verbindung 1273"/>
            <p:cNvCxnSpPr>
              <a:stCxn id="1380" idx="4"/>
              <a:endCxn id="1378" idx="6"/>
            </p:cNvCxnSpPr>
            <p:nvPr/>
          </p:nvCxnSpPr>
          <p:spPr>
            <a:xfrm flipH="1">
              <a:off x="7517955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Gerade Verbindung 1274"/>
            <p:cNvCxnSpPr>
              <a:stCxn id="1376" idx="4"/>
              <a:endCxn id="1381" idx="2"/>
            </p:cNvCxnSpPr>
            <p:nvPr/>
          </p:nvCxnSpPr>
          <p:spPr>
            <a:xfrm>
              <a:off x="7481951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Gerade Verbindung 1275"/>
            <p:cNvCxnSpPr>
              <a:stCxn id="1381" idx="3"/>
              <a:endCxn id="1377" idx="5"/>
            </p:cNvCxnSpPr>
            <p:nvPr/>
          </p:nvCxnSpPr>
          <p:spPr>
            <a:xfrm flipH="1" flipV="1">
              <a:off x="7507410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Gerade Verbindung 1276"/>
            <p:cNvCxnSpPr>
              <a:stCxn id="1382" idx="7"/>
              <a:endCxn id="1378" idx="1"/>
            </p:cNvCxnSpPr>
            <p:nvPr/>
          </p:nvCxnSpPr>
          <p:spPr>
            <a:xfrm>
              <a:off x="731751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Gerade Verbindung 1277"/>
            <p:cNvCxnSpPr>
              <a:stCxn id="1382" idx="1"/>
              <a:endCxn id="1377" idx="3"/>
            </p:cNvCxnSpPr>
            <p:nvPr/>
          </p:nvCxnSpPr>
          <p:spPr>
            <a:xfrm flipV="1">
              <a:off x="731751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Gerade Verbindung 1278"/>
            <p:cNvCxnSpPr>
              <a:stCxn id="1381" idx="5"/>
              <a:endCxn id="1378" idx="7"/>
            </p:cNvCxnSpPr>
            <p:nvPr/>
          </p:nvCxnSpPr>
          <p:spPr>
            <a:xfrm flipH="1">
              <a:off x="7507410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Gerade Verbindung 1279"/>
            <p:cNvCxnSpPr>
              <a:stCxn id="1382" idx="2"/>
              <a:endCxn id="1376" idx="4"/>
            </p:cNvCxnSpPr>
            <p:nvPr/>
          </p:nvCxnSpPr>
          <p:spPr>
            <a:xfrm flipV="1">
              <a:off x="729205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Gerade Verbindung 1280"/>
            <p:cNvCxnSpPr>
              <a:stCxn id="1383" idx="7"/>
              <a:endCxn id="1379" idx="1"/>
            </p:cNvCxnSpPr>
            <p:nvPr/>
          </p:nvCxnSpPr>
          <p:spPr>
            <a:xfrm>
              <a:off x="6937719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2" name="Gruppieren 1281"/>
            <p:cNvGrpSpPr/>
            <p:nvPr/>
          </p:nvGrpSpPr>
          <p:grpSpPr>
            <a:xfrm rot="5400000">
              <a:off x="7445947" y="1592793"/>
              <a:ext cx="72008" cy="1211390"/>
              <a:chOff x="6732240" y="1592793"/>
              <a:chExt cx="72008" cy="1211390"/>
            </a:xfrm>
          </p:grpSpPr>
          <p:sp>
            <p:nvSpPr>
              <p:cNvPr id="1380" name="Ellipse 1379"/>
              <p:cNvSpPr/>
              <p:nvPr/>
            </p:nvSpPr>
            <p:spPr>
              <a:xfrm>
                <a:off x="6732240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1" name="Ellipse 1380"/>
              <p:cNvSpPr/>
              <p:nvPr/>
            </p:nvSpPr>
            <p:spPr>
              <a:xfrm>
                <a:off x="6732240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2" name="Ellipse 1381"/>
              <p:cNvSpPr/>
              <p:nvPr/>
            </p:nvSpPr>
            <p:spPr>
              <a:xfrm>
                <a:off x="6732240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3" name="Ellipse 1382"/>
              <p:cNvSpPr/>
              <p:nvPr/>
            </p:nvSpPr>
            <p:spPr>
              <a:xfrm>
                <a:off x="6732240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83" name="Gruppieren 1282"/>
            <p:cNvGrpSpPr/>
            <p:nvPr/>
          </p:nvGrpSpPr>
          <p:grpSpPr>
            <a:xfrm>
              <a:off x="7445947" y="1592793"/>
              <a:ext cx="72008" cy="1211390"/>
              <a:chOff x="7449328" y="1592793"/>
              <a:chExt cx="72008" cy="1211390"/>
            </a:xfrm>
          </p:grpSpPr>
          <p:sp>
            <p:nvSpPr>
              <p:cNvPr id="1376" name="Ellipse 1375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7" name="Ellipse 1376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8" name="Ellipse 1377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9" name="Ellipse 1378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284" name="Gerade Verbindung 1283"/>
            <p:cNvCxnSpPr>
              <a:stCxn id="1380" idx="5"/>
              <a:endCxn id="1379" idx="7"/>
            </p:cNvCxnSpPr>
            <p:nvPr/>
          </p:nvCxnSpPr>
          <p:spPr>
            <a:xfrm flipH="1">
              <a:off x="7507410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Gerade Verbindung 1284"/>
            <p:cNvCxnSpPr>
              <a:stCxn id="1376" idx="3"/>
              <a:endCxn id="1383" idx="1"/>
            </p:cNvCxnSpPr>
            <p:nvPr/>
          </p:nvCxnSpPr>
          <p:spPr>
            <a:xfrm flipH="1">
              <a:off x="6937719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Gerade Verbindung 1285"/>
            <p:cNvCxnSpPr>
              <a:stCxn id="1381" idx="6"/>
              <a:endCxn id="1379" idx="0"/>
            </p:cNvCxnSpPr>
            <p:nvPr/>
          </p:nvCxnSpPr>
          <p:spPr>
            <a:xfrm flipH="1">
              <a:off x="7481951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Gerade Verbindung 1286"/>
            <p:cNvCxnSpPr>
              <a:stCxn id="1382" idx="6"/>
              <a:endCxn id="1379" idx="0"/>
            </p:cNvCxnSpPr>
            <p:nvPr/>
          </p:nvCxnSpPr>
          <p:spPr>
            <a:xfrm>
              <a:off x="729205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Gerade Verbindung 1287"/>
            <p:cNvCxnSpPr>
              <a:stCxn id="1377" idx="2"/>
              <a:endCxn id="1383" idx="0"/>
            </p:cNvCxnSpPr>
            <p:nvPr/>
          </p:nvCxnSpPr>
          <p:spPr>
            <a:xfrm flipH="1">
              <a:off x="6948264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Gerade Verbindung 1288"/>
            <p:cNvCxnSpPr>
              <a:stCxn id="1378" idx="2"/>
              <a:endCxn id="1383" idx="0"/>
            </p:cNvCxnSpPr>
            <p:nvPr/>
          </p:nvCxnSpPr>
          <p:spPr>
            <a:xfrm flipH="1" flipV="1">
              <a:off x="6948264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Gerade Verbindung 1289"/>
            <p:cNvCxnSpPr>
              <a:stCxn id="1372" idx="3"/>
              <a:endCxn id="1368" idx="5"/>
            </p:cNvCxnSpPr>
            <p:nvPr/>
          </p:nvCxnSpPr>
          <p:spPr>
            <a:xfrm flipH="1" flipV="1">
              <a:off x="5779218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Gerade Verbindung 1290"/>
            <p:cNvCxnSpPr>
              <a:stCxn id="1372" idx="4"/>
              <a:endCxn id="1369" idx="6"/>
            </p:cNvCxnSpPr>
            <p:nvPr/>
          </p:nvCxnSpPr>
          <p:spPr>
            <a:xfrm flipH="1" flipV="1">
              <a:off x="5789763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Gerade Verbindung 1291"/>
            <p:cNvCxnSpPr>
              <a:stCxn id="1372" idx="4"/>
              <a:endCxn id="1370" idx="6"/>
            </p:cNvCxnSpPr>
            <p:nvPr/>
          </p:nvCxnSpPr>
          <p:spPr>
            <a:xfrm flipH="1">
              <a:off x="5789763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Gerade Verbindung 1292"/>
            <p:cNvCxnSpPr>
              <a:stCxn id="1368" idx="4"/>
              <a:endCxn id="1373" idx="2"/>
            </p:cNvCxnSpPr>
            <p:nvPr/>
          </p:nvCxnSpPr>
          <p:spPr>
            <a:xfrm>
              <a:off x="5753759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Gerade Verbindung 1293"/>
            <p:cNvCxnSpPr>
              <a:stCxn id="1373" idx="3"/>
              <a:endCxn id="1369" idx="5"/>
            </p:cNvCxnSpPr>
            <p:nvPr/>
          </p:nvCxnSpPr>
          <p:spPr>
            <a:xfrm flipH="1" flipV="1">
              <a:off x="5779218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Gerade Verbindung 1294"/>
            <p:cNvCxnSpPr>
              <a:stCxn id="1374" idx="7"/>
              <a:endCxn id="1370" idx="1"/>
            </p:cNvCxnSpPr>
            <p:nvPr/>
          </p:nvCxnSpPr>
          <p:spPr>
            <a:xfrm>
              <a:off x="5589321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Gerade Verbindung 1295"/>
            <p:cNvCxnSpPr>
              <a:stCxn id="1374" idx="1"/>
              <a:endCxn id="1369" idx="3"/>
            </p:cNvCxnSpPr>
            <p:nvPr/>
          </p:nvCxnSpPr>
          <p:spPr>
            <a:xfrm flipV="1">
              <a:off x="5589321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Gerade Verbindung 1296"/>
            <p:cNvCxnSpPr>
              <a:stCxn id="1373" idx="5"/>
              <a:endCxn id="1370" idx="7"/>
            </p:cNvCxnSpPr>
            <p:nvPr/>
          </p:nvCxnSpPr>
          <p:spPr>
            <a:xfrm flipH="1">
              <a:off x="5779218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Gerade Verbindung 1297"/>
            <p:cNvCxnSpPr>
              <a:stCxn id="1374" idx="2"/>
              <a:endCxn id="1368" idx="4"/>
            </p:cNvCxnSpPr>
            <p:nvPr/>
          </p:nvCxnSpPr>
          <p:spPr>
            <a:xfrm flipV="1">
              <a:off x="5563862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Gerade Verbindung 1298"/>
            <p:cNvCxnSpPr>
              <a:stCxn id="1375" idx="7"/>
              <a:endCxn id="1371" idx="1"/>
            </p:cNvCxnSpPr>
            <p:nvPr/>
          </p:nvCxnSpPr>
          <p:spPr>
            <a:xfrm>
              <a:off x="5209527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0" name="Gruppieren 1299"/>
            <p:cNvGrpSpPr/>
            <p:nvPr/>
          </p:nvGrpSpPr>
          <p:grpSpPr>
            <a:xfrm rot="5400000">
              <a:off x="5717755" y="3507378"/>
              <a:ext cx="72008" cy="1211390"/>
              <a:chOff x="5005544" y="3507378"/>
              <a:chExt cx="72008" cy="1211390"/>
            </a:xfrm>
          </p:grpSpPr>
          <p:sp>
            <p:nvSpPr>
              <p:cNvPr id="1372" name="Ellipse 1371"/>
              <p:cNvSpPr/>
              <p:nvPr/>
            </p:nvSpPr>
            <p:spPr>
              <a:xfrm>
                <a:off x="5005544" y="3507378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3" name="Ellipse 1372"/>
              <p:cNvSpPr/>
              <p:nvPr/>
            </p:nvSpPr>
            <p:spPr>
              <a:xfrm>
                <a:off x="5005544" y="3887172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4" name="Ellipse 1373"/>
              <p:cNvSpPr/>
              <p:nvPr/>
            </p:nvSpPr>
            <p:spPr>
              <a:xfrm>
                <a:off x="5005544" y="4266966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5" name="Ellipse 1374"/>
              <p:cNvSpPr/>
              <p:nvPr/>
            </p:nvSpPr>
            <p:spPr>
              <a:xfrm>
                <a:off x="5005544" y="4646760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01" name="Gruppieren 1300"/>
            <p:cNvGrpSpPr/>
            <p:nvPr/>
          </p:nvGrpSpPr>
          <p:grpSpPr>
            <a:xfrm>
              <a:off x="5717755" y="3507378"/>
              <a:ext cx="72008" cy="1211390"/>
              <a:chOff x="5722632" y="3507378"/>
              <a:chExt cx="72008" cy="1211390"/>
            </a:xfrm>
          </p:grpSpPr>
          <p:sp>
            <p:nvSpPr>
              <p:cNvPr id="1368" name="Ellipse 1367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9" name="Ellipse 1368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0" name="Ellipse 1369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1" name="Ellipse 1370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302" name="Gerade Verbindung 1301"/>
            <p:cNvCxnSpPr>
              <a:stCxn id="1372" idx="5"/>
              <a:endCxn id="1371" idx="7"/>
            </p:cNvCxnSpPr>
            <p:nvPr/>
          </p:nvCxnSpPr>
          <p:spPr>
            <a:xfrm flipH="1">
              <a:off x="5779218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Gerade Verbindung 1302"/>
            <p:cNvCxnSpPr>
              <a:stCxn id="1368" idx="3"/>
              <a:endCxn id="1375" idx="1"/>
            </p:cNvCxnSpPr>
            <p:nvPr/>
          </p:nvCxnSpPr>
          <p:spPr>
            <a:xfrm flipH="1">
              <a:off x="5209527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Gerade Verbindung 1303"/>
            <p:cNvCxnSpPr>
              <a:stCxn id="1373" idx="6"/>
              <a:endCxn id="1371" idx="0"/>
            </p:cNvCxnSpPr>
            <p:nvPr/>
          </p:nvCxnSpPr>
          <p:spPr>
            <a:xfrm flipH="1">
              <a:off x="5753759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Gerade Verbindung 1304"/>
            <p:cNvCxnSpPr>
              <a:stCxn id="1374" idx="6"/>
              <a:endCxn id="1371" idx="0"/>
            </p:cNvCxnSpPr>
            <p:nvPr/>
          </p:nvCxnSpPr>
          <p:spPr>
            <a:xfrm>
              <a:off x="5563862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Gerade Verbindung 1305"/>
            <p:cNvCxnSpPr>
              <a:stCxn id="1369" idx="2"/>
              <a:endCxn id="1375" idx="0"/>
            </p:cNvCxnSpPr>
            <p:nvPr/>
          </p:nvCxnSpPr>
          <p:spPr>
            <a:xfrm flipH="1">
              <a:off x="5220072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Gerade Verbindung 1306"/>
            <p:cNvCxnSpPr>
              <a:stCxn id="1370" idx="2"/>
              <a:endCxn id="1375" idx="0"/>
            </p:cNvCxnSpPr>
            <p:nvPr/>
          </p:nvCxnSpPr>
          <p:spPr>
            <a:xfrm flipH="1" flipV="1">
              <a:off x="5220072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Gerade Verbindung 1307"/>
            <p:cNvCxnSpPr>
              <a:stCxn id="1364" idx="3"/>
              <a:endCxn id="1360" idx="5"/>
            </p:cNvCxnSpPr>
            <p:nvPr/>
          </p:nvCxnSpPr>
          <p:spPr>
            <a:xfrm flipH="1" flipV="1">
              <a:off x="7507410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Gerade Verbindung 1308"/>
            <p:cNvCxnSpPr>
              <a:stCxn id="1364" idx="4"/>
              <a:endCxn id="1361" idx="6"/>
            </p:cNvCxnSpPr>
            <p:nvPr/>
          </p:nvCxnSpPr>
          <p:spPr>
            <a:xfrm flipH="1" flipV="1">
              <a:off x="7517955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Gerade Verbindung 1309"/>
            <p:cNvCxnSpPr>
              <a:stCxn id="1364" idx="4"/>
              <a:endCxn id="1362" idx="6"/>
            </p:cNvCxnSpPr>
            <p:nvPr/>
          </p:nvCxnSpPr>
          <p:spPr>
            <a:xfrm flipH="1">
              <a:off x="7517955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Gerade Verbindung 1310"/>
            <p:cNvCxnSpPr>
              <a:stCxn id="1360" idx="4"/>
              <a:endCxn id="1365" idx="2"/>
            </p:cNvCxnSpPr>
            <p:nvPr/>
          </p:nvCxnSpPr>
          <p:spPr>
            <a:xfrm>
              <a:off x="7481951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Gerade Verbindung 1311"/>
            <p:cNvCxnSpPr>
              <a:stCxn id="1365" idx="3"/>
              <a:endCxn id="1361" idx="5"/>
            </p:cNvCxnSpPr>
            <p:nvPr/>
          </p:nvCxnSpPr>
          <p:spPr>
            <a:xfrm flipH="1" flipV="1">
              <a:off x="7507410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Gerade Verbindung 1312"/>
            <p:cNvCxnSpPr>
              <a:stCxn id="1366" idx="7"/>
              <a:endCxn id="1362" idx="1"/>
            </p:cNvCxnSpPr>
            <p:nvPr/>
          </p:nvCxnSpPr>
          <p:spPr>
            <a:xfrm>
              <a:off x="7317513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Gerade Verbindung 1313"/>
            <p:cNvCxnSpPr>
              <a:stCxn id="1366" idx="1"/>
              <a:endCxn id="1361" idx="3"/>
            </p:cNvCxnSpPr>
            <p:nvPr/>
          </p:nvCxnSpPr>
          <p:spPr>
            <a:xfrm flipV="1">
              <a:off x="7317513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Gerade Verbindung 1314"/>
            <p:cNvCxnSpPr>
              <a:stCxn id="1365" idx="5"/>
              <a:endCxn id="1362" idx="7"/>
            </p:cNvCxnSpPr>
            <p:nvPr/>
          </p:nvCxnSpPr>
          <p:spPr>
            <a:xfrm flipH="1">
              <a:off x="7507410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Gerade Verbindung 1315"/>
            <p:cNvCxnSpPr>
              <a:stCxn id="1366" idx="2"/>
              <a:endCxn id="1360" idx="4"/>
            </p:cNvCxnSpPr>
            <p:nvPr/>
          </p:nvCxnSpPr>
          <p:spPr>
            <a:xfrm flipV="1">
              <a:off x="7292054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Gerade Verbindung 1316"/>
            <p:cNvCxnSpPr>
              <a:stCxn id="1367" idx="7"/>
              <a:endCxn id="1363" idx="1"/>
            </p:cNvCxnSpPr>
            <p:nvPr/>
          </p:nvCxnSpPr>
          <p:spPr>
            <a:xfrm>
              <a:off x="6937719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8" name="Gruppieren 1317"/>
            <p:cNvGrpSpPr/>
            <p:nvPr/>
          </p:nvGrpSpPr>
          <p:grpSpPr>
            <a:xfrm rot="5400000">
              <a:off x="7445947" y="3507378"/>
              <a:ext cx="72008" cy="1211390"/>
              <a:chOff x="6732240" y="3507378"/>
              <a:chExt cx="72008" cy="1211390"/>
            </a:xfrm>
          </p:grpSpPr>
          <p:sp>
            <p:nvSpPr>
              <p:cNvPr id="1364" name="Ellipse 1363"/>
              <p:cNvSpPr/>
              <p:nvPr/>
            </p:nvSpPr>
            <p:spPr>
              <a:xfrm>
                <a:off x="6732240" y="3507378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5" name="Ellipse 1364"/>
              <p:cNvSpPr/>
              <p:nvPr/>
            </p:nvSpPr>
            <p:spPr>
              <a:xfrm>
                <a:off x="6732240" y="3887172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6" name="Ellipse 1365"/>
              <p:cNvSpPr/>
              <p:nvPr/>
            </p:nvSpPr>
            <p:spPr>
              <a:xfrm>
                <a:off x="6732240" y="4266966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7" name="Ellipse 1366"/>
              <p:cNvSpPr/>
              <p:nvPr/>
            </p:nvSpPr>
            <p:spPr>
              <a:xfrm>
                <a:off x="6732240" y="4646760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19" name="Gruppieren 1318"/>
            <p:cNvGrpSpPr/>
            <p:nvPr/>
          </p:nvGrpSpPr>
          <p:grpSpPr>
            <a:xfrm>
              <a:off x="7445947" y="3507378"/>
              <a:ext cx="72008" cy="1211390"/>
              <a:chOff x="7449328" y="3507378"/>
              <a:chExt cx="72008" cy="1211390"/>
            </a:xfrm>
          </p:grpSpPr>
          <p:sp>
            <p:nvSpPr>
              <p:cNvPr id="1360" name="Ellipse 1359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1" name="Ellipse 1360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2" name="Ellipse 1361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3" name="Ellipse 1362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320" name="Gerade Verbindung 1319"/>
            <p:cNvCxnSpPr>
              <a:stCxn id="1364" idx="5"/>
              <a:endCxn id="1363" idx="7"/>
            </p:cNvCxnSpPr>
            <p:nvPr/>
          </p:nvCxnSpPr>
          <p:spPr>
            <a:xfrm flipH="1">
              <a:off x="7507410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Gerade Verbindung 1320"/>
            <p:cNvCxnSpPr>
              <a:stCxn id="1360" idx="3"/>
              <a:endCxn id="1367" idx="1"/>
            </p:cNvCxnSpPr>
            <p:nvPr/>
          </p:nvCxnSpPr>
          <p:spPr>
            <a:xfrm flipH="1">
              <a:off x="6937719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Gerade Verbindung 1321"/>
            <p:cNvCxnSpPr>
              <a:stCxn id="1365" idx="6"/>
              <a:endCxn id="1363" idx="0"/>
            </p:cNvCxnSpPr>
            <p:nvPr/>
          </p:nvCxnSpPr>
          <p:spPr>
            <a:xfrm flipH="1">
              <a:off x="7481951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Gerade Verbindung 1322"/>
            <p:cNvCxnSpPr>
              <a:stCxn id="1366" idx="6"/>
              <a:endCxn id="1363" idx="0"/>
            </p:cNvCxnSpPr>
            <p:nvPr/>
          </p:nvCxnSpPr>
          <p:spPr>
            <a:xfrm>
              <a:off x="7292054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Gerade Verbindung 1323"/>
            <p:cNvCxnSpPr>
              <a:stCxn id="1361" idx="2"/>
              <a:endCxn id="1367" idx="0"/>
            </p:cNvCxnSpPr>
            <p:nvPr/>
          </p:nvCxnSpPr>
          <p:spPr>
            <a:xfrm flipH="1">
              <a:off x="6948264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5" name="Gerade Verbindung 1324"/>
            <p:cNvCxnSpPr>
              <a:stCxn id="1362" idx="2"/>
              <a:endCxn id="1367" idx="0"/>
            </p:cNvCxnSpPr>
            <p:nvPr/>
          </p:nvCxnSpPr>
          <p:spPr>
            <a:xfrm flipH="1" flipV="1">
              <a:off x="6948264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Gerade Verbindung 1325"/>
            <p:cNvCxnSpPr/>
            <p:nvPr/>
          </p:nvCxnSpPr>
          <p:spPr>
            <a:xfrm>
              <a:off x="4355976" y="5457968"/>
              <a:ext cx="4392488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Gerade Verbindung 1326"/>
            <p:cNvCxnSpPr/>
            <p:nvPr/>
          </p:nvCxnSpPr>
          <p:spPr>
            <a:xfrm flipH="1">
              <a:off x="5190611" y="222394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8" name="Gerade Verbindung 1327"/>
            <p:cNvCxnSpPr/>
            <p:nvPr/>
          </p:nvCxnSpPr>
          <p:spPr>
            <a:xfrm flipH="1">
              <a:off x="5569747" y="223197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9" name="Gerade Verbindung 1328"/>
            <p:cNvCxnSpPr/>
            <p:nvPr/>
          </p:nvCxnSpPr>
          <p:spPr>
            <a:xfrm flipH="1">
              <a:off x="5948883" y="2234492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0" name="Gerade Verbindung 1329"/>
            <p:cNvCxnSpPr/>
            <p:nvPr/>
          </p:nvCxnSpPr>
          <p:spPr>
            <a:xfrm flipH="1">
              <a:off x="6328019" y="224251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Gerade Verbindung 1330"/>
            <p:cNvCxnSpPr/>
            <p:nvPr/>
          </p:nvCxnSpPr>
          <p:spPr>
            <a:xfrm flipH="1">
              <a:off x="6914234" y="222924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Gerade Verbindung 1331"/>
            <p:cNvCxnSpPr/>
            <p:nvPr/>
          </p:nvCxnSpPr>
          <p:spPr>
            <a:xfrm flipH="1">
              <a:off x="7293370" y="223727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Gerade Verbindung 1332"/>
            <p:cNvCxnSpPr/>
            <p:nvPr/>
          </p:nvCxnSpPr>
          <p:spPr>
            <a:xfrm flipH="1">
              <a:off x="7672506" y="2239794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Gerade Verbindung 1333"/>
            <p:cNvCxnSpPr/>
            <p:nvPr/>
          </p:nvCxnSpPr>
          <p:spPr>
            <a:xfrm flipH="1">
              <a:off x="8051642" y="2247821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Gerade Verbindung 1334"/>
            <p:cNvCxnSpPr/>
            <p:nvPr/>
          </p:nvCxnSpPr>
          <p:spPr>
            <a:xfrm flipH="1">
              <a:off x="5184068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Gerade Verbindung 1335"/>
            <p:cNvCxnSpPr/>
            <p:nvPr/>
          </p:nvCxnSpPr>
          <p:spPr>
            <a:xfrm>
              <a:off x="5565179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Gerade Verbindung 1336"/>
            <p:cNvCxnSpPr/>
            <p:nvPr/>
          </p:nvCxnSpPr>
          <p:spPr>
            <a:xfrm flipH="1">
              <a:off x="5943656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Gerade Verbindung 1337"/>
            <p:cNvCxnSpPr>
              <a:stCxn id="1372" idx="6"/>
            </p:cNvCxnSpPr>
            <p:nvPr/>
          </p:nvCxnSpPr>
          <p:spPr>
            <a:xfrm>
              <a:off x="6323450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Gerade Verbindung 1338"/>
            <p:cNvCxnSpPr/>
            <p:nvPr/>
          </p:nvCxnSpPr>
          <p:spPr>
            <a:xfrm flipH="1">
              <a:off x="6910451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Gerade Verbindung 1339"/>
            <p:cNvCxnSpPr/>
            <p:nvPr/>
          </p:nvCxnSpPr>
          <p:spPr>
            <a:xfrm>
              <a:off x="7291562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Gerade Verbindung 1340"/>
            <p:cNvCxnSpPr/>
            <p:nvPr/>
          </p:nvCxnSpPr>
          <p:spPr>
            <a:xfrm flipH="1">
              <a:off x="7670039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Gerade Verbindung 1341"/>
            <p:cNvCxnSpPr/>
            <p:nvPr/>
          </p:nvCxnSpPr>
          <p:spPr>
            <a:xfrm>
              <a:off x="8049833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Gerade Verbindung 1342"/>
            <p:cNvCxnSpPr>
              <a:stCxn id="1384" idx="6"/>
              <a:endCxn id="1376" idx="2"/>
            </p:cNvCxnSpPr>
            <p:nvPr/>
          </p:nvCxnSpPr>
          <p:spPr>
            <a:xfrm>
              <a:off x="5799608" y="162879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Gerade Verbindung 1343"/>
            <p:cNvCxnSpPr/>
            <p:nvPr/>
          </p:nvCxnSpPr>
          <p:spPr>
            <a:xfrm>
              <a:off x="5799607" y="200859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Gerade Verbindung 1344"/>
            <p:cNvCxnSpPr/>
            <p:nvPr/>
          </p:nvCxnSpPr>
          <p:spPr>
            <a:xfrm>
              <a:off x="5810153" y="238838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Gerade Verbindung 1345"/>
            <p:cNvCxnSpPr/>
            <p:nvPr/>
          </p:nvCxnSpPr>
          <p:spPr>
            <a:xfrm>
              <a:off x="5810153" y="276817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Gerade Verbindung 1346"/>
            <p:cNvCxnSpPr/>
            <p:nvPr/>
          </p:nvCxnSpPr>
          <p:spPr>
            <a:xfrm>
              <a:off x="5789063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Gerade Verbindung 1347"/>
            <p:cNvCxnSpPr/>
            <p:nvPr/>
          </p:nvCxnSpPr>
          <p:spPr>
            <a:xfrm>
              <a:off x="5789062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Gerade Verbindung 1348"/>
            <p:cNvCxnSpPr/>
            <p:nvPr/>
          </p:nvCxnSpPr>
          <p:spPr>
            <a:xfrm>
              <a:off x="5799608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Gerade Verbindung 1349"/>
            <p:cNvCxnSpPr/>
            <p:nvPr/>
          </p:nvCxnSpPr>
          <p:spPr>
            <a:xfrm>
              <a:off x="5799608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Gerade Verbindung 1350"/>
            <p:cNvCxnSpPr/>
            <p:nvPr/>
          </p:nvCxnSpPr>
          <p:spPr>
            <a:xfrm>
              <a:off x="7507410" y="163116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Gerade Verbindung 1351"/>
            <p:cNvCxnSpPr/>
            <p:nvPr/>
          </p:nvCxnSpPr>
          <p:spPr>
            <a:xfrm>
              <a:off x="7507409" y="2010963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Gerade Verbindung 1352"/>
            <p:cNvCxnSpPr/>
            <p:nvPr/>
          </p:nvCxnSpPr>
          <p:spPr>
            <a:xfrm>
              <a:off x="7517955" y="239075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Gerade Verbindung 1353"/>
            <p:cNvCxnSpPr/>
            <p:nvPr/>
          </p:nvCxnSpPr>
          <p:spPr>
            <a:xfrm>
              <a:off x="7517955" y="277055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Gerade Verbindung 1354"/>
            <p:cNvCxnSpPr/>
            <p:nvPr/>
          </p:nvCxnSpPr>
          <p:spPr>
            <a:xfrm>
              <a:off x="7523628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Gerade Verbindung 1355"/>
            <p:cNvCxnSpPr/>
            <p:nvPr/>
          </p:nvCxnSpPr>
          <p:spPr>
            <a:xfrm>
              <a:off x="7523627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Gerade Verbindung 1356"/>
            <p:cNvCxnSpPr/>
            <p:nvPr/>
          </p:nvCxnSpPr>
          <p:spPr>
            <a:xfrm>
              <a:off x="7534173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Gerade Verbindung 1357"/>
            <p:cNvCxnSpPr/>
            <p:nvPr/>
          </p:nvCxnSpPr>
          <p:spPr>
            <a:xfrm>
              <a:off x="7534173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9" name="Rechteck 1358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9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r>
              <a:rPr lang="de-DE" dirty="0" smtClean="0"/>
              <a:t>Darstellung im D-Wave-Simulator</a:t>
            </a:r>
          </a:p>
          <a:p>
            <a:pPr marL="446400" lvl="1" indent="0">
              <a:buNone/>
            </a:pPr>
            <a:r>
              <a:rPr lang="de-DE" dirty="0" smtClean="0"/>
              <a:t>„Quantum </a:t>
            </a:r>
            <a:r>
              <a:rPr lang="de-DE" dirty="0" err="1" smtClean="0"/>
              <a:t>Apprentice</a:t>
            </a:r>
            <a:r>
              <a:rPr lang="de-DE" dirty="0" smtClean="0"/>
              <a:t>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8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4" name="Gerade Verbindung 1533"/>
          <p:cNvCxnSpPr>
            <a:stCxn id="1545" idx="4"/>
            <a:endCxn id="1546" idx="0"/>
          </p:cNvCxnSpPr>
          <p:nvPr/>
        </p:nvCxnSpPr>
        <p:spPr>
          <a:xfrm flipH="1">
            <a:off x="5753058" y="2804638"/>
            <a:ext cx="5030" cy="702741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Einschränkungen durch Chipstruktur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355976" y="1046360"/>
            <a:ext cx="4968552" cy="4411608"/>
            <a:chOff x="4355976" y="1046360"/>
            <a:chExt cx="4968552" cy="4411608"/>
          </a:xfrm>
        </p:grpSpPr>
        <p:cxnSp>
          <p:nvCxnSpPr>
            <p:cNvPr id="1396" name="Gerade Verbindung 1395"/>
            <p:cNvCxnSpPr>
              <a:stCxn id="1530" idx="3"/>
              <a:endCxn id="1526" idx="5"/>
            </p:cNvCxnSpPr>
            <p:nvPr/>
          </p:nvCxnSpPr>
          <p:spPr>
            <a:xfrm flipH="1" flipV="1">
              <a:off x="5789063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Gerade Verbindung 1396"/>
            <p:cNvCxnSpPr>
              <a:stCxn id="1530" idx="4"/>
              <a:endCxn id="1527" idx="6"/>
            </p:cNvCxnSpPr>
            <p:nvPr/>
          </p:nvCxnSpPr>
          <p:spPr>
            <a:xfrm flipH="1" flipV="1">
              <a:off x="5799608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Gerade Verbindung 1397"/>
            <p:cNvCxnSpPr>
              <a:stCxn id="1530" idx="4"/>
              <a:endCxn id="1528" idx="6"/>
            </p:cNvCxnSpPr>
            <p:nvPr/>
          </p:nvCxnSpPr>
          <p:spPr>
            <a:xfrm flipH="1">
              <a:off x="5799608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Gerade Verbindung 1398"/>
            <p:cNvCxnSpPr>
              <a:stCxn id="1526" idx="4"/>
              <a:endCxn id="1531" idx="2"/>
            </p:cNvCxnSpPr>
            <p:nvPr/>
          </p:nvCxnSpPr>
          <p:spPr>
            <a:xfrm>
              <a:off x="576360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Gerade Verbindung 1399"/>
            <p:cNvCxnSpPr>
              <a:stCxn id="1531" idx="3"/>
              <a:endCxn id="1527" idx="5"/>
            </p:cNvCxnSpPr>
            <p:nvPr/>
          </p:nvCxnSpPr>
          <p:spPr>
            <a:xfrm flipH="1" flipV="1">
              <a:off x="578906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Gerade Verbindung 1400"/>
            <p:cNvCxnSpPr>
              <a:stCxn id="1532" idx="7"/>
              <a:endCxn id="1528" idx="1"/>
            </p:cNvCxnSpPr>
            <p:nvPr/>
          </p:nvCxnSpPr>
          <p:spPr>
            <a:xfrm>
              <a:off x="5599166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Gerade Verbindung 1401"/>
            <p:cNvCxnSpPr>
              <a:stCxn id="1532" idx="1"/>
              <a:endCxn id="1527" idx="3"/>
            </p:cNvCxnSpPr>
            <p:nvPr/>
          </p:nvCxnSpPr>
          <p:spPr>
            <a:xfrm flipV="1">
              <a:off x="5599166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Gerade Verbindung 1402"/>
            <p:cNvCxnSpPr>
              <a:stCxn id="1531" idx="5"/>
              <a:endCxn id="1528" idx="7"/>
            </p:cNvCxnSpPr>
            <p:nvPr/>
          </p:nvCxnSpPr>
          <p:spPr>
            <a:xfrm flipH="1">
              <a:off x="578906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Gerade Verbindung 1403"/>
            <p:cNvCxnSpPr>
              <a:stCxn id="1532" idx="2"/>
              <a:endCxn id="1526" idx="4"/>
            </p:cNvCxnSpPr>
            <p:nvPr/>
          </p:nvCxnSpPr>
          <p:spPr>
            <a:xfrm flipV="1">
              <a:off x="5573707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Gerade Verbindung 1404"/>
            <p:cNvCxnSpPr>
              <a:stCxn id="1533" idx="7"/>
              <a:endCxn id="1529" idx="1"/>
            </p:cNvCxnSpPr>
            <p:nvPr/>
          </p:nvCxnSpPr>
          <p:spPr>
            <a:xfrm>
              <a:off x="5219372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6" name="Gruppieren 1405"/>
            <p:cNvGrpSpPr/>
            <p:nvPr/>
          </p:nvGrpSpPr>
          <p:grpSpPr>
            <a:xfrm rot="5400000">
              <a:off x="5727600" y="1592793"/>
              <a:ext cx="72008" cy="1211390"/>
              <a:chOff x="5005544" y="1592793"/>
              <a:chExt cx="72008" cy="1211390"/>
            </a:xfrm>
          </p:grpSpPr>
          <p:sp>
            <p:nvSpPr>
              <p:cNvPr id="1530" name="Ellipse 1529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1" name="Ellipse 1530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2" name="Ellipse 1531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3" name="Ellipse 1532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07" name="Gruppieren 1406"/>
            <p:cNvGrpSpPr/>
            <p:nvPr/>
          </p:nvGrpSpPr>
          <p:grpSpPr>
            <a:xfrm>
              <a:off x="5727600" y="1592793"/>
              <a:ext cx="72008" cy="1211390"/>
              <a:chOff x="5722632" y="1592793"/>
              <a:chExt cx="72008" cy="1211390"/>
            </a:xfrm>
          </p:grpSpPr>
          <p:sp>
            <p:nvSpPr>
              <p:cNvPr id="1526" name="Ellipse 1525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7" name="Ellipse 1526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8" name="Ellipse 1527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9" name="Ellipse 1528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408" name="Gerade Verbindung 1407"/>
            <p:cNvCxnSpPr>
              <a:stCxn id="1530" idx="5"/>
              <a:endCxn id="1529" idx="7"/>
            </p:cNvCxnSpPr>
            <p:nvPr/>
          </p:nvCxnSpPr>
          <p:spPr>
            <a:xfrm flipH="1">
              <a:off x="5789063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Gerade Verbindung 1408"/>
            <p:cNvCxnSpPr>
              <a:stCxn id="1526" idx="3"/>
              <a:endCxn id="1533" idx="1"/>
            </p:cNvCxnSpPr>
            <p:nvPr/>
          </p:nvCxnSpPr>
          <p:spPr>
            <a:xfrm flipH="1">
              <a:off x="5219372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Gerade Verbindung 1409"/>
            <p:cNvCxnSpPr>
              <a:stCxn id="1531" idx="6"/>
              <a:endCxn id="1529" idx="0"/>
            </p:cNvCxnSpPr>
            <p:nvPr/>
          </p:nvCxnSpPr>
          <p:spPr>
            <a:xfrm flipH="1">
              <a:off x="576360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Gerade Verbindung 1410"/>
            <p:cNvCxnSpPr>
              <a:stCxn id="1532" idx="6"/>
              <a:endCxn id="1529" idx="0"/>
            </p:cNvCxnSpPr>
            <p:nvPr/>
          </p:nvCxnSpPr>
          <p:spPr>
            <a:xfrm>
              <a:off x="5573707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Gerade Verbindung 1411"/>
            <p:cNvCxnSpPr>
              <a:stCxn id="1527" idx="2"/>
              <a:endCxn id="1533" idx="0"/>
            </p:cNvCxnSpPr>
            <p:nvPr/>
          </p:nvCxnSpPr>
          <p:spPr>
            <a:xfrm flipH="1">
              <a:off x="5229917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Gerade Verbindung 1412"/>
            <p:cNvCxnSpPr>
              <a:stCxn id="1528" idx="2"/>
              <a:endCxn id="1533" idx="0"/>
            </p:cNvCxnSpPr>
            <p:nvPr/>
          </p:nvCxnSpPr>
          <p:spPr>
            <a:xfrm flipH="1" flipV="1">
              <a:off x="5229917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Gerade Verbindung 1413"/>
            <p:cNvCxnSpPr>
              <a:stCxn id="1522" idx="3"/>
              <a:endCxn id="1518" idx="5"/>
            </p:cNvCxnSpPr>
            <p:nvPr/>
          </p:nvCxnSpPr>
          <p:spPr>
            <a:xfrm flipH="1" flipV="1">
              <a:off x="7507410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Gerade Verbindung 1414"/>
            <p:cNvCxnSpPr>
              <a:stCxn id="1522" idx="4"/>
              <a:endCxn id="1519" idx="6"/>
            </p:cNvCxnSpPr>
            <p:nvPr/>
          </p:nvCxnSpPr>
          <p:spPr>
            <a:xfrm flipH="1" flipV="1">
              <a:off x="7517955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Gerade Verbindung 1415"/>
            <p:cNvCxnSpPr>
              <a:stCxn id="1522" idx="4"/>
              <a:endCxn id="1520" idx="6"/>
            </p:cNvCxnSpPr>
            <p:nvPr/>
          </p:nvCxnSpPr>
          <p:spPr>
            <a:xfrm flipH="1">
              <a:off x="7517955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7" name="Gerade Verbindung 1416"/>
            <p:cNvCxnSpPr>
              <a:stCxn id="1518" idx="4"/>
              <a:endCxn id="1523" idx="2"/>
            </p:cNvCxnSpPr>
            <p:nvPr/>
          </p:nvCxnSpPr>
          <p:spPr>
            <a:xfrm>
              <a:off x="7481951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8" name="Gerade Verbindung 1417"/>
            <p:cNvCxnSpPr>
              <a:stCxn id="1523" idx="3"/>
              <a:endCxn id="1519" idx="5"/>
            </p:cNvCxnSpPr>
            <p:nvPr/>
          </p:nvCxnSpPr>
          <p:spPr>
            <a:xfrm flipH="1" flipV="1">
              <a:off x="7507410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9" name="Gerade Verbindung 1418"/>
            <p:cNvCxnSpPr>
              <a:stCxn id="1524" idx="7"/>
              <a:endCxn id="1520" idx="1"/>
            </p:cNvCxnSpPr>
            <p:nvPr/>
          </p:nvCxnSpPr>
          <p:spPr>
            <a:xfrm>
              <a:off x="731751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0" name="Gerade Verbindung 1419"/>
            <p:cNvCxnSpPr>
              <a:stCxn id="1524" idx="1"/>
              <a:endCxn id="1519" idx="3"/>
            </p:cNvCxnSpPr>
            <p:nvPr/>
          </p:nvCxnSpPr>
          <p:spPr>
            <a:xfrm flipV="1">
              <a:off x="731751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1" name="Gerade Verbindung 1420"/>
            <p:cNvCxnSpPr>
              <a:stCxn id="1523" idx="5"/>
              <a:endCxn id="1520" idx="7"/>
            </p:cNvCxnSpPr>
            <p:nvPr/>
          </p:nvCxnSpPr>
          <p:spPr>
            <a:xfrm flipH="1">
              <a:off x="7507410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2" name="Gerade Verbindung 1421"/>
            <p:cNvCxnSpPr>
              <a:stCxn id="1524" idx="2"/>
              <a:endCxn id="1518" idx="4"/>
            </p:cNvCxnSpPr>
            <p:nvPr/>
          </p:nvCxnSpPr>
          <p:spPr>
            <a:xfrm flipV="1">
              <a:off x="729205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3" name="Gerade Verbindung 1422"/>
            <p:cNvCxnSpPr>
              <a:stCxn id="1525" idx="7"/>
              <a:endCxn id="1521" idx="1"/>
            </p:cNvCxnSpPr>
            <p:nvPr/>
          </p:nvCxnSpPr>
          <p:spPr>
            <a:xfrm>
              <a:off x="6937719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4" name="Gruppieren 1423"/>
            <p:cNvGrpSpPr/>
            <p:nvPr/>
          </p:nvGrpSpPr>
          <p:grpSpPr>
            <a:xfrm rot="5400000">
              <a:off x="7445947" y="1592793"/>
              <a:ext cx="72008" cy="1211390"/>
              <a:chOff x="6732240" y="1592793"/>
              <a:chExt cx="72008" cy="1211390"/>
            </a:xfrm>
          </p:grpSpPr>
          <p:sp>
            <p:nvSpPr>
              <p:cNvPr id="1522" name="Ellipse 1521"/>
              <p:cNvSpPr/>
              <p:nvPr/>
            </p:nvSpPr>
            <p:spPr>
              <a:xfrm>
                <a:off x="6732240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3" name="Ellipse 1522"/>
              <p:cNvSpPr/>
              <p:nvPr/>
            </p:nvSpPr>
            <p:spPr>
              <a:xfrm>
                <a:off x="6732240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4" name="Ellipse 1523"/>
              <p:cNvSpPr/>
              <p:nvPr/>
            </p:nvSpPr>
            <p:spPr>
              <a:xfrm>
                <a:off x="6732240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5" name="Ellipse 1524"/>
              <p:cNvSpPr/>
              <p:nvPr/>
            </p:nvSpPr>
            <p:spPr>
              <a:xfrm>
                <a:off x="6732240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25" name="Gruppieren 1424"/>
            <p:cNvGrpSpPr/>
            <p:nvPr/>
          </p:nvGrpSpPr>
          <p:grpSpPr>
            <a:xfrm>
              <a:off x="7445947" y="1592793"/>
              <a:ext cx="72008" cy="1211390"/>
              <a:chOff x="7449328" y="1592793"/>
              <a:chExt cx="72008" cy="1211390"/>
            </a:xfrm>
          </p:grpSpPr>
          <p:sp>
            <p:nvSpPr>
              <p:cNvPr id="1518" name="Ellipse 1517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9" name="Ellipse 1518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0" name="Ellipse 1519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1" name="Ellipse 1520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426" name="Gerade Verbindung 1425"/>
            <p:cNvCxnSpPr>
              <a:stCxn id="1522" idx="5"/>
              <a:endCxn id="1521" idx="7"/>
            </p:cNvCxnSpPr>
            <p:nvPr/>
          </p:nvCxnSpPr>
          <p:spPr>
            <a:xfrm flipH="1">
              <a:off x="7507410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7" name="Gerade Verbindung 1426"/>
            <p:cNvCxnSpPr>
              <a:stCxn id="1518" idx="3"/>
              <a:endCxn id="1525" idx="1"/>
            </p:cNvCxnSpPr>
            <p:nvPr/>
          </p:nvCxnSpPr>
          <p:spPr>
            <a:xfrm flipH="1">
              <a:off x="6937719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Gerade Verbindung 1427"/>
            <p:cNvCxnSpPr>
              <a:stCxn id="1523" idx="6"/>
              <a:endCxn id="1521" idx="0"/>
            </p:cNvCxnSpPr>
            <p:nvPr/>
          </p:nvCxnSpPr>
          <p:spPr>
            <a:xfrm flipH="1">
              <a:off x="7481951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9" name="Gerade Verbindung 1428"/>
            <p:cNvCxnSpPr>
              <a:stCxn id="1524" idx="6"/>
              <a:endCxn id="1521" idx="0"/>
            </p:cNvCxnSpPr>
            <p:nvPr/>
          </p:nvCxnSpPr>
          <p:spPr>
            <a:xfrm>
              <a:off x="729205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0" name="Gerade Verbindung 1429"/>
            <p:cNvCxnSpPr>
              <a:stCxn id="1519" idx="2"/>
              <a:endCxn id="1525" idx="0"/>
            </p:cNvCxnSpPr>
            <p:nvPr/>
          </p:nvCxnSpPr>
          <p:spPr>
            <a:xfrm flipH="1">
              <a:off x="6948264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1" name="Gerade Verbindung 1430"/>
            <p:cNvCxnSpPr>
              <a:stCxn id="1520" idx="2"/>
              <a:endCxn id="1525" idx="0"/>
            </p:cNvCxnSpPr>
            <p:nvPr/>
          </p:nvCxnSpPr>
          <p:spPr>
            <a:xfrm flipH="1" flipV="1">
              <a:off x="6948264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" name="Gerade Verbindung 1431"/>
            <p:cNvCxnSpPr>
              <a:stCxn id="1514" idx="3"/>
              <a:endCxn id="1510" idx="5"/>
            </p:cNvCxnSpPr>
            <p:nvPr/>
          </p:nvCxnSpPr>
          <p:spPr>
            <a:xfrm flipH="1" flipV="1">
              <a:off x="5779218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" name="Gerade Verbindung 1432"/>
            <p:cNvCxnSpPr>
              <a:stCxn id="1514" idx="4"/>
              <a:endCxn id="1511" idx="6"/>
            </p:cNvCxnSpPr>
            <p:nvPr/>
          </p:nvCxnSpPr>
          <p:spPr>
            <a:xfrm flipH="1" flipV="1">
              <a:off x="5789763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" name="Gerade Verbindung 1433"/>
            <p:cNvCxnSpPr>
              <a:stCxn id="1514" idx="4"/>
              <a:endCxn id="1512" idx="6"/>
            </p:cNvCxnSpPr>
            <p:nvPr/>
          </p:nvCxnSpPr>
          <p:spPr>
            <a:xfrm flipH="1">
              <a:off x="5789763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" name="Gerade Verbindung 1434"/>
            <p:cNvCxnSpPr>
              <a:stCxn id="1510" idx="4"/>
              <a:endCxn id="1515" idx="2"/>
            </p:cNvCxnSpPr>
            <p:nvPr/>
          </p:nvCxnSpPr>
          <p:spPr>
            <a:xfrm>
              <a:off x="5753759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" name="Gerade Verbindung 1435"/>
            <p:cNvCxnSpPr>
              <a:stCxn id="1515" idx="3"/>
              <a:endCxn id="1511" idx="5"/>
            </p:cNvCxnSpPr>
            <p:nvPr/>
          </p:nvCxnSpPr>
          <p:spPr>
            <a:xfrm flipH="1" flipV="1">
              <a:off x="5779218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" name="Gerade Verbindung 1436"/>
            <p:cNvCxnSpPr>
              <a:stCxn id="1516" idx="7"/>
              <a:endCxn id="1512" idx="1"/>
            </p:cNvCxnSpPr>
            <p:nvPr/>
          </p:nvCxnSpPr>
          <p:spPr>
            <a:xfrm>
              <a:off x="5589321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" name="Gerade Verbindung 1437"/>
            <p:cNvCxnSpPr>
              <a:stCxn id="1516" idx="1"/>
              <a:endCxn id="1511" idx="3"/>
            </p:cNvCxnSpPr>
            <p:nvPr/>
          </p:nvCxnSpPr>
          <p:spPr>
            <a:xfrm flipV="1">
              <a:off x="5589321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Gerade Verbindung 1438"/>
            <p:cNvCxnSpPr>
              <a:stCxn id="1515" idx="5"/>
              <a:endCxn id="1512" idx="7"/>
            </p:cNvCxnSpPr>
            <p:nvPr/>
          </p:nvCxnSpPr>
          <p:spPr>
            <a:xfrm flipH="1">
              <a:off x="5779218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Gerade Verbindung 1439"/>
            <p:cNvCxnSpPr>
              <a:stCxn id="1516" idx="2"/>
              <a:endCxn id="1510" idx="4"/>
            </p:cNvCxnSpPr>
            <p:nvPr/>
          </p:nvCxnSpPr>
          <p:spPr>
            <a:xfrm flipV="1">
              <a:off x="5563862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1" name="Gerade Verbindung 1440"/>
            <p:cNvCxnSpPr>
              <a:stCxn id="1517" idx="7"/>
              <a:endCxn id="1513" idx="1"/>
            </p:cNvCxnSpPr>
            <p:nvPr/>
          </p:nvCxnSpPr>
          <p:spPr>
            <a:xfrm>
              <a:off x="5209527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2" name="Gruppieren 1441"/>
            <p:cNvGrpSpPr/>
            <p:nvPr/>
          </p:nvGrpSpPr>
          <p:grpSpPr>
            <a:xfrm rot="5400000">
              <a:off x="5717755" y="3507378"/>
              <a:ext cx="72008" cy="1211390"/>
              <a:chOff x="5005544" y="3507378"/>
              <a:chExt cx="72008" cy="1211390"/>
            </a:xfrm>
          </p:grpSpPr>
          <p:sp>
            <p:nvSpPr>
              <p:cNvPr id="1514" name="Ellipse 1513"/>
              <p:cNvSpPr/>
              <p:nvPr/>
            </p:nvSpPr>
            <p:spPr>
              <a:xfrm>
                <a:off x="5005544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5" name="Ellipse 1514"/>
              <p:cNvSpPr/>
              <p:nvPr/>
            </p:nvSpPr>
            <p:spPr>
              <a:xfrm>
                <a:off x="5005544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6" name="Ellipse 1515"/>
              <p:cNvSpPr/>
              <p:nvPr/>
            </p:nvSpPr>
            <p:spPr>
              <a:xfrm>
                <a:off x="5005544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7" name="Ellipse 1516"/>
              <p:cNvSpPr/>
              <p:nvPr/>
            </p:nvSpPr>
            <p:spPr>
              <a:xfrm>
                <a:off x="5005544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43" name="Gruppieren 1442"/>
            <p:cNvGrpSpPr/>
            <p:nvPr/>
          </p:nvGrpSpPr>
          <p:grpSpPr>
            <a:xfrm>
              <a:off x="5717755" y="3507378"/>
              <a:ext cx="72008" cy="1211390"/>
              <a:chOff x="5722632" y="3507378"/>
              <a:chExt cx="72008" cy="1211390"/>
            </a:xfrm>
          </p:grpSpPr>
          <p:sp>
            <p:nvSpPr>
              <p:cNvPr id="1510" name="Ellipse 1509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1" name="Ellipse 1510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2" name="Ellipse 1511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3" name="Ellipse 1512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444" name="Gerade Verbindung 1443"/>
            <p:cNvCxnSpPr>
              <a:stCxn id="1514" idx="5"/>
              <a:endCxn id="1513" idx="7"/>
            </p:cNvCxnSpPr>
            <p:nvPr/>
          </p:nvCxnSpPr>
          <p:spPr>
            <a:xfrm flipH="1">
              <a:off x="5779218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5" name="Gerade Verbindung 1444"/>
            <p:cNvCxnSpPr>
              <a:stCxn id="1510" idx="3"/>
              <a:endCxn id="1517" idx="1"/>
            </p:cNvCxnSpPr>
            <p:nvPr/>
          </p:nvCxnSpPr>
          <p:spPr>
            <a:xfrm flipH="1">
              <a:off x="5209527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6" name="Gerade Verbindung 1445"/>
            <p:cNvCxnSpPr>
              <a:stCxn id="1515" idx="6"/>
              <a:endCxn id="1513" idx="0"/>
            </p:cNvCxnSpPr>
            <p:nvPr/>
          </p:nvCxnSpPr>
          <p:spPr>
            <a:xfrm flipH="1">
              <a:off x="5753759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7" name="Gerade Verbindung 1446"/>
            <p:cNvCxnSpPr>
              <a:stCxn id="1516" idx="6"/>
              <a:endCxn id="1513" idx="0"/>
            </p:cNvCxnSpPr>
            <p:nvPr/>
          </p:nvCxnSpPr>
          <p:spPr>
            <a:xfrm>
              <a:off x="5563862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Gerade Verbindung 1447"/>
            <p:cNvCxnSpPr>
              <a:stCxn id="1511" idx="2"/>
              <a:endCxn id="1517" idx="0"/>
            </p:cNvCxnSpPr>
            <p:nvPr/>
          </p:nvCxnSpPr>
          <p:spPr>
            <a:xfrm flipH="1">
              <a:off x="5220072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Gerade Verbindung 1448"/>
            <p:cNvCxnSpPr>
              <a:stCxn id="1512" idx="2"/>
              <a:endCxn id="1517" idx="0"/>
            </p:cNvCxnSpPr>
            <p:nvPr/>
          </p:nvCxnSpPr>
          <p:spPr>
            <a:xfrm flipH="1" flipV="1">
              <a:off x="5220072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Gerade Verbindung 1449"/>
            <p:cNvCxnSpPr>
              <a:stCxn id="1506" idx="3"/>
              <a:endCxn id="1502" idx="5"/>
            </p:cNvCxnSpPr>
            <p:nvPr/>
          </p:nvCxnSpPr>
          <p:spPr>
            <a:xfrm flipH="1" flipV="1">
              <a:off x="7507410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1" name="Gerade Verbindung 1450"/>
            <p:cNvCxnSpPr>
              <a:stCxn id="1506" idx="4"/>
              <a:endCxn id="1503" idx="6"/>
            </p:cNvCxnSpPr>
            <p:nvPr/>
          </p:nvCxnSpPr>
          <p:spPr>
            <a:xfrm flipH="1" flipV="1">
              <a:off x="7517955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Gerade Verbindung 1451"/>
            <p:cNvCxnSpPr>
              <a:stCxn id="1506" idx="4"/>
              <a:endCxn id="1504" idx="6"/>
            </p:cNvCxnSpPr>
            <p:nvPr/>
          </p:nvCxnSpPr>
          <p:spPr>
            <a:xfrm flipH="1">
              <a:off x="7517955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3" name="Gerade Verbindung 1452"/>
            <p:cNvCxnSpPr>
              <a:stCxn id="1502" idx="4"/>
              <a:endCxn id="1507" idx="2"/>
            </p:cNvCxnSpPr>
            <p:nvPr/>
          </p:nvCxnSpPr>
          <p:spPr>
            <a:xfrm>
              <a:off x="7481951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4" name="Gerade Verbindung 1453"/>
            <p:cNvCxnSpPr>
              <a:stCxn id="1507" idx="3"/>
              <a:endCxn id="1503" idx="5"/>
            </p:cNvCxnSpPr>
            <p:nvPr/>
          </p:nvCxnSpPr>
          <p:spPr>
            <a:xfrm flipH="1" flipV="1">
              <a:off x="7507410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5" name="Gerade Verbindung 1454"/>
            <p:cNvCxnSpPr>
              <a:stCxn id="1508" idx="7"/>
              <a:endCxn id="1504" idx="1"/>
            </p:cNvCxnSpPr>
            <p:nvPr/>
          </p:nvCxnSpPr>
          <p:spPr>
            <a:xfrm>
              <a:off x="7317513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6" name="Gerade Verbindung 1455"/>
            <p:cNvCxnSpPr>
              <a:stCxn id="1508" idx="1"/>
              <a:endCxn id="1503" idx="3"/>
            </p:cNvCxnSpPr>
            <p:nvPr/>
          </p:nvCxnSpPr>
          <p:spPr>
            <a:xfrm flipV="1">
              <a:off x="7317513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7" name="Gerade Verbindung 1456"/>
            <p:cNvCxnSpPr>
              <a:stCxn id="1507" idx="5"/>
              <a:endCxn id="1504" idx="7"/>
            </p:cNvCxnSpPr>
            <p:nvPr/>
          </p:nvCxnSpPr>
          <p:spPr>
            <a:xfrm flipH="1">
              <a:off x="7507410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Gerade Verbindung 1457"/>
            <p:cNvCxnSpPr>
              <a:stCxn id="1508" idx="2"/>
              <a:endCxn id="1502" idx="4"/>
            </p:cNvCxnSpPr>
            <p:nvPr/>
          </p:nvCxnSpPr>
          <p:spPr>
            <a:xfrm flipV="1">
              <a:off x="7292054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Gerade Verbindung 1458"/>
            <p:cNvCxnSpPr>
              <a:stCxn id="1509" idx="7"/>
              <a:endCxn id="1505" idx="1"/>
            </p:cNvCxnSpPr>
            <p:nvPr/>
          </p:nvCxnSpPr>
          <p:spPr>
            <a:xfrm>
              <a:off x="6937719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0" name="Gruppieren 1459"/>
            <p:cNvGrpSpPr/>
            <p:nvPr/>
          </p:nvGrpSpPr>
          <p:grpSpPr>
            <a:xfrm rot="5400000">
              <a:off x="7445947" y="3507378"/>
              <a:ext cx="72008" cy="1211390"/>
              <a:chOff x="6732240" y="3507378"/>
              <a:chExt cx="72008" cy="1211390"/>
            </a:xfrm>
          </p:grpSpPr>
          <p:sp>
            <p:nvSpPr>
              <p:cNvPr id="1506" name="Ellipse 1505"/>
              <p:cNvSpPr/>
              <p:nvPr/>
            </p:nvSpPr>
            <p:spPr>
              <a:xfrm>
                <a:off x="6732240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7" name="Ellipse 1506"/>
              <p:cNvSpPr/>
              <p:nvPr/>
            </p:nvSpPr>
            <p:spPr>
              <a:xfrm>
                <a:off x="6732240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8" name="Ellipse 1507"/>
              <p:cNvSpPr/>
              <p:nvPr/>
            </p:nvSpPr>
            <p:spPr>
              <a:xfrm>
                <a:off x="6732240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9" name="Ellipse 1508"/>
              <p:cNvSpPr/>
              <p:nvPr/>
            </p:nvSpPr>
            <p:spPr>
              <a:xfrm>
                <a:off x="6732240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61" name="Gruppieren 1460"/>
            <p:cNvGrpSpPr/>
            <p:nvPr/>
          </p:nvGrpSpPr>
          <p:grpSpPr>
            <a:xfrm>
              <a:off x="7445947" y="3507378"/>
              <a:ext cx="72008" cy="1211390"/>
              <a:chOff x="7449328" y="3507378"/>
              <a:chExt cx="72008" cy="1211390"/>
            </a:xfrm>
          </p:grpSpPr>
          <p:sp>
            <p:nvSpPr>
              <p:cNvPr id="1502" name="Ellipse 1501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3" name="Ellipse 1502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4" name="Ellipse 1503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5" name="Ellipse 1504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462" name="Gerade Verbindung 1461"/>
            <p:cNvCxnSpPr>
              <a:stCxn id="1506" idx="5"/>
              <a:endCxn id="1505" idx="7"/>
            </p:cNvCxnSpPr>
            <p:nvPr/>
          </p:nvCxnSpPr>
          <p:spPr>
            <a:xfrm flipH="1">
              <a:off x="7507410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Gerade Verbindung 1462"/>
            <p:cNvCxnSpPr>
              <a:stCxn id="1502" idx="3"/>
              <a:endCxn id="1509" idx="1"/>
            </p:cNvCxnSpPr>
            <p:nvPr/>
          </p:nvCxnSpPr>
          <p:spPr>
            <a:xfrm flipH="1">
              <a:off x="6937719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Gerade Verbindung 1463"/>
            <p:cNvCxnSpPr>
              <a:stCxn id="1507" idx="6"/>
              <a:endCxn id="1505" idx="0"/>
            </p:cNvCxnSpPr>
            <p:nvPr/>
          </p:nvCxnSpPr>
          <p:spPr>
            <a:xfrm flipH="1">
              <a:off x="7481951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5" name="Gerade Verbindung 1464"/>
            <p:cNvCxnSpPr>
              <a:stCxn id="1508" idx="6"/>
              <a:endCxn id="1505" idx="0"/>
            </p:cNvCxnSpPr>
            <p:nvPr/>
          </p:nvCxnSpPr>
          <p:spPr>
            <a:xfrm>
              <a:off x="7292054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6" name="Gerade Verbindung 1465"/>
            <p:cNvCxnSpPr>
              <a:stCxn id="1503" idx="2"/>
              <a:endCxn id="1509" idx="0"/>
            </p:cNvCxnSpPr>
            <p:nvPr/>
          </p:nvCxnSpPr>
          <p:spPr>
            <a:xfrm flipH="1">
              <a:off x="6948264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7" name="Gerade Verbindung 1466"/>
            <p:cNvCxnSpPr>
              <a:stCxn id="1504" idx="2"/>
              <a:endCxn id="1509" idx="0"/>
            </p:cNvCxnSpPr>
            <p:nvPr/>
          </p:nvCxnSpPr>
          <p:spPr>
            <a:xfrm flipH="1" flipV="1">
              <a:off x="6948264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8" name="Gerade Verbindung 1467"/>
            <p:cNvCxnSpPr/>
            <p:nvPr/>
          </p:nvCxnSpPr>
          <p:spPr>
            <a:xfrm>
              <a:off x="4355976" y="5457968"/>
              <a:ext cx="4392488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9" name="Gerade Verbindung 1468"/>
            <p:cNvCxnSpPr/>
            <p:nvPr/>
          </p:nvCxnSpPr>
          <p:spPr>
            <a:xfrm flipH="1">
              <a:off x="5190611" y="222394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0" name="Gerade Verbindung 1469"/>
            <p:cNvCxnSpPr/>
            <p:nvPr/>
          </p:nvCxnSpPr>
          <p:spPr>
            <a:xfrm flipH="1">
              <a:off x="5569747" y="223197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1" name="Gerade Verbindung 1470"/>
            <p:cNvCxnSpPr/>
            <p:nvPr/>
          </p:nvCxnSpPr>
          <p:spPr>
            <a:xfrm flipH="1">
              <a:off x="5948883" y="2234492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2" name="Gerade Verbindung 1471"/>
            <p:cNvCxnSpPr/>
            <p:nvPr/>
          </p:nvCxnSpPr>
          <p:spPr>
            <a:xfrm flipH="1">
              <a:off x="6328019" y="224251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Gerade Verbindung 1472"/>
            <p:cNvCxnSpPr/>
            <p:nvPr/>
          </p:nvCxnSpPr>
          <p:spPr>
            <a:xfrm flipH="1">
              <a:off x="6914234" y="222924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4" name="Gerade Verbindung 1473"/>
            <p:cNvCxnSpPr/>
            <p:nvPr/>
          </p:nvCxnSpPr>
          <p:spPr>
            <a:xfrm flipH="1">
              <a:off x="7293370" y="223727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Gerade Verbindung 1474"/>
            <p:cNvCxnSpPr/>
            <p:nvPr/>
          </p:nvCxnSpPr>
          <p:spPr>
            <a:xfrm flipH="1">
              <a:off x="7672506" y="2239794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Gerade Verbindung 1475"/>
            <p:cNvCxnSpPr/>
            <p:nvPr/>
          </p:nvCxnSpPr>
          <p:spPr>
            <a:xfrm flipH="1">
              <a:off x="8051642" y="2247821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Gerade Verbindung 1476"/>
            <p:cNvCxnSpPr/>
            <p:nvPr/>
          </p:nvCxnSpPr>
          <p:spPr>
            <a:xfrm flipH="1">
              <a:off x="5184068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8" name="Gerade Verbindung 1477"/>
            <p:cNvCxnSpPr/>
            <p:nvPr/>
          </p:nvCxnSpPr>
          <p:spPr>
            <a:xfrm>
              <a:off x="5565179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9" name="Gerade Verbindung 1478"/>
            <p:cNvCxnSpPr/>
            <p:nvPr/>
          </p:nvCxnSpPr>
          <p:spPr>
            <a:xfrm flipH="1">
              <a:off x="5943656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0" name="Gerade Verbindung 1479"/>
            <p:cNvCxnSpPr>
              <a:stCxn id="1514" idx="6"/>
            </p:cNvCxnSpPr>
            <p:nvPr/>
          </p:nvCxnSpPr>
          <p:spPr>
            <a:xfrm>
              <a:off x="6323450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1" name="Gerade Verbindung 1480"/>
            <p:cNvCxnSpPr/>
            <p:nvPr/>
          </p:nvCxnSpPr>
          <p:spPr>
            <a:xfrm flipH="1">
              <a:off x="6910451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2" name="Gerade Verbindung 1481"/>
            <p:cNvCxnSpPr/>
            <p:nvPr/>
          </p:nvCxnSpPr>
          <p:spPr>
            <a:xfrm>
              <a:off x="7291562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3" name="Gerade Verbindung 1482"/>
            <p:cNvCxnSpPr/>
            <p:nvPr/>
          </p:nvCxnSpPr>
          <p:spPr>
            <a:xfrm flipH="1">
              <a:off x="7670039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4" name="Gerade Verbindung 1483"/>
            <p:cNvCxnSpPr/>
            <p:nvPr/>
          </p:nvCxnSpPr>
          <p:spPr>
            <a:xfrm>
              <a:off x="8049833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5" name="Gerade Verbindung 1484"/>
            <p:cNvCxnSpPr>
              <a:stCxn id="1526" idx="6"/>
              <a:endCxn id="1518" idx="2"/>
            </p:cNvCxnSpPr>
            <p:nvPr/>
          </p:nvCxnSpPr>
          <p:spPr>
            <a:xfrm>
              <a:off x="5799608" y="162879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6" name="Gerade Verbindung 1485"/>
            <p:cNvCxnSpPr/>
            <p:nvPr/>
          </p:nvCxnSpPr>
          <p:spPr>
            <a:xfrm>
              <a:off x="5799607" y="200859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7" name="Gerade Verbindung 1486"/>
            <p:cNvCxnSpPr/>
            <p:nvPr/>
          </p:nvCxnSpPr>
          <p:spPr>
            <a:xfrm>
              <a:off x="5810153" y="238838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8" name="Gerade Verbindung 1487"/>
            <p:cNvCxnSpPr/>
            <p:nvPr/>
          </p:nvCxnSpPr>
          <p:spPr>
            <a:xfrm>
              <a:off x="5810153" y="276817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9" name="Gerade Verbindung 1488"/>
            <p:cNvCxnSpPr/>
            <p:nvPr/>
          </p:nvCxnSpPr>
          <p:spPr>
            <a:xfrm>
              <a:off x="5789063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0" name="Gerade Verbindung 1489"/>
            <p:cNvCxnSpPr/>
            <p:nvPr/>
          </p:nvCxnSpPr>
          <p:spPr>
            <a:xfrm>
              <a:off x="5789062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1" name="Gerade Verbindung 1490"/>
            <p:cNvCxnSpPr/>
            <p:nvPr/>
          </p:nvCxnSpPr>
          <p:spPr>
            <a:xfrm>
              <a:off x="5799608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2" name="Gerade Verbindung 1491"/>
            <p:cNvCxnSpPr/>
            <p:nvPr/>
          </p:nvCxnSpPr>
          <p:spPr>
            <a:xfrm>
              <a:off x="5799608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Gerade Verbindung 1492"/>
            <p:cNvCxnSpPr/>
            <p:nvPr/>
          </p:nvCxnSpPr>
          <p:spPr>
            <a:xfrm>
              <a:off x="7507410" y="163116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4" name="Gerade Verbindung 1493"/>
            <p:cNvCxnSpPr/>
            <p:nvPr/>
          </p:nvCxnSpPr>
          <p:spPr>
            <a:xfrm>
              <a:off x="7507409" y="2010963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5" name="Gerade Verbindung 1494"/>
            <p:cNvCxnSpPr/>
            <p:nvPr/>
          </p:nvCxnSpPr>
          <p:spPr>
            <a:xfrm>
              <a:off x="7517955" y="239075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6" name="Gerade Verbindung 1495"/>
            <p:cNvCxnSpPr/>
            <p:nvPr/>
          </p:nvCxnSpPr>
          <p:spPr>
            <a:xfrm>
              <a:off x="7517955" y="277055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7" name="Gerade Verbindung 1496"/>
            <p:cNvCxnSpPr/>
            <p:nvPr/>
          </p:nvCxnSpPr>
          <p:spPr>
            <a:xfrm>
              <a:off x="7523628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8" name="Gerade Verbindung 1497"/>
            <p:cNvCxnSpPr/>
            <p:nvPr/>
          </p:nvCxnSpPr>
          <p:spPr>
            <a:xfrm>
              <a:off x="7523627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9" name="Gerade Verbindung 1498"/>
            <p:cNvCxnSpPr/>
            <p:nvPr/>
          </p:nvCxnSpPr>
          <p:spPr>
            <a:xfrm>
              <a:off x="7534173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0" name="Gerade Verbindung 1499"/>
            <p:cNvCxnSpPr/>
            <p:nvPr/>
          </p:nvCxnSpPr>
          <p:spPr>
            <a:xfrm>
              <a:off x="7534173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1" name="Rechteck 1500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35" name="Textplatzhalter 1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86000" y="1591200"/>
                <a:ext cx="4302024" cy="4338000"/>
              </a:xfrm>
            </p:spPr>
            <p:txBody>
              <a:bodyPr/>
              <a:lstStyle/>
              <a:p>
                <a:r>
                  <a:rPr lang="de-DE" dirty="0" smtClean="0"/>
                  <a:t>Nicht </a:t>
                </a:r>
                <a:r>
                  <a:rPr lang="de-DE" dirty="0"/>
                  <a:t>alle Qubits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de-DE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/>
                  <a:t> koppeln </a:t>
                </a:r>
                <a:r>
                  <a:rPr lang="de-DE" dirty="0" smtClean="0"/>
                  <a:t>untereinander</a:t>
                </a:r>
              </a:p>
              <a:p>
                <a:endParaRPr lang="de-DE" dirty="0"/>
              </a:p>
              <a:p>
                <a:r>
                  <a:rPr lang="de-DE" dirty="0" smtClean="0"/>
                  <a:t>Lösung: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lvl="1">
                  <a:buFont typeface="Symbol" panose="05050102010706020507" pitchFamily="18" charset="2"/>
                  <a:buChar char="®"/>
                </a:pPr>
                <a:r>
                  <a:rPr lang="de-DE" dirty="0" smtClean="0"/>
                  <a:t> Verbindung </a:t>
                </a:r>
                <a:r>
                  <a:rPr lang="de-DE" dirty="0" smtClean="0"/>
                  <a:t>über andere </a:t>
                </a:r>
                <a:r>
                  <a:rPr lang="de-DE" dirty="0" smtClean="0"/>
                  <a:t>Qubits</a:t>
                </a:r>
              </a:p>
              <a:p>
                <a:pPr marL="446400" lvl="1" indent="0">
                  <a:buNone/>
                </a:pPr>
                <a:r>
                  <a:rPr lang="de-DE" dirty="0" smtClean="0"/>
                  <a:t>     Verteilen </a:t>
                </a:r>
                <a:r>
                  <a:rPr lang="de-DE" dirty="0" smtClean="0"/>
                  <a:t>der Stärke über Strang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lvl="1">
                  <a:buFont typeface="Symbol" panose="05050102010706020507" pitchFamily="18" charset="2"/>
                  <a:buChar char="®"/>
                </a:pPr>
                <a:r>
                  <a:rPr lang="de-DE" dirty="0" smtClean="0"/>
                  <a:t> Darstellung </a:t>
                </a:r>
                <a:r>
                  <a:rPr lang="de-DE" dirty="0" smtClean="0"/>
                  <a:t>eines </a:t>
                </a:r>
                <a:r>
                  <a:rPr lang="de-DE" i="1" dirty="0" smtClean="0"/>
                  <a:t>logischen</a:t>
                </a:r>
                <a:r>
                  <a:rPr lang="de-DE" dirty="0" smtClean="0"/>
                  <a:t> </a:t>
                </a:r>
                <a:r>
                  <a:rPr lang="de-DE" dirty="0" smtClean="0"/>
                  <a:t>Qubits</a:t>
                </a:r>
                <a:r>
                  <a:rPr lang="de-DE" dirty="0"/>
                  <a:t> </a:t>
                </a:r>
                <a:endParaRPr lang="de-DE" dirty="0" smtClean="0"/>
              </a:p>
              <a:p>
                <a:pPr marL="446400" lvl="1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durch </a:t>
                </a:r>
                <a:r>
                  <a:rPr lang="de-DE" dirty="0" smtClean="0"/>
                  <a:t>mehrere echte </a:t>
                </a:r>
                <a:r>
                  <a:rPr lang="de-DE" dirty="0" smtClean="0"/>
                  <a:t>Qubits </a:t>
                </a:r>
              </a:p>
              <a:p>
                <a:pPr marL="446400" lvl="1" indent="0">
                  <a:buNone/>
                </a:pPr>
                <a:r>
                  <a:rPr lang="de-DE" dirty="0" smtClean="0"/>
                  <a:t>     Verteilen </a:t>
                </a:r>
                <a:r>
                  <a:rPr lang="de-DE" dirty="0" smtClean="0"/>
                  <a:t>des Gewichts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1535" name="Text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86000" y="1591200"/>
                <a:ext cx="4302024" cy="4338000"/>
              </a:xfrm>
              <a:blipFill rotWithShape="1">
                <a:blip r:embed="rId2"/>
                <a:stretch>
                  <a:fillRect l="-3121" t="-1685" r="-25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6" name="Gruppieren 1535"/>
          <p:cNvGrpSpPr/>
          <p:nvPr/>
        </p:nvGrpSpPr>
        <p:grpSpPr>
          <a:xfrm>
            <a:off x="5147364" y="2157241"/>
            <a:ext cx="585265" cy="1991279"/>
            <a:chOff x="5211486" y="2056162"/>
            <a:chExt cx="585265" cy="1991279"/>
          </a:xfrm>
        </p:grpSpPr>
        <p:cxnSp>
          <p:nvCxnSpPr>
            <p:cNvPr id="1537" name="Gerade Verbindung 1536"/>
            <p:cNvCxnSpPr>
              <a:stCxn id="1545" idx="1"/>
              <a:endCxn id="1541" idx="5"/>
            </p:cNvCxnSpPr>
            <p:nvPr/>
          </p:nvCxnSpPr>
          <p:spPr>
            <a:xfrm flipH="1" flipV="1">
              <a:off x="5280192" y="2117625"/>
              <a:ext cx="516559" cy="524471"/>
            </a:xfrm>
            <a:prstGeom prst="line">
              <a:avLst/>
            </a:prstGeom>
            <a:ln w="28575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Gerade Verbindung 1538"/>
            <p:cNvCxnSpPr>
              <a:stCxn id="1542" idx="7"/>
              <a:endCxn id="1546" idx="3"/>
            </p:cNvCxnSpPr>
            <p:nvPr/>
          </p:nvCxnSpPr>
          <p:spPr>
            <a:xfrm flipV="1">
              <a:off x="5272949" y="3467763"/>
              <a:ext cx="518772" cy="518215"/>
            </a:xfrm>
            <a:prstGeom prst="line">
              <a:avLst/>
            </a:prstGeom>
            <a:ln w="28575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Gerade Verbindung 1539"/>
            <p:cNvCxnSpPr>
              <a:stCxn id="1533" idx="6"/>
              <a:endCxn id="1542" idx="0"/>
            </p:cNvCxnSpPr>
            <p:nvPr/>
          </p:nvCxnSpPr>
          <p:spPr>
            <a:xfrm flipH="1">
              <a:off x="5247490" y="2133413"/>
              <a:ext cx="10545" cy="1842020"/>
            </a:xfrm>
            <a:prstGeom prst="line">
              <a:avLst/>
            </a:prstGeom>
            <a:ln w="28575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Ellipse 1540"/>
            <p:cNvSpPr/>
            <p:nvPr/>
          </p:nvSpPr>
          <p:spPr>
            <a:xfrm>
              <a:off x="5218729" y="205616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2" name="Ellipse 1541"/>
            <p:cNvSpPr/>
            <p:nvPr/>
          </p:nvSpPr>
          <p:spPr>
            <a:xfrm>
              <a:off x="5211486" y="3975433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44" name="Gruppieren 1543"/>
          <p:cNvGrpSpPr/>
          <p:nvPr/>
        </p:nvGrpSpPr>
        <p:grpSpPr>
          <a:xfrm>
            <a:off x="5717054" y="2732630"/>
            <a:ext cx="77038" cy="846757"/>
            <a:chOff x="5717054" y="2594990"/>
            <a:chExt cx="77038" cy="846757"/>
          </a:xfrm>
        </p:grpSpPr>
        <p:sp>
          <p:nvSpPr>
            <p:cNvPr id="1545" name="Ellipse 1544"/>
            <p:cNvSpPr/>
            <p:nvPr/>
          </p:nvSpPr>
          <p:spPr>
            <a:xfrm>
              <a:off x="5722084" y="259499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6" name="Ellipse 1545"/>
            <p:cNvSpPr/>
            <p:nvPr/>
          </p:nvSpPr>
          <p:spPr>
            <a:xfrm>
              <a:off x="5717054" y="3369739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47" name="Gruppieren 1546"/>
          <p:cNvGrpSpPr/>
          <p:nvPr/>
        </p:nvGrpSpPr>
        <p:grpSpPr>
          <a:xfrm>
            <a:off x="5152636" y="2161929"/>
            <a:ext cx="579993" cy="1992453"/>
            <a:chOff x="5421650" y="2061831"/>
            <a:chExt cx="579993" cy="1992453"/>
          </a:xfrm>
        </p:grpSpPr>
        <p:cxnSp>
          <p:nvCxnSpPr>
            <p:cNvPr id="1548" name="Gerade Verbindung 1547"/>
            <p:cNvCxnSpPr>
              <a:stCxn id="1545" idx="1"/>
              <a:endCxn id="1552" idx="5"/>
            </p:cNvCxnSpPr>
            <p:nvPr/>
          </p:nvCxnSpPr>
          <p:spPr>
            <a:xfrm flipH="1" flipV="1">
              <a:off x="5488386" y="2123294"/>
              <a:ext cx="513257" cy="519783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1" name="Gerade Verbindung 1550"/>
            <p:cNvCxnSpPr>
              <a:stCxn id="1546" idx="3"/>
              <a:endCxn id="1517" idx="1"/>
            </p:cNvCxnSpPr>
            <p:nvPr/>
          </p:nvCxnSpPr>
          <p:spPr>
            <a:xfrm flipH="1">
              <a:off x="5478541" y="3468744"/>
              <a:ext cx="518072" cy="518772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2" name="Ellipse 1551"/>
            <p:cNvSpPr/>
            <p:nvPr/>
          </p:nvSpPr>
          <p:spPr>
            <a:xfrm>
              <a:off x="5426923" y="206183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3" name="Ellipse 1552"/>
            <p:cNvSpPr/>
            <p:nvPr/>
          </p:nvSpPr>
          <p:spPr>
            <a:xfrm>
              <a:off x="5421650" y="398227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593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4000" y="1578448"/>
            <a:ext cx="3960000" cy="4338000"/>
          </a:xfrm>
        </p:spPr>
        <p:txBody>
          <a:bodyPr/>
          <a:lstStyle/>
          <a:p>
            <a:r>
              <a:rPr lang="de-DE" dirty="0" smtClean="0"/>
              <a:t>Beispiel für 6 Knoten: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97" name="Textplatzhalter 4"/>
          <p:cNvSpPr txBox="1">
            <a:spLocks/>
          </p:cNvSpPr>
          <p:nvPr/>
        </p:nvSpPr>
        <p:spPr bwMode="auto">
          <a:xfrm>
            <a:off x="444000" y="1581842"/>
            <a:ext cx="3960000" cy="433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Beispiel für 7 Knoten:</a:t>
            </a:r>
          </a:p>
          <a:p>
            <a:endParaRPr lang="de-DE" dirty="0" smtClean="0"/>
          </a:p>
          <a:p>
            <a:endParaRPr lang="de-DE" dirty="0"/>
          </a:p>
        </p:txBody>
      </p:sp>
      <p:grpSp>
        <p:nvGrpSpPr>
          <p:cNvPr id="583" name="Gruppieren 582"/>
          <p:cNvGrpSpPr/>
          <p:nvPr/>
        </p:nvGrpSpPr>
        <p:grpSpPr>
          <a:xfrm>
            <a:off x="756955" y="2292631"/>
            <a:ext cx="1800000" cy="1945888"/>
            <a:chOff x="756955" y="2292631"/>
            <a:chExt cx="1800000" cy="1945888"/>
          </a:xfrm>
        </p:grpSpPr>
        <p:cxnSp>
          <p:nvCxnSpPr>
            <p:cNvPr id="518" name="Gerade Verbindung 517"/>
            <p:cNvCxnSpPr>
              <a:stCxn id="144" idx="2"/>
              <a:endCxn id="516" idx="2"/>
            </p:cNvCxnSpPr>
            <p:nvPr/>
          </p:nvCxnSpPr>
          <p:spPr>
            <a:xfrm>
              <a:off x="1161955" y="3912631"/>
              <a:ext cx="458996" cy="28988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/>
            <p:cNvCxnSpPr>
              <a:stCxn id="516" idx="1"/>
              <a:endCxn id="144" idx="3"/>
            </p:cNvCxnSpPr>
            <p:nvPr/>
          </p:nvCxnSpPr>
          <p:spPr>
            <a:xfrm flipH="1" flipV="1">
              <a:off x="756955" y="3102631"/>
              <a:ext cx="874541" cy="107442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Gerade Verbindung 536"/>
            <p:cNvCxnSpPr>
              <a:stCxn id="516" idx="0"/>
              <a:endCxn id="144" idx="4"/>
            </p:cNvCxnSpPr>
            <p:nvPr/>
          </p:nvCxnSpPr>
          <p:spPr>
            <a:xfrm flipH="1" flipV="1">
              <a:off x="1161955" y="2292631"/>
              <a:ext cx="495000" cy="18738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Gerade Verbindung 539"/>
            <p:cNvCxnSpPr>
              <a:stCxn id="516" idx="0"/>
              <a:endCxn id="144" idx="5"/>
            </p:cNvCxnSpPr>
            <p:nvPr/>
          </p:nvCxnSpPr>
          <p:spPr>
            <a:xfrm flipV="1">
              <a:off x="1656955" y="2292631"/>
              <a:ext cx="495000" cy="18738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Gerade Verbindung 558"/>
            <p:cNvCxnSpPr>
              <a:stCxn id="516" idx="6"/>
              <a:endCxn id="144" idx="1"/>
            </p:cNvCxnSpPr>
            <p:nvPr/>
          </p:nvCxnSpPr>
          <p:spPr>
            <a:xfrm flipV="1">
              <a:off x="1692959" y="3912631"/>
              <a:ext cx="458996" cy="28988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Gerade Verbindung 561"/>
            <p:cNvCxnSpPr>
              <a:stCxn id="516" idx="7"/>
              <a:endCxn id="144" idx="0"/>
            </p:cNvCxnSpPr>
            <p:nvPr/>
          </p:nvCxnSpPr>
          <p:spPr>
            <a:xfrm flipV="1">
              <a:off x="1682414" y="3102631"/>
              <a:ext cx="874541" cy="107442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Ellipse 515"/>
            <p:cNvSpPr/>
            <p:nvPr/>
          </p:nvSpPr>
          <p:spPr>
            <a:xfrm>
              <a:off x="1620951" y="4166511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vollständiger Graphen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grpSp>
        <p:nvGrpSpPr>
          <p:cNvPr id="205" name="Gruppieren 204"/>
          <p:cNvGrpSpPr/>
          <p:nvPr/>
        </p:nvGrpSpPr>
        <p:grpSpPr>
          <a:xfrm>
            <a:off x="720951" y="2248533"/>
            <a:ext cx="1872008" cy="1700102"/>
            <a:chOff x="1161264" y="2126480"/>
            <a:chExt cx="1872008" cy="1700102"/>
          </a:xfrm>
          <a:solidFill>
            <a:schemeClr val="tx1"/>
          </a:solidFill>
        </p:grpSpPr>
        <p:sp>
          <p:nvSpPr>
            <p:cNvPr id="142" name="Ellipse 141"/>
            <p:cNvSpPr/>
            <p:nvPr/>
          </p:nvSpPr>
          <p:spPr>
            <a:xfrm>
              <a:off x="2556264" y="375457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1161264" y="2944575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1566264" y="375457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2555676" y="2126480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1570527" y="2127863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2961264" y="2937688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96" name="Gruppieren 195"/>
            <p:cNvGrpSpPr/>
            <p:nvPr/>
          </p:nvGrpSpPr>
          <p:grpSpPr>
            <a:xfrm>
              <a:off x="1197268" y="2163867"/>
              <a:ext cx="1800000" cy="1626711"/>
              <a:chOff x="1197269" y="2163925"/>
              <a:chExt cx="1647915" cy="1612879"/>
            </a:xfrm>
            <a:grpFill/>
          </p:grpSpPr>
          <p:sp>
            <p:nvSpPr>
              <p:cNvPr id="144" name="Sechseck 143"/>
              <p:cNvSpPr/>
              <p:nvPr/>
            </p:nvSpPr>
            <p:spPr>
              <a:xfrm>
                <a:off x="1197269" y="2170579"/>
                <a:ext cx="1647915" cy="1606225"/>
              </a:xfrm>
              <a:prstGeom prst="hexag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:endPara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0" name="Gerade Verbindung 149"/>
              <p:cNvCxnSpPr>
                <a:stCxn id="144" idx="4"/>
                <a:endCxn id="144" idx="0"/>
              </p:cNvCxnSpPr>
              <p:nvPr/>
            </p:nvCxnSpPr>
            <p:spPr>
              <a:xfrm>
                <a:off x="1568050" y="2170579"/>
                <a:ext cx="1277134" cy="80311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154"/>
              <p:cNvCxnSpPr>
                <a:stCxn id="144" idx="4"/>
                <a:endCxn id="144" idx="1"/>
              </p:cNvCxnSpPr>
              <p:nvPr/>
            </p:nvCxnSpPr>
            <p:spPr>
              <a:xfrm>
                <a:off x="1568050" y="2170579"/>
                <a:ext cx="906353" cy="160622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157"/>
              <p:cNvCxnSpPr>
                <a:endCxn id="144" idx="2"/>
              </p:cNvCxnSpPr>
              <p:nvPr/>
            </p:nvCxnSpPr>
            <p:spPr>
              <a:xfrm>
                <a:off x="1568050" y="2163925"/>
                <a:ext cx="0" cy="16128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160"/>
              <p:cNvCxnSpPr>
                <a:stCxn id="144" idx="5"/>
                <a:endCxn id="144" idx="1"/>
              </p:cNvCxnSpPr>
              <p:nvPr/>
            </p:nvCxnSpPr>
            <p:spPr>
              <a:xfrm>
                <a:off x="2474403" y="2170579"/>
                <a:ext cx="0" cy="160622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164"/>
              <p:cNvCxnSpPr>
                <a:endCxn id="144" idx="2"/>
              </p:cNvCxnSpPr>
              <p:nvPr/>
            </p:nvCxnSpPr>
            <p:spPr>
              <a:xfrm flipH="1">
                <a:off x="1568050" y="2163925"/>
                <a:ext cx="906353" cy="16128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166"/>
              <p:cNvCxnSpPr>
                <a:stCxn id="144" idx="5"/>
                <a:endCxn id="144" idx="3"/>
              </p:cNvCxnSpPr>
              <p:nvPr/>
            </p:nvCxnSpPr>
            <p:spPr>
              <a:xfrm flipH="1">
                <a:off x="1197269" y="2170579"/>
                <a:ext cx="1277134" cy="80311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169"/>
              <p:cNvCxnSpPr>
                <a:stCxn id="144" idx="0"/>
                <a:endCxn id="144" idx="3"/>
              </p:cNvCxnSpPr>
              <p:nvPr/>
            </p:nvCxnSpPr>
            <p:spPr>
              <a:xfrm flipH="1">
                <a:off x="1197269" y="2973692"/>
                <a:ext cx="164791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172"/>
              <p:cNvCxnSpPr>
                <a:stCxn id="144" idx="0"/>
                <a:endCxn id="144" idx="2"/>
              </p:cNvCxnSpPr>
              <p:nvPr/>
            </p:nvCxnSpPr>
            <p:spPr>
              <a:xfrm flipH="1">
                <a:off x="1568050" y="2973691"/>
                <a:ext cx="1277134" cy="80311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174"/>
              <p:cNvCxnSpPr>
                <a:stCxn id="144" idx="1"/>
                <a:endCxn id="144" idx="3"/>
              </p:cNvCxnSpPr>
              <p:nvPr/>
            </p:nvCxnSpPr>
            <p:spPr>
              <a:xfrm flipH="1" flipV="1">
                <a:off x="1197269" y="2973691"/>
                <a:ext cx="1277134" cy="80311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1" name="Gruppieren 340"/>
          <p:cNvGrpSpPr/>
          <p:nvPr/>
        </p:nvGrpSpPr>
        <p:grpSpPr>
          <a:xfrm>
            <a:off x="4355976" y="1046360"/>
            <a:ext cx="4968552" cy="4411608"/>
            <a:chOff x="4355976" y="1046360"/>
            <a:chExt cx="4968552" cy="4411608"/>
          </a:xfrm>
        </p:grpSpPr>
        <p:cxnSp>
          <p:nvCxnSpPr>
            <p:cNvPr id="342" name="Gerade Verbindung 341"/>
            <p:cNvCxnSpPr>
              <a:stCxn id="476" idx="3"/>
              <a:endCxn id="472" idx="5"/>
            </p:cNvCxnSpPr>
            <p:nvPr/>
          </p:nvCxnSpPr>
          <p:spPr>
            <a:xfrm flipH="1" flipV="1">
              <a:off x="5789063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Gerade Verbindung 342"/>
            <p:cNvCxnSpPr>
              <a:stCxn id="476" idx="4"/>
              <a:endCxn id="473" idx="6"/>
            </p:cNvCxnSpPr>
            <p:nvPr/>
          </p:nvCxnSpPr>
          <p:spPr>
            <a:xfrm flipH="1" flipV="1">
              <a:off x="5799608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Gerade Verbindung 343"/>
            <p:cNvCxnSpPr>
              <a:stCxn id="476" idx="4"/>
              <a:endCxn id="474" idx="6"/>
            </p:cNvCxnSpPr>
            <p:nvPr/>
          </p:nvCxnSpPr>
          <p:spPr>
            <a:xfrm flipH="1">
              <a:off x="5799608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Gerade Verbindung 344"/>
            <p:cNvCxnSpPr>
              <a:stCxn id="472" idx="4"/>
              <a:endCxn id="477" idx="2"/>
            </p:cNvCxnSpPr>
            <p:nvPr/>
          </p:nvCxnSpPr>
          <p:spPr>
            <a:xfrm>
              <a:off x="576360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Gerade Verbindung 345"/>
            <p:cNvCxnSpPr>
              <a:stCxn id="477" idx="3"/>
              <a:endCxn id="473" idx="5"/>
            </p:cNvCxnSpPr>
            <p:nvPr/>
          </p:nvCxnSpPr>
          <p:spPr>
            <a:xfrm flipH="1" flipV="1">
              <a:off x="578906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Gerade Verbindung 346"/>
            <p:cNvCxnSpPr>
              <a:stCxn id="478" idx="7"/>
              <a:endCxn id="474" idx="1"/>
            </p:cNvCxnSpPr>
            <p:nvPr/>
          </p:nvCxnSpPr>
          <p:spPr>
            <a:xfrm>
              <a:off x="5599166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Gerade Verbindung 347"/>
            <p:cNvCxnSpPr>
              <a:stCxn id="478" idx="1"/>
              <a:endCxn id="473" idx="3"/>
            </p:cNvCxnSpPr>
            <p:nvPr/>
          </p:nvCxnSpPr>
          <p:spPr>
            <a:xfrm flipV="1">
              <a:off x="5599166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Gerade Verbindung 348"/>
            <p:cNvCxnSpPr>
              <a:stCxn id="477" idx="5"/>
              <a:endCxn id="474" idx="7"/>
            </p:cNvCxnSpPr>
            <p:nvPr/>
          </p:nvCxnSpPr>
          <p:spPr>
            <a:xfrm flipH="1">
              <a:off x="578906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Gerade Verbindung 349"/>
            <p:cNvCxnSpPr>
              <a:stCxn id="478" idx="2"/>
              <a:endCxn id="472" idx="4"/>
            </p:cNvCxnSpPr>
            <p:nvPr/>
          </p:nvCxnSpPr>
          <p:spPr>
            <a:xfrm flipV="1">
              <a:off x="5573707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Gerade Verbindung 350"/>
            <p:cNvCxnSpPr>
              <a:stCxn id="479" idx="7"/>
              <a:endCxn id="475" idx="1"/>
            </p:cNvCxnSpPr>
            <p:nvPr/>
          </p:nvCxnSpPr>
          <p:spPr>
            <a:xfrm>
              <a:off x="5219372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2" name="Gruppieren 351"/>
            <p:cNvGrpSpPr/>
            <p:nvPr/>
          </p:nvGrpSpPr>
          <p:grpSpPr>
            <a:xfrm rot="5400000">
              <a:off x="5727600" y="1592793"/>
              <a:ext cx="72008" cy="1211390"/>
              <a:chOff x="5005544" y="1592793"/>
              <a:chExt cx="72008" cy="1211390"/>
            </a:xfrm>
          </p:grpSpPr>
          <p:sp>
            <p:nvSpPr>
              <p:cNvPr id="476" name="Ellipse 475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7" name="Ellipse 476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8" name="Ellipse 477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9" name="Ellipse 478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3" name="Gruppieren 352"/>
            <p:cNvGrpSpPr/>
            <p:nvPr/>
          </p:nvGrpSpPr>
          <p:grpSpPr>
            <a:xfrm>
              <a:off x="5727600" y="1592793"/>
              <a:ext cx="72008" cy="1211390"/>
              <a:chOff x="5722632" y="1592793"/>
              <a:chExt cx="72008" cy="1211390"/>
            </a:xfrm>
          </p:grpSpPr>
          <p:sp>
            <p:nvSpPr>
              <p:cNvPr id="472" name="Ellipse 471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3" name="Ellipse 472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4" name="Ellipse 473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5" name="Ellipse 474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54" name="Gerade Verbindung 353"/>
            <p:cNvCxnSpPr>
              <a:stCxn id="476" idx="5"/>
              <a:endCxn id="475" idx="7"/>
            </p:cNvCxnSpPr>
            <p:nvPr/>
          </p:nvCxnSpPr>
          <p:spPr>
            <a:xfrm flipH="1">
              <a:off x="5789063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Gerade Verbindung 354"/>
            <p:cNvCxnSpPr>
              <a:stCxn id="472" idx="3"/>
              <a:endCxn id="479" idx="1"/>
            </p:cNvCxnSpPr>
            <p:nvPr/>
          </p:nvCxnSpPr>
          <p:spPr>
            <a:xfrm flipH="1">
              <a:off x="5219372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Gerade Verbindung 355"/>
            <p:cNvCxnSpPr>
              <a:stCxn id="477" idx="6"/>
              <a:endCxn id="475" idx="0"/>
            </p:cNvCxnSpPr>
            <p:nvPr/>
          </p:nvCxnSpPr>
          <p:spPr>
            <a:xfrm flipH="1">
              <a:off x="576360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Gerade Verbindung 356"/>
            <p:cNvCxnSpPr>
              <a:stCxn id="478" idx="6"/>
              <a:endCxn id="475" idx="0"/>
            </p:cNvCxnSpPr>
            <p:nvPr/>
          </p:nvCxnSpPr>
          <p:spPr>
            <a:xfrm>
              <a:off x="5573707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Gerade Verbindung 357"/>
            <p:cNvCxnSpPr>
              <a:stCxn id="473" idx="2"/>
              <a:endCxn id="479" idx="0"/>
            </p:cNvCxnSpPr>
            <p:nvPr/>
          </p:nvCxnSpPr>
          <p:spPr>
            <a:xfrm flipH="1">
              <a:off x="5229917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Gerade Verbindung 358"/>
            <p:cNvCxnSpPr>
              <a:stCxn id="474" idx="2"/>
              <a:endCxn id="479" idx="0"/>
            </p:cNvCxnSpPr>
            <p:nvPr/>
          </p:nvCxnSpPr>
          <p:spPr>
            <a:xfrm flipH="1" flipV="1">
              <a:off x="5229917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Gerade Verbindung 359"/>
            <p:cNvCxnSpPr>
              <a:stCxn id="468" idx="3"/>
              <a:endCxn id="464" idx="5"/>
            </p:cNvCxnSpPr>
            <p:nvPr/>
          </p:nvCxnSpPr>
          <p:spPr>
            <a:xfrm flipH="1" flipV="1">
              <a:off x="7507410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Gerade Verbindung 360"/>
            <p:cNvCxnSpPr>
              <a:stCxn id="468" idx="4"/>
              <a:endCxn id="465" idx="6"/>
            </p:cNvCxnSpPr>
            <p:nvPr/>
          </p:nvCxnSpPr>
          <p:spPr>
            <a:xfrm flipH="1" flipV="1">
              <a:off x="7517955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Gerade Verbindung 361"/>
            <p:cNvCxnSpPr>
              <a:stCxn id="468" idx="4"/>
              <a:endCxn id="466" idx="6"/>
            </p:cNvCxnSpPr>
            <p:nvPr/>
          </p:nvCxnSpPr>
          <p:spPr>
            <a:xfrm flipH="1">
              <a:off x="7517955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Gerade Verbindung 362"/>
            <p:cNvCxnSpPr>
              <a:stCxn id="464" idx="4"/>
              <a:endCxn id="469" idx="2"/>
            </p:cNvCxnSpPr>
            <p:nvPr/>
          </p:nvCxnSpPr>
          <p:spPr>
            <a:xfrm>
              <a:off x="7481951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Gerade Verbindung 363"/>
            <p:cNvCxnSpPr>
              <a:stCxn id="469" idx="3"/>
              <a:endCxn id="465" idx="5"/>
            </p:cNvCxnSpPr>
            <p:nvPr/>
          </p:nvCxnSpPr>
          <p:spPr>
            <a:xfrm flipH="1" flipV="1">
              <a:off x="7507410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Gerade Verbindung 364"/>
            <p:cNvCxnSpPr>
              <a:stCxn id="470" idx="7"/>
              <a:endCxn id="466" idx="1"/>
            </p:cNvCxnSpPr>
            <p:nvPr/>
          </p:nvCxnSpPr>
          <p:spPr>
            <a:xfrm>
              <a:off x="731751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Gerade Verbindung 365"/>
            <p:cNvCxnSpPr>
              <a:stCxn id="470" idx="1"/>
              <a:endCxn id="465" idx="3"/>
            </p:cNvCxnSpPr>
            <p:nvPr/>
          </p:nvCxnSpPr>
          <p:spPr>
            <a:xfrm flipV="1">
              <a:off x="731751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Gerade Verbindung 366"/>
            <p:cNvCxnSpPr>
              <a:stCxn id="469" idx="5"/>
              <a:endCxn id="466" idx="7"/>
            </p:cNvCxnSpPr>
            <p:nvPr/>
          </p:nvCxnSpPr>
          <p:spPr>
            <a:xfrm flipH="1">
              <a:off x="7507410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Gerade Verbindung 367"/>
            <p:cNvCxnSpPr>
              <a:stCxn id="470" idx="2"/>
              <a:endCxn id="464" idx="4"/>
            </p:cNvCxnSpPr>
            <p:nvPr/>
          </p:nvCxnSpPr>
          <p:spPr>
            <a:xfrm flipV="1">
              <a:off x="729205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Gerade Verbindung 368"/>
            <p:cNvCxnSpPr>
              <a:stCxn id="471" idx="7"/>
              <a:endCxn id="467" idx="1"/>
            </p:cNvCxnSpPr>
            <p:nvPr/>
          </p:nvCxnSpPr>
          <p:spPr>
            <a:xfrm>
              <a:off x="6937719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Gruppieren 369"/>
            <p:cNvGrpSpPr/>
            <p:nvPr/>
          </p:nvGrpSpPr>
          <p:grpSpPr>
            <a:xfrm rot="5400000">
              <a:off x="7445947" y="1592793"/>
              <a:ext cx="72008" cy="1211390"/>
              <a:chOff x="6732240" y="1592793"/>
              <a:chExt cx="72008" cy="1211390"/>
            </a:xfrm>
          </p:grpSpPr>
          <p:sp>
            <p:nvSpPr>
              <p:cNvPr id="468" name="Ellipse 467"/>
              <p:cNvSpPr/>
              <p:nvPr/>
            </p:nvSpPr>
            <p:spPr>
              <a:xfrm>
                <a:off x="6732240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9" name="Ellipse 468"/>
              <p:cNvSpPr/>
              <p:nvPr/>
            </p:nvSpPr>
            <p:spPr>
              <a:xfrm>
                <a:off x="6732240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0" name="Ellipse 469"/>
              <p:cNvSpPr/>
              <p:nvPr/>
            </p:nvSpPr>
            <p:spPr>
              <a:xfrm>
                <a:off x="6732240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1" name="Ellipse 470"/>
              <p:cNvSpPr/>
              <p:nvPr/>
            </p:nvSpPr>
            <p:spPr>
              <a:xfrm>
                <a:off x="6732240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1" name="Gruppieren 370"/>
            <p:cNvGrpSpPr/>
            <p:nvPr/>
          </p:nvGrpSpPr>
          <p:grpSpPr>
            <a:xfrm>
              <a:off x="7445947" y="1592793"/>
              <a:ext cx="72008" cy="1211390"/>
              <a:chOff x="7449328" y="1592793"/>
              <a:chExt cx="72008" cy="1211390"/>
            </a:xfrm>
          </p:grpSpPr>
          <p:sp>
            <p:nvSpPr>
              <p:cNvPr id="464" name="Ellipse 463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6" name="Ellipse 465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Ellipse 466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72" name="Gerade Verbindung 371"/>
            <p:cNvCxnSpPr>
              <a:stCxn id="468" idx="5"/>
              <a:endCxn id="467" idx="7"/>
            </p:cNvCxnSpPr>
            <p:nvPr/>
          </p:nvCxnSpPr>
          <p:spPr>
            <a:xfrm flipH="1">
              <a:off x="7507410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Gerade Verbindung 372"/>
            <p:cNvCxnSpPr>
              <a:stCxn id="464" idx="3"/>
              <a:endCxn id="471" idx="1"/>
            </p:cNvCxnSpPr>
            <p:nvPr/>
          </p:nvCxnSpPr>
          <p:spPr>
            <a:xfrm flipH="1">
              <a:off x="6937719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Gerade Verbindung 373"/>
            <p:cNvCxnSpPr>
              <a:stCxn id="469" idx="6"/>
              <a:endCxn id="467" idx="0"/>
            </p:cNvCxnSpPr>
            <p:nvPr/>
          </p:nvCxnSpPr>
          <p:spPr>
            <a:xfrm flipH="1">
              <a:off x="7481951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Gerade Verbindung 374"/>
            <p:cNvCxnSpPr>
              <a:stCxn id="470" idx="6"/>
              <a:endCxn id="467" idx="0"/>
            </p:cNvCxnSpPr>
            <p:nvPr/>
          </p:nvCxnSpPr>
          <p:spPr>
            <a:xfrm>
              <a:off x="729205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Gerade Verbindung 375"/>
            <p:cNvCxnSpPr>
              <a:stCxn id="465" idx="2"/>
              <a:endCxn id="471" idx="0"/>
            </p:cNvCxnSpPr>
            <p:nvPr/>
          </p:nvCxnSpPr>
          <p:spPr>
            <a:xfrm flipH="1">
              <a:off x="6948264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Gerade Verbindung 376"/>
            <p:cNvCxnSpPr>
              <a:stCxn id="466" idx="2"/>
              <a:endCxn id="471" idx="0"/>
            </p:cNvCxnSpPr>
            <p:nvPr/>
          </p:nvCxnSpPr>
          <p:spPr>
            <a:xfrm flipH="1" flipV="1">
              <a:off x="6948264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Gerade Verbindung 377"/>
            <p:cNvCxnSpPr>
              <a:stCxn id="460" idx="3"/>
              <a:endCxn id="456" idx="5"/>
            </p:cNvCxnSpPr>
            <p:nvPr/>
          </p:nvCxnSpPr>
          <p:spPr>
            <a:xfrm flipH="1" flipV="1">
              <a:off x="5779218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Gerade Verbindung 378"/>
            <p:cNvCxnSpPr>
              <a:stCxn id="460" idx="4"/>
              <a:endCxn id="457" idx="6"/>
            </p:cNvCxnSpPr>
            <p:nvPr/>
          </p:nvCxnSpPr>
          <p:spPr>
            <a:xfrm flipH="1" flipV="1">
              <a:off x="5789763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Gerade Verbindung 379"/>
            <p:cNvCxnSpPr>
              <a:stCxn id="460" idx="4"/>
              <a:endCxn id="458" idx="6"/>
            </p:cNvCxnSpPr>
            <p:nvPr/>
          </p:nvCxnSpPr>
          <p:spPr>
            <a:xfrm flipH="1">
              <a:off x="5789763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Gerade Verbindung 380"/>
            <p:cNvCxnSpPr>
              <a:stCxn id="456" idx="4"/>
              <a:endCxn id="461" idx="2"/>
            </p:cNvCxnSpPr>
            <p:nvPr/>
          </p:nvCxnSpPr>
          <p:spPr>
            <a:xfrm>
              <a:off x="5753759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Gerade Verbindung 381"/>
            <p:cNvCxnSpPr>
              <a:stCxn id="461" idx="3"/>
              <a:endCxn id="457" idx="5"/>
            </p:cNvCxnSpPr>
            <p:nvPr/>
          </p:nvCxnSpPr>
          <p:spPr>
            <a:xfrm flipH="1" flipV="1">
              <a:off x="5779218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Gerade Verbindung 382"/>
            <p:cNvCxnSpPr>
              <a:stCxn id="462" idx="7"/>
              <a:endCxn id="458" idx="1"/>
            </p:cNvCxnSpPr>
            <p:nvPr/>
          </p:nvCxnSpPr>
          <p:spPr>
            <a:xfrm>
              <a:off x="5589321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Gerade Verbindung 383"/>
            <p:cNvCxnSpPr>
              <a:stCxn id="462" idx="1"/>
              <a:endCxn id="457" idx="3"/>
            </p:cNvCxnSpPr>
            <p:nvPr/>
          </p:nvCxnSpPr>
          <p:spPr>
            <a:xfrm flipV="1">
              <a:off x="5589321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Gerade Verbindung 384"/>
            <p:cNvCxnSpPr>
              <a:stCxn id="461" idx="5"/>
              <a:endCxn id="458" idx="7"/>
            </p:cNvCxnSpPr>
            <p:nvPr/>
          </p:nvCxnSpPr>
          <p:spPr>
            <a:xfrm flipH="1">
              <a:off x="5779218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Gerade Verbindung 385"/>
            <p:cNvCxnSpPr>
              <a:stCxn id="462" idx="2"/>
              <a:endCxn id="456" idx="4"/>
            </p:cNvCxnSpPr>
            <p:nvPr/>
          </p:nvCxnSpPr>
          <p:spPr>
            <a:xfrm flipV="1">
              <a:off x="5563862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Gerade Verbindung 386"/>
            <p:cNvCxnSpPr>
              <a:stCxn id="463" idx="7"/>
              <a:endCxn id="459" idx="1"/>
            </p:cNvCxnSpPr>
            <p:nvPr/>
          </p:nvCxnSpPr>
          <p:spPr>
            <a:xfrm>
              <a:off x="5209527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8" name="Gruppieren 387"/>
            <p:cNvGrpSpPr/>
            <p:nvPr/>
          </p:nvGrpSpPr>
          <p:grpSpPr>
            <a:xfrm rot="5400000">
              <a:off x="5717755" y="3507378"/>
              <a:ext cx="72008" cy="1211390"/>
              <a:chOff x="5005544" y="3507378"/>
              <a:chExt cx="72008" cy="1211390"/>
            </a:xfrm>
          </p:grpSpPr>
          <p:sp>
            <p:nvSpPr>
              <p:cNvPr id="460" name="Ellipse 459"/>
              <p:cNvSpPr/>
              <p:nvPr/>
            </p:nvSpPr>
            <p:spPr>
              <a:xfrm>
                <a:off x="5005544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Ellipse 460"/>
              <p:cNvSpPr/>
              <p:nvPr/>
            </p:nvSpPr>
            <p:spPr>
              <a:xfrm>
                <a:off x="5005544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2" name="Ellipse 461"/>
              <p:cNvSpPr/>
              <p:nvPr/>
            </p:nvSpPr>
            <p:spPr>
              <a:xfrm>
                <a:off x="5005544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5005544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9" name="Gruppieren 388"/>
            <p:cNvGrpSpPr/>
            <p:nvPr/>
          </p:nvGrpSpPr>
          <p:grpSpPr>
            <a:xfrm>
              <a:off x="5717755" y="3507378"/>
              <a:ext cx="72008" cy="1211390"/>
              <a:chOff x="5722632" y="3507378"/>
              <a:chExt cx="72008" cy="1211390"/>
            </a:xfrm>
          </p:grpSpPr>
          <p:sp>
            <p:nvSpPr>
              <p:cNvPr id="456" name="Ellipse 455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Ellipse 456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8" name="Ellipse 457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Ellipse 458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90" name="Gerade Verbindung 389"/>
            <p:cNvCxnSpPr>
              <a:stCxn id="460" idx="5"/>
              <a:endCxn id="459" idx="7"/>
            </p:cNvCxnSpPr>
            <p:nvPr/>
          </p:nvCxnSpPr>
          <p:spPr>
            <a:xfrm flipH="1">
              <a:off x="5779218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Gerade Verbindung 390"/>
            <p:cNvCxnSpPr>
              <a:stCxn id="456" idx="3"/>
              <a:endCxn id="463" idx="1"/>
            </p:cNvCxnSpPr>
            <p:nvPr/>
          </p:nvCxnSpPr>
          <p:spPr>
            <a:xfrm flipH="1">
              <a:off x="5209527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Gerade Verbindung 391"/>
            <p:cNvCxnSpPr>
              <a:stCxn id="461" idx="6"/>
              <a:endCxn id="459" idx="0"/>
            </p:cNvCxnSpPr>
            <p:nvPr/>
          </p:nvCxnSpPr>
          <p:spPr>
            <a:xfrm flipH="1">
              <a:off x="5753759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Gerade Verbindung 392"/>
            <p:cNvCxnSpPr>
              <a:stCxn id="462" idx="6"/>
              <a:endCxn id="459" idx="0"/>
            </p:cNvCxnSpPr>
            <p:nvPr/>
          </p:nvCxnSpPr>
          <p:spPr>
            <a:xfrm>
              <a:off x="5563862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Gerade Verbindung 393"/>
            <p:cNvCxnSpPr>
              <a:stCxn id="457" idx="2"/>
              <a:endCxn id="463" idx="0"/>
            </p:cNvCxnSpPr>
            <p:nvPr/>
          </p:nvCxnSpPr>
          <p:spPr>
            <a:xfrm flipH="1">
              <a:off x="5220072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Gerade Verbindung 394"/>
            <p:cNvCxnSpPr>
              <a:stCxn id="458" idx="2"/>
              <a:endCxn id="463" idx="0"/>
            </p:cNvCxnSpPr>
            <p:nvPr/>
          </p:nvCxnSpPr>
          <p:spPr>
            <a:xfrm flipH="1" flipV="1">
              <a:off x="5220072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Gerade Verbindung 395"/>
            <p:cNvCxnSpPr>
              <a:stCxn id="452" idx="3"/>
              <a:endCxn id="448" idx="5"/>
            </p:cNvCxnSpPr>
            <p:nvPr/>
          </p:nvCxnSpPr>
          <p:spPr>
            <a:xfrm flipH="1" flipV="1">
              <a:off x="7507410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Gerade Verbindung 396"/>
            <p:cNvCxnSpPr>
              <a:stCxn id="452" idx="4"/>
              <a:endCxn id="449" idx="6"/>
            </p:cNvCxnSpPr>
            <p:nvPr/>
          </p:nvCxnSpPr>
          <p:spPr>
            <a:xfrm flipH="1" flipV="1">
              <a:off x="7517955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Gerade Verbindung 397"/>
            <p:cNvCxnSpPr>
              <a:stCxn id="452" idx="4"/>
              <a:endCxn id="450" idx="6"/>
            </p:cNvCxnSpPr>
            <p:nvPr/>
          </p:nvCxnSpPr>
          <p:spPr>
            <a:xfrm flipH="1">
              <a:off x="7517955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Gerade Verbindung 398"/>
            <p:cNvCxnSpPr>
              <a:stCxn id="448" idx="4"/>
              <a:endCxn id="453" idx="2"/>
            </p:cNvCxnSpPr>
            <p:nvPr/>
          </p:nvCxnSpPr>
          <p:spPr>
            <a:xfrm>
              <a:off x="7481951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Gerade Verbindung 399"/>
            <p:cNvCxnSpPr>
              <a:stCxn id="453" idx="3"/>
              <a:endCxn id="449" idx="5"/>
            </p:cNvCxnSpPr>
            <p:nvPr/>
          </p:nvCxnSpPr>
          <p:spPr>
            <a:xfrm flipH="1" flipV="1">
              <a:off x="7507410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Gerade Verbindung 400"/>
            <p:cNvCxnSpPr>
              <a:stCxn id="454" idx="7"/>
              <a:endCxn id="450" idx="1"/>
            </p:cNvCxnSpPr>
            <p:nvPr/>
          </p:nvCxnSpPr>
          <p:spPr>
            <a:xfrm>
              <a:off x="7317513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Gerade Verbindung 401"/>
            <p:cNvCxnSpPr>
              <a:stCxn id="454" idx="1"/>
              <a:endCxn id="449" idx="3"/>
            </p:cNvCxnSpPr>
            <p:nvPr/>
          </p:nvCxnSpPr>
          <p:spPr>
            <a:xfrm flipV="1">
              <a:off x="7317513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Gerade Verbindung 402"/>
            <p:cNvCxnSpPr>
              <a:stCxn id="453" idx="5"/>
              <a:endCxn id="450" idx="7"/>
            </p:cNvCxnSpPr>
            <p:nvPr/>
          </p:nvCxnSpPr>
          <p:spPr>
            <a:xfrm flipH="1">
              <a:off x="7507410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Gerade Verbindung 403"/>
            <p:cNvCxnSpPr>
              <a:stCxn id="454" idx="2"/>
              <a:endCxn id="448" idx="4"/>
            </p:cNvCxnSpPr>
            <p:nvPr/>
          </p:nvCxnSpPr>
          <p:spPr>
            <a:xfrm flipV="1">
              <a:off x="7292054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Gerade Verbindung 404"/>
            <p:cNvCxnSpPr>
              <a:stCxn id="455" idx="7"/>
              <a:endCxn id="451" idx="1"/>
            </p:cNvCxnSpPr>
            <p:nvPr/>
          </p:nvCxnSpPr>
          <p:spPr>
            <a:xfrm>
              <a:off x="6937719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6" name="Gruppieren 405"/>
            <p:cNvGrpSpPr/>
            <p:nvPr/>
          </p:nvGrpSpPr>
          <p:grpSpPr>
            <a:xfrm rot="5400000">
              <a:off x="7445947" y="3507378"/>
              <a:ext cx="72008" cy="1211390"/>
              <a:chOff x="6732240" y="3507378"/>
              <a:chExt cx="72008" cy="1211390"/>
            </a:xfrm>
          </p:grpSpPr>
          <p:sp>
            <p:nvSpPr>
              <p:cNvPr id="452" name="Ellipse 451"/>
              <p:cNvSpPr/>
              <p:nvPr/>
            </p:nvSpPr>
            <p:spPr>
              <a:xfrm>
                <a:off x="6732240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6732240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4" name="Ellipse 453"/>
              <p:cNvSpPr/>
              <p:nvPr/>
            </p:nvSpPr>
            <p:spPr>
              <a:xfrm>
                <a:off x="6732240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Ellipse 454"/>
              <p:cNvSpPr/>
              <p:nvPr/>
            </p:nvSpPr>
            <p:spPr>
              <a:xfrm>
                <a:off x="6732240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7" name="Gruppieren 406"/>
            <p:cNvGrpSpPr/>
            <p:nvPr/>
          </p:nvGrpSpPr>
          <p:grpSpPr>
            <a:xfrm>
              <a:off x="7445947" y="3507378"/>
              <a:ext cx="72008" cy="1211390"/>
              <a:chOff x="7449328" y="3507378"/>
              <a:chExt cx="72008" cy="1211390"/>
            </a:xfrm>
          </p:grpSpPr>
          <p:sp>
            <p:nvSpPr>
              <p:cNvPr id="448" name="Ellipse 447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0" name="Ellipse 449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Ellipse 450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08" name="Gerade Verbindung 407"/>
            <p:cNvCxnSpPr>
              <a:stCxn id="452" idx="5"/>
              <a:endCxn id="451" idx="7"/>
            </p:cNvCxnSpPr>
            <p:nvPr/>
          </p:nvCxnSpPr>
          <p:spPr>
            <a:xfrm flipH="1">
              <a:off x="7507410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 Verbindung 408"/>
            <p:cNvCxnSpPr>
              <a:stCxn id="448" idx="3"/>
              <a:endCxn id="455" idx="1"/>
            </p:cNvCxnSpPr>
            <p:nvPr/>
          </p:nvCxnSpPr>
          <p:spPr>
            <a:xfrm flipH="1">
              <a:off x="6937719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Gerade Verbindung 409"/>
            <p:cNvCxnSpPr>
              <a:stCxn id="453" idx="6"/>
              <a:endCxn id="451" idx="0"/>
            </p:cNvCxnSpPr>
            <p:nvPr/>
          </p:nvCxnSpPr>
          <p:spPr>
            <a:xfrm flipH="1">
              <a:off x="7481951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 Verbindung 410"/>
            <p:cNvCxnSpPr>
              <a:stCxn id="454" idx="6"/>
              <a:endCxn id="451" idx="0"/>
            </p:cNvCxnSpPr>
            <p:nvPr/>
          </p:nvCxnSpPr>
          <p:spPr>
            <a:xfrm>
              <a:off x="7292054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Gerade Verbindung 411"/>
            <p:cNvCxnSpPr>
              <a:stCxn id="449" idx="2"/>
              <a:endCxn id="455" idx="0"/>
            </p:cNvCxnSpPr>
            <p:nvPr/>
          </p:nvCxnSpPr>
          <p:spPr>
            <a:xfrm flipH="1">
              <a:off x="6948264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Gerade Verbindung 412"/>
            <p:cNvCxnSpPr>
              <a:stCxn id="450" idx="2"/>
              <a:endCxn id="455" idx="0"/>
            </p:cNvCxnSpPr>
            <p:nvPr/>
          </p:nvCxnSpPr>
          <p:spPr>
            <a:xfrm flipH="1" flipV="1">
              <a:off x="6948264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Gerade Verbindung 413"/>
            <p:cNvCxnSpPr/>
            <p:nvPr/>
          </p:nvCxnSpPr>
          <p:spPr>
            <a:xfrm>
              <a:off x="4355976" y="5457968"/>
              <a:ext cx="4392488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Gerade Verbindung 414"/>
            <p:cNvCxnSpPr/>
            <p:nvPr/>
          </p:nvCxnSpPr>
          <p:spPr>
            <a:xfrm flipH="1">
              <a:off x="5190611" y="222394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Gerade Verbindung 415"/>
            <p:cNvCxnSpPr/>
            <p:nvPr/>
          </p:nvCxnSpPr>
          <p:spPr>
            <a:xfrm flipH="1">
              <a:off x="5569747" y="223197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Gerade Verbindung 416"/>
            <p:cNvCxnSpPr/>
            <p:nvPr/>
          </p:nvCxnSpPr>
          <p:spPr>
            <a:xfrm flipH="1">
              <a:off x="5948883" y="2234492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Gerade Verbindung 417"/>
            <p:cNvCxnSpPr/>
            <p:nvPr/>
          </p:nvCxnSpPr>
          <p:spPr>
            <a:xfrm flipH="1">
              <a:off x="6328019" y="224251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Gerade Verbindung 418"/>
            <p:cNvCxnSpPr/>
            <p:nvPr/>
          </p:nvCxnSpPr>
          <p:spPr>
            <a:xfrm flipH="1">
              <a:off x="6914234" y="222924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 Verbindung 419"/>
            <p:cNvCxnSpPr/>
            <p:nvPr/>
          </p:nvCxnSpPr>
          <p:spPr>
            <a:xfrm flipH="1">
              <a:off x="7293370" y="223727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Gerade Verbindung 420"/>
            <p:cNvCxnSpPr/>
            <p:nvPr/>
          </p:nvCxnSpPr>
          <p:spPr>
            <a:xfrm flipH="1">
              <a:off x="7672506" y="2239794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Gerade Verbindung 421"/>
            <p:cNvCxnSpPr/>
            <p:nvPr/>
          </p:nvCxnSpPr>
          <p:spPr>
            <a:xfrm flipH="1">
              <a:off x="8051642" y="2247821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Gerade Verbindung 422"/>
            <p:cNvCxnSpPr/>
            <p:nvPr/>
          </p:nvCxnSpPr>
          <p:spPr>
            <a:xfrm flipH="1">
              <a:off x="5184068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Gerade Verbindung 423"/>
            <p:cNvCxnSpPr/>
            <p:nvPr/>
          </p:nvCxnSpPr>
          <p:spPr>
            <a:xfrm>
              <a:off x="5565179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Gerade Verbindung 424"/>
            <p:cNvCxnSpPr/>
            <p:nvPr/>
          </p:nvCxnSpPr>
          <p:spPr>
            <a:xfrm flipH="1">
              <a:off x="5943656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Gerade Verbindung 425"/>
            <p:cNvCxnSpPr>
              <a:stCxn id="460" idx="6"/>
            </p:cNvCxnSpPr>
            <p:nvPr/>
          </p:nvCxnSpPr>
          <p:spPr>
            <a:xfrm>
              <a:off x="6323450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Gerade Verbindung 426"/>
            <p:cNvCxnSpPr/>
            <p:nvPr/>
          </p:nvCxnSpPr>
          <p:spPr>
            <a:xfrm flipH="1">
              <a:off x="6910451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Gerade Verbindung 427"/>
            <p:cNvCxnSpPr/>
            <p:nvPr/>
          </p:nvCxnSpPr>
          <p:spPr>
            <a:xfrm>
              <a:off x="7291562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Gerade Verbindung 428"/>
            <p:cNvCxnSpPr/>
            <p:nvPr/>
          </p:nvCxnSpPr>
          <p:spPr>
            <a:xfrm flipH="1">
              <a:off x="7670039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Gerade Verbindung 429"/>
            <p:cNvCxnSpPr/>
            <p:nvPr/>
          </p:nvCxnSpPr>
          <p:spPr>
            <a:xfrm>
              <a:off x="8049833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Gerade Verbindung 430"/>
            <p:cNvCxnSpPr>
              <a:stCxn id="472" idx="6"/>
              <a:endCxn id="464" idx="2"/>
            </p:cNvCxnSpPr>
            <p:nvPr/>
          </p:nvCxnSpPr>
          <p:spPr>
            <a:xfrm>
              <a:off x="5799608" y="162879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Gerade Verbindung 431"/>
            <p:cNvCxnSpPr/>
            <p:nvPr/>
          </p:nvCxnSpPr>
          <p:spPr>
            <a:xfrm>
              <a:off x="5799607" y="200859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Gerade Verbindung 432"/>
            <p:cNvCxnSpPr/>
            <p:nvPr/>
          </p:nvCxnSpPr>
          <p:spPr>
            <a:xfrm>
              <a:off x="5810153" y="238838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Gerade Verbindung 433"/>
            <p:cNvCxnSpPr/>
            <p:nvPr/>
          </p:nvCxnSpPr>
          <p:spPr>
            <a:xfrm>
              <a:off x="5810153" y="276817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Gerade Verbindung 434"/>
            <p:cNvCxnSpPr/>
            <p:nvPr/>
          </p:nvCxnSpPr>
          <p:spPr>
            <a:xfrm>
              <a:off x="5789063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Gerade Verbindung 435"/>
            <p:cNvCxnSpPr/>
            <p:nvPr/>
          </p:nvCxnSpPr>
          <p:spPr>
            <a:xfrm>
              <a:off x="5789062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Gerade Verbindung 436"/>
            <p:cNvCxnSpPr/>
            <p:nvPr/>
          </p:nvCxnSpPr>
          <p:spPr>
            <a:xfrm>
              <a:off x="5799608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Gerade Verbindung 437"/>
            <p:cNvCxnSpPr/>
            <p:nvPr/>
          </p:nvCxnSpPr>
          <p:spPr>
            <a:xfrm>
              <a:off x="5799608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Gerade Verbindung 438"/>
            <p:cNvCxnSpPr/>
            <p:nvPr/>
          </p:nvCxnSpPr>
          <p:spPr>
            <a:xfrm>
              <a:off x="7507410" y="163116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Gerade Verbindung 439"/>
            <p:cNvCxnSpPr/>
            <p:nvPr/>
          </p:nvCxnSpPr>
          <p:spPr>
            <a:xfrm>
              <a:off x="7507409" y="2010963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Gerade Verbindung 440"/>
            <p:cNvCxnSpPr/>
            <p:nvPr/>
          </p:nvCxnSpPr>
          <p:spPr>
            <a:xfrm>
              <a:off x="7517955" y="239075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Gerade Verbindung 441"/>
            <p:cNvCxnSpPr/>
            <p:nvPr/>
          </p:nvCxnSpPr>
          <p:spPr>
            <a:xfrm>
              <a:off x="7517955" y="277055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Gerade Verbindung 442"/>
            <p:cNvCxnSpPr/>
            <p:nvPr/>
          </p:nvCxnSpPr>
          <p:spPr>
            <a:xfrm>
              <a:off x="7523628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Gerade Verbindung 443"/>
            <p:cNvCxnSpPr/>
            <p:nvPr/>
          </p:nvCxnSpPr>
          <p:spPr>
            <a:xfrm>
              <a:off x="7523627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Gerade Verbindung 444"/>
            <p:cNvCxnSpPr/>
            <p:nvPr/>
          </p:nvCxnSpPr>
          <p:spPr>
            <a:xfrm>
              <a:off x="7534173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Gerade Verbindung 445"/>
            <p:cNvCxnSpPr/>
            <p:nvPr/>
          </p:nvCxnSpPr>
          <p:spPr>
            <a:xfrm>
              <a:off x="7534173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Rechteck 446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9" name="Gruppieren 168"/>
          <p:cNvGrpSpPr/>
          <p:nvPr/>
        </p:nvGrpSpPr>
        <p:grpSpPr>
          <a:xfrm>
            <a:off x="5143094" y="2231127"/>
            <a:ext cx="1216360" cy="1919630"/>
            <a:chOff x="5143094" y="2231127"/>
            <a:chExt cx="1216360" cy="1919630"/>
          </a:xfrm>
        </p:grpSpPr>
        <p:sp>
          <p:nvSpPr>
            <p:cNvPr id="492" name="Ellipse 491"/>
            <p:cNvSpPr/>
            <p:nvPr/>
          </p:nvSpPr>
          <p:spPr>
            <a:xfrm>
              <a:off x="6287446" y="4078749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3" name="Gerade Verbindung 492"/>
            <p:cNvCxnSpPr>
              <a:stCxn id="476" idx="6"/>
              <a:endCxn id="492" idx="0"/>
            </p:cNvCxnSpPr>
            <p:nvPr/>
          </p:nvCxnSpPr>
          <p:spPr>
            <a:xfrm flipH="1">
              <a:off x="6323450" y="2234492"/>
              <a:ext cx="9845" cy="1844257"/>
            </a:xfrm>
            <a:prstGeom prst="line">
              <a:avLst/>
            </a:prstGeom>
            <a:ln w="28575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/>
            <p:cNvSpPr/>
            <p:nvPr/>
          </p:nvSpPr>
          <p:spPr>
            <a:xfrm>
              <a:off x="5912880" y="4071075"/>
              <a:ext cx="72008" cy="72008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5" name="Gerade Verbindung 494"/>
            <p:cNvCxnSpPr>
              <a:stCxn id="477" idx="6"/>
              <a:endCxn id="494" idx="0"/>
            </p:cNvCxnSpPr>
            <p:nvPr/>
          </p:nvCxnSpPr>
          <p:spPr>
            <a:xfrm flipH="1">
              <a:off x="5948884" y="2234492"/>
              <a:ext cx="4617" cy="1836583"/>
            </a:xfrm>
            <a:prstGeom prst="line">
              <a:avLst/>
            </a:prstGeom>
            <a:ln w="28575">
              <a:solidFill>
                <a:srgbClr val="00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/>
            <p:cNvSpPr/>
            <p:nvPr/>
          </p:nvSpPr>
          <p:spPr>
            <a:xfrm>
              <a:off x="5527858" y="4072268"/>
              <a:ext cx="72008" cy="72008"/>
            </a:xfrm>
            <a:prstGeom prst="ellipse">
              <a:avLst/>
            </a:prstGeom>
            <a:solidFill>
              <a:srgbClr val="0039AC"/>
            </a:solidFill>
            <a:ln>
              <a:solidFill>
                <a:srgbClr val="003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7" name="Gerade Verbindung 496"/>
            <p:cNvCxnSpPr>
              <a:stCxn id="482" idx="4"/>
              <a:endCxn id="496" idx="0"/>
            </p:cNvCxnSpPr>
            <p:nvPr/>
          </p:nvCxnSpPr>
          <p:spPr>
            <a:xfrm flipH="1">
              <a:off x="5563862" y="2231127"/>
              <a:ext cx="10334" cy="1841141"/>
            </a:xfrm>
            <a:prstGeom prst="line">
              <a:avLst/>
            </a:prstGeom>
            <a:ln w="28575">
              <a:solidFill>
                <a:srgbClr val="0039A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Ellipse 497"/>
            <p:cNvSpPr/>
            <p:nvPr/>
          </p:nvSpPr>
          <p:spPr>
            <a:xfrm>
              <a:off x="5143094" y="407346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9" name="Gerade Verbindung 498"/>
            <p:cNvCxnSpPr>
              <a:stCxn id="479" idx="6"/>
              <a:endCxn id="498" idx="0"/>
            </p:cNvCxnSpPr>
            <p:nvPr/>
          </p:nvCxnSpPr>
          <p:spPr>
            <a:xfrm flipH="1">
              <a:off x="5179098" y="2234492"/>
              <a:ext cx="14815" cy="1838969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" name="Gruppieren 513"/>
          <p:cNvGrpSpPr/>
          <p:nvPr/>
        </p:nvGrpSpPr>
        <p:grpSpPr>
          <a:xfrm>
            <a:off x="5789763" y="3505367"/>
            <a:ext cx="1728192" cy="643710"/>
            <a:chOff x="5789763" y="3505367"/>
            <a:chExt cx="1728192" cy="643710"/>
          </a:xfrm>
        </p:grpSpPr>
        <p:sp>
          <p:nvSpPr>
            <p:cNvPr id="504" name="Ellipse 503"/>
            <p:cNvSpPr/>
            <p:nvPr/>
          </p:nvSpPr>
          <p:spPr>
            <a:xfrm>
              <a:off x="7445947" y="3505367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5" name="Ellipse 504"/>
            <p:cNvSpPr/>
            <p:nvPr/>
          </p:nvSpPr>
          <p:spPr>
            <a:xfrm>
              <a:off x="6879008" y="4077069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6" name="Ellipse 505"/>
            <p:cNvSpPr/>
            <p:nvPr/>
          </p:nvSpPr>
          <p:spPr>
            <a:xfrm>
              <a:off x="7445946" y="38871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7" name="Ellipse 506"/>
            <p:cNvSpPr/>
            <p:nvPr/>
          </p:nvSpPr>
          <p:spPr>
            <a:xfrm>
              <a:off x="7256050" y="407500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8" name="Gerade Verbindung 507"/>
            <p:cNvCxnSpPr>
              <a:stCxn id="456" idx="6"/>
              <a:endCxn id="448" idx="2"/>
            </p:cNvCxnSpPr>
            <p:nvPr/>
          </p:nvCxnSpPr>
          <p:spPr>
            <a:xfrm>
              <a:off x="5789763" y="3543382"/>
              <a:ext cx="165618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Gerade Verbindung 508"/>
            <p:cNvCxnSpPr>
              <a:stCxn id="455" idx="1"/>
              <a:endCxn id="448" idx="3"/>
            </p:cNvCxnSpPr>
            <p:nvPr/>
          </p:nvCxnSpPr>
          <p:spPr>
            <a:xfrm flipV="1">
              <a:off x="6937719" y="3568841"/>
              <a:ext cx="518773" cy="518773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Gerade Verbindung 509"/>
            <p:cNvCxnSpPr>
              <a:stCxn id="457" idx="6"/>
              <a:endCxn id="506" idx="2"/>
            </p:cNvCxnSpPr>
            <p:nvPr/>
          </p:nvCxnSpPr>
          <p:spPr>
            <a:xfrm>
              <a:off x="5789763" y="3923176"/>
              <a:ext cx="1656183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Gerade Verbindung 510"/>
            <p:cNvCxnSpPr>
              <a:stCxn id="454" idx="1"/>
              <a:endCxn id="506" idx="3"/>
            </p:cNvCxnSpPr>
            <p:nvPr/>
          </p:nvCxnSpPr>
          <p:spPr>
            <a:xfrm flipV="1">
              <a:off x="7317513" y="3948635"/>
              <a:ext cx="138978" cy="138979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Gruppieren 593"/>
          <p:cNvGrpSpPr/>
          <p:nvPr/>
        </p:nvGrpSpPr>
        <p:grpSpPr>
          <a:xfrm>
            <a:off x="719084" y="1592793"/>
            <a:ext cx="5649031" cy="2355842"/>
            <a:chOff x="719084" y="1592793"/>
            <a:chExt cx="5649031" cy="2355842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5153481" y="1592793"/>
              <a:ext cx="1214634" cy="1204660"/>
              <a:chOff x="5153481" y="1592793"/>
              <a:chExt cx="1214634" cy="1204660"/>
            </a:xfrm>
          </p:grpSpPr>
          <p:grpSp>
            <p:nvGrpSpPr>
              <p:cNvPr id="220" name="Gruppieren 219"/>
              <p:cNvGrpSpPr/>
              <p:nvPr/>
            </p:nvGrpSpPr>
            <p:grpSpPr>
              <a:xfrm>
                <a:off x="5153481" y="1592793"/>
                <a:ext cx="640515" cy="638334"/>
                <a:chOff x="5141619" y="1977666"/>
                <a:chExt cx="640515" cy="638334"/>
              </a:xfrm>
            </p:grpSpPr>
            <p:sp>
              <p:nvSpPr>
                <p:cNvPr id="210" name="Ellipse 209"/>
                <p:cNvSpPr/>
                <p:nvPr/>
              </p:nvSpPr>
              <p:spPr>
                <a:xfrm>
                  <a:off x="5710126" y="1977666"/>
                  <a:ext cx="72008" cy="72008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1" name="Ellipse 210"/>
                <p:cNvSpPr/>
                <p:nvPr/>
              </p:nvSpPr>
              <p:spPr>
                <a:xfrm>
                  <a:off x="5141619" y="2543992"/>
                  <a:ext cx="72008" cy="72008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12" name="Gerade Verbindung 211"/>
                <p:cNvCxnSpPr>
                  <a:stCxn id="210" idx="3"/>
                  <a:endCxn id="211" idx="7"/>
                </p:cNvCxnSpPr>
                <p:nvPr/>
              </p:nvCxnSpPr>
              <p:spPr>
                <a:xfrm flipH="1">
                  <a:off x="5203082" y="2039129"/>
                  <a:ext cx="517589" cy="51540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" name="Gruppieren 479"/>
              <p:cNvGrpSpPr/>
              <p:nvPr/>
            </p:nvGrpSpPr>
            <p:grpSpPr>
              <a:xfrm>
                <a:off x="5538192" y="1972587"/>
                <a:ext cx="261416" cy="258540"/>
                <a:chOff x="5520718" y="1977666"/>
                <a:chExt cx="261416" cy="258540"/>
              </a:xfrm>
            </p:grpSpPr>
            <p:sp>
              <p:nvSpPr>
                <p:cNvPr id="481" name="Ellipse 480"/>
                <p:cNvSpPr/>
                <p:nvPr/>
              </p:nvSpPr>
              <p:spPr>
                <a:xfrm>
                  <a:off x="5710126" y="1977666"/>
                  <a:ext cx="72008" cy="72008"/>
                </a:xfrm>
                <a:prstGeom prst="ellipse">
                  <a:avLst/>
                </a:prstGeom>
                <a:solidFill>
                  <a:srgbClr val="0039AC"/>
                </a:solidFill>
                <a:ln>
                  <a:solidFill>
                    <a:srgbClr val="0039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2" name="Ellipse 481"/>
                <p:cNvSpPr/>
                <p:nvPr/>
              </p:nvSpPr>
              <p:spPr>
                <a:xfrm>
                  <a:off x="5520718" y="2164198"/>
                  <a:ext cx="72008" cy="72008"/>
                </a:xfrm>
                <a:prstGeom prst="ellipse">
                  <a:avLst/>
                </a:prstGeom>
                <a:solidFill>
                  <a:srgbClr val="0039AC"/>
                </a:solidFill>
                <a:ln>
                  <a:solidFill>
                    <a:srgbClr val="0039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83" name="Gerade Verbindung 482"/>
                <p:cNvCxnSpPr>
                  <a:stCxn id="481" idx="3"/>
                  <a:endCxn id="482" idx="7"/>
                </p:cNvCxnSpPr>
                <p:nvPr/>
              </p:nvCxnSpPr>
              <p:spPr>
                <a:xfrm flipH="1">
                  <a:off x="5582181" y="2039129"/>
                  <a:ext cx="138490" cy="135614"/>
                </a:xfrm>
                <a:prstGeom prst="line">
                  <a:avLst/>
                </a:prstGeom>
                <a:ln w="28575">
                  <a:solidFill>
                    <a:srgbClr val="0039AC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uppieren 483"/>
              <p:cNvGrpSpPr/>
              <p:nvPr/>
            </p:nvGrpSpPr>
            <p:grpSpPr>
              <a:xfrm>
                <a:off x="5732533" y="2160991"/>
                <a:ext cx="261416" cy="258540"/>
                <a:chOff x="5520718" y="1977666"/>
                <a:chExt cx="261416" cy="258540"/>
              </a:xfrm>
            </p:grpSpPr>
            <p:sp>
              <p:nvSpPr>
                <p:cNvPr id="485" name="Ellipse 484"/>
                <p:cNvSpPr/>
                <p:nvPr/>
              </p:nvSpPr>
              <p:spPr>
                <a:xfrm>
                  <a:off x="5710126" y="1977666"/>
                  <a:ext cx="72008" cy="72008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6" name="Ellipse 485"/>
                <p:cNvSpPr/>
                <p:nvPr/>
              </p:nvSpPr>
              <p:spPr>
                <a:xfrm>
                  <a:off x="5520718" y="2164198"/>
                  <a:ext cx="72008" cy="72008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87" name="Gerade Verbindung 486"/>
                <p:cNvCxnSpPr>
                  <a:stCxn id="485" idx="3"/>
                  <a:endCxn id="486" idx="7"/>
                </p:cNvCxnSpPr>
                <p:nvPr/>
              </p:nvCxnSpPr>
              <p:spPr>
                <a:xfrm flipH="1">
                  <a:off x="5582181" y="2039129"/>
                  <a:ext cx="138490" cy="135614"/>
                </a:xfrm>
                <a:prstGeom prst="line">
                  <a:avLst/>
                </a:prstGeom>
                <a:ln w="28575">
                  <a:solidFill>
                    <a:srgbClr val="0066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8" name="Gruppieren 487"/>
              <p:cNvGrpSpPr/>
              <p:nvPr/>
            </p:nvGrpSpPr>
            <p:grpSpPr>
              <a:xfrm>
                <a:off x="5727600" y="2159119"/>
                <a:ext cx="640515" cy="638334"/>
                <a:chOff x="5141619" y="1977666"/>
                <a:chExt cx="640515" cy="638334"/>
              </a:xfrm>
            </p:grpSpPr>
            <p:sp>
              <p:nvSpPr>
                <p:cNvPr id="489" name="Ellipse 488"/>
                <p:cNvSpPr/>
                <p:nvPr/>
              </p:nvSpPr>
              <p:spPr>
                <a:xfrm>
                  <a:off x="5710126" y="19776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0" name="Ellipse 489"/>
                <p:cNvSpPr/>
                <p:nvPr/>
              </p:nvSpPr>
              <p:spPr>
                <a:xfrm>
                  <a:off x="5141619" y="254399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91" name="Gerade Verbindung 490"/>
                <p:cNvCxnSpPr>
                  <a:stCxn id="489" idx="3"/>
                  <a:endCxn id="490" idx="7"/>
                </p:cNvCxnSpPr>
                <p:nvPr/>
              </p:nvCxnSpPr>
              <p:spPr>
                <a:xfrm flipH="1">
                  <a:off x="5203082" y="2039129"/>
                  <a:ext cx="517589" cy="515408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2" name="Ellipse 541"/>
            <p:cNvSpPr/>
            <p:nvPr/>
          </p:nvSpPr>
          <p:spPr>
            <a:xfrm>
              <a:off x="1130214" y="2249916"/>
              <a:ext cx="72008" cy="72008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3" name="Ellipse 542"/>
            <p:cNvSpPr/>
            <p:nvPr/>
          </p:nvSpPr>
          <p:spPr>
            <a:xfrm>
              <a:off x="2115363" y="2249916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4" name="Ellipse 543"/>
            <p:cNvSpPr/>
            <p:nvPr/>
          </p:nvSpPr>
          <p:spPr>
            <a:xfrm>
              <a:off x="719084" y="3063271"/>
              <a:ext cx="72008" cy="72008"/>
            </a:xfrm>
            <a:prstGeom prst="ellipse">
              <a:avLst/>
            </a:prstGeom>
            <a:solidFill>
              <a:srgbClr val="0039AC"/>
            </a:solidFill>
            <a:ln>
              <a:solidFill>
                <a:srgbClr val="003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5" name="Ellipse 544"/>
            <p:cNvSpPr/>
            <p:nvPr/>
          </p:nvSpPr>
          <p:spPr>
            <a:xfrm>
              <a:off x="1129693" y="387662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2" name="Gruppieren 571"/>
          <p:cNvGrpSpPr/>
          <p:nvPr/>
        </p:nvGrpSpPr>
        <p:grpSpPr>
          <a:xfrm>
            <a:off x="2115363" y="3059741"/>
            <a:ext cx="3674475" cy="904593"/>
            <a:chOff x="2115363" y="3059741"/>
            <a:chExt cx="3674475" cy="904593"/>
          </a:xfrm>
        </p:grpSpPr>
        <p:sp>
          <p:nvSpPr>
            <p:cNvPr id="573" name="Ellipse 572"/>
            <p:cNvSpPr/>
            <p:nvPr/>
          </p:nvSpPr>
          <p:spPr>
            <a:xfrm>
              <a:off x="2520951" y="3059741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4" name="Ellipse 573"/>
            <p:cNvSpPr/>
            <p:nvPr/>
          </p:nvSpPr>
          <p:spPr>
            <a:xfrm>
              <a:off x="5717755" y="3507378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5" name="Ellipse 574"/>
            <p:cNvSpPr/>
            <p:nvPr/>
          </p:nvSpPr>
          <p:spPr>
            <a:xfrm>
              <a:off x="2115363" y="387471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6" name="Ellipse 575"/>
            <p:cNvSpPr/>
            <p:nvPr/>
          </p:nvSpPr>
          <p:spPr>
            <a:xfrm>
              <a:off x="5717830" y="389232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93" name="Gruppieren 592"/>
          <p:cNvGrpSpPr/>
          <p:nvPr/>
        </p:nvGrpSpPr>
        <p:grpSpPr>
          <a:xfrm>
            <a:off x="5721988" y="4084889"/>
            <a:ext cx="1984055" cy="254085"/>
            <a:chOff x="5721988" y="4084889"/>
            <a:chExt cx="1984055" cy="254085"/>
          </a:xfrm>
        </p:grpSpPr>
        <p:sp>
          <p:nvSpPr>
            <p:cNvPr id="584" name="Ellipse 583"/>
            <p:cNvSpPr/>
            <p:nvPr/>
          </p:nvSpPr>
          <p:spPr>
            <a:xfrm>
              <a:off x="7634035" y="4084889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5" name="Ellipse 584"/>
            <p:cNvSpPr/>
            <p:nvPr/>
          </p:nvSpPr>
          <p:spPr>
            <a:xfrm>
              <a:off x="7441615" y="4266966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6" name="Ellipse 585"/>
            <p:cNvSpPr/>
            <p:nvPr/>
          </p:nvSpPr>
          <p:spPr>
            <a:xfrm>
              <a:off x="5721988" y="4266696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7" name="Gerade Verbindung 586"/>
            <p:cNvCxnSpPr>
              <a:stCxn id="458" idx="6"/>
              <a:endCxn id="450" idx="2"/>
            </p:cNvCxnSpPr>
            <p:nvPr/>
          </p:nvCxnSpPr>
          <p:spPr>
            <a:xfrm>
              <a:off x="5789763" y="4302970"/>
              <a:ext cx="1656184" cy="0"/>
            </a:xfrm>
            <a:prstGeom prst="line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Gerade Verbindung 589"/>
            <p:cNvCxnSpPr>
              <a:stCxn id="450" idx="7"/>
              <a:endCxn id="453" idx="5"/>
            </p:cNvCxnSpPr>
            <p:nvPr/>
          </p:nvCxnSpPr>
          <p:spPr>
            <a:xfrm flipV="1">
              <a:off x="7507410" y="4138532"/>
              <a:ext cx="138979" cy="138979"/>
            </a:xfrm>
            <a:prstGeom prst="line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5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Beispielgraph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241159" y="971209"/>
            <a:ext cx="6656244" cy="4665063"/>
            <a:chOff x="1241159" y="971209"/>
            <a:chExt cx="6656244" cy="4665063"/>
          </a:xfrm>
        </p:grpSpPr>
        <p:sp>
          <p:nvSpPr>
            <p:cNvPr id="34" name="Textfeld 33"/>
            <p:cNvSpPr txBox="1"/>
            <p:nvPr/>
          </p:nvSpPr>
          <p:spPr>
            <a:xfrm>
              <a:off x="6099844" y="971209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-1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336386" y="2538030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0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838265" y="2699628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5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900033" y="2835108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2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7595716" y="2538030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6508847" y="3670687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3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039475" y="352981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-1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2797883" y="5266940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2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931216" y="340603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-4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241159" y="3670687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4738206" y="176352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-2</a:t>
              </a:r>
              <a:endParaRPr lang="de-DE" dirty="0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964049" y="1734259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3</a:t>
              </a:r>
              <a:endParaRPr lang="de-DE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6473657" y="241159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894356" y="311907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de-DE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5363198" y="3816735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343791" y="241159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-2</a:t>
              </a:r>
              <a:endParaRPr lang="de-DE" dirty="0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1895526" y="30596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2211441" y="3816735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4126297" y="4475621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5</a:t>
              </a:r>
              <a:endParaRPr lang="de-DE" dirty="0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891609" y="445307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4499992" y="278092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4072485" y="3406033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907711" y="241159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de-DE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3766982" y="381673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-3</a:t>
              </a:r>
              <a:endParaRPr lang="de-DE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3451626" y="30596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-2</a:t>
              </a:r>
              <a:endParaRPr lang="de-DE" dirty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5494449" y="3098384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5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1542846" y="1014584"/>
            <a:ext cx="6032747" cy="4578314"/>
            <a:chOff x="2822641" y="1952836"/>
            <a:chExt cx="3842752" cy="2916304"/>
          </a:xfrm>
        </p:grpSpPr>
        <p:cxnSp>
          <p:nvCxnSpPr>
            <p:cNvPr id="63" name="Gerade Verbindung 62"/>
            <p:cNvCxnSpPr>
              <a:stCxn id="83" idx="7"/>
              <a:endCxn id="85" idx="3"/>
            </p:cNvCxnSpPr>
            <p:nvPr/>
          </p:nvCxnSpPr>
          <p:spPr>
            <a:xfrm flipV="1">
              <a:off x="2976281" y="3114588"/>
              <a:ext cx="570360" cy="594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>
              <a:stCxn id="85" idx="6"/>
              <a:endCxn id="81" idx="2"/>
            </p:cNvCxnSpPr>
            <p:nvPr/>
          </p:nvCxnSpPr>
          <p:spPr>
            <a:xfrm>
              <a:off x="3700281" y="3050948"/>
              <a:ext cx="8453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>
              <a:stCxn id="83" idx="6"/>
              <a:endCxn id="78" idx="2"/>
            </p:cNvCxnSpPr>
            <p:nvPr/>
          </p:nvCxnSpPr>
          <p:spPr>
            <a:xfrm flipV="1">
              <a:off x="3002641" y="3771028"/>
              <a:ext cx="822915" cy="1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>
              <a:stCxn id="78" idx="7"/>
              <a:endCxn id="81" idx="3"/>
            </p:cNvCxnSpPr>
            <p:nvPr/>
          </p:nvCxnSpPr>
          <p:spPr>
            <a:xfrm flipV="1">
              <a:off x="3979196" y="3114588"/>
              <a:ext cx="592800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>
              <a:stCxn id="78" idx="6"/>
              <a:endCxn id="82" idx="2"/>
            </p:cNvCxnSpPr>
            <p:nvPr/>
          </p:nvCxnSpPr>
          <p:spPr>
            <a:xfrm>
              <a:off x="4005556" y="377102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>
              <a:stCxn id="78" idx="4"/>
              <a:endCxn id="80" idx="0"/>
            </p:cNvCxnSpPr>
            <p:nvPr/>
          </p:nvCxnSpPr>
          <p:spPr>
            <a:xfrm>
              <a:off x="3915556" y="3861028"/>
              <a:ext cx="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>
              <a:stCxn id="82" idx="7"/>
              <a:endCxn id="79" idx="3"/>
            </p:cNvCxnSpPr>
            <p:nvPr/>
          </p:nvCxnSpPr>
          <p:spPr>
            <a:xfrm flipV="1">
              <a:off x="4987308" y="3114588"/>
              <a:ext cx="592800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81" idx="6"/>
              <a:endCxn id="79" idx="2"/>
            </p:cNvCxnSpPr>
            <p:nvPr/>
          </p:nvCxnSpPr>
          <p:spPr>
            <a:xfrm>
              <a:off x="4725636" y="305094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>
              <a:stCxn id="81" idx="7"/>
              <a:endCxn id="77" idx="3"/>
            </p:cNvCxnSpPr>
            <p:nvPr/>
          </p:nvCxnSpPr>
          <p:spPr>
            <a:xfrm flipV="1">
              <a:off x="4699276" y="2106476"/>
              <a:ext cx="880835" cy="880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stCxn id="77" idx="4"/>
              <a:endCxn id="79" idx="0"/>
            </p:cNvCxnSpPr>
            <p:nvPr/>
          </p:nvCxnSpPr>
          <p:spPr>
            <a:xfrm flipH="1">
              <a:off x="5643748" y="2132836"/>
              <a:ext cx="1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79" idx="6"/>
              <a:endCxn id="86" idx="2"/>
            </p:cNvCxnSpPr>
            <p:nvPr/>
          </p:nvCxnSpPr>
          <p:spPr>
            <a:xfrm>
              <a:off x="5733748" y="3050948"/>
              <a:ext cx="7516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stCxn id="82" idx="6"/>
              <a:endCxn id="84" idx="2"/>
            </p:cNvCxnSpPr>
            <p:nvPr/>
          </p:nvCxnSpPr>
          <p:spPr>
            <a:xfrm>
              <a:off x="5013668" y="3771028"/>
              <a:ext cx="7687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>
              <a:stCxn id="80" idx="7"/>
              <a:endCxn id="82" idx="3"/>
            </p:cNvCxnSpPr>
            <p:nvPr/>
          </p:nvCxnSpPr>
          <p:spPr>
            <a:xfrm flipV="1">
              <a:off x="3979196" y="3834668"/>
              <a:ext cx="880832" cy="880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84" idx="7"/>
              <a:endCxn id="86" idx="3"/>
            </p:cNvCxnSpPr>
            <p:nvPr/>
          </p:nvCxnSpPr>
          <p:spPr>
            <a:xfrm flipV="1">
              <a:off x="5936104" y="3114588"/>
              <a:ext cx="575649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llipse 76"/>
            <p:cNvSpPr>
              <a:spLocks noChangeAspect="1"/>
            </p:cNvSpPr>
            <p:nvPr/>
          </p:nvSpPr>
          <p:spPr>
            <a:xfrm>
              <a:off x="5553748" y="1952836"/>
              <a:ext cx="18002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1</a:t>
              </a:r>
              <a:endParaRPr lang="de-DE" sz="1600" dirty="0"/>
            </a:p>
          </p:txBody>
        </p:sp>
        <p:sp>
          <p:nvSpPr>
            <p:cNvPr id="78" name="Ellipse 77"/>
            <p:cNvSpPr>
              <a:spLocks noChangeAspect="1"/>
            </p:cNvSpPr>
            <p:nvPr/>
          </p:nvSpPr>
          <p:spPr>
            <a:xfrm>
              <a:off x="3825556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79" name="Ellipse 78"/>
            <p:cNvSpPr>
              <a:spLocks noChangeAspect="1"/>
            </p:cNvSpPr>
            <p:nvPr/>
          </p:nvSpPr>
          <p:spPr>
            <a:xfrm>
              <a:off x="5553748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80" name="Ellipse 79"/>
            <p:cNvSpPr>
              <a:spLocks noChangeAspect="1"/>
            </p:cNvSpPr>
            <p:nvPr/>
          </p:nvSpPr>
          <p:spPr>
            <a:xfrm>
              <a:off x="3825556" y="468914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 smtClean="0"/>
                <a:t>10</a:t>
              </a:r>
              <a:endParaRPr lang="de-DE" sz="1400" dirty="0"/>
            </a:p>
          </p:txBody>
        </p:sp>
        <p:sp>
          <p:nvSpPr>
            <p:cNvPr id="81" name="Ellipse 80"/>
            <p:cNvSpPr>
              <a:spLocks noChangeAspect="1"/>
            </p:cNvSpPr>
            <p:nvPr/>
          </p:nvSpPr>
          <p:spPr>
            <a:xfrm>
              <a:off x="4545636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82" name="Ellipse 81"/>
            <p:cNvSpPr>
              <a:spLocks noChangeAspect="1"/>
            </p:cNvSpPr>
            <p:nvPr/>
          </p:nvSpPr>
          <p:spPr>
            <a:xfrm>
              <a:off x="4833668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  <p:sp>
          <p:nvSpPr>
            <p:cNvPr id="83" name="Ellipse 82"/>
            <p:cNvSpPr>
              <a:spLocks noChangeAspect="1"/>
            </p:cNvSpPr>
            <p:nvPr/>
          </p:nvSpPr>
          <p:spPr>
            <a:xfrm>
              <a:off x="2822641" y="3682799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6</a:t>
              </a:r>
              <a:endParaRPr lang="de-DE" sz="1600" dirty="0"/>
            </a:p>
          </p:txBody>
        </p:sp>
        <p:sp>
          <p:nvSpPr>
            <p:cNvPr id="84" name="Ellipse 83"/>
            <p:cNvSpPr>
              <a:spLocks noChangeAspect="1"/>
            </p:cNvSpPr>
            <p:nvPr/>
          </p:nvSpPr>
          <p:spPr>
            <a:xfrm>
              <a:off x="5782464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9</a:t>
              </a:r>
            </a:p>
          </p:txBody>
        </p:sp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3520281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2</a:t>
              </a:r>
              <a:endParaRPr lang="de-DE" sz="1600" dirty="0"/>
            </a:p>
          </p:txBody>
        </p:sp>
        <p:sp>
          <p:nvSpPr>
            <p:cNvPr id="86" name="Ellipse 85"/>
            <p:cNvSpPr>
              <a:spLocks noChangeAspect="1"/>
            </p:cNvSpPr>
            <p:nvPr/>
          </p:nvSpPr>
          <p:spPr>
            <a:xfrm>
              <a:off x="6485393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5</a:t>
              </a:r>
              <a:endParaRPr lang="de-DE" sz="16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358525" y="2838422"/>
            <a:ext cx="2513276" cy="930638"/>
            <a:chOff x="3358525" y="2838422"/>
            <a:chExt cx="2513276" cy="930638"/>
          </a:xfrm>
        </p:grpSpPr>
        <p:cxnSp>
          <p:nvCxnSpPr>
            <p:cNvPr id="87" name="Gerade Verbindung 86"/>
            <p:cNvCxnSpPr/>
            <p:nvPr/>
          </p:nvCxnSpPr>
          <p:spPr>
            <a:xfrm flipV="1">
              <a:off x="3358525" y="2838422"/>
              <a:ext cx="2513276" cy="9306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>
              <a:off x="4488980" y="2838422"/>
              <a:ext cx="352274" cy="889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7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Beispielgraph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grpSp>
        <p:nvGrpSpPr>
          <p:cNvPr id="33" name="Gruppieren 32"/>
          <p:cNvGrpSpPr>
            <a:grpSpLocks noChangeAspect="1"/>
          </p:cNvGrpSpPr>
          <p:nvPr/>
        </p:nvGrpSpPr>
        <p:grpSpPr>
          <a:xfrm>
            <a:off x="2051720" y="1062371"/>
            <a:ext cx="5157403" cy="4694505"/>
            <a:chOff x="2284565" y="1106179"/>
            <a:chExt cx="4734549" cy="4712893"/>
          </a:xfrm>
        </p:grpSpPr>
        <p:sp>
          <p:nvSpPr>
            <p:cNvPr id="34" name="Ellipse 33"/>
            <p:cNvSpPr/>
            <p:nvPr/>
          </p:nvSpPr>
          <p:spPr>
            <a:xfrm>
              <a:off x="2429003" y="1164906"/>
              <a:ext cx="4519261" cy="4640357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34"/>
            <p:cNvCxnSpPr>
              <a:stCxn id="55" idx="4"/>
              <a:endCxn id="56" idx="0"/>
            </p:cNvCxnSpPr>
            <p:nvPr/>
          </p:nvCxnSpPr>
          <p:spPr>
            <a:xfrm flipH="1">
              <a:off x="3935303" y="1441593"/>
              <a:ext cx="1522501" cy="4088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>
              <a:stCxn id="52" idx="7"/>
              <a:endCxn id="53" idx="4"/>
            </p:cNvCxnSpPr>
            <p:nvPr/>
          </p:nvCxnSpPr>
          <p:spPr>
            <a:xfrm flipV="1">
              <a:off x="5580351" y="2287303"/>
              <a:ext cx="949893" cy="3239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>
              <a:stCxn id="57" idx="1"/>
              <a:endCxn id="59" idx="4"/>
            </p:cNvCxnSpPr>
            <p:nvPr/>
          </p:nvCxnSpPr>
          <p:spPr>
            <a:xfrm flipH="1" flipV="1">
              <a:off x="3933898" y="1395307"/>
              <a:ext cx="2502872" cy="3263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>
              <a:endCxn id="55" idx="2"/>
            </p:cNvCxnSpPr>
            <p:nvPr/>
          </p:nvCxnSpPr>
          <p:spPr>
            <a:xfrm>
              <a:off x="4067496" y="1250743"/>
              <a:ext cx="1258114" cy="462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>
              <a:stCxn id="57" idx="3"/>
              <a:endCxn id="52" idx="6"/>
            </p:cNvCxnSpPr>
            <p:nvPr/>
          </p:nvCxnSpPr>
          <p:spPr>
            <a:xfrm flipH="1">
              <a:off x="5619070" y="4863162"/>
              <a:ext cx="817699" cy="766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52" idx="0"/>
              <a:endCxn id="55" idx="4"/>
            </p:cNvCxnSpPr>
            <p:nvPr/>
          </p:nvCxnSpPr>
          <p:spPr>
            <a:xfrm flipH="1" flipV="1">
              <a:off x="5457803" y="1441593"/>
              <a:ext cx="29073" cy="4043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>
              <a:stCxn id="52" idx="2"/>
              <a:endCxn id="56" idx="6"/>
            </p:cNvCxnSpPr>
            <p:nvPr/>
          </p:nvCxnSpPr>
          <p:spPr>
            <a:xfrm flipH="1">
              <a:off x="4067496" y="5629425"/>
              <a:ext cx="1287187" cy="450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>
              <a:stCxn id="52" idx="1"/>
              <a:endCxn id="54" idx="5"/>
            </p:cNvCxnSpPr>
            <p:nvPr/>
          </p:nvCxnSpPr>
          <p:spPr>
            <a:xfrm flipH="1" flipV="1">
              <a:off x="2510233" y="3585634"/>
              <a:ext cx="2883169" cy="19415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>
              <a:stCxn id="56" idx="0"/>
              <a:endCxn id="53" idx="3"/>
            </p:cNvCxnSpPr>
            <p:nvPr/>
          </p:nvCxnSpPr>
          <p:spPr>
            <a:xfrm flipV="1">
              <a:off x="3935303" y="2244961"/>
              <a:ext cx="2501467" cy="3284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>
              <a:stCxn id="55" idx="6"/>
              <a:endCxn id="53" idx="1"/>
            </p:cNvCxnSpPr>
            <p:nvPr/>
          </p:nvCxnSpPr>
          <p:spPr>
            <a:xfrm>
              <a:off x="5589997" y="1297029"/>
              <a:ext cx="846773" cy="743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55" idx="3"/>
              <a:endCxn id="51" idx="6"/>
            </p:cNvCxnSpPr>
            <p:nvPr/>
          </p:nvCxnSpPr>
          <p:spPr>
            <a:xfrm flipH="1">
              <a:off x="2916215" y="1399250"/>
              <a:ext cx="2448114" cy="704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51" idx="6"/>
              <a:endCxn id="53" idx="2"/>
            </p:cNvCxnSpPr>
            <p:nvPr/>
          </p:nvCxnSpPr>
          <p:spPr>
            <a:xfrm>
              <a:off x="2916215" y="2104062"/>
              <a:ext cx="3481836" cy="386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stCxn id="53" idx="5"/>
              <a:endCxn id="60" idx="0"/>
            </p:cNvCxnSpPr>
            <p:nvPr/>
          </p:nvCxnSpPr>
          <p:spPr>
            <a:xfrm>
              <a:off x="6623719" y="2244961"/>
              <a:ext cx="263202" cy="1100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>
              <a:stCxn id="56" idx="2"/>
              <a:endCxn id="58" idx="5"/>
            </p:cNvCxnSpPr>
            <p:nvPr/>
          </p:nvCxnSpPr>
          <p:spPr>
            <a:xfrm flipH="1" flipV="1">
              <a:off x="2976762" y="4993930"/>
              <a:ext cx="826347" cy="680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54" idx="5"/>
              <a:endCxn id="56" idx="1"/>
            </p:cNvCxnSpPr>
            <p:nvPr/>
          </p:nvCxnSpPr>
          <p:spPr>
            <a:xfrm>
              <a:off x="2510233" y="3585634"/>
              <a:ext cx="1331595" cy="1986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>
              <a:stCxn id="58" idx="7"/>
              <a:endCxn id="60" idx="2"/>
            </p:cNvCxnSpPr>
            <p:nvPr/>
          </p:nvCxnSpPr>
          <p:spPr>
            <a:xfrm flipV="1">
              <a:off x="2976762" y="3490355"/>
              <a:ext cx="3777965" cy="1299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>
              <a:spLocks noChangeAspect="1"/>
            </p:cNvSpPr>
            <p:nvPr/>
          </p:nvSpPr>
          <p:spPr>
            <a:xfrm>
              <a:off x="2651828" y="1959498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1</a:t>
              </a:r>
              <a:endParaRPr lang="de-DE" sz="1600" dirty="0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5354683" y="5484861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6398051" y="1998175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2284565" y="3338848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10</a:t>
              </a:r>
              <a:endParaRPr lang="de-DE" sz="1600" dirty="0"/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>
            <a:xfrm>
              <a:off x="5325610" y="1152465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3803109" y="5529944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>
              <a:off x="6398051" y="4616377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6</a:t>
              </a:r>
              <a:endParaRPr lang="de-DE" sz="1600" dirty="0"/>
            </a:p>
          </p:txBody>
        </p:sp>
        <p:sp>
          <p:nvSpPr>
            <p:cNvPr id="58" name="Ellipse 57"/>
            <p:cNvSpPr>
              <a:spLocks noChangeAspect="1"/>
            </p:cNvSpPr>
            <p:nvPr/>
          </p:nvSpPr>
          <p:spPr>
            <a:xfrm>
              <a:off x="2751094" y="4747144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9</a:t>
              </a:r>
              <a:endParaRPr lang="de-DE" sz="1600" dirty="0"/>
            </a:p>
          </p:txBody>
        </p:sp>
        <p:sp>
          <p:nvSpPr>
            <p:cNvPr id="59" name="Ellipse 58"/>
            <p:cNvSpPr>
              <a:spLocks noChangeAspect="1"/>
            </p:cNvSpPr>
            <p:nvPr/>
          </p:nvSpPr>
          <p:spPr>
            <a:xfrm>
              <a:off x="3801705" y="1106179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2</a:t>
              </a:r>
              <a:endParaRPr lang="de-DE" sz="1600" dirty="0"/>
            </a:p>
          </p:txBody>
        </p:sp>
        <p:sp>
          <p:nvSpPr>
            <p:cNvPr id="60" name="Ellipse 59"/>
            <p:cNvSpPr>
              <a:spLocks noChangeAspect="1"/>
            </p:cNvSpPr>
            <p:nvPr/>
          </p:nvSpPr>
          <p:spPr>
            <a:xfrm>
              <a:off x="6754727" y="3345791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5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5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Cliquenproblem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5998" y="1591200"/>
            <a:ext cx="5196559" cy="4338000"/>
          </a:xfrm>
        </p:spPr>
        <p:txBody>
          <a:bodyPr/>
          <a:lstStyle/>
          <a:p>
            <a:r>
              <a:rPr lang="de-DE" dirty="0" smtClean="0"/>
              <a:t>Finde </a:t>
            </a:r>
            <a:r>
              <a:rPr lang="de-DE" dirty="0"/>
              <a:t>größten </a:t>
            </a:r>
            <a:r>
              <a:rPr lang="de-DE" dirty="0" smtClean="0"/>
              <a:t>vollständigen Teilgraph </a:t>
            </a:r>
            <a:r>
              <a:rPr lang="de-DE" dirty="0"/>
              <a:t>(Clique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Eigenschaften und </a:t>
            </a:r>
            <a:r>
              <a:rPr lang="de-DE" dirty="0" smtClean="0"/>
              <a:t>Strukturen erkennen</a:t>
            </a:r>
          </a:p>
          <a:p>
            <a:endParaRPr lang="de-DE" dirty="0"/>
          </a:p>
          <a:p>
            <a:r>
              <a:rPr lang="de-DE" dirty="0" smtClean="0"/>
              <a:t>Anwendung</a:t>
            </a:r>
            <a:r>
              <a:rPr lang="de-DE" dirty="0"/>
              <a:t>: z.B. Facebook:     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Finde </a:t>
            </a:r>
            <a:r>
              <a:rPr lang="de-DE" dirty="0"/>
              <a:t>maximale Gruppe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von </a:t>
            </a:r>
            <a:r>
              <a:rPr lang="de-DE" dirty="0"/>
              <a:t>Freunden</a:t>
            </a:r>
          </a:p>
          <a:p>
            <a:endParaRPr lang="de-DE" dirty="0"/>
          </a:p>
        </p:txBody>
      </p:sp>
      <p:grpSp>
        <p:nvGrpSpPr>
          <p:cNvPr id="43" name="Gruppieren 42"/>
          <p:cNvGrpSpPr>
            <a:grpSpLocks noChangeAspect="1"/>
          </p:cNvGrpSpPr>
          <p:nvPr/>
        </p:nvGrpSpPr>
        <p:grpSpPr>
          <a:xfrm>
            <a:off x="3780902" y="2161960"/>
            <a:ext cx="4641959" cy="3522830"/>
            <a:chOff x="2822641" y="1952836"/>
            <a:chExt cx="3842752" cy="2916304"/>
          </a:xfrm>
        </p:grpSpPr>
        <p:cxnSp>
          <p:nvCxnSpPr>
            <p:cNvPr id="44" name="Gerade Verbindung 43"/>
            <p:cNvCxnSpPr>
              <a:stCxn id="91" idx="4"/>
              <a:endCxn id="92" idx="1"/>
            </p:cNvCxnSpPr>
            <p:nvPr/>
          </p:nvCxnSpPr>
          <p:spPr>
            <a:xfrm>
              <a:off x="4635636" y="3140948"/>
              <a:ext cx="224392" cy="566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131" idx="7"/>
              <a:endCxn id="89" idx="3"/>
            </p:cNvCxnSpPr>
            <p:nvPr/>
          </p:nvCxnSpPr>
          <p:spPr>
            <a:xfrm flipV="1">
              <a:off x="3979332" y="3114588"/>
              <a:ext cx="1600777" cy="592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93" idx="7"/>
              <a:endCxn id="95" idx="3"/>
            </p:cNvCxnSpPr>
            <p:nvPr/>
          </p:nvCxnSpPr>
          <p:spPr>
            <a:xfrm flipV="1">
              <a:off x="2976281" y="3114588"/>
              <a:ext cx="570360" cy="594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stCxn id="95" idx="6"/>
              <a:endCxn id="91" idx="2"/>
            </p:cNvCxnSpPr>
            <p:nvPr/>
          </p:nvCxnSpPr>
          <p:spPr>
            <a:xfrm>
              <a:off x="3700281" y="3050948"/>
              <a:ext cx="8453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>
              <a:stCxn id="93" idx="6"/>
              <a:endCxn id="88" idx="2"/>
            </p:cNvCxnSpPr>
            <p:nvPr/>
          </p:nvCxnSpPr>
          <p:spPr>
            <a:xfrm flipV="1">
              <a:off x="3002641" y="3771028"/>
              <a:ext cx="822915" cy="1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88" idx="7"/>
              <a:endCxn id="91" idx="3"/>
            </p:cNvCxnSpPr>
            <p:nvPr/>
          </p:nvCxnSpPr>
          <p:spPr>
            <a:xfrm flipV="1">
              <a:off x="3979195" y="3114588"/>
              <a:ext cx="592801" cy="592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>
              <a:stCxn id="88" idx="6"/>
              <a:endCxn id="92" idx="2"/>
            </p:cNvCxnSpPr>
            <p:nvPr/>
          </p:nvCxnSpPr>
          <p:spPr>
            <a:xfrm>
              <a:off x="4005556" y="377102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>
              <a:stCxn id="88" idx="4"/>
              <a:endCxn id="90" idx="0"/>
            </p:cNvCxnSpPr>
            <p:nvPr/>
          </p:nvCxnSpPr>
          <p:spPr>
            <a:xfrm>
              <a:off x="3915556" y="3861028"/>
              <a:ext cx="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>
              <a:stCxn id="92" idx="7"/>
              <a:endCxn id="89" idx="3"/>
            </p:cNvCxnSpPr>
            <p:nvPr/>
          </p:nvCxnSpPr>
          <p:spPr>
            <a:xfrm flipV="1">
              <a:off x="4987307" y="3114588"/>
              <a:ext cx="592801" cy="592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>
              <a:stCxn id="91" idx="6"/>
              <a:endCxn id="89" idx="2"/>
            </p:cNvCxnSpPr>
            <p:nvPr/>
          </p:nvCxnSpPr>
          <p:spPr>
            <a:xfrm>
              <a:off x="4725636" y="305094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>
              <a:stCxn id="91" idx="7"/>
              <a:endCxn id="87" idx="3"/>
            </p:cNvCxnSpPr>
            <p:nvPr/>
          </p:nvCxnSpPr>
          <p:spPr>
            <a:xfrm flipV="1">
              <a:off x="4699276" y="2106475"/>
              <a:ext cx="880836" cy="8808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>
              <a:stCxn id="87" idx="4"/>
              <a:endCxn id="89" idx="0"/>
            </p:cNvCxnSpPr>
            <p:nvPr/>
          </p:nvCxnSpPr>
          <p:spPr>
            <a:xfrm flipH="1">
              <a:off x="5643748" y="2132836"/>
              <a:ext cx="1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>
              <a:stCxn id="89" idx="6"/>
              <a:endCxn id="96" idx="2"/>
            </p:cNvCxnSpPr>
            <p:nvPr/>
          </p:nvCxnSpPr>
          <p:spPr>
            <a:xfrm>
              <a:off x="5733748" y="3050948"/>
              <a:ext cx="7516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>
              <a:stCxn id="92" idx="6"/>
              <a:endCxn id="94" idx="2"/>
            </p:cNvCxnSpPr>
            <p:nvPr/>
          </p:nvCxnSpPr>
          <p:spPr>
            <a:xfrm>
              <a:off x="5013668" y="3771028"/>
              <a:ext cx="7687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90" idx="7"/>
              <a:endCxn id="92" idx="3"/>
            </p:cNvCxnSpPr>
            <p:nvPr/>
          </p:nvCxnSpPr>
          <p:spPr>
            <a:xfrm flipV="1">
              <a:off x="3979196" y="3834668"/>
              <a:ext cx="880832" cy="880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>
              <a:stCxn id="94" idx="7"/>
              <a:endCxn id="96" idx="3"/>
            </p:cNvCxnSpPr>
            <p:nvPr/>
          </p:nvCxnSpPr>
          <p:spPr>
            <a:xfrm flipV="1">
              <a:off x="5936104" y="3114588"/>
              <a:ext cx="575649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Ellipse 86"/>
            <p:cNvSpPr>
              <a:spLocks noChangeAspect="1"/>
            </p:cNvSpPr>
            <p:nvPr/>
          </p:nvSpPr>
          <p:spPr>
            <a:xfrm>
              <a:off x="5553748" y="1952836"/>
              <a:ext cx="18002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1</a:t>
              </a:r>
              <a:endParaRPr lang="de-DE" sz="1600" dirty="0"/>
            </a:p>
          </p:txBody>
        </p:sp>
        <p:sp>
          <p:nvSpPr>
            <p:cNvPr id="88" name="Ellipse 87"/>
            <p:cNvSpPr>
              <a:spLocks noChangeAspect="1"/>
            </p:cNvSpPr>
            <p:nvPr/>
          </p:nvSpPr>
          <p:spPr>
            <a:xfrm>
              <a:off x="3825556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89" name="Ellipse 88"/>
            <p:cNvSpPr>
              <a:spLocks noChangeAspect="1"/>
            </p:cNvSpPr>
            <p:nvPr/>
          </p:nvSpPr>
          <p:spPr>
            <a:xfrm>
              <a:off x="5553748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90" name="Ellipse 89"/>
            <p:cNvSpPr>
              <a:spLocks noChangeAspect="1"/>
            </p:cNvSpPr>
            <p:nvPr/>
          </p:nvSpPr>
          <p:spPr>
            <a:xfrm>
              <a:off x="3825556" y="4689140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 smtClean="0"/>
                <a:t>10</a:t>
              </a:r>
              <a:endParaRPr lang="de-DE" sz="1400" dirty="0"/>
            </a:p>
          </p:txBody>
        </p:sp>
        <p:sp>
          <p:nvSpPr>
            <p:cNvPr id="91" name="Ellipse 90"/>
            <p:cNvSpPr>
              <a:spLocks noChangeAspect="1"/>
            </p:cNvSpPr>
            <p:nvPr/>
          </p:nvSpPr>
          <p:spPr>
            <a:xfrm>
              <a:off x="4545636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92" name="Ellipse 91"/>
            <p:cNvSpPr>
              <a:spLocks noChangeAspect="1"/>
            </p:cNvSpPr>
            <p:nvPr/>
          </p:nvSpPr>
          <p:spPr>
            <a:xfrm>
              <a:off x="4833668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  <p:sp>
          <p:nvSpPr>
            <p:cNvPr id="93" name="Ellipse 92"/>
            <p:cNvSpPr>
              <a:spLocks noChangeAspect="1"/>
            </p:cNvSpPr>
            <p:nvPr/>
          </p:nvSpPr>
          <p:spPr>
            <a:xfrm>
              <a:off x="2822641" y="3682799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6</a:t>
              </a:r>
              <a:endParaRPr lang="de-DE" sz="1600" dirty="0"/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>
            <a:xfrm>
              <a:off x="5782464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9</a:t>
              </a:r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3520281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2</a:t>
              </a:r>
              <a:endParaRPr lang="de-DE" sz="1600" dirty="0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6485393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5</a:t>
              </a:r>
              <a:endParaRPr lang="de-DE" sz="16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992566" y="3379737"/>
            <a:ext cx="2305054" cy="1087276"/>
            <a:chOff x="4992566" y="3379737"/>
            <a:chExt cx="2305054" cy="1087276"/>
          </a:xfrm>
        </p:grpSpPr>
        <p:cxnSp>
          <p:nvCxnSpPr>
            <p:cNvPr id="125" name="Gerade Verbindung 124"/>
            <p:cNvCxnSpPr>
              <a:stCxn id="133" idx="4"/>
              <a:endCxn id="134" idx="1"/>
            </p:cNvCxnSpPr>
            <p:nvPr/>
          </p:nvCxnSpPr>
          <p:spPr>
            <a:xfrm>
              <a:off x="5971125" y="3597173"/>
              <a:ext cx="271061" cy="684247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>
              <a:stCxn id="131" idx="7"/>
              <a:endCxn id="132" idx="3"/>
            </p:cNvCxnSpPr>
            <p:nvPr/>
          </p:nvCxnSpPr>
          <p:spPr>
            <a:xfrm flipV="1">
              <a:off x="5178159" y="3565330"/>
              <a:ext cx="1933868" cy="71609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>
              <a:stCxn id="131" idx="7"/>
              <a:endCxn id="133" idx="3"/>
            </p:cNvCxnSpPr>
            <p:nvPr/>
          </p:nvCxnSpPr>
          <p:spPr>
            <a:xfrm flipV="1">
              <a:off x="5178159" y="3565330"/>
              <a:ext cx="716090" cy="71609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>
              <a:stCxn id="131" idx="6"/>
              <a:endCxn id="134" idx="2"/>
            </p:cNvCxnSpPr>
            <p:nvPr/>
          </p:nvCxnSpPr>
          <p:spPr>
            <a:xfrm>
              <a:off x="5210002" y="4358295"/>
              <a:ext cx="1000341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>
              <a:stCxn id="134" idx="7"/>
              <a:endCxn id="132" idx="3"/>
            </p:cNvCxnSpPr>
            <p:nvPr/>
          </p:nvCxnSpPr>
          <p:spPr>
            <a:xfrm flipV="1">
              <a:off x="6395935" y="3565330"/>
              <a:ext cx="716090" cy="71609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>
              <a:stCxn id="133" idx="6"/>
              <a:endCxn id="132" idx="2"/>
            </p:cNvCxnSpPr>
            <p:nvPr/>
          </p:nvCxnSpPr>
          <p:spPr>
            <a:xfrm>
              <a:off x="6079843" y="3488455"/>
              <a:ext cx="1000341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Ellipse 130"/>
            <p:cNvSpPr>
              <a:spLocks noChangeAspect="1"/>
            </p:cNvSpPr>
            <p:nvPr/>
          </p:nvSpPr>
          <p:spPr>
            <a:xfrm>
              <a:off x="4992566" y="424957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132" name="Ellipse 131"/>
            <p:cNvSpPr>
              <a:spLocks noChangeAspect="1"/>
            </p:cNvSpPr>
            <p:nvPr/>
          </p:nvSpPr>
          <p:spPr>
            <a:xfrm>
              <a:off x="7080184" y="337973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133" name="Ellipse 132"/>
            <p:cNvSpPr>
              <a:spLocks noChangeAspect="1"/>
            </p:cNvSpPr>
            <p:nvPr/>
          </p:nvSpPr>
          <p:spPr>
            <a:xfrm>
              <a:off x="5862407" y="337973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134" name="Ellipse 133"/>
            <p:cNvSpPr>
              <a:spLocks noChangeAspect="1"/>
            </p:cNvSpPr>
            <p:nvPr/>
          </p:nvSpPr>
          <p:spPr>
            <a:xfrm>
              <a:off x="6210343" y="424957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47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Cliquenproblem auf Quantencomputer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Adiabatisches </a:t>
            </a:r>
            <a:r>
              <a:rPr lang="de-DE" dirty="0" err="1" smtClean="0"/>
              <a:t>Quantencomputing</a:t>
            </a:r>
            <a:r>
              <a:rPr lang="de-DE" dirty="0" smtClean="0"/>
              <a:t> &gt; Elisabeth Lobe, Tobias Stollenwerk &gt; 5.5.2015</a:t>
            </a:r>
            <a:endParaRPr lang="de-DE" dirty="0"/>
          </a:p>
        </p:txBody>
      </p:sp>
      <p:sp>
        <p:nvSpPr>
          <p:cNvPr id="73" name="Textplatzhalter 7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6030216" cy="43380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de-DE" dirty="0"/>
              <a:t>als quadratisches 0/1-</a:t>
            </a:r>
            <a:r>
              <a:rPr lang="de-DE" u="sng" dirty="0"/>
              <a:t>Minimierung</a:t>
            </a:r>
            <a:r>
              <a:rPr lang="de-DE" dirty="0"/>
              <a:t>sproblem formulieren:</a:t>
            </a:r>
          </a:p>
          <a:p>
            <a:pPr marL="0">
              <a:spcBef>
                <a:spcPts val="0"/>
              </a:spcBef>
            </a:pPr>
            <a:endParaRPr lang="de-DE" dirty="0"/>
          </a:p>
          <a:p>
            <a:pPr marL="896400" lvl="3" indent="-285750">
              <a:buFontTx/>
              <a:buChar char="-"/>
            </a:pPr>
            <a:r>
              <a:rPr lang="de-DE" dirty="0"/>
              <a:t>Maximale </a:t>
            </a:r>
            <a:r>
              <a:rPr lang="de-DE" dirty="0" smtClean="0"/>
              <a:t>Knotenzahl</a:t>
            </a:r>
          </a:p>
          <a:p>
            <a:pPr marL="896400" lvl="3" indent="-285750">
              <a:buFontTx/>
              <a:buChar char="-"/>
            </a:pPr>
            <a:endParaRPr lang="de-DE" dirty="0"/>
          </a:p>
          <a:p>
            <a:pPr marL="896400" lvl="3" indent="-285750">
              <a:buFontTx/>
              <a:buChar char="-"/>
            </a:pPr>
            <a:r>
              <a:rPr lang="de-DE" dirty="0"/>
              <a:t>Kanten </a:t>
            </a:r>
            <a:r>
              <a:rPr lang="de-DE" dirty="0" smtClean="0"/>
              <a:t>des Graphs ohne </a:t>
            </a:r>
          </a:p>
          <a:p>
            <a:pPr marL="610650" lvl="3" indent="0">
              <a:buNone/>
            </a:pPr>
            <a:r>
              <a:rPr lang="de-DE" dirty="0"/>
              <a:t>	</a:t>
            </a:r>
            <a:r>
              <a:rPr lang="de-DE" dirty="0" smtClean="0"/>
              <a:t>Einschränkungen aktivierbar</a:t>
            </a:r>
          </a:p>
          <a:p>
            <a:pPr marL="610650" lvl="3" indent="0">
              <a:buNone/>
            </a:pPr>
            <a:endParaRPr lang="de-DE" dirty="0" smtClean="0"/>
          </a:p>
          <a:p>
            <a:pPr marL="896400" lvl="3" indent="-285750">
              <a:buFontTx/>
              <a:buChar char="-"/>
            </a:pPr>
            <a:r>
              <a:rPr lang="de-DE" dirty="0" smtClean="0"/>
              <a:t>Alle </a:t>
            </a:r>
            <a:r>
              <a:rPr lang="de-DE" dirty="0"/>
              <a:t>anderen Kanten </a:t>
            </a:r>
            <a:r>
              <a:rPr lang="de-DE" dirty="0" smtClean="0"/>
              <a:t>dürfen </a:t>
            </a:r>
          </a:p>
          <a:p>
            <a:pPr marL="610650" lvl="3" indent="0">
              <a:buNone/>
            </a:pPr>
            <a:r>
              <a:rPr lang="de-DE" dirty="0"/>
              <a:t>	</a:t>
            </a:r>
            <a:r>
              <a:rPr lang="de-DE" dirty="0" smtClean="0"/>
              <a:t>nie </a:t>
            </a:r>
            <a:r>
              <a:rPr lang="de-DE" dirty="0"/>
              <a:t>benutzt werden</a:t>
            </a:r>
          </a:p>
          <a:p>
            <a:pPr marL="0">
              <a:spcBef>
                <a:spcPts val="0"/>
              </a:spcBef>
            </a:pPr>
            <a:endParaRPr lang="de-DE" dirty="0"/>
          </a:p>
        </p:txBody>
      </p:sp>
      <p:sp>
        <p:nvSpPr>
          <p:cNvPr id="60" name="Titel 4"/>
          <p:cNvSpPr txBox="1">
            <a:spLocks/>
          </p:cNvSpPr>
          <p:nvPr/>
        </p:nvSpPr>
        <p:spPr>
          <a:xfrm>
            <a:off x="486000" y="648000"/>
            <a:ext cx="8172000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4" name="Textplatzhalter 72"/>
          <p:cNvSpPr txBox="1">
            <a:spLocks/>
          </p:cNvSpPr>
          <p:nvPr/>
        </p:nvSpPr>
        <p:spPr bwMode="auto">
          <a:xfrm>
            <a:off x="4932040" y="1594712"/>
            <a:ext cx="36004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→ </a:t>
            </a:r>
            <a:r>
              <a:rPr lang="de-DE" dirty="0"/>
              <a:t>Knotengewichte negativ, z.B. -</a:t>
            </a:r>
            <a:r>
              <a:rPr lang="de-DE" dirty="0" smtClean="0"/>
              <a:t>1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→ </a:t>
            </a:r>
            <a:r>
              <a:rPr lang="de-DE" dirty="0"/>
              <a:t>Stärke </a:t>
            </a:r>
            <a:r>
              <a:rPr lang="de-DE" dirty="0" smtClean="0"/>
              <a:t>0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lvl="2" indent="0">
              <a:buNone/>
            </a:pPr>
            <a:r>
              <a:rPr lang="de-DE" dirty="0"/>
              <a:t>→ Hohe Strafe: Stärke +</a:t>
            </a:r>
            <a:r>
              <a:rPr lang="de-DE" dirty="0" smtClean="0"/>
              <a:t>10</a:t>
            </a:r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0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Einführung </a:t>
            </a:r>
            <a:r>
              <a:rPr lang="de-DE" dirty="0"/>
              <a:t>a</a:t>
            </a:r>
            <a:r>
              <a:rPr lang="de-DE" dirty="0" smtClean="0"/>
              <a:t>diabatischer Quantencomputer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Netzwerkoptimierung und Cliquenproblem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Demonstration am Simulator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2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uppieren 370"/>
          <p:cNvGrpSpPr/>
          <p:nvPr/>
        </p:nvGrpSpPr>
        <p:grpSpPr>
          <a:xfrm>
            <a:off x="1385562" y="1748082"/>
            <a:ext cx="3861882" cy="3569401"/>
            <a:chOff x="1385562" y="1748082"/>
            <a:chExt cx="3861882" cy="3569401"/>
          </a:xfrm>
        </p:grpSpPr>
        <p:cxnSp>
          <p:nvCxnSpPr>
            <p:cNvPr id="321" name="Gerade Verbindung 320"/>
            <p:cNvCxnSpPr>
              <a:stCxn id="90" idx="4"/>
              <a:endCxn id="91" idx="0"/>
            </p:cNvCxnSpPr>
            <p:nvPr/>
          </p:nvCxnSpPr>
          <p:spPr>
            <a:xfrm flipH="1">
              <a:off x="2643008" y="1902073"/>
              <a:ext cx="1343418" cy="32987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Gerade Verbindung 321"/>
            <p:cNvCxnSpPr>
              <a:stCxn id="87" idx="7"/>
              <a:endCxn id="88" idx="4"/>
            </p:cNvCxnSpPr>
            <p:nvPr/>
          </p:nvCxnSpPr>
          <p:spPr>
            <a:xfrm flipV="1">
              <a:off x="4094560" y="2584450"/>
              <a:ext cx="838162" cy="2614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Gerade Verbindung 322"/>
            <p:cNvCxnSpPr>
              <a:stCxn id="92" idx="1"/>
              <a:endCxn id="94" idx="4"/>
            </p:cNvCxnSpPr>
            <p:nvPr/>
          </p:nvCxnSpPr>
          <p:spPr>
            <a:xfrm flipH="1" flipV="1">
              <a:off x="2641769" y="1864726"/>
              <a:ext cx="2208472" cy="263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Gerade Verbindung 323"/>
            <p:cNvCxnSpPr>
              <a:stCxn id="94" idx="6"/>
              <a:endCxn id="90" idx="2"/>
            </p:cNvCxnSpPr>
            <p:nvPr/>
          </p:nvCxnSpPr>
          <p:spPr>
            <a:xfrm>
              <a:off x="2758413" y="1748082"/>
              <a:ext cx="1111368" cy="37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Gerade Verbindung 324"/>
            <p:cNvCxnSpPr>
              <a:stCxn id="92" idx="3"/>
              <a:endCxn id="87" idx="6"/>
            </p:cNvCxnSpPr>
            <p:nvPr/>
          </p:nvCxnSpPr>
          <p:spPr>
            <a:xfrm flipH="1">
              <a:off x="4128724" y="4662834"/>
              <a:ext cx="721517" cy="618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Gerade Verbindung 325"/>
            <p:cNvCxnSpPr>
              <a:stCxn id="87" idx="0"/>
              <a:endCxn id="90" idx="4"/>
            </p:cNvCxnSpPr>
            <p:nvPr/>
          </p:nvCxnSpPr>
          <p:spPr>
            <a:xfrm flipH="1" flipV="1">
              <a:off x="3986426" y="1902073"/>
              <a:ext cx="25654" cy="32623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Gerade Verbindung 326"/>
            <p:cNvCxnSpPr>
              <a:stCxn id="87" idx="2"/>
              <a:endCxn id="91" idx="6"/>
            </p:cNvCxnSpPr>
            <p:nvPr/>
          </p:nvCxnSpPr>
          <p:spPr>
            <a:xfrm flipH="1">
              <a:off x="2759652" y="5281107"/>
              <a:ext cx="1135783" cy="36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327"/>
            <p:cNvCxnSpPr>
              <a:stCxn id="87" idx="1"/>
              <a:endCxn id="89" idx="5"/>
            </p:cNvCxnSpPr>
            <p:nvPr/>
          </p:nvCxnSpPr>
          <p:spPr>
            <a:xfrm flipH="1" flipV="1">
              <a:off x="1385562" y="3632035"/>
              <a:ext cx="2544037" cy="1566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328"/>
            <p:cNvCxnSpPr>
              <a:stCxn id="91" idx="0"/>
              <a:endCxn id="88" idx="3"/>
            </p:cNvCxnSpPr>
            <p:nvPr/>
          </p:nvCxnSpPr>
          <p:spPr>
            <a:xfrm flipV="1">
              <a:off x="2643008" y="2550286"/>
              <a:ext cx="2207233" cy="2650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329"/>
            <p:cNvCxnSpPr>
              <a:stCxn id="90" idx="6"/>
              <a:endCxn id="88" idx="1"/>
            </p:cNvCxnSpPr>
            <p:nvPr/>
          </p:nvCxnSpPr>
          <p:spPr>
            <a:xfrm>
              <a:off x="4103070" y="1785429"/>
              <a:ext cx="747171" cy="5998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Gerade Verbindung 330"/>
            <p:cNvCxnSpPr>
              <a:stCxn id="90" idx="3"/>
              <a:endCxn id="86" idx="6"/>
            </p:cNvCxnSpPr>
            <p:nvPr/>
          </p:nvCxnSpPr>
          <p:spPr>
            <a:xfrm flipH="1">
              <a:off x="1743790" y="1867909"/>
              <a:ext cx="2160155" cy="568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Gerade Verbindung 331"/>
            <p:cNvCxnSpPr>
              <a:stCxn id="86" idx="6"/>
              <a:endCxn id="88" idx="2"/>
            </p:cNvCxnSpPr>
            <p:nvPr/>
          </p:nvCxnSpPr>
          <p:spPr>
            <a:xfrm>
              <a:off x="1743790" y="2436599"/>
              <a:ext cx="3072287" cy="31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Gerade Verbindung 332"/>
            <p:cNvCxnSpPr>
              <a:stCxn id="88" idx="5"/>
              <a:endCxn id="95" idx="0"/>
            </p:cNvCxnSpPr>
            <p:nvPr/>
          </p:nvCxnSpPr>
          <p:spPr>
            <a:xfrm>
              <a:off x="5015202" y="2550286"/>
              <a:ext cx="232242" cy="88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Gerade Verbindung 333"/>
            <p:cNvCxnSpPr>
              <a:stCxn id="91" idx="2"/>
              <a:endCxn id="93" idx="5"/>
            </p:cNvCxnSpPr>
            <p:nvPr/>
          </p:nvCxnSpPr>
          <p:spPr>
            <a:xfrm flipH="1" flipV="1">
              <a:off x="1797216" y="4768346"/>
              <a:ext cx="729147" cy="5491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Gerade Verbindung 334"/>
            <p:cNvCxnSpPr>
              <a:stCxn id="89" idx="5"/>
              <a:endCxn id="91" idx="1"/>
            </p:cNvCxnSpPr>
            <p:nvPr/>
          </p:nvCxnSpPr>
          <p:spPr>
            <a:xfrm>
              <a:off x="1385562" y="3632035"/>
              <a:ext cx="1174965" cy="16029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Gerade Verbindung 335"/>
            <p:cNvCxnSpPr>
              <a:stCxn id="93" idx="7"/>
              <a:endCxn id="95" idx="2"/>
            </p:cNvCxnSpPr>
            <p:nvPr/>
          </p:nvCxnSpPr>
          <p:spPr>
            <a:xfrm flipV="1">
              <a:off x="1797216" y="3555157"/>
              <a:ext cx="3333583" cy="10482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uppieren 390"/>
          <p:cNvGrpSpPr/>
          <p:nvPr/>
        </p:nvGrpSpPr>
        <p:grpSpPr>
          <a:xfrm>
            <a:off x="899592" y="1484784"/>
            <a:ext cx="5040560" cy="4104456"/>
            <a:chOff x="899592" y="1484784"/>
            <a:chExt cx="5040560" cy="4104456"/>
          </a:xfrm>
        </p:grpSpPr>
        <p:sp>
          <p:nvSpPr>
            <p:cNvPr id="390" name="Rechteck 389"/>
            <p:cNvSpPr/>
            <p:nvPr/>
          </p:nvSpPr>
          <p:spPr>
            <a:xfrm>
              <a:off x="899592" y="1484784"/>
              <a:ext cx="5040560" cy="4104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Gerade Verbindung 66"/>
            <p:cNvCxnSpPr>
              <a:stCxn id="90" idx="4"/>
              <a:endCxn id="91" idx="0"/>
            </p:cNvCxnSpPr>
            <p:nvPr/>
          </p:nvCxnSpPr>
          <p:spPr>
            <a:xfrm flipH="1">
              <a:off x="2643008" y="1902073"/>
              <a:ext cx="1343418" cy="329876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>
              <a:stCxn id="87" idx="7"/>
              <a:endCxn id="88" idx="4"/>
            </p:cNvCxnSpPr>
            <p:nvPr/>
          </p:nvCxnSpPr>
          <p:spPr>
            <a:xfrm flipV="1">
              <a:off x="4094560" y="2584450"/>
              <a:ext cx="838162" cy="26141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>
              <a:stCxn id="92" idx="1"/>
              <a:endCxn id="94" idx="4"/>
            </p:cNvCxnSpPr>
            <p:nvPr/>
          </p:nvCxnSpPr>
          <p:spPr>
            <a:xfrm flipH="1" flipV="1">
              <a:off x="2641769" y="1864726"/>
              <a:ext cx="2208472" cy="263314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94" idx="6"/>
              <a:endCxn id="90" idx="2"/>
            </p:cNvCxnSpPr>
            <p:nvPr/>
          </p:nvCxnSpPr>
          <p:spPr>
            <a:xfrm>
              <a:off x="2758413" y="1748082"/>
              <a:ext cx="1111368" cy="3734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>
              <a:stCxn id="92" idx="3"/>
              <a:endCxn id="87" idx="6"/>
            </p:cNvCxnSpPr>
            <p:nvPr/>
          </p:nvCxnSpPr>
          <p:spPr>
            <a:xfrm flipH="1">
              <a:off x="4128724" y="4662834"/>
              <a:ext cx="721517" cy="61827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stCxn id="87" idx="0"/>
              <a:endCxn id="90" idx="4"/>
            </p:cNvCxnSpPr>
            <p:nvPr/>
          </p:nvCxnSpPr>
          <p:spPr>
            <a:xfrm flipH="1" flipV="1">
              <a:off x="3986426" y="1902073"/>
              <a:ext cx="25654" cy="32623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87" idx="2"/>
              <a:endCxn id="91" idx="6"/>
            </p:cNvCxnSpPr>
            <p:nvPr/>
          </p:nvCxnSpPr>
          <p:spPr>
            <a:xfrm flipH="1">
              <a:off x="2759652" y="5281107"/>
              <a:ext cx="1135783" cy="363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87" idx="1"/>
              <a:endCxn id="89" idx="5"/>
            </p:cNvCxnSpPr>
            <p:nvPr/>
          </p:nvCxnSpPr>
          <p:spPr>
            <a:xfrm flipH="1" flipV="1">
              <a:off x="1385562" y="3632035"/>
              <a:ext cx="2544037" cy="156659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>
              <a:stCxn id="91" idx="0"/>
              <a:endCxn id="88" idx="3"/>
            </p:cNvCxnSpPr>
            <p:nvPr/>
          </p:nvCxnSpPr>
          <p:spPr>
            <a:xfrm flipV="1">
              <a:off x="2643008" y="2550286"/>
              <a:ext cx="2207233" cy="265055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>
              <a:stCxn id="90" idx="6"/>
              <a:endCxn id="88" idx="1"/>
            </p:cNvCxnSpPr>
            <p:nvPr/>
          </p:nvCxnSpPr>
          <p:spPr>
            <a:xfrm>
              <a:off x="4103070" y="1785429"/>
              <a:ext cx="747171" cy="59989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>
              <a:stCxn id="90" idx="3"/>
              <a:endCxn id="86" idx="6"/>
            </p:cNvCxnSpPr>
            <p:nvPr/>
          </p:nvCxnSpPr>
          <p:spPr>
            <a:xfrm flipH="1">
              <a:off x="1743790" y="1867909"/>
              <a:ext cx="2160155" cy="56869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stCxn id="86" idx="6"/>
              <a:endCxn id="88" idx="2"/>
            </p:cNvCxnSpPr>
            <p:nvPr/>
          </p:nvCxnSpPr>
          <p:spPr>
            <a:xfrm>
              <a:off x="1743790" y="2436599"/>
              <a:ext cx="3072287" cy="3120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stCxn id="88" idx="5"/>
              <a:endCxn id="95" idx="0"/>
            </p:cNvCxnSpPr>
            <p:nvPr/>
          </p:nvCxnSpPr>
          <p:spPr>
            <a:xfrm>
              <a:off x="5015202" y="2550286"/>
              <a:ext cx="232242" cy="88822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91" idx="2"/>
              <a:endCxn id="93" idx="5"/>
            </p:cNvCxnSpPr>
            <p:nvPr/>
          </p:nvCxnSpPr>
          <p:spPr>
            <a:xfrm flipH="1" flipV="1">
              <a:off x="1797216" y="4768346"/>
              <a:ext cx="729147" cy="54913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>
              <a:stCxn id="89" idx="5"/>
              <a:endCxn id="91" idx="1"/>
            </p:cNvCxnSpPr>
            <p:nvPr/>
          </p:nvCxnSpPr>
          <p:spPr>
            <a:xfrm>
              <a:off x="1385562" y="3632035"/>
              <a:ext cx="1174965" cy="160296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93" idx="7"/>
              <a:endCxn id="95" idx="2"/>
            </p:cNvCxnSpPr>
            <p:nvPr/>
          </p:nvCxnSpPr>
          <p:spPr>
            <a:xfrm flipV="1">
              <a:off x="1797216" y="3555157"/>
              <a:ext cx="3333583" cy="104822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itel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Cliquenproblem auf Quantencomputer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Adiabatisches </a:t>
            </a:r>
            <a:r>
              <a:rPr lang="de-DE" dirty="0" err="1" smtClean="0"/>
              <a:t>Quantencomputing</a:t>
            </a:r>
            <a:r>
              <a:rPr lang="de-DE" dirty="0" smtClean="0"/>
              <a:t> &gt; Elisabeth Lobe, Tobias Stollenwerk &gt; 5.5.2015</a:t>
            </a:r>
            <a:endParaRPr lang="de-DE" dirty="0"/>
          </a:p>
        </p:txBody>
      </p:sp>
      <p:sp>
        <p:nvSpPr>
          <p:cNvPr id="60" name="Titel 4"/>
          <p:cNvSpPr txBox="1">
            <a:spLocks/>
          </p:cNvSpPr>
          <p:nvPr/>
        </p:nvSpPr>
        <p:spPr>
          <a:xfrm>
            <a:off x="486000" y="648000"/>
            <a:ext cx="8172000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grpSp>
        <p:nvGrpSpPr>
          <p:cNvPr id="392" name="Gruppieren 391"/>
          <p:cNvGrpSpPr/>
          <p:nvPr/>
        </p:nvGrpSpPr>
        <p:grpSpPr>
          <a:xfrm>
            <a:off x="1303082" y="1748082"/>
            <a:ext cx="3944362" cy="3486920"/>
            <a:chOff x="1303082" y="1748082"/>
            <a:chExt cx="3944362" cy="3486920"/>
          </a:xfrm>
        </p:grpSpPr>
        <p:cxnSp>
          <p:nvCxnSpPr>
            <p:cNvPr id="96" name="Gerade Verbindung 95"/>
            <p:cNvCxnSpPr>
              <a:stCxn id="94" idx="2"/>
              <a:endCxn id="86" idx="7"/>
            </p:cNvCxnSpPr>
            <p:nvPr/>
          </p:nvCxnSpPr>
          <p:spPr>
            <a:xfrm flipH="1">
              <a:off x="1709626" y="1748082"/>
              <a:ext cx="815498" cy="60603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94" idx="3"/>
              <a:endCxn id="89" idx="7"/>
            </p:cNvCxnSpPr>
            <p:nvPr/>
          </p:nvCxnSpPr>
          <p:spPr>
            <a:xfrm flipH="1">
              <a:off x="1385562" y="1830562"/>
              <a:ext cx="1173726" cy="16365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>
              <a:stCxn id="94" idx="3"/>
              <a:endCxn id="93" idx="0"/>
            </p:cNvCxnSpPr>
            <p:nvPr/>
          </p:nvCxnSpPr>
          <p:spPr>
            <a:xfrm flipH="1">
              <a:off x="1714736" y="1830562"/>
              <a:ext cx="844552" cy="27386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>
              <a:stCxn id="94" idx="4"/>
              <a:endCxn id="91" idx="0"/>
            </p:cNvCxnSpPr>
            <p:nvPr/>
          </p:nvCxnSpPr>
          <p:spPr>
            <a:xfrm>
              <a:off x="2641769" y="1864726"/>
              <a:ext cx="1239" cy="33361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>
              <a:stCxn id="94" idx="4"/>
              <a:endCxn id="87" idx="0"/>
            </p:cNvCxnSpPr>
            <p:nvPr/>
          </p:nvCxnSpPr>
          <p:spPr>
            <a:xfrm>
              <a:off x="2641769" y="1864726"/>
              <a:ext cx="1370311" cy="329973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>
              <a:stCxn id="94" idx="5"/>
              <a:endCxn id="95" idx="1"/>
            </p:cNvCxnSpPr>
            <p:nvPr/>
          </p:nvCxnSpPr>
          <p:spPr>
            <a:xfrm>
              <a:off x="2724249" y="1830562"/>
              <a:ext cx="2440714" cy="164211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>
              <a:stCxn id="94" idx="5"/>
              <a:endCxn id="88" idx="2"/>
            </p:cNvCxnSpPr>
            <p:nvPr/>
          </p:nvCxnSpPr>
          <p:spPr>
            <a:xfrm>
              <a:off x="2724249" y="1830562"/>
              <a:ext cx="2091828" cy="63724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>
              <a:stCxn id="90" idx="3"/>
              <a:endCxn id="89" idx="7"/>
            </p:cNvCxnSpPr>
            <p:nvPr/>
          </p:nvCxnSpPr>
          <p:spPr>
            <a:xfrm flipH="1">
              <a:off x="1385562" y="1867909"/>
              <a:ext cx="2518383" cy="15991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>
              <a:stCxn id="90" idx="4"/>
              <a:endCxn id="93" idx="7"/>
            </p:cNvCxnSpPr>
            <p:nvPr/>
          </p:nvCxnSpPr>
          <p:spPr>
            <a:xfrm flipH="1">
              <a:off x="1797216" y="1902073"/>
              <a:ext cx="2189210" cy="27013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>
              <a:stCxn id="90" idx="5"/>
              <a:endCxn id="92" idx="0"/>
            </p:cNvCxnSpPr>
            <p:nvPr/>
          </p:nvCxnSpPr>
          <p:spPr>
            <a:xfrm>
              <a:off x="4068906" y="1867909"/>
              <a:ext cx="863816" cy="25958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>
              <a:stCxn id="90" idx="5"/>
              <a:endCxn id="95" idx="1"/>
            </p:cNvCxnSpPr>
            <p:nvPr/>
          </p:nvCxnSpPr>
          <p:spPr>
            <a:xfrm>
              <a:off x="4068906" y="1867909"/>
              <a:ext cx="1096057" cy="160476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>
              <a:stCxn id="88" idx="3"/>
              <a:endCxn id="89" idx="6"/>
            </p:cNvCxnSpPr>
            <p:nvPr/>
          </p:nvCxnSpPr>
          <p:spPr>
            <a:xfrm flipH="1">
              <a:off x="1419726" y="2550286"/>
              <a:ext cx="3430515" cy="99926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>
              <a:stCxn id="88" idx="4"/>
              <a:endCxn id="92" idx="0"/>
            </p:cNvCxnSpPr>
            <p:nvPr/>
          </p:nvCxnSpPr>
          <p:spPr>
            <a:xfrm>
              <a:off x="4932722" y="2584450"/>
              <a:ext cx="0" cy="18792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>
              <a:stCxn id="88" idx="3"/>
              <a:endCxn id="93" idx="7"/>
            </p:cNvCxnSpPr>
            <p:nvPr/>
          </p:nvCxnSpPr>
          <p:spPr>
            <a:xfrm flipH="1">
              <a:off x="1797216" y="2550286"/>
              <a:ext cx="3053025" cy="205309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>
              <a:stCxn id="95" idx="2"/>
              <a:endCxn id="86" idx="5"/>
            </p:cNvCxnSpPr>
            <p:nvPr/>
          </p:nvCxnSpPr>
          <p:spPr>
            <a:xfrm flipH="1" flipV="1">
              <a:off x="1709626" y="2519079"/>
              <a:ext cx="3421173" cy="103607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>
              <a:stCxn id="95" idx="2"/>
              <a:endCxn id="89" idx="6"/>
            </p:cNvCxnSpPr>
            <p:nvPr/>
          </p:nvCxnSpPr>
          <p:spPr>
            <a:xfrm flipH="1" flipV="1">
              <a:off x="1419726" y="3549555"/>
              <a:ext cx="3711073" cy="560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>
              <a:stCxn id="95" idx="3"/>
              <a:endCxn id="91" idx="7"/>
            </p:cNvCxnSpPr>
            <p:nvPr/>
          </p:nvCxnSpPr>
          <p:spPr>
            <a:xfrm flipH="1">
              <a:off x="2725488" y="3637637"/>
              <a:ext cx="2439475" cy="15973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>
              <a:stCxn id="95" idx="3"/>
              <a:endCxn id="87" idx="7"/>
            </p:cNvCxnSpPr>
            <p:nvPr/>
          </p:nvCxnSpPr>
          <p:spPr>
            <a:xfrm flipH="1">
              <a:off x="4094560" y="3637637"/>
              <a:ext cx="1070403" cy="15609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>
              <a:stCxn id="95" idx="4"/>
              <a:endCxn id="92" idx="7"/>
            </p:cNvCxnSpPr>
            <p:nvPr/>
          </p:nvCxnSpPr>
          <p:spPr>
            <a:xfrm flipH="1">
              <a:off x="5015202" y="3671801"/>
              <a:ext cx="232242" cy="82607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57"/>
            <p:cNvCxnSpPr>
              <a:stCxn id="92" idx="1"/>
              <a:endCxn id="86" idx="5"/>
            </p:cNvCxnSpPr>
            <p:nvPr/>
          </p:nvCxnSpPr>
          <p:spPr>
            <a:xfrm flipH="1" flipV="1">
              <a:off x="1709626" y="2519079"/>
              <a:ext cx="3140615" cy="197879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>
              <a:stCxn id="92" idx="1"/>
              <a:endCxn id="89" idx="6"/>
            </p:cNvCxnSpPr>
            <p:nvPr/>
          </p:nvCxnSpPr>
          <p:spPr>
            <a:xfrm flipH="1" flipV="1">
              <a:off x="1419726" y="3549555"/>
              <a:ext cx="3430515" cy="9483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159"/>
            <p:cNvCxnSpPr>
              <a:stCxn id="92" idx="2"/>
              <a:endCxn id="93" idx="6"/>
            </p:cNvCxnSpPr>
            <p:nvPr/>
          </p:nvCxnSpPr>
          <p:spPr>
            <a:xfrm flipH="1">
              <a:off x="1831380" y="4580354"/>
              <a:ext cx="2984697" cy="1055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>
              <a:stCxn id="92" idx="2"/>
              <a:endCxn id="91" idx="7"/>
            </p:cNvCxnSpPr>
            <p:nvPr/>
          </p:nvCxnSpPr>
          <p:spPr>
            <a:xfrm flipH="1">
              <a:off x="2725488" y="4580354"/>
              <a:ext cx="2090589" cy="6546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>
              <a:stCxn id="86" idx="5"/>
              <a:endCxn id="87" idx="0"/>
            </p:cNvCxnSpPr>
            <p:nvPr/>
          </p:nvCxnSpPr>
          <p:spPr>
            <a:xfrm>
              <a:off x="1709626" y="2519079"/>
              <a:ext cx="2302454" cy="264538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 Verbindung 170"/>
            <p:cNvCxnSpPr>
              <a:stCxn id="93" idx="6"/>
              <a:endCxn id="87" idx="1"/>
            </p:cNvCxnSpPr>
            <p:nvPr/>
          </p:nvCxnSpPr>
          <p:spPr>
            <a:xfrm>
              <a:off x="1831380" y="4685866"/>
              <a:ext cx="2098219" cy="51276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>
              <a:stCxn id="86" idx="4"/>
              <a:endCxn id="91" idx="1"/>
            </p:cNvCxnSpPr>
            <p:nvPr/>
          </p:nvCxnSpPr>
          <p:spPr>
            <a:xfrm>
              <a:off x="1627146" y="2553243"/>
              <a:ext cx="933381" cy="26817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>
              <a:stCxn id="86" idx="4"/>
              <a:endCxn id="93" idx="0"/>
            </p:cNvCxnSpPr>
            <p:nvPr/>
          </p:nvCxnSpPr>
          <p:spPr>
            <a:xfrm>
              <a:off x="1627146" y="2553243"/>
              <a:ext cx="87590" cy="201597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>
              <a:stCxn id="89" idx="4"/>
              <a:endCxn id="93" idx="1"/>
            </p:cNvCxnSpPr>
            <p:nvPr/>
          </p:nvCxnSpPr>
          <p:spPr>
            <a:xfrm>
              <a:off x="1303082" y="3666199"/>
              <a:ext cx="329173" cy="9371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>
              <a:stCxn id="86" idx="3"/>
              <a:endCxn id="89" idx="0"/>
            </p:cNvCxnSpPr>
            <p:nvPr/>
          </p:nvCxnSpPr>
          <p:spPr>
            <a:xfrm flipH="1">
              <a:off x="1303082" y="2519079"/>
              <a:ext cx="241583" cy="91383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Ellipse 85"/>
          <p:cNvSpPr>
            <a:spLocks noChangeAspect="1"/>
          </p:cNvSpPr>
          <p:nvPr/>
        </p:nvSpPr>
        <p:spPr>
          <a:xfrm>
            <a:off x="1510501" y="2319954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1</a:t>
            </a:r>
            <a:endParaRPr lang="de-DE" sz="1600" dirty="0"/>
          </a:p>
        </p:txBody>
      </p:sp>
      <p:sp>
        <p:nvSpPr>
          <p:cNvPr id="87" name="Ellipse 86"/>
          <p:cNvSpPr>
            <a:spLocks noChangeAspect="1"/>
          </p:cNvSpPr>
          <p:nvPr/>
        </p:nvSpPr>
        <p:spPr>
          <a:xfrm>
            <a:off x="3895435" y="5164462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7</a:t>
            </a:r>
            <a:endParaRPr lang="de-DE" sz="1600" dirty="0"/>
          </a:p>
        </p:txBody>
      </p:sp>
      <p:sp>
        <p:nvSpPr>
          <p:cNvPr id="88" name="Ellipse 87"/>
          <p:cNvSpPr>
            <a:spLocks noChangeAspect="1"/>
          </p:cNvSpPr>
          <p:nvPr/>
        </p:nvSpPr>
        <p:spPr>
          <a:xfrm>
            <a:off x="4816077" y="2351161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4</a:t>
            </a:r>
            <a:endParaRPr lang="de-DE" sz="1600" dirty="0"/>
          </a:p>
        </p:txBody>
      </p:sp>
      <p:sp>
        <p:nvSpPr>
          <p:cNvPr id="89" name="Ellipse 88"/>
          <p:cNvSpPr>
            <a:spLocks noChangeAspect="1"/>
          </p:cNvSpPr>
          <p:nvPr/>
        </p:nvSpPr>
        <p:spPr>
          <a:xfrm>
            <a:off x="1186437" y="3432910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400" dirty="0" smtClean="0"/>
              <a:t>10</a:t>
            </a:r>
            <a:endParaRPr lang="de-DE" sz="1400" dirty="0"/>
          </a:p>
        </p:txBody>
      </p:sp>
      <p:sp>
        <p:nvSpPr>
          <p:cNvPr id="90" name="Ellipse 89"/>
          <p:cNvSpPr>
            <a:spLocks noChangeAspect="1"/>
          </p:cNvSpPr>
          <p:nvPr/>
        </p:nvSpPr>
        <p:spPr>
          <a:xfrm>
            <a:off x="3869781" y="1668784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3</a:t>
            </a:r>
            <a:endParaRPr lang="de-DE" sz="1600" dirty="0"/>
          </a:p>
        </p:txBody>
      </p:sp>
      <p:sp>
        <p:nvSpPr>
          <p:cNvPr id="91" name="Ellipse 90"/>
          <p:cNvSpPr>
            <a:spLocks noChangeAspect="1"/>
          </p:cNvSpPr>
          <p:nvPr/>
        </p:nvSpPr>
        <p:spPr>
          <a:xfrm>
            <a:off x="2526363" y="5200838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8</a:t>
            </a:r>
            <a:endParaRPr lang="de-DE" sz="1600" dirty="0"/>
          </a:p>
        </p:txBody>
      </p:sp>
      <p:sp>
        <p:nvSpPr>
          <p:cNvPr id="92" name="Ellipse 91"/>
          <p:cNvSpPr>
            <a:spLocks noChangeAspect="1"/>
          </p:cNvSpPr>
          <p:nvPr/>
        </p:nvSpPr>
        <p:spPr>
          <a:xfrm>
            <a:off x="4816077" y="4463709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6</a:t>
            </a:r>
            <a:endParaRPr lang="de-DE" sz="1600" dirty="0"/>
          </a:p>
        </p:txBody>
      </p:sp>
      <p:sp>
        <p:nvSpPr>
          <p:cNvPr id="93" name="Ellipse 92"/>
          <p:cNvSpPr>
            <a:spLocks noChangeAspect="1"/>
          </p:cNvSpPr>
          <p:nvPr/>
        </p:nvSpPr>
        <p:spPr>
          <a:xfrm>
            <a:off x="1598091" y="4569221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9</a:t>
            </a:r>
            <a:endParaRPr lang="de-DE" sz="1600" dirty="0"/>
          </a:p>
        </p:txBody>
      </p:sp>
      <p:sp>
        <p:nvSpPr>
          <p:cNvPr id="94" name="Ellipse 93"/>
          <p:cNvSpPr>
            <a:spLocks noChangeAspect="1"/>
          </p:cNvSpPr>
          <p:nvPr/>
        </p:nvSpPr>
        <p:spPr>
          <a:xfrm>
            <a:off x="2525124" y="1631437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2</a:t>
            </a:r>
            <a:endParaRPr lang="de-DE" sz="1600" dirty="0"/>
          </a:p>
        </p:txBody>
      </p:sp>
      <p:sp>
        <p:nvSpPr>
          <p:cNvPr id="95" name="Ellipse 94"/>
          <p:cNvSpPr>
            <a:spLocks noChangeAspect="1"/>
          </p:cNvSpPr>
          <p:nvPr/>
        </p:nvSpPr>
        <p:spPr>
          <a:xfrm>
            <a:off x="5130799" y="3438512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5</a:t>
            </a:r>
            <a:endParaRPr lang="de-DE" sz="1600" dirty="0"/>
          </a:p>
        </p:txBody>
      </p:sp>
      <p:sp>
        <p:nvSpPr>
          <p:cNvPr id="393" name="Textplatzhalter 72"/>
          <p:cNvSpPr txBox="1">
            <a:spLocks/>
          </p:cNvSpPr>
          <p:nvPr/>
        </p:nvSpPr>
        <p:spPr bwMode="auto">
          <a:xfrm>
            <a:off x="5796136" y="1594712"/>
            <a:ext cx="2736304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>
                <a:solidFill>
                  <a:srgbClr val="C00000"/>
                </a:solidFill>
              </a:rPr>
              <a:t>Komplementgraph</a:t>
            </a:r>
          </a:p>
        </p:txBody>
      </p:sp>
    </p:spTree>
    <p:extLst>
      <p:ext uri="{BB962C8B-B14F-4D97-AF65-F5344CB8AC3E}">
        <p14:creationId xmlns:p14="http://schemas.microsoft.com/office/powerpoint/2010/main" val="37832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/>
          <p:cNvGrpSpPr/>
          <p:nvPr/>
        </p:nvGrpSpPr>
        <p:grpSpPr>
          <a:xfrm>
            <a:off x="2267744" y="4737767"/>
            <a:ext cx="3456384" cy="796800"/>
            <a:chOff x="2721862" y="4737767"/>
            <a:chExt cx="3456384" cy="796800"/>
          </a:xfrm>
        </p:grpSpPr>
        <p:sp>
          <p:nvSpPr>
            <p:cNvPr id="20" name="Abgerundetes Rechteck 19"/>
            <p:cNvSpPr/>
            <p:nvPr/>
          </p:nvSpPr>
          <p:spPr>
            <a:xfrm>
              <a:off x="2721862" y="4737767"/>
              <a:ext cx="3456384" cy="796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92D050"/>
                </a:solidFill>
              </a:endParaRP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2915816" y="5085184"/>
              <a:ext cx="3073112" cy="108000"/>
              <a:chOff x="3073043" y="5245627"/>
              <a:chExt cx="3073112" cy="108000"/>
            </a:xfrm>
          </p:grpSpPr>
          <p:cxnSp>
            <p:nvCxnSpPr>
              <p:cNvPr id="31" name="Gerade Verbindung 30"/>
              <p:cNvCxnSpPr>
                <a:stCxn id="36" idx="6"/>
                <a:endCxn id="35" idx="2"/>
              </p:cNvCxnSpPr>
              <p:nvPr/>
            </p:nvCxnSpPr>
            <p:spPr>
              <a:xfrm>
                <a:off x="3181043" y="5299627"/>
                <a:ext cx="9173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>
                <a:stCxn id="35" idx="6"/>
                <a:endCxn id="34" idx="2"/>
              </p:cNvCxnSpPr>
              <p:nvPr/>
            </p:nvCxnSpPr>
            <p:spPr>
              <a:xfrm>
                <a:off x="4206398" y="5299627"/>
                <a:ext cx="9001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>
                <a:stCxn id="34" idx="6"/>
                <a:endCxn id="37" idx="2"/>
              </p:cNvCxnSpPr>
              <p:nvPr/>
            </p:nvCxnSpPr>
            <p:spPr>
              <a:xfrm>
                <a:off x="5214510" y="5299627"/>
                <a:ext cx="82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lipse 33"/>
              <p:cNvSpPr/>
              <p:nvPr/>
            </p:nvSpPr>
            <p:spPr>
              <a:xfrm>
                <a:off x="5106510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4098398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073043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6038155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7974432" cy="4338000"/>
          </a:xfrm>
        </p:spPr>
        <p:txBody>
          <a:bodyPr/>
          <a:lstStyle/>
          <a:p>
            <a:r>
              <a:rPr lang="de-DE" dirty="0"/>
              <a:t>Realisierung auf D-Wave-Hardware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	→ Bei </a:t>
            </a:r>
            <a:r>
              <a:rPr lang="de-DE" dirty="0"/>
              <a:t>10 Knoten: 1 logischer Knoten = 4 </a:t>
            </a:r>
            <a:r>
              <a:rPr lang="de-DE" dirty="0" smtClean="0"/>
              <a:t>Qubits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→ Gewicht des logischen Knoten = -1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= Summe </a:t>
            </a:r>
            <a:r>
              <a:rPr lang="de-DE" dirty="0"/>
              <a:t>über allen </a:t>
            </a:r>
            <a:r>
              <a:rPr lang="de-DE" dirty="0" smtClean="0"/>
              <a:t>Gewichten und Stärken </a:t>
            </a:r>
            <a:r>
              <a:rPr lang="de-DE" dirty="0"/>
              <a:t>im </a:t>
            </a:r>
            <a:r>
              <a:rPr lang="de-DE" dirty="0" err="1" smtClean="0"/>
              <a:t>Qubitstrang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→ Kopplung </a:t>
            </a:r>
            <a:r>
              <a:rPr lang="de-DE" dirty="0"/>
              <a:t>zwischen den Qubits ist wichtig → negative Stärken</a:t>
            </a:r>
          </a:p>
          <a:p>
            <a:endParaRPr lang="de-DE" dirty="0"/>
          </a:p>
        </p:txBody>
      </p:sp>
      <p:sp>
        <p:nvSpPr>
          <p:cNvPr id="27" name="Titel 60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72000" cy="738187"/>
          </a:xfrm>
        </p:spPr>
        <p:txBody>
          <a:bodyPr/>
          <a:lstStyle/>
          <a:p>
            <a:r>
              <a:rPr lang="de-DE" dirty="0" smtClean="0"/>
              <a:t>Cliquenproblem auf Quantencomputer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282625" y="553456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92D050"/>
                </a:solidFill>
              </a:rPr>
              <a:t>-1</a:t>
            </a:r>
            <a:endParaRPr lang="de-DE" sz="2400" b="1" dirty="0">
              <a:solidFill>
                <a:srgbClr val="92D050"/>
              </a:solidFill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2267744" y="4737066"/>
            <a:ext cx="3456384" cy="798201"/>
            <a:chOff x="2723055" y="4737767"/>
            <a:chExt cx="3456384" cy="798201"/>
          </a:xfrm>
        </p:grpSpPr>
        <p:sp>
          <p:nvSpPr>
            <p:cNvPr id="39" name="Abgerundetes Rechteck 38"/>
            <p:cNvSpPr/>
            <p:nvPr/>
          </p:nvSpPr>
          <p:spPr>
            <a:xfrm>
              <a:off x="2723055" y="4739168"/>
              <a:ext cx="3456384" cy="796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92D050"/>
                </a:solidFill>
              </a:endParaRPr>
            </a:p>
          </p:txBody>
        </p:sp>
        <p:cxnSp>
          <p:nvCxnSpPr>
            <p:cNvPr id="6" name="Gerade Verbindung 5"/>
            <p:cNvCxnSpPr>
              <a:stCxn id="11" idx="6"/>
              <a:endCxn id="10" idx="2"/>
            </p:cNvCxnSpPr>
            <p:nvPr/>
          </p:nvCxnSpPr>
          <p:spPr>
            <a:xfrm>
              <a:off x="3028643" y="5147227"/>
              <a:ext cx="91735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>
              <a:stCxn id="10" idx="6"/>
              <a:endCxn id="9" idx="2"/>
            </p:cNvCxnSpPr>
            <p:nvPr/>
          </p:nvCxnSpPr>
          <p:spPr>
            <a:xfrm>
              <a:off x="4053998" y="5147227"/>
              <a:ext cx="90011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>
              <a:stCxn id="9" idx="6"/>
              <a:endCxn id="12" idx="2"/>
            </p:cNvCxnSpPr>
            <p:nvPr/>
          </p:nvCxnSpPr>
          <p:spPr>
            <a:xfrm>
              <a:off x="5062110" y="5147227"/>
              <a:ext cx="8236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4954110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3945998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920643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885755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805804" y="4739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831159" y="47377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770916" y="4739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839271" y="4739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83215" y="516523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70C0"/>
                  </a:solidFill>
                </a:rPr>
                <a:t>-7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69827" y="516523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70C0"/>
                  </a:solidFill>
                </a:rPr>
                <a:t>-7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299950" y="516523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70C0"/>
                  </a:solidFill>
                </a:rPr>
                <a:t>-7</a:t>
              </a:r>
              <a:endParaRPr lang="de-DE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Cliquenproblem auf Quantencomputer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grpSp>
        <p:nvGrpSpPr>
          <p:cNvPr id="581" name="Gruppieren 580"/>
          <p:cNvGrpSpPr/>
          <p:nvPr/>
        </p:nvGrpSpPr>
        <p:grpSpPr>
          <a:xfrm>
            <a:off x="971600" y="1340001"/>
            <a:ext cx="4648332" cy="4566135"/>
            <a:chOff x="1975896" y="1167121"/>
            <a:chExt cx="4648332" cy="4566135"/>
          </a:xfrm>
        </p:grpSpPr>
        <p:cxnSp>
          <p:nvCxnSpPr>
            <p:cNvPr id="170" name="Gerade Verbindung 169"/>
            <p:cNvCxnSpPr>
              <a:stCxn id="304" idx="3"/>
              <a:endCxn id="300" idx="5"/>
            </p:cNvCxnSpPr>
            <p:nvPr/>
          </p:nvCxnSpPr>
          <p:spPr>
            <a:xfrm flipH="1" flipV="1">
              <a:off x="2620711" y="1228584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 Verbindung 170"/>
            <p:cNvCxnSpPr>
              <a:stCxn id="304" idx="4"/>
              <a:endCxn id="301" idx="6"/>
            </p:cNvCxnSpPr>
            <p:nvPr/>
          </p:nvCxnSpPr>
          <p:spPr>
            <a:xfrm flipH="1" flipV="1">
              <a:off x="2631256" y="1582919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>
              <a:stCxn id="304" idx="4"/>
              <a:endCxn id="302" idx="6"/>
            </p:cNvCxnSpPr>
            <p:nvPr/>
          </p:nvCxnSpPr>
          <p:spPr>
            <a:xfrm flipH="1">
              <a:off x="2631256" y="177281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>
              <a:stCxn id="300" idx="4"/>
              <a:endCxn id="305" idx="2"/>
            </p:cNvCxnSpPr>
            <p:nvPr/>
          </p:nvCxnSpPr>
          <p:spPr>
            <a:xfrm>
              <a:off x="2595252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173"/>
            <p:cNvCxnSpPr>
              <a:stCxn id="305" idx="3"/>
              <a:endCxn id="301" idx="5"/>
            </p:cNvCxnSpPr>
            <p:nvPr/>
          </p:nvCxnSpPr>
          <p:spPr>
            <a:xfrm flipH="1" flipV="1">
              <a:off x="2620711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>
              <a:stCxn id="306" idx="7"/>
              <a:endCxn id="302" idx="1"/>
            </p:cNvCxnSpPr>
            <p:nvPr/>
          </p:nvCxnSpPr>
          <p:spPr>
            <a:xfrm>
              <a:off x="2430814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>
              <a:stCxn id="306" idx="1"/>
              <a:endCxn id="301" idx="3"/>
            </p:cNvCxnSpPr>
            <p:nvPr/>
          </p:nvCxnSpPr>
          <p:spPr>
            <a:xfrm flipV="1">
              <a:off x="2430814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 Verbindung 176"/>
            <p:cNvCxnSpPr>
              <a:stCxn id="305" idx="5"/>
              <a:endCxn id="302" idx="7"/>
            </p:cNvCxnSpPr>
            <p:nvPr/>
          </p:nvCxnSpPr>
          <p:spPr>
            <a:xfrm flipH="1">
              <a:off x="2620711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>
              <a:stCxn id="306" idx="2"/>
              <a:endCxn id="300" idx="4"/>
            </p:cNvCxnSpPr>
            <p:nvPr/>
          </p:nvCxnSpPr>
          <p:spPr>
            <a:xfrm flipV="1">
              <a:off x="2405355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>
              <a:stCxn id="307" idx="7"/>
              <a:endCxn id="303" idx="1"/>
            </p:cNvCxnSpPr>
            <p:nvPr/>
          </p:nvCxnSpPr>
          <p:spPr>
            <a:xfrm>
              <a:off x="2051020" y="1798275"/>
              <a:ext cx="518773" cy="51877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Ellipse 303"/>
            <p:cNvSpPr/>
            <p:nvPr/>
          </p:nvSpPr>
          <p:spPr>
            <a:xfrm rot="5400000">
              <a:off x="3128939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Ellipse 304"/>
            <p:cNvSpPr/>
            <p:nvPr/>
          </p:nvSpPr>
          <p:spPr>
            <a:xfrm rot="5400000">
              <a:off x="2749145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Ellipse 305"/>
            <p:cNvSpPr/>
            <p:nvPr/>
          </p:nvSpPr>
          <p:spPr>
            <a:xfrm rot="5400000">
              <a:off x="2369351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Ellipse 306"/>
            <p:cNvSpPr/>
            <p:nvPr/>
          </p:nvSpPr>
          <p:spPr>
            <a:xfrm rot="5400000">
              <a:off x="1989557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2559248" y="116712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2559248" y="154691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2559248" y="19267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2559248" y="23065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2" name="Gerade Verbindung 181"/>
            <p:cNvCxnSpPr>
              <a:stCxn id="304" idx="5"/>
              <a:endCxn id="303" idx="7"/>
            </p:cNvCxnSpPr>
            <p:nvPr/>
          </p:nvCxnSpPr>
          <p:spPr>
            <a:xfrm flipH="1">
              <a:off x="2620711" y="1798275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>
              <a:stCxn id="300" idx="3"/>
              <a:endCxn id="307" idx="1"/>
            </p:cNvCxnSpPr>
            <p:nvPr/>
          </p:nvCxnSpPr>
          <p:spPr>
            <a:xfrm flipH="1">
              <a:off x="2051020" y="1228584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>
              <a:stCxn id="305" idx="6"/>
              <a:endCxn id="303" idx="0"/>
            </p:cNvCxnSpPr>
            <p:nvPr/>
          </p:nvCxnSpPr>
          <p:spPr>
            <a:xfrm flipH="1">
              <a:off x="2595252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>
              <a:stCxn id="306" idx="6"/>
              <a:endCxn id="303" idx="0"/>
            </p:cNvCxnSpPr>
            <p:nvPr/>
          </p:nvCxnSpPr>
          <p:spPr>
            <a:xfrm>
              <a:off x="2405355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>
              <a:stCxn id="301" idx="2"/>
              <a:endCxn id="307" idx="0"/>
            </p:cNvCxnSpPr>
            <p:nvPr/>
          </p:nvCxnSpPr>
          <p:spPr>
            <a:xfrm flipH="1">
              <a:off x="2061565" y="1582919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186"/>
            <p:cNvCxnSpPr>
              <a:stCxn id="302" idx="2"/>
              <a:endCxn id="307" idx="0"/>
            </p:cNvCxnSpPr>
            <p:nvPr/>
          </p:nvCxnSpPr>
          <p:spPr>
            <a:xfrm flipH="1" flipV="1">
              <a:off x="2061565" y="177281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>
              <a:stCxn id="296" idx="3"/>
              <a:endCxn id="292" idx="5"/>
            </p:cNvCxnSpPr>
            <p:nvPr/>
          </p:nvCxnSpPr>
          <p:spPr>
            <a:xfrm flipH="1" flipV="1">
              <a:off x="4339058" y="1228584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>
              <a:stCxn id="296" idx="4"/>
              <a:endCxn id="293" idx="6"/>
            </p:cNvCxnSpPr>
            <p:nvPr/>
          </p:nvCxnSpPr>
          <p:spPr>
            <a:xfrm flipH="1" flipV="1">
              <a:off x="4349603" y="1582919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>
              <a:stCxn id="296" idx="4"/>
              <a:endCxn id="294" idx="6"/>
            </p:cNvCxnSpPr>
            <p:nvPr/>
          </p:nvCxnSpPr>
          <p:spPr>
            <a:xfrm flipH="1">
              <a:off x="4349603" y="177281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>
              <a:stCxn id="292" idx="4"/>
              <a:endCxn id="297" idx="2"/>
            </p:cNvCxnSpPr>
            <p:nvPr/>
          </p:nvCxnSpPr>
          <p:spPr>
            <a:xfrm>
              <a:off x="4313599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 Verbindung 191"/>
            <p:cNvCxnSpPr>
              <a:stCxn id="297" idx="3"/>
              <a:endCxn id="293" idx="5"/>
            </p:cNvCxnSpPr>
            <p:nvPr/>
          </p:nvCxnSpPr>
          <p:spPr>
            <a:xfrm flipH="1" flipV="1">
              <a:off x="4339058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>
              <a:stCxn id="298" idx="7"/>
              <a:endCxn id="294" idx="1"/>
            </p:cNvCxnSpPr>
            <p:nvPr/>
          </p:nvCxnSpPr>
          <p:spPr>
            <a:xfrm>
              <a:off x="4149161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>
              <a:stCxn id="298" idx="1"/>
              <a:endCxn id="293" idx="3"/>
            </p:cNvCxnSpPr>
            <p:nvPr/>
          </p:nvCxnSpPr>
          <p:spPr>
            <a:xfrm flipV="1">
              <a:off x="4149161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194"/>
            <p:cNvCxnSpPr>
              <a:stCxn id="297" idx="5"/>
              <a:endCxn id="294" idx="7"/>
            </p:cNvCxnSpPr>
            <p:nvPr/>
          </p:nvCxnSpPr>
          <p:spPr>
            <a:xfrm flipH="1">
              <a:off x="4339058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>
              <a:stCxn id="298" idx="2"/>
              <a:endCxn id="292" idx="4"/>
            </p:cNvCxnSpPr>
            <p:nvPr/>
          </p:nvCxnSpPr>
          <p:spPr>
            <a:xfrm flipV="1">
              <a:off x="4123702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>
              <a:stCxn id="299" idx="7"/>
              <a:endCxn id="295" idx="1"/>
            </p:cNvCxnSpPr>
            <p:nvPr/>
          </p:nvCxnSpPr>
          <p:spPr>
            <a:xfrm>
              <a:off x="3769367" y="1798275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Ellipse 295"/>
            <p:cNvSpPr/>
            <p:nvPr/>
          </p:nvSpPr>
          <p:spPr>
            <a:xfrm rot="5400000">
              <a:off x="4847286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Ellipse 296"/>
            <p:cNvSpPr/>
            <p:nvPr/>
          </p:nvSpPr>
          <p:spPr>
            <a:xfrm rot="5400000">
              <a:off x="4467492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Ellipse 297"/>
            <p:cNvSpPr/>
            <p:nvPr/>
          </p:nvSpPr>
          <p:spPr>
            <a:xfrm rot="5400000">
              <a:off x="4087698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Ellipse 298"/>
            <p:cNvSpPr/>
            <p:nvPr/>
          </p:nvSpPr>
          <p:spPr>
            <a:xfrm rot="5400000">
              <a:off x="3707904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Ellipse 291"/>
            <p:cNvSpPr/>
            <p:nvPr/>
          </p:nvSpPr>
          <p:spPr>
            <a:xfrm>
              <a:off x="4277595" y="116712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Ellipse 292"/>
            <p:cNvSpPr/>
            <p:nvPr/>
          </p:nvSpPr>
          <p:spPr>
            <a:xfrm>
              <a:off x="4277595" y="154691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Ellipse 293"/>
            <p:cNvSpPr/>
            <p:nvPr/>
          </p:nvSpPr>
          <p:spPr>
            <a:xfrm>
              <a:off x="4277595" y="19267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Ellipse 294"/>
            <p:cNvSpPr/>
            <p:nvPr/>
          </p:nvSpPr>
          <p:spPr>
            <a:xfrm>
              <a:off x="4277595" y="23065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0" name="Gerade Verbindung 199"/>
            <p:cNvCxnSpPr>
              <a:stCxn id="296" idx="5"/>
              <a:endCxn id="295" idx="7"/>
            </p:cNvCxnSpPr>
            <p:nvPr/>
          </p:nvCxnSpPr>
          <p:spPr>
            <a:xfrm flipH="1">
              <a:off x="4339058" y="1798275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>
              <a:stCxn id="292" idx="3"/>
              <a:endCxn id="299" idx="1"/>
            </p:cNvCxnSpPr>
            <p:nvPr/>
          </p:nvCxnSpPr>
          <p:spPr>
            <a:xfrm flipH="1">
              <a:off x="3769367" y="1228584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>
              <a:stCxn id="297" idx="6"/>
              <a:endCxn id="295" idx="0"/>
            </p:cNvCxnSpPr>
            <p:nvPr/>
          </p:nvCxnSpPr>
          <p:spPr>
            <a:xfrm flipH="1">
              <a:off x="4313599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>
              <a:stCxn id="298" idx="6"/>
              <a:endCxn id="295" idx="0"/>
            </p:cNvCxnSpPr>
            <p:nvPr/>
          </p:nvCxnSpPr>
          <p:spPr>
            <a:xfrm>
              <a:off x="4123702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/>
            <p:cNvCxnSpPr>
              <a:stCxn id="293" idx="2"/>
              <a:endCxn id="299" idx="0"/>
            </p:cNvCxnSpPr>
            <p:nvPr/>
          </p:nvCxnSpPr>
          <p:spPr>
            <a:xfrm flipH="1">
              <a:off x="3779912" y="1582919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04"/>
            <p:cNvCxnSpPr>
              <a:stCxn id="294" idx="2"/>
              <a:endCxn id="299" idx="0"/>
            </p:cNvCxnSpPr>
            <p:nvPr/>
          </p:nvCxnSpPr>
          <p:spPr>
            <a:xfrm flipH="1" flipV="1">
              <a:off x="3779912" y="177281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>
              <a:stCxn id="288" idx="3"/>
              <a:endCxn id="284" idx="5"/>
            </p:cNvCxnSpPr>
            <p:nvPr/>
          </p:nvCxnSpPr>
          <p:spPr>
            <a:xfrm flipH="1" flipV="1">
              <a:off x="2610866" y="291439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206"/>
            <p:cNvCxnSpPr>
              <a:stCxn id="288" idx="4"/>
              <a:endCxn id="285" idx="6"/>
            </p:cNvCxnSpPr>
            <p:nvPr/>
          </p:nvCxnSpPr>
          <p:spPr>
            <a:xfrm flipH="1" flipV="1">
              <a:off x="2621411" y="326873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>
              <a:stCxn id="288" idx="4"/>
              <a:endCxn id="286" idx="6"/>
            </p:cNvCxnSpPr>
            <p:nvPr/>
          </p:nvCxnSpPr>
          <p:spPr>
            <a:xfrm flipH="1">
              <a:off x="2621411" y="345863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208"/>
            <p:cNvCxnSpPr>
              <a:stCxn id="284" idx="4"/>
              <a:endCxn id="289" idx="2"/>
            </p:cNvCxnSpPr>
            <p:nvPr/>
          </p:nvCxnSpPr>
          <p:spPr>
            <a:xfrm>
              <a:off x="2585407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>
              <a:stCxn id="289" idx="3"/>
              <a:endCxn id="285" idx="5"/>
            </p:cNvCxnSpPr>
            <p:nvPr/>
          </p:nvCxnSpPr>
          <p:spPr>
            <a:xfrm flipH="1" flipV="1">
              <a:off x="2610866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>
              <a:stCxn id="290" idx="7"/>
              <a:endCxn id="286" idx="1"/>
            </p:cNvCxnSpPr>
            <p:nvPr/>
          </p:nvCxnSpPr>
          <p:spPr>
            <a:xfrm>
              <a:off x="2420969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 Verbindung 211"/>
            <p:cNvCxnSpPr>
              <a:stCxn id="290" idx="1"/>
              <a:endCxn id="285" idx="3"/>
            </p:cNvCxnSpPr>
            <p:nvPr/>
          </p:nvCxnSpPr>
          <p:spPr>
            <a:xfrm flipV="1">
              <a:off x="2420969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>
              <a:stCxn id="289" idx="5"/>
              <a:endCxn id="286" idx="7"/>
            </p:cNvCxnSpPr>
            <p:nvPr/>
          </p:nvCxnSpPr>
          <p:spPr>
            <a:xfrm flipH="1">
              <a:off x="2610866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213"/>
            <p:cNvCxnSpPr>
              <a:stCxn id="290" idx="2"/>
              <a:endCxn id="284" idx="4"/>
            </p:cNvCxnSpPr>
            <p:nvPr/>
          </p:nvCxnSpPr>
          <p:spPr>
            <a:xfrm flipV="1">
              <a:off x="2395510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>
              <a:stCxn id="291" idx="7"/>
              <a:endCxn id="287" idx="1"/>
            </p:cNvCxnSpPr>
            <p:nvPr/>
          </p:nvCxnSpPr>
          <p:spPr>
            <a:xfrm>
              <a:off x="2041175" y="348409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/>
            <p:cNvSpPr/>
            <p:nvPr/>
          </p:nvSpPr>
          <p:spPr>
            <a:xfrm rot="5400000">
              <a:off x="3119094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Ellipse 288"/>
            <p:cNvSpPr/>
            <p:nvPr/>
          </p:nvSpPr>
          <p:spPr>
            <a:xfrm rot="5400000">
              <a:off x="2739300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Ellipse 289"/>
            <p:cNvSpPr/>
            <p:nvPr/>
          </p:nvSpPr>
          <p:spPr>
            <a:xfrm rot="5400000">
              <a:off x="2359506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Ellipse 290"/>
            <p:cNvSpPr/>
            <p:nvPr/>
          </p:nvSpPr>
          <p:spPr>
            <a:xfrm rot="5400000">
              <a:off x="1979712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Ellipse 283"/>
            <p:cNvSpPr/>
            <p:nvPr/>
          </p:nvSpPr>
          <p:spPr>
            <a:xfrm>
              <a:off x="2549403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Ellipse 284"/>
            <p:cNvSpPr/>
            <p:nvPr/>
          </p:nvSpPr>
          <p:spPr>
            <a:xfrm>
              <a:off x="2549403" y="32327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2549403" y="36125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2549403" y="399231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8" name="Gerade Verbindung 217"/>
            <p:cNvCxnSpPr>
              <a:stCxn id="288" idx="5"/>
              <a:endCxn id="287" idx="7"/>
            </p:cNvCxnSpPr>
            <p:nvPr/>
          </p:nvCxnSpPr>
          <p:spPr>
            <a:xfrm flipH="1">
              <a:off x="2610866" y="348409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>
              <a:stCxn id="284" idx="3"/>
              <a:endCxn id="291" idx="1"/>
            </p:cNvCxnSpPr>
            <p:nvPr/>
          </p:nvCxnSpPr>
          <p:spPr>
            <a:xfrm flipH="1">
              <a:off x="2041175" y="291439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>
              <a:stCxn id="289" idx="6"/>
              <a:endCxn id="287" idx="0"/>
            </p:cNvCxnSpPr>
            <p:nvPr/>
          </p:nvCxnSpPr>
          <p:spPr>
            <a:xfrm flipH="1">
              <a:off x="2585407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/>
            <p:cNvCxnSpPr>
              <a:stCxn id="290" idx="6"/>
              <a:endCxn id="287" idx="0"/>
            </p:cNvCxnSpPr>
            <p:nvPr/>
          </p:nvCxnSpPr>
          <p:spPr>
            <a:xfrm>
              <a:off x="2395510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>
              <a:stCxn id="285" idx="2"/>
              <a:endCxn id="291" idx="0"/>
            </p:cNvCxnSpPr>
            <p:nvPr/>
          </p:nvCxnSpPr>
          <p:spPr>
            <a:xfrm flipH="1">
              <a:off x="2051720" y="326873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222"/>
            <p:cNvCxnSpPr>
              <a:stCxn id="286" idx="2"/>
              <a:endCxn id="291" idx="0"/>
            </p:cNvCxnSpPr>
            <p:nvPr/>
          </p:nvCxnSpPr>
          <p:spPr>
            <a:xfrm flipH="1" flipV="1">
              <a:off x="2051720" y="345863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>
              <a:stCxn id="280" idx="3"/>
              <a:endCxn id="276" idx="5"/>
            </p:cNvCxnSpPr>
            <p:nvPr/>
          </p:nvCxnSpPr>
          <p:spPr>
            <a:xfrm flipH="1" flipV="1">
              <a:off x="4339058" y="291439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 Verbindung 224"/>
            <p:cNvCxnSpPr>
              <a:stCxn id="280" idx="4"/>
              <a:endCxn id="277" idx="6"/>
            </p:cNvCxnSpPr>
            <p:nvPr/>
          </p:nvCxnSpPr>
          <p:spPr>
            <a:xfrm flipH="1" flipV="1">
              <a:off x="4349603" y="326873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>
              <a:stCxn id="280" idx="4"/>
              <a:endCxn id="278" idx="6"/>
            </p:cNvCxnSpPr>
            <p:nvPr/>
          </p:nvCxnSpPr>
          <p:spPr>
            <a:xfrm flipH="1">
              <a:off x="4349603" y="345863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Gerade Verbindung 226"/>
            <p:cNvCxnSpPr>
              <a:stCxn id="276" idx="4"/>
              <a:endCxn id="281" idx="2"/>
            </p:cNvCxnSpPr>
            <p:nvPr/>
          </p:nvCxnSpPr>
          <p:spPr>
            <a:xfrm>
              <a:off x="4313599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 Verbindung 227"/>
            <p:cNvCxnSpPr>
              <a:stCxn id="281" idx="3"/>
              <a:endCxn id="277" idx="5"/>
            </p:cNvCxnSpPr>
            <p:nvPr/>
          </p:nvCxnSpPr>
          <p:spPr>
            <a:xfrm flipH="1" flipV="1">
              <a:off x="4339058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Gerade Verbindung 228"/>
            <p:cNvCxnSpPr>
              <a:stCxn id="282" idx="7"/>
              <a:endCxn id="278" idx="1"/>
            </p:cNvCxnSpPr>
            <p:nvPr/>
          </p:nvCxnSpPr>
          <p:spPr>
            <a:xfrm>
              <a:off x="4149161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 Verbindung 229"/>
            <p:cNvCxnSpPr>
              <a:stCxn id="282" idx="1"/>
              <a:endCxn id="277" idx="3"/>
            </p:cNvCxnSpPr>
            <p:nvPr/>
          </p:nvCxnSpPr>
          <p:spPr>
            <a:xfrm flipV="1">
              <a:off x="4149161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 Verbindung 230"/>
            <p:cNvCxnSpPr>
              <a:stCxn id="281" idx="5"/>
              <a:endCxn id="278" idx="7"/>
            </p:cNvCxnSpPr>
            <p:nvPr/>
          </p:nvCxnSpPr>
          <p:spPr>
            <a:xfrm flipH="1">
              <a:off x="4339058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 Verbindung 231"/>
            <p:cNvCxnSpPr>
              <a:stCxn id="282" idx="2"/>
              <a:endCxn id="276" idx="4"/>
            </p:cNvCxnSpPr>
            <p:nvPr/>
          </p:nvCxnSpPr>
          <p:spPr>
            <a:xfrm flipV="1">
              <a:off x="4123702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232"/>
            <p:cNvCxnSpPr>
              <a:stCxn id="283" idx="7"/>
              <a:endCxn id="279" idx="1"/>
            </p:cNvCxnSpPr>
            <p:nvPr/>
          </p:nvCxnSpPr>
          <p:spPr>
            <a:xfrm>
              <a:off x="3769367" y="348409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Ellipse 279"/>
            <p:cNvSpPr/>
            <p:nvPr/>
          </p:nvSpPr>
          <p:spPr>
            <a:xfrm rot="5400000">
              <a:off x="4847286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Ellipse 280"/>
            <p:cNvSpPr/>
            <p:nvPr/>
          </p:nvSpPr>
          <p:spPr>
            <a:xfrm rot="5400000">
              <a:off x="4467492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Ellipse 281"/>
            <p:cNvSpPr/>
            <p:nvPr/>
          </p:nvSpPr>
          <p:spPr>
            <a:xfrm rot="5400000">
              <a:off x="4087698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Ellipse 282"/>
            <p:cNvSpPr/>
            <p:nvPr/>
          </p:nvSpPr>
          <p:spPr>
            <a:xfrm rot="5400000">
              <a:off x="3707904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4277595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Ellipse 276"/>
            <p:cNvSpPr/>
            <p:nvPr/>
          </p:nvSpPr>
          <p:spPr>
            <a:xfrm>
              <a:off x="4277595" y="32327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Ellipse 277"/>
            <p:cNvSpPr/>
            <p:nvPr/>
          </p:nvSpPr>
          <p:spPr>
            <a:xfrm>
              <a:off x="4277595" y="36125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Ellipse 278"/>
            <p:cNvSpPr/>
            <p:nvPr/>
          </p:nvSpPr>
          <p:spPr>
            <a:xfrm>
              <a:off x="4277595" y="399231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6" name="Gerade Verbindung 235"/>
            <p:cNvCxnSpPr>
              <a:stCxn id="280" idx="5"/>
              <a:endCxn id="279" idx="7"/>
            </p:cNvCxnSpPr>
            <p:nvPr/>
          </p:nvCxnSpPr>
          <p:spPr>
            <a:xfrm flipH="1">
              <a:off x="4339058" y="348409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>
              <a:stCxn id="276" idx="3"/>
              <a:endCxn id="283" idx="1"/>
            </p:cNvCxnSpPr>
            <p:nvPr/>
          </p:nvCxnSpPr>
          <p:spPr>
            <a:xfrm flipH="1">
              <a:off x="3769367" y="291439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>
              <a:stCxn id="281" idx="6"/>
              <a:endCxn id="279" idx="0"/>
            </p:cNvCxnSpPr>
            <p:nvPr/>
          </p:nvCxnSpPr>
          <p:spPr>
            <a:xfrm flipH="1">
              <a:off x="4313599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38"/>
            <p:cNvCxnSpPr>
              <a:stCxn id="282" idx="6"/>
              <a:endCxn id="279" idx="0"/>
            </p:cNvCxnSpPr>
            <p:nvPr/>
          </p:nvCxnSpPr>
          <p:spPr>
            <a:xfrm>
              <a:off x="4123702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>
              <a:stCxn id="277" idx="2"/>
              <a:endCxn id="283" idx="0"/>
            </p:cNvCxnSpPr>
            <p:nvPr/>
          </p:nvCxnSpPr>
          <p:spPr>
            <a:xfrm flipH="1">
              <a:off x="3779912" y="326873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>
              <a:stCxn id="278" idx="2"/>
              <a:endCxn id="283" idx="0"/>
            </p:cNvCxnSpPr>
            <p:nvPr/>
          </p:nvCxnSpPr>
          <p:spPr>
            <a:xfrm flipH="1" flipV="1">
              <a:off x="3779912" y="345863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/>
          </p:nvCxnSpPr>
          <p:spPr>
            <a:xfrm flipH="1">
              <a:off x="2022259" y="179827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/>
            <p:cNvCxnSpPr/>
            <p:nvPr/>
          </p:nvCxnSpPr>
          <p:spPr>
            <a:xfrm flipH="1">
              <a:off x="2401395" y="180630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244"/>
            <p:cNvCxnSpPr/>
            <p:nvPr/>
          </p:nvCxnSpPr>
          <p:spPr>
            <a:xfrm flipH="1">
              <a:off x="2780531" y="180882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 Verbindung 245"/>
            <p:cNvCxnSpPr/>
            <p:nvPr/>
          </p:nvCxnSpPr>
          <p:spPr>
            <a:xfrm flipH="1">
              <a:off x="3159667" y="181684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 Verbindung 246"/>
            <p:cNvCxnSpPr/>
            <p:nvPr/>
          </p:nvCxnSpPr>
          <p:spPr>
            <a:xfrm flipH="1">
              <a:off x="3745882" y="180357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Gerade Verbindung 247"/>
            <p:cNvCxnSpPr/>
            <p:nvPr/>
          </p:nvCxnSpPr>
          <p:spPr>
            <a:xfrm flipH="1">
              <a:off x="4125018" y="181160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 Verbindung 248"/>
            <p:cNvCxnSpPr/>
            <p:nvPr/>
          </p:nvCxnSpPr>
          <p:spPr>
            <a:xfrm flipH="1">
              <a:off x="4504154" y="181412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 Verbindung 249"/>
            <p:cNvCxnSpPr/>
            <p:nvPr/>
          </p:nvCxnSpPr>
          <p:spPr>
            <a:xfrm flipH="1">
              <a:off x="4883290" y="1822149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Gerade Verbindung 258"/>
            <p:cNvCxnSpPr>
              <a:stCxn id="300" idx="6"/>
              <a:endCxn id="292" idx="2"/>
            </p:cNvCxnSpPr>
            <p:nvPr/>
          </p:nvCxnSpPr>
          <p:spPr>
            <a:xfrm>
              <a:off x="2631256" y="120312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/>
            <p:cNvCxnSpPr/>
            <p:nvPr/>
          </p:nvCxnSpPr>
          <p:spPr>
            <a:xfrm>
              <a:off x="2631255" y="158291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/>
            <p:cNvCxnSpPr/>
            <p:nvPr/>
          </p:nvCxnSpPr>
          <p:spPr>
            <a:xfrm>
              <a:off x="2641801" y="1962713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/>
            <p:cNvCxnSpPr/>
            <p:nvPr/>
          </p:nvCxnSpPr>
          <p:spPr>
            <a:xfrm>
              <a:off x="2641801" y="234250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/>
            <p:nvPr/>
          </p:nvCxnSpPr>
          <p:spPr>
            <a:xfrm>
              <a:off x="2620711" y="288894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Gerade Verbindung 263"/>
            <p:cNvCxnSpPr/>
            <p:nvPr/>
          </p:nvCxnSpPr>
          <p:spPr>
            <a:xfrm>
              <a:off x="2620710" y="326873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/>
            <p:cNvCxnSpPr/>
            <p:nvPr/>
          </p:nvCxnSpPr>
          <p:spPr>
            <a:xfrm>
              <a:off x="2631256" y="364852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/>
            <p:cNvCxnSpPr/>
            <p:nvPr/>
          </p:nvCxnSpPr>
          <p:spPr>
            <a:xfrm>
              <a:off x="2631256" y="402832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4339058" y="120549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Gerade Verbindung 267"/>
            <p:cNvCxnSpPr/>
            <p:nvPr/>
          </p:nvCxnSpPr>
          <p:spPr>
            <a:xfrm>
              <a:off x="4339057" y="158529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Gerade Verbindung 268"/>
            <p:cNvCxnSpPr/>
            <p:nvPr/>
          </p:nvCxnSpPr>
          <p:spPr>
            <a:xfrm>
              <a:off x="4349603" y="196508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/>
            <p:nvPr/>
          </p:nvCxnSpPr>
          <p:spPr>
            <a:xfrm>
              <a:off x="4349603" y="234487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 Verbindung 270"/>
            <p:cNvCxnSpPr/>
            <p:nvPr/>
          </p:nvCxnSpPr>
          <p:spPr>
            <a:xfrm>
              <a:off x="4355276" y="288894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 Verbindung 271"/>
            <p:cNvCxnSpPr/>
            <p:nvPr/>
          </p:nvCxnSpPr>
          <p:spPr>
            <a:xfrm>
              <a:off x="4355275" y="326873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 Verbindung 272"/>
            <p:cNvCxnSpPr/>
            <p:nvPr/>
          </p:nvCxnSpPr>
          <p:spPr>
            <a:xfrm>
              <a:off x="4365821" y="364852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273"/>
            <p:cNvCxnSpPr/>
            <p:nvPr/>
          </p:nvCxnSpPr>
          <p:spPr>
            <a:xfrm>
              <a:off x="4365821" y="402832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Gerade Verbindung 422"/>
            <p:cNvCxnSpPr>
              <a:stCxn id="433" idx="3"/>
              <a:endCxn id="437" idx="5"/>
            </p:cNvCxnSpPr>
            <p:nvPr/>
          </p:nvCxnSpPr>
          <p:spPr>
            <a:xfrm flipH="1" flipV="1">
              <a:off x="2607050" y="458332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Gerade Verbindung 423"/>
            <p:cNvCxnSpPr>
              <a:stCxn id="433" idx="4"/>
              <a:endCxn id="438" idx="6"/>
            </p:cNvCxnSpPr>
            <p:nvPr/>
          </p:nvCxnSpPr>
          <p:spPr>
            <a:xfrm flipH="1" flipV="1">
              <a:off x="2617595" y="493766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Gerade Verbindung 424"/>
            <p:cNvCxnSpPr>
              <a:stCxn id="433" idx="4"/>
              <a:endCxn id="439" idx="6"/>
            </p:cNvCxnSpPr>
            <p:nvPr/>
          </p:nvCxnSpPr>
          <p:spPr>
            <a:xfrm flipH="1">
              <a:off x="2617595" y="512756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Gerade Verbindung 425"/>
            <p:cNvCxnSpPr>
              <a:stCxn id="437" idx="4"/>
              <a:endCxn id="434" idx="2"/>
            </p:cNvCxnSpPr>
            <p:nvPr/>
          </p:nvCxnSpPr>
          <p:spPr>
            <a:xfrm>
              <a:off x="2581591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Gerade Verbindung 426"/>
            <p:cNvCxnSpPr>
              <a:stCxn id="434" idx="3"/>
              <a:endCxn id="438" idx="5"/>
            </p:cNvCxnSpPr>
            <p:nvPr/>
          </p:nvCxnSpPr>
          <p:spPr>
            <a:xfrm flipH="1" flipV="1">
              <a:off x="2607050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Gerade Verbindung 427"/>
            <p:cNvCxnSpPr>
              <a:stCxn id="435" idx="7"/>
              <a:endCxn id="439" idx="1"/>
            </p:cNvCxnSpPr>
            <p:nvPr/>
          </p:nvCxnSpPr>
          <p:spPr>
            <a:xfrm>
              <a:off x="2417153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Gerade Verbindung 428"/>
            <p:cNvCxnSpPr>
              <a:stCxn id="435" idx="1"/>
              <a:endCxn id="438" idx="3"/>
            </p:cNvCxnSpPr>
            <p:nvPr/>
          </p:nvCxnSpPr>
          <p:spPr>
            <a:xfrm flipV="1">
              <a:off x="2417153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Gerade Verbindung 429"/>
            <p:cNvCxnSpPr>
              <a:stCxn id="434" idx="5"/>
              <a:endCxn id="439" idx="7"/>
            </p:cNvCxnSpPr>
            <p:nvPr/>
          </p:nvCxnSpPr>
          <p:spPr>
            <a:xfrm flipH="1">
              <a:off x="2607050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Gerade Verbindung 430"/>
            <p:cNvCxnSpPr>
              <a:stCxn id="435" idx="2"/>
              <a:endCxn id="437" idx="4"/>
            </p:cNvCxnSpPr>
            <p:nvPr/>
          </p:nvCxnSpPr>
          <p:spPr>
            <a:xfrm flipV="1">
              <a:off x="2391694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Gerade Verbindung 431"/>
            <p:cNvCxnSpPr>
              <a:stCxn id="436" idx="7"/>
              <a:endCxn id="440" idx="1"/>
            </p:cNvCxnSpPr>
            <p:nvPr/>
          </p:nvCxnSpPr>
          <p:spPr>
            <a:xfrm>
              <a:off x="2037359" y="515302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Ellipse 432"/>
            <p:cNvSpPr/>
            <p:nvPr/>
          </p:nvSpPr>
          <p:spPr>
            <a:xfrm rot="5400000">
              <a:off x="3115278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4" name="Ellipse 433"/>
            <p:cNvSpPr/>
            <p:nvPr/>
          </p:nvSpPr>
          <p:spPr>
            <a:xfrm rot="5400000">
              <a:off x="2735484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5" name="Ellipse 434"/>
            <p:cNvSpPr/>
            <p:nvPr/>
          </p:nvSpPr>
          <p:spPr>
            <a:xfrm rot="5400000">
              <a:off x="2355690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6" name="Ellipse 435"/>
            <p:cNvSpPr/>
            <p:nvPr/>
          </p:nvSpPr>
          <p:spPr>
            <a:xfrm rot="5400000">
              <a:off x="1975896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7" name="Ellipse 436"/>
            <p:cNvSpPr/>
            <p:nvPr/>
          </p:nvSpPr>
          <p:spPr>
            <a:xfrm>
              <a:off x="2545587" y="452186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8" name="Ellipse 437"/>
            <p:cNvSpPr/>
            <p:nvPr/>
          </p:nvSpPr>
          <p:spPr>
            <a:xfrm>
              <a:off x="2545587" y="49016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9" name="Ellipse 438"/>
            <p:cNvSpPr/>
            <p:nvPr/>
          </p:nvSpPr>
          <p:spPr>
            <a:xfrm>
              <a:off x="2545587" y="528145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0" name="Ellipse 439"/>
            <p:cNvSpPr/>
            <p:nvPr/>
          </p:nvSpPr>
          <p:spPr>
            <a:xfrm>
              <a:off x="2545587" y="56612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1" name="Gerade Verbindung 440"/>
            <p:cNvCxnSpPr>
              <a:stCxn id="433" idx="5"/>
              <a:endCxn id="440" idx="7"/>
            </p:cNvCxnSpPr>
            <p:nvPr/>
          </p:nvCxnSpPr>
          <p:spPr>
            <a:xfrm flipH="1">
              <a:off x="2607050" y="515302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Gerade Verbindung 441"/>
            <p:cNvCxnSpPr>
              <a:stCxn id="437" idx="3"/>
              <a:endCxn id="436" idx="1"/>
            </p:cNvCxnSpPr>
            <p:nvPr/>
          </p:nvCxnSpPr>
          <p:spPr>
            <a:xfrm flipH="1">
              <a:off x="2037359" y="458332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Gerade Verbindung 442"/>
            <p:cNvCxnSpPr>
              <a:stCxn id="434" idx="6"/>
              <a:endCxn id="440" idx="0"/>
            </p:cNvCxnSpPr>
            <p:nvPr/>
          </p:nvCxnSpPr>
          <p:spPr>
            <a:xfrm flipH="1">
              <a:off x="2581591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Gerade Verbindung 443"/>
            <p:cNvCxnSpPr>
              <a:stCxn id="435" idx="6"/>
              <a:endCxn id="440" idx="0"/>
            </p:cNvCxnSpPr>
            <p:nvPr/>
          </p:nvCxnSpPr>
          <p:spPr>
            <a:xfrm>
              <a:off x="2391694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Gerade Verbindung 444"/>
            <p:cNvCxnSpPr>
              <a:stCxn id="438" idx="2"/>
              <a:endCxn id="436" idx="0"/>
            </p:cNvCxnSpPr>
            <p:nvPr/>
          </p:nvCxnSpPr>
          <p:spPr>
            <a:xfrm flipH="1">
              <a:off x="2047904" y="493766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Gerade Verbindung 445"/>
            <p:cNvCxnSpPr>
              <a:stCxn id="439" idx="2"/>
              <a:endCxn id="436" idx="0"/>
            </p:cNvCxnSpPr>
            <p:nvPr/>
          </p:nvCxnSpPr>
          <p:spPr>
            <a:xfrm flipH="1" flipV="1">
              <a:off x="2047904" y="512756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Gerade Verbindung 446"/>
            <p:cNvCxnSpPr>
              <a:stCxn id="457" idx="3"/>
              <a:endCxn id="461" idx="5"/>
            </p:cNvCxnSpPr>
            <p:nvPr/>
          </p:nvCxnSpPr>
          <p:spPr>
            <a:xfrm flipH="1" flipV="1">
              <a:off x="4335242" y="458332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Gerade Verbindung 447"/>
            <p:cNvCxnSpPr>
              <a:stCxn id="457" idx="4"/>
              <a:endCxn id="462" idx="6"/>
            </p:cNvCxnSpPr>
            <p:nvPr/>
          </p:nvCxnSpPr>
          <p:spPr>
            <a:xfrm flipH="1" flipV="1">
              <a:off x="4345787" y="493766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Gerade Verbindung 448"/>
            <p:cNvCxnSpPr>
              <a:stCxn id="457" idx="4"/>
              <a:endCxn id="463" idx="6"/>
            </p:cNvCxnSpPr>
            <p:nvPr/>
          </p:nvCxnSpPr>
          <p:spPr>
            <a:xfrm flipH="1">
              <a:off x="4345787" y="512756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/>
            <p:cNvCxnSpPr>
              <a:stCxn id="461" idx="4"/>
              <a:endCxn id="458" idx="2"/>
            </p:cNvCxnSpPr>
            <p:nvPr/>
          </p:nvCxnSpPr>
          <p:spPr>
            <a:xfrm>
              <a:off x="4309783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Gerade Verbindung 450"/>
            <p:cNvCxnSpPr>
              <a:stCxn id="458" idx="3"/>
              <a:endCxn id="462" idx="5"/>
            </p:cNvCxnSpPr>
            <p:nvPr/>
          </p:nvCxnSpPr>
          <p:spPr>
            <a:xfrm flipH="1" flipV="1">
              <a:off x="4335242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rade Verbindung 451"/>
            <p:cNvCxnSpPr>
              <a:stCxn id="459" idx="7"/>
              <a:endCxn id="463" idx="1"/>
            </p:cNvCxnSpPr>
            <p:nvPr/>
          </p:nvCxnSpPr>
          <p:spPr>
            <a:xfrm>
              <a:off x="4145345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Gerade Verbindung 452"/>
            <p:cNvCxnSpPr>
              <a:stCxn id="459" idx="1"/>
              <a:endCxn id="462" idx="3"/>
            </p:cNvCxnSpPr>
            <p:nvPr/>
          </p:nvCxnSpPr>
          <p:spPr>
            <a:xfrm flipV="1">
              <a:off x="4145345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Gerade Verbindung 453"/>
            <p:cNvCxnSpPr>
              <a:stCxn id="458" idx="5"/>
              <a:endCxn id="463" idx="7"/>
            </p:cNvCxnSpPr>
            <p:nvPr/>
          </p:nvCxnSpPr>
          <p:spPr>
            <a:xfrm flipH="1">
              <a:off x="4335242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Gerade Verbindung 454"/>
            <p:cNvCxnSpPr>
              <a:stCxn id="459" idx="2"/>
              <a:endCxn id="461" idx="4"/>
            </p:cNvCxnSpPr>
            <p:nvPr/>
          </p:nvCxnSpPr>
          <p:spPr>
            <a:xfrm flipV="1">
              <a:off x="4119886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Gerade Verbindung 455"/>
            <p:cNvCxnSpPr>
              <a:stCxn id="460" idx="7"/>
              <a:endCxn id="464" idx="1"/>
            </p:cNvCxnSpPr>
            <p:nvPr/>
          </p:nvCxnSpPr>
          <p:spPr>
            <a:xfrm>
              <a:off x="3765551" y="515302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Ellipse 456"/>
            <p:cNvSpPr/>
            <p:nvPr/>
          </p:nvSpPr>
          <p:spPr>
            <a:xfrm rot="5400000">
              <a:off x="4843470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8" name="Ellipse 457"/>
            <p:cNvSpPr/>
            <p:nvPr/>
          </p:nvSpPr>
          <p:spPr>
            <a:xfrm rot="5400000">
              <a:off x="4463676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9" name="Ellipse 458"/>
            <p:cNvSpPr/>
            <p:nvPr/>
          </p:nvSpPr>
          <p:spPr>
            <a:xfrm rot="5400000">
              <a:off x="4083882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" name="Ellipse 459"/>
            <p:cNvSpPr/>
            <p:nvPr/>
          </p:nvSpPr>
          <p:spPr>
            <a:xfrm rot="5400000">
              <a:off x="3704088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1" name="Ellipse 460"/>
            <p:cNvSpPr/>
            <p:nvPr/>
          </p:nvSpPr>
          <p:spPr>
            <a:xfrm>
              <a:off x="4273779" y="452186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2" name="Ellipse 461"/>
            <p:cNvSpPr/>
            <p:nvPr/>
          </p:nvSpPr>
          <p:spPr>
            <a:xfrm>
              <a:off x="4273779" y="49016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3" name="Ellipse 462"/>
            <p:cNvSpPr/>
            <p:nvPr/>
          </p:nvSpPr>
          <p:spPr>
            <a:xfrm>
              <a:off x="4273779" y="528145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4" name="Ellipse 463"/>
            <p:cNvSpPr/>
            <p:nvPr/>
          </p:nvSpPr>
          <p:spPr>
            <a:xfrm>
              <a:off x="4273779" y="56612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5" name="Gerade Verbindung 464"/>
            <p:cNvCxnSpPr>
              <a:stCxn id="457" idx="5"/>
              <a:endCxn id="464" idx="7"/>
            </p:cNvCxnSpPr>
            <p:nvPr/>
          </p:nvCxnSpPr>
          <p:spPr>
            <a:xfrm flipH="1">
              <a:off x="4335242" y="515302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Gerade Verbindung 465"/>
            <p:cNvCxnSpPr>
              <a:stCxn id="461" idx="3"/>
              <a:endCxn id="460" idx="1"/>
            </p:cNvCxnSpPr>
            <p:nvPr/>
          </p:nvCxnSpPr>
          <p:spPr>
            <a:xfrm flipH="1">
              <a:off x="3765551" y="458332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Gerade Verbindung 466"/>
            <p:cNvCxnSpPr>
              <a:stCxn id="458" idx="6"/>
              <a:endCxn id="464" idx="0"/>
            </p:cNvCxnSpPr>
            <p:nvPr/>
          </p:nvCxnSpPr>
          <p:spPr>
            <a:xfrm flipH="1">
              <a:off x="4309783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Gerade Verbindung 467"/>
            <p:cNvCxnSpPr>
              <a:stCxn id="459" idx="6"/>
              <a:endCxn id="464" idx="0"/>
            </p:cNvCxnSpPr>
            <p:nvPr/>
          </p:nvCxnSpPr>
          <p:spPr>
            <a:xfrm>
              <a:off x="4119886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Gerade Verbindung 468"/>
            <p:cNvCxnSpPr>
              <a:stCxn id="462" idx="2"/>
              <a:endCxn id="460" idx="0"/>
            </p:cNvCxnSpPr>
            <p:nvPr/>
          </p:nvCxnSpPr>
          <p:spPr>
            <a:xfrm flipH="1">
              <a:off x="3776096" y="493766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Gerade Verbindung 469"/>
            <p:cNvCxnSpPr>
              <a:stCxn id="463" idx="2"/>
              <a:endCxn id="460" idx="0"/>
            </p:cNvCxnSpPr>
            <p:nvPr/>
          </p:nvCxnSpPr>
          <p:spPr>
            <a:xfrm flipH="1" flipV="1">
              <a:off x="3776096" y="512756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Gerade Verbindung 470"/>
            <p:cNvCxnSpPr/>
            <p:nvPr/>
          </p:nvCxnSpPr>
          <p:spPr>
            <a:xfrm flipH="1">
              <a:off x="2018443" y="3467128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Gerade Verbindung 471"/>
            <p:cNvCxnSpPr/>
            <p:nvPr/>
          </p:nvCxnSpPr>
          <p:spPr>
            <a:xfrm flipH="1">
              <a:off x="2397579" y="3475158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Gerade Verbindung 472"/>
            <p:cNvCxnSpPr/>
            <p:nvPr/>
          </p:nvCxnSpPr>
          <p:spPr>
            <a:xfrm flipH="1">
              <a:off x="2776715" y="3477673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Gerade Verbindung 473"/>
            <p:cNvCxnSpPr/>
            <p:nvPr/>
          </p:nvCxnSpPr>
          <p:spPr>
            <a:xfrm flipH="1">
              <a:off x="3155851" y="348570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Gerade Verbindung 474"/>
            <p:cNvCxnSpPr/>
            <p:nvPr/>
          </p:nvCxnSpPr>
          <p:spPr>
            <a:xfrm flipH="1">
              <a:off x="3742066" y="347243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Gerade Verbindung 475"/>
            <p:cNvCxnSpPr/>
            <p:nvPr/>
          </p:nvCxnSpPr>
          <p:spPr>
            <a:xfrm flipH="1">
              <a:off x="4121202" y="348046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Gerade Verbindung 476"/>
            <p:cNvCxnSpPr/>
            <p:nvPr/>
          </p:nvCxnSpPr>
          <p:spPr>
            <a:xfrm flipH="1">
              <a:off x="4500338" y="348297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Gerade Verbindung 477"/>
            <p:cNvCxnSpPr/>
            <p:nvPr/>
          </p:nvCxnSpPr>
          <p:spPr>
            <a:xfrm flipH="1">
              <a:off x="4879474" y="349100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Gerade Verbindung 478"/>
            <p:cNvCxnSpPr/>
            <p:nvPr/>
          </p:nvCxnSpPr>
          <p:spPr>
            <a:xfrm>
              <a:off x="2616895" y="45578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Gerade Verbindung 479"/>
            <p:cNvCxnSpPr/>
            <p:nvPr/>
          </p:nvCxnSpPr>
          <p:spPr>
            <a:xfrm>
              <a:off x="2616894" y="49376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Gerade Verbindung 480"/>
            <p:cNvCxnSpPr/>
            <p:nvPr/>
          </p:nvCxnSpPr>
          <p:spPr>
            <a:xfrm>
              <a:off x="2627440" y="531745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Gerade Verbindung 481"/>
            <p:cNvCxnSpPr/>
            <p:nvPr/>
          </p:nvCxnSpPr>
          <p:spPr>
            <a:xfrm>
              <a:off x="2627440" y="569725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Gerade Verbindung 482"/>
            <p:cNvCxnSpPr/>
            <p:nvPr/>
          </p:nvCxnSpPr>
          <p:spPr>
            <a:xfrm>
              <a:off x="4351460" y="45578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Gerade Verbindung 483"/>
            <p:cNvCxnSpPr/>
            <p:nvPr/>
          </p:nvCxnSpPr>
          <p:spPr>
            <a:xfrm>
              <a:off x="4351459" y="49376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Gerade Verbindung 484"/>
            <p:cNvCxnSpPr/>
            <p:nvPr/>
          </p:nvCxnSpPr>
          <p:spPr>
            <a:xfrm>
              <a:off x="4362005" y="531745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Gerade Verbindung 485"/>
            <p:cNvCxnSpPr/>
            <p:nvPr/>
          </p:nvCxnSpPr>
          <p:spPr>
            <a:xfrm>
              <a:off x="4362005" y="569725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Gerade Verbindung 486"/>
            <p:cNvCxnSpPr>
              <a:stCxn id="497" idx="3"/>
              <a:endCxn id="501" idx="5"/>
            </p:cNvCxnSpPr>
            <p:nvPr/>
          </p:nvCxnSpPr>
          <p:spPr>
            <a:xfrm flipH="1" flipV="1">
              <a:off x="6043992" y="1228584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Gerade Verbindung 487"/>
            <p:cNvCxnSpPr>
              <a:stCxn id="497" idx="4"/>
              <a:endCxn id="502" idx="6"/>
            </p:cNvCxnSpPr>
            <p:nvPr/>
          </p:nvCxnSpPr>
          <p:spPr>
            <a:xfrm flipH="1" flipV="1">
              <a:off x="6054537" y="1582919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Gerade Verbindung 488"/>
            <p:cNvCxnSpPr>
              <a:stCxn id="497" idx="4"/>
              <a:endCxn id="503" idx="6"/>
            </p:cNvCxnSpPr>
            <p:nvPr/>
          </p:nvCxnSpPr>
          <p:spPr>
            <a:xfrm flipH="1">
              <a:off x="6054537" y="177281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Gerade Verbindung 489"/>
            <p:cNvCxnSpPr>
              <a:stCxn id="501" idx="4"/>
              <a:endCxn id="498" idx="2"/>
            </p:cNvCxnSpPr>
            <p:nvPr/>
          </p:nvCxnSpPr>
          <p:spPr>
            <a:xfrm>
              <a:off x="6018533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Gerade Verbindung 490"/>
            <p:cNvCxnSpPr>
              <a:stCxn id="498" idx="3"/>
              <a:endCxn id="502" idx="5"/>
            </p:cNvCxnSpPr>
            <p:nvPr/>
          </p:nvCxnSpPr>
          <p:spPr>
            <a:xfrm flipH="1" flipV="1">
              <a:off x="6043992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Gerade Verbindung 491"/>
            <p:cNvCxnSpPr>
              <a:stCxn id="499" idx="7"/>
              <a:endCxn id="503" idx="1"/>
            </p:cNvCxnSpPr>
            <p:nvPr/>
          </p:nvCxnSpPr>
          <p:spPr>
            <a:xfrm>
              <a:off x="5854095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Gerade Verbindung 492"/>
            <p:cNvCxnSpPr>
              <a:stCxn id="499" idx="1"/>
              <a:endCxn id="502" idx="3"/>
            </p:cNvCxnSpPr>
            <p:nvPr/>
          </p:nvCxnSpPr>
          <p:spPr>
            <a:xfrm flipV="1">
              <a:off x="5854095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Gerade Verbindung 493"/>
            <p:cNvCxnSpPr>
              <a:stCxn id="498" idx="5"/>
              <a:endCxn id="503" idx="7"/>
            </p:cNvCxnSpPr>
            <p:nvPr/>
          </p:nvCxnSpPr>
          <p:spPr>
            <a:xfrm flipH="1">
              <a:off x="6043992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Gerade Verbindung 494"/>
            <p:cNvCxnSpPr>
              <a:stCxn id="499" idx="2"/>
              <a:endCxn id="501" idx="4"/>
            </p:cNvCxnSpPr>
            <p:nvPr/>
          </p:nvCxnSpPr>
          <p:spPr>
            <a:xfrm flipV="1">
              <a:off x="5828636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Gerade Verbindung 495"/>
            <p:cNvCxnSpPr>
              <a:stCxn id="500" idx="7"/>
              <a:endCxn id="504" idx="1"/>
            </p:cNvCxnSpPr>
            <p:nvPr/>
          </p:nvCxnSpPr>
          <p:spPr>
            <a:xfrm>
              <a:off x="5474301" y="1798275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Ellipse 496"/>
            <p:cNvSpPr/>
            <p:nvPr/>
          </p:nvSpPr>
          <p:spPr>
            <a:xfrm rot="5400000">
              <a:off x="6552220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8" name="Ellipse 497"/>
            <p:cNvSpPr/>
            <p:nvPr/>
          </p:nvSpPr>
          <p:spPr>
            <a:xfrm rot="5400000">
              <a:off x="6172426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9" name="Ellipse 498"/>
            <p:cNvSpPr/>
            <p:nvPr/>
          </p:nvSpPr>
          <p:spPr>
            <a:xfrm rot="5400000">
              <a:off x="5792632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0" name="Ellipse 499"/>
            <p:cNvSpPr/>
            <p:nvPr/>
          </p:nvSpPr>
          <p:spPr>
            <a:xfrm rot="5400000">
              <a:off x="5412838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1" name="Ellipse 500"/>
            <p:cNvSpPr/>
            <p:nvPr/>
          </p:nvSpPr>
          <p:spPr>
            <a:xfrm>
              <a:off x="5982529" y="116712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2" name="Ellipse 501"/>
            <p:cNvSpPr/>
            <p:nvPr/>
          </p:nvSpPr>
          <p:spPr>
            <a:xfrm>
              <a:off x="5982529" y="154691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3" name="Ellipse 502"/>
            <p:cNvSpPr/>
            <p:nvPr/>
          </p:nvSpPr>
          <p:spPr>
            <a:xfrm>
              <a:off x="5982529" y="19267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4" name="Ellipse 503"/>
            <p:cNvSpPr/>
            <p:nvPr/>
          </p:nvSpPr>
          <p:spPr>
            <a:xfrm>
              <a:off x="5982529" y="23065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5" name="Gerade Verbindung 504"/>
            <p:cNvCxnSpPr>
              <a:stCxn id="497" idx="5"/>
              <a:endCxn id="504" idx="7"/>
            </p:cNvCxnSpPr>
            <p:nvPr/>
          </p:nvCxnSpPr>
          <p:spPr>
            <a:xfrm flipH="1">
              <a:off x="6043992" y="1798275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Gerade Verbindung 505"/>
            <p:cNvCxnSpPr>
              <a:stCxn id="501" idx="3"/>
              <a:endCxn id="500" idx="1"/>
            </p:cNvCxnSpPr>
            <p:nvPr/>
          </p:nvCxnSpPr>
          <p:spPr>
            <a:xfrm flipH="1">
              <a:off x="5474301" y="1228584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Gerade Verbindung 506"/>
            <p:cNvCxnSpPr>
              <a:stCxn id="498" idx="6"/>
              <a:endCxn id="504" idx="0"/>
            </p:cNvCxnSpPr>
            <p:nvPr/>
          </p:nvCxnSpPr>
          <p:spPr>
            <a:xfrm flipH="1">
              <a:off x="6018533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Gerade Verbindung 507"/>
            <p:cNvCxnSpPr>
              <a:stCxn id="499" idx="6"/>
              <a:endCxn id="504" idx="0"/>
            </p:cNvCxnSpPr>
            <p:nvPr/>
          </p:nvCxnSpPr>
          <p:spPr>
            <a:xfrm>
              <a:off x="5828636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Gerade Verbindung 508"/>
            <p:cNvCxnSpPr>
              <a:stCxn id="502" idx="2"/>
              <a:endCxn id="500" idx="0"/>
            </p:cNvCxnSpPr>
            <p:nvPr/>
          </p:nvCxnSpPr>
          <p:spPr>
            <a:xfrm flipH="1">
              <a:off x="5484846" y="1582919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Gerade Verbindung 509"/>
            <p:cNvCxnSpPr>
              <a:stCxn id="503" idx="2"/>
              <a:endCxn id="500" idx="0"/>
            </p:cNvCxnSpPr>
            <p:nvPr/>
          </p:nvCxnSpPr>
          <p:spPr>
            <a:xfrm flipH="1" flipV="1">
              <a:off x="5484846" y="177281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Gerade Verbindung 510"/>
            <p:cNvCxnSpPr>
              <a:stCxn id="521" idx="3"/>
              <a:endCxn id="525" idx="5"/>
            </p:cNvCxnSpPr>
            <p:nvPr/>
          </p:nvCxnSpPr>
          <p:spPr>
            <a:xfrm flipH="1" flipV="1">
              <a:off x="6043992" y="291439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Gerade Verbindung 511"/>
            <p:cNvCxnSpPr>
              <a:stCxn id="521" idx="4"/>
              <a:endCxn id="526" idx="6"/>
            </p:cNvCxnSpPr>
            <p:nvPr/>
          </p:nvCxnSpPr>
          <p:spPr>
            <a:xfrm flipH="1" flipV="1">
              <a:off x="6054537" y="326873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Gerade Verbindung 512"/>
            <p:cNvCxnSpPr>
              <a:stCxn id="521" idx="4"/>
              <a:endCxn id="527" idx="6"/>
            </p:cNvCxnSpPr>
            <p:nvPr/>
          </p:nvCxnSpPr>
          <p:spPr>
            <a:xfrm flipH="1">
              <a:off x="6054537" y="345863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Gerade Verbindung 513"/>
            <p:cNvCxnSpPr>
              <a:stCxn id="525" idx="4"/>
              <a:endCxn id="522" idx="2"/>
            </p:cNvCxnSpPr>
            <p:nvPr/>
          </p:nvCxnSpPr>
          <p:spPr>
            <a:xfrm>
              <a:off x="6018533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Gerade Verbindung 514"/>
            <p:cNvCxnSpPr>
              <a:stCxn id="522" idx="3"/>
              <a:endCxn id="526" idx="5"/>
            </p:cNvCxnSpPr>
            <p:nvPr/>
          </p:nvCxnSpPr>
          <p:spPr>
            <a:xfrm flipH="1" flipV="1">
              <a:off x="6043992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Gerade Verbindung 515"/>
            <p:cNvCxnSpPr>
              <a:stCxn id="523" idx="7"/>
              <a:endCxn id="527" idx="1"/>
            </p:cNvCxnSpPr>
            <p:nvPr/>
          </p:nvCxnSpPr>
          <p:spPr>
            <a:xfrm>
              <a:off x="5854095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/>
            <p:cNvCxnSpPr>
              <a:stCxn id="523" idx="1"/>
              <a:endCxn id="526" idx="3"/>
            </p:cNvCxnSpPr>
            <p:nvPr/>
          </p:nvCxnSpPr>
          <p:spPr>
            <a:xfrm flipV="1">
              <a:off x="5854095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/>
            <p:cNvCxnSpPr>
              <a:stCxn id="522" idx="5"/>
              <a:endCxn id="527" idx="7"/>
            </p:cNvCxnSpPr>
            <p:nvPr/>
          </p:nvCxnSpPr>
          <p:spPr>
            <a:xfrm flipH="1">
              <a:off x="6043992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/>
            <p:cNvCxnSpPr>
              <a:stCxn id="523" idx="2"/>
              <a:endCxn id="525" idx="4"/>
            </p:cNvCxnSpPr>
            <p:nvPr/>
          </p:nvCxnSpPr>
          <p:spPr>
            <a:xfrm flipV="1">
              <a:off x="5828636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Gerade Verbindung 519"/>
            <p:cNvCxnSpPr>
              <a:stCxn id="524" idx="7"/>
              <a:endCxn id="528" idx="1"/>
            </p:cNvCxnSpPr>
            <p:nvPr/>
          </p:nvCxnSpPr>
          <p:spPr>
            <a:xfrm>
              <a:off x="5474301" y="348409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Ellipse 520"/>
            <p:cNvSpPr/>
            <p:nvPr/>
          </p:nvSpPr>
          <p:spPr>
            <a:xfrm rot="5400000">
              <a:off x="6552220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2" name="Ellipse 521"/>
            <p:cNvSpPr/>
            <p:nvPr/>
          </p:nvSpPr>
          <p:spPr>
            <a:xfrm rot="5400000">
              <a:off x="6172426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3" name="Ellipse 522"/>
            <p:cNvSpPr/>
            <p:nvPr/>
          </p:nvSpPr>
          <p:spPr>
            <a:xfrm rot="5400000">
              <a:off x="5792632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4" name="Ellipse 523"/>
            <p:cNvSpPr/>
            <p:nvPr/>
          </p:nvSpPr>
          <p:spPr>
            <a:xfrm rot="5400000">
              <a:off x="5412838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5" name="Ellipse 524"/>
            <p:cNvSpPr/>
            <p:nvPr/>
          </p:nvSpPr>
          <p:spPr>
            <a:xfrm>
              <a:off x="5982529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6" name="Ellipse 525"/>
            <p:cNvSpPr/>
            <p:nvPr/>
          </p:nvSpPr>
          <p:spPr>
            <a:xfrm>
              <a:off x="5982529" y="32327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7" name="Ellipse 526"/>
            <p:cNvSpPr/>
            <p:nvPr/>
          </p:nvSpPr>
          <p:spPr>
            <a:xfrm>
              <a:off x="5982529" y="36125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8" name="Ellipse 527"/>
            <p:cNvSpPr/>
            <p:nvPr/>
          </p:nvSpPr>
          <p:spPr>
            <a:xfrm>
              <a:off x="5982529" y="399231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29" name="Gerade Verbindung 528"/>
            <p:cNvCxnSpPr>
              <a:stCxn id="521" idx="5"/>
              <a:endCxn id="528" idx="7"/>
            </p:cNvCxnSpPr>
            <p:nvPr/>
          </p:nvCxnSpPr>
          <p:spPr>
            <a:xfrm flipH="1">
              <a:off x="6043992" y="348409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/>
            <p:cNvCxnSpPr>
              <a:stCxn id="525" idx="3"/>
              <a:endCxn id="524" idx="1"/>
            </p:cNvCxnSpPr>
            <p:nvPr/>
          </p:nvCxnSpPr>
          <p:spPr>
            <a:xfrm flipH="1">
              <a:off x="5474301" y="291439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Gerade Verbindung 530"/>
            <p:cNvCxnSpPr>
              <a:stCxn id="522" idx="6"/>
              <a:endCxn id="528" idx="0"/>
            </p:cNvCxnSpPr>
            <p:nvPr/>
          </p:nvCxnSpPr>
          <p:spPr>
            <a:xfrm flipH="1">
              <a:off x="6018533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Gerade Verbindung 531"/>
            <p:cNvCxnSpPr>
              <a:stCxn id="523" idx="6"/>
              <a:endCxn id="528" idx="0"/>
            </p:cNvCxnSpPr>
            <p:nvPr/>
          </p:nvCxnSpPr>
          <p:spPr>
            <a:xfrm>
              <a:off x="5828636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Gerade Verbindung 532"/>
            <p:cNvCxnSpPr>
              <a:stCxn id="526" idx="2"/>
              <a:endCxn id="524" idx="0"/>
            </p:cNvCxnSpPr>
            <p:nvPr/>
          </p:nvCxnSpPr>
          <p:spPr>
            <a:xfrm flipH="1">
              <a:off x="5484846" y="326873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Gerade Verbindung 533"/>
            <p:cNvCxnSpPr>
              <a:stCxn id="527" idx="2"/>
              <a:endCxn id="524" idx="0"/>
            </p:cNvCxnSpPr>
            <p:nvPr/>
          </p:nvCxnSpPr>
          <p:spPr>
            <a:xfrm flipH="1" flipV="1">
              <a:off x="5484846" y="345863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Gerade Verbindung 534"/>
            <p:cNvCxnSpPr/>
            <p:nvPr/>
          </p:nvCxnSpPr>
          <p:spPr>
            <a:xfrm flipH="1">
              <a:off x="5450816" y="180357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Gerade Verbindung 535"/>
            <p:cNvCxnSpPr/>
            <p:nvPr/>
          </p:nvCxnSpPr>
          <p:spPr>
            <a:xfrm flipH="1">
              <a:off x="5829952" y="181160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Gerade Verbindung 536"/>
            <p:cNvCxnSpPr/>
            <p:nvPr/>
          </p:nvCxnSpPr>
          <p:spPr>
            <a:xfrm flipH="1">
              <a:off x="6209088" y="181412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Gerade Verbindung 537"/>
            <p:cNvCxnSpPr/>
            <p:nvPr/>
          </p:nvCxnSpPr>
          <p:spPr>
            <a:xfrm flipH="1">
              <a:off x="6588224" y="1822149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Gerade Verbindung 538"/>
            <p:cNvCxnSpPr>
              <a:stCxn id="549" idx="3"/>
              <a:endCxn id="553" idx="5"/>
            </p:cNvCxnSpPr>
            <p:nvPr/>
          </p:nvCxnSpPr>
          <p:spPr>
            <a:xfrm flipH="1" flipV="1">
              <a:off x="6040176" y="458332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Gerade Verbindung 539"/>
            <p:cNvCxnSpPr>
              <a:stCxn id="549" idx="4"/>
              <a:endCxn id="554" idx="6"/>
            </p:cNvCxnSpPr>
            <p:nvPr/>
          </p:nvCxnSpPr>
          <p:spPr>
            <a:xfrm flipH="1" flipV="1">
              <a:off x="6050721" y="493766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Gerade Verbindung 540"/>
            <p:cNvCxnSpPr>
              <a:stCxn id="549" idx="4"/>
              <a:endCxn id="555" idx="6"/>
            </p:cNvCxnSpPr>
            <p:nvPr/>
          </p:nvCxnSpPr>
          <p:spPr>
            <a:xfrm flipH="1">
              <a:off x="6050721" y="512756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Gerade Verbindung 541"/>
            <p:cNvCxnSpPr>
              <a:stCxn id="553" idx="4"/>
              <a:endCxn id="550" idx="2"/>
            </p:cNvCxnSpPr>
            <p:nvPr/>
          </p:nvCxnSpPr>
          <p:spPr>
            <a:xfrm>
              <a:off x="6014717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Gerade Verbindung 542"/>
            <p:cNvCxnSpPr>
              <a:stCxn id="550" idx="3"/>
              <a:endCxn id="554" idx="5"/>
            </p:cNvCxnSpPr>
            <p:nvPr/>
          </p:nvCxnSpPr>
          <p:spPr>
            <a:xfrm flipH="1" flipV="1">
              <a:off x="6040176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Gerade Verbindung 543"/>
            <p:cNvCxnSpPr>
              <a:stCxn id="551" idx="7"/>
              <a:endCxn id="555" idx="1"/>
            </p:cNvCxnSpPr>
            <p:nvPr/>
          </p:nvCxnSpPr>
          <p:spPr>
            <a:xfrm>
              <a:off x="5850279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Gerade Verbindung 544"/>
            <p:cNvCxnSpPr>
              <a:stCxn id="551" idx="1"/>
              <a:endCxn id="554" idx="3"/>
            </p:cNvCxnSpPr>
            <p:nvPr/>
          </p:nvCxnSpPr>
          <p:spPr>
            <a:xfrm flipV="1">
              <a:off x="5850279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Gerade Verbindung 545"/>
            <p:cNvCxnSpPr>
              <a:stCxn id="550" idx="5"/>
              <a:endCxn id="555" idx="7"/>
            </p:cNvCxnSpPr>
            <p:nvPr/>
          </p:nvCxnSpPr>
          <p:spPr>
            <a:xfrm flipH="1">
              <a:off x="6040176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Gerade Verbindung 546"/>
            <p:cNvCxnSpPr>
              <a:stCxn id="551" idx="2"/>
              <a:endCxn id="553" idx="4"/>
            </p:cNvCxnSpPr>
            <p:nvPr/>
          </p:nvCxnSpPr>
          <p:spPr>
            <a:xfrm flipV="1">
              <a:off x="5824820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Gerade Verbindung 547"/>
            <p:cNvCxnSpPr>
              <a:stCxn id="552" idx="7"/>
              <a:endCxn id="556" idx="1"/>
            </p:cNvCxnSpPr>
            <p:nvPr/>
          </p:nvCxnSpPr>
          <p:spPr>
            <a:xfrm>
              <a:off x="5470485" y="515302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9" name="Ellipse 548"/>
            <p:cNvSpPr/>
            <p:nvPr/>
          </p:nvSpPr>
          <p:spPr>
            <a:xfrm rot="5400000">
              <a:off x="6548404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0" name="Ellipse 549"/>
            <p:cNvSpPr/>
            <p:nvPr/>
          </p:nvSpPr>
          <p:spPr>
            <a:xfrm rot="5400000">
              <a:off x="6168610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1" name="Ellipse 550"/>
            <p:cNvSpPr/>
            <p:nvPr/>
          </p:nvSpPr>
          <p:spPr>
            <a:xfrm rot="5400000">
              <a:off x="5788816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2" name="Ellipse 551"/>
            <p:cNvSpPr/>
            <p:nvPr/>
          </p:nvSpPr>
          <p:spPr>
            <a:xfrm rot="5400000">
              <a:off x="5409022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3" name="Ellipse 552"/>
            <p:cNvSpPr/>
            <p:nvPr/>
          </p:nvSpPr>
          <p:spPr>
            <a:xfrm>
              <a:off x="5978713" y="452186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4" name="Ellipse 553"/>
            <p:cNvSpPr/>
            <p:nvPr/>
          </p:nvSpPr>
          <p:spPr>
            <a:xfrm>
              <a:off x="5978713" y="49016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5" name="Ellipse 554"/>
            <p:cNvSpPr/>
            <p:nvPr/>
          </p:nvSpPr>
          <p:spPr>
            <a:xfrm>
              <a:off x="5978713" y="528145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6" name="Ellipse 555"/>
            <p:cNvSpPr/>
            <p:nvPr/>
          </p:nvSpPr>
          <p:spPr>
            <a:xfrm>
              <a:off x="5978713" y="56612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7" name="Gerade Verbindung 556"/>
            <p:cNvCxnSpPr>
              <a:stCxn id="549" idx="5"/>
              <a:endCxn id="556" idx="7"/>
            </p:cNvCxnSpPr>
            <p:nvPr/>
          </p:nvCxnSpPr>
          <p:spPr>
            <a:xfrm flipH="1">
              <a:off x="6040176" y="515302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Gerade Verbindung 557"/>
            <p:cNvCxnSpPr>
              <a:stCxn id="553" idx="3"/>
              <a:endCxn id="552" idx="1"/>
            </p:cNvCxnSpPr>
            <p:nvPr/>
          </p:nvCxnSpPr>
          <p:spPr>
            <a:xfrm flipH="1">
              <a:off x="5470485" y="458332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Gerade Verbindung 558"/>
            <p:cNvCxnSpPr>
              <a:stCxn id="550" idx="6"/>
              <a:endCxn id="556" idx="0"/>
            </p:cNvCxnSpPr>
            <p:nvPr/>
          </p:nvCxnSpPr>
          <p:spPr>
            <a:xfrm flipH="1">
              <a:off x="6014717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Gerade Verbindung 559"/>
            <p:cNvCxnSpPr>
              <a:stCxn id="551" idx="6"/>
              <a:endCxn id="556" idx="0"/>
            </p:cNvCxnSpPr>
            <p:nvPr/>
          </p:nvCxnSpPr>
          <p:spPr>
            <a:xfrm>
              <a:off x="5824820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Gerade Verbindung 560"/>
            <p:cNvCxnSpPr>
              <a:stCxn id="554" idx="2"/>
              <a:endCxn id="552" idx="0"/>
            </p:cNvCxnSpPr>
            <p:nvPr/>
          </p:nvCxnSpPr>
          <p:spPr>
            <a:xfrm flipH="1">
              <a:off x="5481030" y="493766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Gerade Verbindung 561"/>
            <p:cNvCxnSpPr>
              <a:stCxn id="555" idx="2"/>
              <a:endCxn id="552" idx="0"/>
            </p:cNvCxnSpPr>
            <p:nvPr/>
          </p:nvCxnSpPr>
          <p:spPr>
            <a:xfrm flipH="1" flipV="1">
              <a:off x="5481030" y="512756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Gerade Verbindung 562"/>
            <p:cNvCxnSpPr/>
            <p:nvPr/>
          </p:nvCxnSpPr>
          <p:spPr>
            <a:xfrm flipH="1">
              <a:off x="5447000" y="347243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Gerade Verbindung 563"/>
            <p:cNvCxnSpPr/>
            <p:nvPr/>
          </p:nvCxnSpPr>
          <p:spPr>
            <a:xfrm flipH="1">
              <a:off x="5826136" y="348046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Gerade Verbindung 564"/>
            <p:cNvCxnSpPr/>
            <p:nvPr/>
          </p:nvCxnSpPr>
          <p:spPr>
            <a:xfrm flipH="1">
              <a:off x="6205272" y="348297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Gerade Verbindung 565"/>
            <p:cNvCxnSpPr/>
            <p:nvPr/>
          </p:nvCxnSpPr>
          <p:spPr>
            <a:xfrm flipH="1">
              <a:off x="6584408" y="349100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5" name="Gruppieren 604"/>
          <p:cNvGrpSpPr/>
          <p:nvPr/>
        </p:nvGrpSpPr>
        <p:grpSpPr>
          <a:xfrm>
            <a:off x="1562499" y="1901652"/>
            <a:ext cx="261905" cy="3426753"/>
            <a:chOff x="3120601" y="2062092"/>
            <a:chExt cx="261905" cy="3426753"/>
          </a:xfrm>
          <a:solidFill>
            <a:srgbClr val="006600"/>
          </a:solidFill>
        </p:grpSpPr>
        <p:cxnSp>
          <p:nvCxnSpPr>
            <p:cNvPr id="598" name="Gerade Verbindung 597"/>
            <p:cNvCxnSpPr>
              <a:stCxn id="599" idx="5"/>
              <a:endCxn id="600" idx="7"/>
            </p:cNvCxnSpPr>
            <p:nvPr/>
          </p:nvCxnSpPr>
          <p:spPr>
            <a:xfrm flipH="1">
              <a:off x="3182064" y="2123555"/>
              <a:ext cx="138979" cy="138979"/>
            </a:xfrm>
            <a:prstGeom prst="lin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Ellipse 598"/>
            <p:cNvSpPr/>
            <p:nvPr/>
          </p:nvSpPr>
          <p:spPr>
            <a:xfrm rot="5400000">
              <a:off x="3310498" y="2062092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0" name="Ellipse 599"/>
            <p:cNvSpPr/>
            <p:nvPr/>
          </p:nvSpPr>
          <p:spPr>
            <a:xfrm>
              <a:off x="3120601" y="2251989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1" name="Ellipse 600"/>
            <p:cNvSpPr/>
            <p:nvPr/>
          </p:nvSpPr>
          <p:spPr>
            <a:xfrm rot="5400000">
              <a:off x="3300653" y="3747907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2" name="Gerade Verbindung 601"/>
            <p:cNvCxnSpPr/>
            <p:nvPr/>
          </p:nvCxnSpPr>
          <p:spPr>
            <a:xfrm flipH="1">
              <a:off x="3341884" y="2134100"/>
              <a:ext cx="1" cy="162000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3" name="Ellipse 602"/>
            <p:cNvSpPr/>
            <p:nvPr/>
          </p:nvSpPr>
          <p:spPr>
            <a:xfrm rot="5400000">
              <a:off x="3296837" y="5416837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4" name="Gerade Verbindung 603"/>
            <p:cNvCxnSpPr/>
            <p:nvPr/>
          </p:nvCxnSpPr>
          <p:spPr>
            <a:xfrm flipH="1">
              <a:off x="3338068" y="3802953"/>
              <a:ext cx="1" cy="162000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3" name="Gruppieren 612"/>
          <p:cNvGrpSpPr/>
          <p:nvPr/>
        </p:nvGrpSpPr>
        <p:grpSpPr>
          <a:xfrm>
            <a:off x="1556335" y="1910094"/>
            <a:ext cx="641699" cy="3426753"/>
            <a:chOff x="3120601" y="2062092"/>
            <a:chExt cx="641699" cy="3426753"/>
          </a:xfrm>
          <a:solidFill>
            <a:srgbClr val="92D050"/>
          </a:solidFill>
        </p:grpSpPr>
        <p:sp>
          <p:nvSpPr>
            <p:cNvPr id="606" name="Ellipse 605"/>
            <p:cNvSpPr/>
            <p:nvPr/>
          </p:nvSpPr>
          <p:spPr>
            <a:xfrm rot="5400000">
              <a:off x="3690292" y="2062092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7" name="Ellipse 606"/>
            <p:cNvSpPr/>
            <p:nvPr/>
          </p:nvSpPr>
          <p:spPr>
            <a:xfrm>
              <a:off x="3120601" y="2631783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8" name="Gerade Verbindung 607"/>
            <p:cNvCxnSpPr>
              <a:stCxn id="606" idx="5"/>
              <a:endCxn id="607" idx="7"/>
            </p:cNvCxnSpPr>
            <p:nvPr/>
          </p:nvCxnSpPr>
          <p:spPr>
            <a:xfrm flipH="1">
              <a:off x="3182064" y="2123555"/>
              <a:ext cx="518773" cy="518773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Ellipse 608"/>
            <p:cNvSpPr/>
            <p:nvPr/>
          </p:nvSpPr>
          <p:spPr>
            <a:xfrm rot="5400000">
              <a:off x="3680447" y="3747907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0" name="Gerade Verbindung 609"/>
            <p:cNvCxnSpPr/>
            <p:nvPr/>
          </p:nvCxnSpPr>
          <p:spPr>
            <a:xfrm flipH="1">
              <a:off x="3721020" y="2142127"/>
              <a:ext cx="1" cy="1620000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Ellipse 610"/>
            <p:cNvSpPr/>
            <p:nvPr/>
          </p:nvSpPr>
          <p:spPr>
            <a:xfrm rot="5400000">
              <a:off x="3676631" y="5416837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2" name="Gerade Verbindung 611"/>
            <p:cNvCxnSpPr/>
            <p:nvPr/>
          </p:nvCxnSpPr>
          <p:spPr>
            <a:xfrm flipH="1">
              <a:off x="3717204" y="3810980"/>
              <a:ext cx="1" cy="1620000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" name="Gruppieren 634"/>
          <p:cNvGrpSpPr/>
          <p:nvPr/>
        </p:nvGrpSpPr>
        <p:grpSpPr>
          <a:xfrm>
            <a:off x="1539192" y="3596622"/>
            <a:ext cx="1990097" cy="1740938"/>
            <a:chOff x="2952441" y="3596622"/>
            <a:chExt cx="1990097" cy="1740938"/>
          </a:xfrm>
        </p:grpSpPr>
        <p:sp>
          <p:nvSpPr>
            <p:cNvPr id="628" name="Ellipse 627"/>
            <p:cNvSpPr/>
            <p:nvPr/>
          </p:nvSpPr>
          <p:spPr>
            <a:xfrm>
              <a:off x="2952441" y="3786519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29" name="Gerade Verbindung 628"/>
            <p:cNvCxnSpPr>
              <a:stCxn id="630" idx="5"/>
              <a:endCxn id="631" idx="7"/>
            </p:cNvCxnSpPr>
            <p:nvPr/>
          </p:nvCxnSpPr>
          <p:spPr>
            <a:xfrm flipH="1">
              <a:off x="4742096" y="3658085"/>
              <a:ext cx="138979" cy="138979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0" name="Ellipse 629"/>
            <p:cNvSpPr/>
            <p:nvPr/>
          </p:nvSpPr>
          <p:spPr>
            <a:xfrm rot="5400000">
              <a:off x="4870530" y="3596622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1" name="Ellipse 630"/>
            <p:cNvSpPr/>
            <p:nvPr/>
          </p:nvSpPr>
          <p:spPr>
            <a:xfrm>
              <a:off x="4680633" y="3786519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32" name="Gerade Verbindung 631"/>
            <p:cNvCxnSpPr/>
            <p:nvPr/>
          </p:nvCxnSpPr>
          <p:spPr>
            <a:xfrm>
              <a:off x="3034294" y="3822523"/>
              <a:ext cx="1646339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3" name="Ellipse 632"/>
            <p:cNvSpPr/>
            <p:nvPr/>
          </p:nvSpPr>
          <p:spPr>
            <a:xfrm rot="5400000">
              <a:off x="4866714" y="5265552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34" name="Gerade Verbindung 633"/>
            <p:cNvCxnSpPr/>
            <p:nvPr/>
          </p:nvCxnSpPr>
          <p:spPr>
            <a:xfrm flipH="1">
              <a:off x="4903376" y="3656970"/>
              <a:ext cx="1" cy="16200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8" name="Ellipse 637"/>
          <p:cNvSpPr/>
          <p:nvPr/>
        </p:nvSpPr>
        <p:spPr>
          <a:xfrm>
            <a:off x="1538962" y="4166371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9" name="Ellipse 638"/>
          <p:cNvSpPr/>
          <p:nvPr/>
        </p:nvSpPr>
        <p:spPr>
          <a:xfrm rot="5400000">
            <a:off x="3836845" y="3596680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0" name="Ellipse 639"/>
          <p:cNvSpPr/>
          <p:nvPr/>
        </p:nvSpPr>
        <p:spPr>
          <a:xfrm>
            <a:off x="3267154" y="4166371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41" name="Gerade Verbindung 640"/>
          <p:cNvCxnSpPr>
            <a:stCxn id="639" idx="5"/>
            <a:endCxn id="640" idx="7"/>
          </p:cNvCxnSpPr>
          <p:nvPr/>
        </p:nvCxnSpPr>
        <p:spPr>
          <a:xfrm flipH="1">
            <a:off x="3328617" y="3658143"/>
            <a:ext cx="518773" cy="518773"/>
          </a:xfrm>
          <a:prstGeom prst="line">
            <a:avLst/>
          </a:prstGeom>
          <a:ln w="38100">
            <a:solidFill>
              <a:srgbClr val="86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Gerade Verbindung 641"/>
          <p:cNvCxnSpPr/>
          <p:nvPr/>
        </p:nvCxnSpPr>
        <p:spPr>
          <a:xfrm>
            <a:off x="1620815" y="4202375"/>
            <a:ext cx="1646339" cy="0"/>
          </a:xfrm>
          <a:prstGeom prst="line">
            <a:avLst/>
          </a:prstGeom>
          <a:ln w="38100">
            <a:solidFill>
              <a:srgbClr val="86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3" name="Ellipse 642"/>
          <p:cNvSpPr/>
          <p:nvPr/>
        </p:nvSpPr>
        <p:spPr>
          <a:xfrm rot="5400000">
            <a:off x="3833029" y="5265610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44" name="Gerade Verbindung 643"/>
          <p:cNvCxnSpPr/>
          <p:nvPr/>
        </p:nvCxnSpPr>
        <p:spPr>
          <a:xfrm flipH="1">
            <a:off x="3869033" y="3665055"/>
            <a:ext cx="1" cy="1620000"/>
          </a:xfrm>
          <a:prstGeom prst="line">
            <a:avLst/>
          </a:prstGeom>
          <a:ln w="38100">
            <a:solidFill>
              <a:srgbClr val="86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3" name="Gruppieren 662"/>
          <p:cNvGrpSpPr/>
          <p:nvPr/>
        </p:nvGrpSpPr>
        <p:grpSpPr>
          <a:xfrm>
            <a:off x="972315" y="1348443"/>
            <a:ext cx="4074810" cy="3996444"/>
            <a:chOff x="1476371" y="1348443"/>
            <a:chExt cx="4074810" cy="3996444"/>
          </a:xfrm>
        </p:grpSpPr>
        <p:grpSp>
          <p:nvGrpSpPr>
            <p:cNvPr id="589" name="Gruppieren 588"/>
            <p:cNvGrpSpPr/>
            <p:nvPr/>
          </p:nvGrpSpPr>
          <p:grpSpPr>
            <a:xfrm>
              <a:off x="1476371" y="1348443"/>
              <a:ext cx="655360" cy="3996444"/>
              <a:chOff x="2537249" y="1492401"/>
              <a:chExt cx="655360" cy="3996444"/>
            </a:xfrm>
          </p:grpSpPr>
          <p:sp>
            <p:nvSpPr>
              <p:cNvPr id="582" name="Ellipse 581"/>
              <p:cNvSpPr/>
              <p:nvPr/>
            </p:nvSpPr>
            <p:spPr>
              <a:xfrm rot="5400000">
                <a:off x="2550910" y="206209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3" name="Ellipse 582"/>
              <p:cNvSpPr/>
              <p:nvPr/>
            </p:nvSpPr>
            <p:spPr>
              <a:xfrm>
                <a:off x="3120601" y="149240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84" name="Gerade Verbindung 583"/>
              <p:cNvCxnSpPr>
                <a:stCxn id="583" idx="3"/>
                <a:endCxn id="582" idx="1"/>
              </p:cNvCxnSpPr>
              <p:nvPr/>
            </p:nvCxnSpPr>
            <p:spPr>
              <a:xfrm flipH="1">
                <a:off x="2612373" y="1553864"/>
                <a:ext cx="518773" cy="518773"/>
              </a:xfrm>
              <a:prstGeom prst="line">
                <a:avLst/>
              </a:prstGeom>
              <a:ln w="3810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5" name="Ellipse 584"/>
              <p:cNvSpPr/>
              <p:nvPr/>
            </p:nvSpPr>
            <p:spPr>
              <a:xfrm rot="5400000">
                <a:off x="2541065" y="374790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86" name="Gerade Verbindung 585"/>
              <p:cNvCxnSpPr/>
              <p:nvPr/>
            </p:nvCxnSpPr>
            <p:spPr>
              <a:xfrm flipH="1">
                <a:off x="2583612" y="2123555"/>
                <a:ext cx="1" cy="1620000"/>
              </a:xfrm>
              <a:prstGeom prst="line">
                <a:avLst/>
              </a:prstGeom>
              <a:ln w="3810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" name="Ellipse 586"/>
              <p:cNvSpPr/>
              <p:nvPr/>
            </p:nvSpPr>
            <p:spPr>
              <a:xfrm rot="5400000">
                <a:off x="2537249" y="541683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88" name="Gerade Verbindung 587"/>
              <p:cNvCxnSpPr/>
              <p:nvPr/>
            </p:nvCxnSpPr>
            <p:spPr>
              <a:xfrm flipH="1">
                <a:off x="2579796" y="3792408"/>
                <a:ext cx="1" cy="1620000"/>
              </a:xfrm>
              <a:prstGeom prst="line">
                <a:avLst/>
              </a:prstGeom>
              <a:ln w="3810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7" name="Gruppieren 596"/>
            <p:cNvGrpSpPr/>
            <p:nvPr/>
          </p:nvGrpSpPr>
          <p:grpSpPr>
            <a:xfrm>
              <a:off x="1852452" y="1719795"/>
              <a:ext cx="275566" cy="3616650"/>
              <a:chOff x="2917043" y="1872195"/>
              <a:chExt cx="275566" cy="3616650"/>
            </a:xfrm>
            <a:solidFill>
              <a:srgbClr val="0039AC"/>
            </a:solidFill>
          </p:grpSpPr>
          <p:cxnSp>
            <p:nvCxnSpPr>
              <p:cNvPr id="590" name="Gerade Verbindung 589"/>
              <p:cNvCxnSpPr>
                <a:stCxn id="591" idx="1"/>
                <a:endCxn id="592" idx="3"/>
              </p:cNvCxnSpPr>
              <p:nvPr/>
            </p:nvCxnSpPr>
            <p:spPr>
              <a:xfrm flipV="1">
                <a:off x="2992167" y="1933658"/>
                <a:ext cx="138979" cy="138979"/>
              </a:xfrm>
              <a:prstGeom prst="lin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Ellipse 590"/>
              <p:cNvSpPr/>
              <p:nvPr/>
            </p:nvSpPr>
            <p:spPr>
              <a:xfrm rot="5400000">
                <a:off x="2930704" y="2062092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2" name="Ellipse 591"/>
              <p:cNvSpPr/>
              <p:nvPr/>
            </p:nvSpPr>
            <p:spPr>
              <a:xfrm>
                <a:off x="3120601" y="1872195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3" name="Ellipse 592"/>
              <p:cNvSpPr/>
              <p:nvPr/>
            </p:nvSpPr>
            <p:spPr>
              <a:xfrm rot="5400000">
                <a:off x="2920859" y="374790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94" name="Gerade Verbindung 593"/>
              <p:cNvCxnSpPr/>
              <p:nvPr/>
            </p:nvCxnSpPr>
            <p:spPr>
              <a:xfrm flipH="1">
                <a:off x="2962748" y="2131585"/>
                <a:ext cx="1" cy="1620000"/>
              </a:xfrm>
              <a:prstGeom prst="line">
                <a:avLst/>
              </a:prstGeom>
              <a:grpFill/>
              <a:ln w="38100">
                <a:solidFill>
                  <a:srgbClr val="0039A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Ellipse 594"/>
              <p:cNvSpPr/>
              <p:nvPr/>
            </p:nvSpPr>
            <p:spPr>
              <a:xfrm rot="5400000">
                <a:off x="2917043" y="541683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96" name="Gerade Verbindung 595"/>
              <p:cNvCxnSpPr/>
              <p:nvPr/>
            </p:nvCxnSpPr>
            <p:spPr>
              <a:xfrm flipH="1">
                <a:off x="2958932" y="3800438"/>
                <a:ext cx="1" cy="1620000"/>
              </a:xfrm>
              <a:prstGeom prst="line">
                <a:avLst/>
              </a:prstGeom>
              <a:grpFill/>
              <a:ln w="38100">
                <a:solidFill>
                  <a:srgbClr val="0039A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6" name="Gruppieren 635"/>
            <p:cNvGrpSpPr/>
            <p:nvPr/>
          </p:nvGrpSpPr>
          <p:grpSpPr>
            <a:xfrm>
              <a:off x="2045345" y="3028300"/>
              <a:ext cx="1800200" cy="2310629"/>
              <a:chOff x="2954538" y="3028300"/>
              <a:chExt cx="1800200" cy="2310629"/>
            </a:xfrm>
          </p:grpSpPr>
          <p:sp>
            <p:nvSpPr>
              <p:cNvPr id="614" name="Ellipse 613"/>
              <p:cNvSpPr/>
              <p:nvPr/>
            </p:nvSpPr>
            <p:spPr>
              <a:xfrm>
                <a:off x="2954538" y="3028300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Ellipse 614"/>
              <p:cNvSpPr/>
              <p:nvPr/>
            </p:nvSpPr>
            <p:spPr>
              <a:xfrm rot="5400000">
                <a:off x="4113039" y="3597991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6" name="Ellipse 615"/>
              <p:cNvSpPr/>
              <p:nvPr/>
            </p:nvSpPr>
            <p:spPr>
              <a:xfrm>
                <a:off x="4682730" y="3028300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17" name="Gerade Verbindung 616"/>
              <p:cNvCxnSpPr>
                <a:stCxn id="616" idx="3"/>
                <a:endCxn id="615" idx="1"/>
              </p:cNvCxnSpPr>
              <p:nvPr/>
            </p:nvCxnSpPr>
            <p:spPr>
              <a:xfrm flipH="1">
                <a:off x="4174502" y="3089763"/>
                <a:ext cx="518773" cy="518773"/>
              </a:xfrm>
              <a:prstGeom prst="line">
                <a:avLst/>
              </a:prstGeom>
              <a:ln w="38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Gerade Verbindung 617"/>
              <p:cNvCxnSpPr/>
              <p:nvPr/>
            </p:nvCxnSpPr>
            <p:spPr>
              <a:xfrm>
                <a:off x="3025846" y="3064304"/>
                <a:ext cx="1646339" cy="0"/>
              </a:xfrm>
              <a:prstGeom prst="line">
                <a:avLst/>
              </a:prstGeom>
              <a:ln w="38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Ellipse 618"/>
              <p:cNvSpPr/>
              <p:nvPr/>
            </p:nvSpPr>
            <p:spPr>
              <a:xfrm rot="5400000">
                <a:off x="4109223" y="5266921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0" name="Gerade Verbindung 619"/>
              <p:cNvCxnSpPr/>
              <p:nvPr/>
            </p:nvCxnSpPr>
            <p:spPr>
              <a:xfrm flipH="1">
                <a:off x="4147201" y="3647794"/>
                <a:ext cx="1" cy="1620000"/>
              </a:xfrm>
              <a:prstGeom prst="line">
                <a:avLst/>
              </a:prstGeom>
              <a:ln w="38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7" name="Gruppieren 636"/>
            <p:cNvGrpSpPr/>
            <p:nvPr/>
          </p:nvGrpSpPr>
          <p:grpSpPr>
            <a:xfrm>
              <a:off x="2050719" y="3399191"/>
              <a:ext cx="1800200" cy="1930835"/>
              <a:chOff x="2959912" y="3399191"/>
              <a:chExt cx="1800200" cy="1930835"/>
            </a:xfrm>
          </p:grpSpPr>
          <p:sp>
            <p:nvSpPr>
              <p:cNvPr id="621" name="Ellipse 620"/>
              <p:cNvSpPr/>
              <p:nvPr/>
            </p:nvSpPr>
            <p:spPr>
              <a:xfrm>
                <a:off x="2959912" y="3399191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2" name="Gerade Verbindung 621"/>
              <p:cNvCxnSpPr>
                <a:stCxn id="623" idx="1"/>
                <a:endCxn id="624" idx="3"/>
              </p:cNvCxnSpPr>
              <p:nvPr/>
            </p:nvCxnSpPr>
            <p:spPr>
              <a:xfrm flipV="1">
                <a:off x="4559670" y="3460654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Ellipse 622"/>
              <p:cNvSpPr/>
              <p:nvPr/>
            </p:nvSpPr>
            <p:spPr>
              <a:xfrm rot="5400000">
                <a:off x="4498207" y="3589088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4" name="Ellipse 623"/>
              <p:cNvSpPr/>
              <p:nvPr/>
            </p:nvSpPr>
            <p:spPr>
              <a:xfrm>
                <a:off x="4688104" y="3399191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5" name="Gerade Verbindung 624"/>
              <p:cNvCxnSpPr/>
              <p:nvPr/>
            </p:nvCxnSpPr>
            <p:spPr>
              <a:xfrm>
                <a:off x="3031219" y="3435195"/>
                <a:ext cx="1646339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Ellipse 625"/>
              <p:cNvSpPr/>
              <p:nvPr/>
            </p:nvSpPr>
            <p:spPr>
              <a:xfrm rot="5400000">
                <a:off x="4494391" y="5258018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7" name="Gerade Verbindung 626"/>
              <p:cNvCxnSpPr/>
              <p:nvPr/>
            </p:nvCxnSpPr>
            <p:spPr>
              <a:xfrm flipH="1">
                <a:off x="4531711" y="3646921"/>
                <a:ext cx="1" cy="1620000"/>
              </a:xfrm>
              <a:prstGeom prst="line">
                <a:avLst/>
              </a:prstGeom>
              <a:ln w="381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2" name="Gruppieren 651"/>
            <p:cNvGrpSpPr/>
            <p:nvPr/>
          </p:nvGrpSpPr>
          <p:grpSpPr>
            <a:xfrm>
              <a:off x="2046047" y="4695575"/>
              <a:ext cx="3505134" cy="641699"/>
              <a:chOff x="2955240" y="4695575"/>
              <a:chExt cx="3505134" cy="641699"/>
            </a:xfrm>
          </p:grpSpPr>
          <p:sp>
            <p:nvSpPr>
              <p:cNvPr id="645" name="Ellipse 644"/>
              <p:cNvSpPr/>
              <p:nvPr/>
            </p:nvSpPr>
            <p:spPr>
              <a:xfrm>
                <a:off x="2955240" y="4695575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6" name="Ellipse 645"/>
              <p:cNvSpPr/>
              <p:nvPr/>
            </p:nvSpPr>
            <p:spPr>
              <a:xfrm>
                <a:off x="4683432" y="4695575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47" name="Gerade Verbindung 646"/>
              <p:cNvCxnSpPr/>
              <p:nvPr/>
            </p:nvCxnSpPr>
            <p:spPr>
              <a:xfrm>
                <a:off x="3026548" y="4731579"/>
                <a:ext cx="164633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Gerade Verbindung 647"/>
              <p:cNvCxnSpPr/>
              <p:nvPr/>
            </p:nvCxnSpPr>
            <p:spPr>
              <a:xfrm>
                <a:off x="4761113" y="4731579"/>
                <a:ext cx="164633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Gerade Verbindung 648"/>
              <p:cNvCxnSpPr>
                <a:stCxn id="650" idx="1"/>
                <a:endCxn id="651" idx="3"/>
              </p:cNvCxnSpPr>
              <p:nvPr/>
            </p:nvCxnSpPr>
            <p:spPr>
              <a:xfrm flipV="1">
                <a:off x="5884521" y="4757038"/>
                <a:ext cx="514390" cy="518773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Ellipse 649"/>
              <p:cNvSpPr/>
              <p:nvPr/>
            </p:nvSpPr>
            <p:spPr>
              <a:xfrm rot="5400000">
                <a:off x="5823058" y="5265266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6388366" y="4695575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61" name="Gruppieren 660"/>
            <p:cNvGrpSpPr/>
            <p:nvPr/>
          </p:nvGrpSpPr>
          <p:grpSpPr>
            <a:xfrm>
              <a:off x="2046047" y="5075369"/>
              <a:ext cx="3505134" cy="261905"/>
              <a:chOff x="3106940" y="5226940"/>
              <a:chExt cx="3505134" cy="261905"/>
            </a:xfrm>
            <a:solidFill>
              <a:srgbClr val="CC00FF"/>
            </a:solidFill>
          </p:grpSpPr>
          <p:sp>
            <p:nvSpPr>
              <p:cNvPr id="654" name="Ellipse 653"/>
              <p:cNvSpPr/>
              <p:nvPr/>
            </p:nvSpPr>
            <p:spPr>
              <a:xfrm>
                <a:off x="3106940" y="5226940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4835132" y="5226940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56" name="Gerade Verbindung 655"/>
              <p:cNvCxnSpPr/>
              <p:nvPr/>
            </p:nvCxnSpPr>
            <p:spPr>
              <a:xfrm>
                <a:off x="3178247" y="5262944"/>
                <a:ext cx="1646339" cy="0"/>
              </a:xfrm>
              <a:prstGeom prst="line">
                <a:avLst/>
              </a:prstGeom>
              <a:grpFill/>
              <a:ln w="38100">
                <a:solidFill>
                  <a:srgbClr val="CC00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Gerade Verbindung 656"/>
              <p:cNvCxnSpPr/>
              <p:nvPr/>
            </p:nvCxnSpPr>
            <p:spPr>
              <a:xfrm>
                <a:off x="4912812" y="5262944"/>
                <a:ext cx="1646339" cy="0"/>
              </a:xfrm>
              <a:prstGeom prst="line">
                <a:avLst/>
              </a:prstGeom>
              <a:grpFill/>
              <a:ln w="38100">
                <a:solidFill>
                  <a:srgbClr val="CC00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Gerade Verbindung 657"/>
              <p:cNvCxnSpPr>
                <a:stCxn id="659" idx="1"/>
                <a:endCxn id="660" idx="3"/>
              </p:cNvCxnSpPr>
              <p:nvPr/>
            </p:nvCxnSpPr>
            <p:spPr>
              <a:xfrm flipV="1">
                <a:off x="6411632" y="5288403"/>
                <a:ext cx="138979" cy="138979"/>
              </a:xfrm>
              <a:prstGeom prst="lin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9" name="Ellipse 658"/>
              <p:cNvSpPr/>
              <p:nvPr/>
            </p:nvSpPr>
            <p:spPr>
              <a:xfrm rot="5400000">
                <a:off x="6350169" y="541683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0" name="Ellipse 659"/>
              <p:cNvSpPr/>
              <p:nvPr/>
            </p:nvSpPr>
            <p:spPr>
              <a:xfrm>
                <a:off x="6540066" y="5226940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662" name="Grafik 66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96" y="4874096"/>
            <a:ext cx="931168" cy="931168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6012160" y="908720"/>
            <a:ext cx="2817709" cy="2787381"/>
            <a:chOff x="6474559" y="1497387"/>
            <a:chExt cx="2355310" cy="2329959"/>
          </a:xfrm>
        </p:grpSpPr>
        <p:sp>
          <p:nvSpPr>
            <p:cNvPr id="5" name="Textfeld 4"/>
            <p:cNvSpPr txBox="1"/>
            <p:nvPr/>
          </p:nvSpPr>
          <p:spPr>
            <a:xfrm>
              <a:off x="8135165" y="1497387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52" name="Textfeld 351"/>
            <p:cNvSpPr txBox="1"/>
            <p:nvPr/>
          </p:nvSpPr>
          <p:spPr>
            <a:xfrm>
              <a:off x="6898746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39AC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53" name="Textfeld 352"/>
            <p:cNvSpPr txBox="1"/>
            <p:nvPr/>
          </p:nvSpPr>
          <p:spPr>
            <a:xfrm>
              <a:off x="7522195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54" name="Textfeld 353"/>
            <p:cNvSpPr txBox="1"/>
            <p:nvPr/>
          </p:nvSpPr>
          <p:spPr>
            <a:xfrm>
              <a:off x="8248801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55" name="Textfeld 354"/>
            <p:cNvSpPr txBox="1"/>
            <p:nvPr/>
          </p:nvSpPr>
          <p:spPr>
            <a:xfrm>
              <a:off x="8701629" y="209697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56" name="Textfeld 355"/>
            <p:cNvSpPr txBox="1"/>
            <p:nvPr/>
          </p:nvSpPr>
          <p:spPr>
            <a:xfrm>
              <a:off x="6474559" y="291569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357" name="Textfeld 356"/>
            <p:cNvSpPr txBox="1"/>
            <p:nvPr/>
          </p:nvSpPr>
          <p:spPr>
            <a:xfrm>
              <a:off x="6976277" y="291569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358" name="Textfeld 357"/>
            <p:cNvSpPr txBox="1"/>
            <p:nvPr/>
          </p:nvSpPr>
          <p:spPr>
            <a:xfrm>
              <a:off x="7697328" y="291569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8600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359" name="Textfeld 358"/>
            <p:cNvSpPr txBox="1"/>
            <p:nvPr/>
          </p:nvSpPr>
          <p:spPr>
            <a:xfrm>
              <a:off x="8273853" y="291569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360" name="Textfeld 359"/>
            <p:cNvSpPr txBox="1"/>
            <p:nvPr/>
          </p:nvSpPr>
          <p:spPr>
            <a:xfrm>
              <a:off x="7020243" y="3550347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CC00FF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grpSp>
          <p:nvGrpSpPr>
            <p:cNvPr id="6" name="Gruppieren 5"/>
            <p:cNvGrpSpPr>
              <a:grpSpLocks noChangeAspect="1"/>
            </p:cNvGrpSpPr>
            <p:nvPr/>
          </p:nvGrpSpPr>
          <p:grpSpPr>
            <a:xfrm>
              <a:off x="6483956" y="1727802"/>
              <a:ext cx="2336516" cy="1773206"/>
              <a:chOff x="1542846" y="1014584"/>
              <a:chExt cx="6032747" cy="4578314"/>
            </a:xfrm>
          </p:grpSpPr>
          <p:grpSp>
            <p:nvGrpSpPr>
              <p:cNvPr id="409" name="Gruppieren 408"/>
              <p:cNvGrpSpPr/>
              <p:nvPr/>
            </p:nvGrpSpPr>
            <p:grpSpPr>
              <a:xfrm>
                <a:off x="1542846" y="1014584"/>
                <a:ext cx="6032747" cy="4578314"/>
                <a:chOff x="2822641" y="1952836"/>
                <a:chExt cx="3842752" cy="2916304"/>
              </a:xfrm>
            </p:grpSpPr>
            <p:cxnSp>
              <p:nvCxnSpPr>
                <p:cNvPr id="413" name="Gerade Verbindung 412"/>
                <p:cNvCxnSpPr>
                  <a:stCxn id="569" idx="7"/>
                  <a:endCxn id="572" idx="3"/>
                </p:cNvCxnSpPr>
                <p:nvPr/>
              </p:nvCxnSpPr>
              <p:spPr>
                <a:xfrm flipV="1">
                  <a:off x="3979196" y="3114588"/>
                  <a:ext cx="592800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Gerade Verbindung 409"/>
                <p:cNvCxnSpPr>
                  <a:stCxn id="574" idx="7"/>
                  <a:endCxn id="576" idx="3"/>
                </p:cNvCxnSpPr>
                <p:nvPr/>
              </p:nvCxnSpPr>
              <p:spPr>
                <a:xfrm flipV="1">
                  <a:off x="2976281" y="3114588"/>
                  <a:ext cx="570360" cy="5945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 Verbindung 410"/>
                <p:cNvCxnSpPr>
                  <a:stCxn id="576" idx="6"/>
                  <a:endCxn id="572" idx="2"/>
                </p:cNvCxnSpPr>
                <p:nvPr/>
              </p:nvCxnSpPr>
              <p:spPr>
                <a:xfrm>
                  <a:off x="3700281" y="3050948"/>
                  <a:ext cx="84535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 Verbindung 411"/>
                <p:cNvCxnSpPr>
                  <a:stCxn id="574" idx="6"/>
                  <a:endCxn id="569" idx="2"/>
                </p:cNvCxnSpPr>
                <p:nvPr/>
              </p:nvCxnSpPr>
              <p:spPr>
                <a:xfrm flipV="1">
                  <a:off x="3002641" y="3771028"/>
                  <a:ext cx="822915" cy="17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 Verbindung 413"/>
                <p:cNvCxnSpPr>
                  <a:stCxn id="569" idx="6"/>
                  <a:endCxn id="573" idx="2"/>
                </p:cNvCxnSpPr>
                <p:nvPr/>
              </p:nvCxnSpPr>
              <p:spPr>
                <a:xfrm>
                  <a:off x="4005556" y="3771028"/>
                  <a:ext cx="8281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 Verbindung 414"/>
                <p:cNvCxnSpPr>
                  <a:stCxn id="569" idx="4"/>
                  <a:endCxn id="571" idx="0"/>
                </p:cNvCxnSpPr>
                <p:nvPr/>
              </p:nvCxnSpPr>
              <p:spPr>
                <a:xfrm>
                  <a:off x="3915556" y="3861028"/>
                  <a:ext cx="0" cy="8281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 Verbindung 415"/>
                <p:cNvCxnSpPr>
                  <a:stCxn id="573" idx="7"/>
                  <a:endCxn id="570" idx="3"/>
                </p:cNvCxnSpPr>
                <p:nvPr/>
              </p:nvCxnSpPr>
              <p:spPr>
                <a:xfrm flipV="1">
                  <a:off x="4987308" y="3114588"/>
                  <a:ext cx="592800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 Verbindung 416"/>
                <p:cNvCxnSpPr>
                  <a:stCxn id="572" idx="6"/>
                  <a:endCxn id="570" idx="2"/>
                </p:cNvCxnSpPr>
                <p:nvPr/>
              </p:nvCxnSpPr>
              <p:spPr>
                <a:xfrm>
                  <a:off x="4725636" y="3050948"/>
                  <a:ext cx="8281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 Verbindung 417"/>
                <p:cNvCxnSpPr>
                  <a:stCxn id="572" idx="7"/>
                  <a:endCxn id="568" idx="3"/>
                </p:cNvCxnSpPr>
                <p:nvPr/>
              </p:nvCxnSpPr>
              <p:spPr>
                <a:xfrm flipV="1">
                  <a:off x="4699276" y="2106476"/>
                  <a:ext cx="880835" cy="8808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 Verbindung 418"/>
                <p:cNvCxnSpPr>
                  <a:stCxn id="568" idx="4"/>
                  <a:endCxn id="570" idx="0"/>
                </p:cNvCxnSpPr>
                <p:nvPr/>
              </p:nvCxnSpPr>
              <p:spPr>
                <a:xfrm flipH="1">
                  <a:off x="5643748" y="2132836"/>
                  <a:ext cx="10" cy="8281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 Verbindung 419"/>
                <p:cNvCxnSpPr>
                  <a:stCxn id="570" idx="6"/>
                  <a:endCxn id="577" idx="2"/>
                </p:cNvCxnSpPr>
                <p:nvPr/>
              </p:nvCxnSpPr>
              <p:spPr>
                <a:xfrm>
                  <a:off x="5733748" y="3050948"/>
                  <a:ext cx="7516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Gerade Verbindung 420"/>
                <p:cNvCxnSpPr>
                  <a:stCxn id="573" idx="6"/>
                  <a:endCxn id="575" idx="2"/>
                </p:cNvCxnSpPr>
                <p:nvPr/>
              </p:nvCxnSpPr>
              <p:spPr>
                <a:xfrm>
                  <a:off x="5013668" y="3771028"/>
                  <a:ext cx="768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Gerade Verbindung 421"/>
                <p:cNvCxnSpPr>
                  <a:stCxn id="571" idx="7"/>
                  <a:endCxn id="573" idx="3"/>
                </p:cNvCxnSpPr>
                <p:nvPr/>
              </p:nvCxnSpPr>
              <p:spPr>
                <a:xfrm flipV="1">
                  <a:off x="3979196" y="3834668"/>
                  <a:ext cx="880832" cy="8808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 Verbindung 566"/>
                <p:cNvCxnSpPr>
                  <a:stCxn id="575" idx="7"/>
                  <a:endCxn id="577" idx="3"/>
                </p:cNvCxnSpPr>
                <p:nvPr/>
              </p:nvCxnSpPr>
              <p:spPr>
                <a:xfrm flipV="1">
                  <a:off x="5936104" y="3114588"/>
                  <a:ext cx="575649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8" name="Ellipse 567"/>
                <p:cNvSpPr>
                  <a:spLocks noChangeAspect="1"/>
                </p:cNvSpPr>
                <p:nvPr/>
              </p:nvSpPr>
              <p:spPr>
                <a:xfrm>
                  <a:off x="5553748" y="1952836"/>
                  <a:ext cx="180020" cy="18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71" name="Ellipse 570"/>
                <p:cNvSpPr>
                  <a:spLocks noChangeAspect="1"/>
                </p:cNvSpPr>
                <p:nvPr/>
              </p:nvSpPr>
              <p:spPr>
                <a:xfrm>
                  <a:off x="3825556" y="4689140"/>
                  <a:ext cx="180000" cy="180000"/>
                </a:xfrm>
                <a:prstGeom prst="ellipse">
                  <a:avLst/>
                </a:prstGeom>
                <a:solidFill>
                  <a:srgbClr val="CC00FF"/>
                </a:solidFill>
                <a:ln>
                  <a:solidFill>
                    <a:srgbClr val="CC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endParaRPr lang="de-DE" sz="1400" dirty="0"/>
                </a:p>
              </p:txBody>
            </p:sp>
            <p:sp>
              <p:nvSpPr>
                <p:cNvPr id="572" name="Ellipse 571"/>
                <p:cNvSpPr>
                  <a:spLocks noChangeAspect="1"/>
                </p:cNvSpPr>
                <p:nvPr/>
              </p:nvSpPr>
              <p:spPr>
                <a:xfrm>
                  <a:off x="4545636" y="2960948"/>
                  <a:ext cx="180000" cy="180000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74" name="Ellipse 573"/>
                <p:cNvSpPr>
                  <a:spLocks noChangeAspect="1"/>
                </p:cNvSpPr>
                <p:nvPr/>
              </p:nvSpPr>
              <p:spPr>
                <a:xfrm>
                  <a:off x="2822641" y="3682799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75" name="Ellipse 574"/>
                <p:cNvSpPr>
                  <a:spLocks noChangeAspect="1"/>
                </p:cNvSpPr>
                <p:nvPr/>
              </p:nvSpPr>
              <p:spPr>
                <a:xfrm>
                  <a:off x="5782464" y="3681028"/>
                  <a:ext cx="180000" cy="18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76" name="Ellipse 575"/>
                <p:cNvSpPr>
                  <a:spLocks noChangeAspect="1"/>
                </p:cNvSpPr>
                <p:nvPr/>
              </p:nvSpPr>
              <p:spPr>
                <a:xfrm>
                  <a:off x="3520281" y="2960948"/>
                  <a:ext cx="180000" cy="180000"/>
                </a:xfrm>
                <a:prstGeom prst="ellipse">
                  <a:avLst/>
                </a:prstGeom>
                <a:solidFill>
                  <a:srgbClr val="0039AC"/>
                </a:solidFill>
                <a:ln>
                  <a:solidFill>
                    <a:srgbClr val="0039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77" name="Ellipse 576"/>
                <p:cNvSpPr>
                  <a:spLocks noChangeAspect="1"/>
                </p:cNvSpPr>
                <p:nvPr/>
              </p:nvSpPr>
              <p:spPr>
                <a:xfrm>
                  <a:off x="6485393" y="2960948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70" name="Ellipse 569"/>
                <p:cNvSpPr>
                  <a:spLocks noChangeAspect="1"/>
                </p:cNvSpPr>
                <p:nvPr/>
              </p:nvSpPr>
              <p:spPr>
                <a:xfrm>
                  <a:off x="5553748" y="2960948"/>
                  <a:ext cx="180000" cy="180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73" name="Ellipse 572"/>
                <p:cNvSpPr>
                  <a:spLocks noChangeAspect="1"/>
                </p:cNvSpPr>
                <p:nvPr/>
              </p:nvSpPr>
              <p:spPr>
                <a:xfrm>
                  <a:off x="4833668" y="3681028"/>
                  <a:ext cx="180000" cy="180000"/>
                </a:xfrm>
                <a:prstGeom prst="ellipse">
                  <a:avLst/>
                </a:prstGeom>
                <a:solidFill>
                  <a:srgbClr val="86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569" name="Ellipse 568"/>
                <p:cNvSpPr>
                  <a:spLocks noChangeAspect="1"/>
                </p:cNvSpPr>
                <p:nvPr/>
              </p:nvSpPr>
              <p:spPr>
                <a:xfrm>
                  <a:off x="3825556" y="36810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</p:grpSp>
          <p:grpSp>
            <p:nvGrpSpPr>
              <p:cNvPr id="578" name="Gruppieren 577"/>
              <p:cNvGrpSpPr/>
              <p:nvPr/>
            </p:nvGrpSpPr>
            <p:grpSpPr>
              <a:xfrm>
                <a:off x="3358525" y="2838422"/>
                <a:ext cx="2513276" cy="930638"/>
                <a:chOff x="3358525" y="2838422"/>
                <a:chExt cx="2513276" cy="930638"/>
              </a:xfrm>
            </p:grpSpPr>
            <p:cxnSp>
              <p:nvCxnSpPr>
                <p:cNvPr id="579" name="Gerade Verbindung 578"/>
                <p:cNvCxnSpPr/>
                <p:nvPr/>
              </p:nvCxnSpPr>
              <p:spPr>
                <a:xfrm flipV="1">
                  <a:off x="3358525" y="2838422"/>
                  <a:ext cx="2513276" cy="9306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 Verbindung 579"/>
                <p:cNvCxnSpPr/>
                <p:nvPr/>
              </p:nvCxnSpPr>
              <p:spPr>
                <a:xfrm>
                  <a:off x="4488980" y="2838422"/>
                  <a:ext cx="352274" cy="8892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830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58" name="Textplatzhalter 57"/>
          <p:cNvSpPr>
            <a:spLocks noGrp="1"/>
          </p:cNvSpPr>
          <p:nvPr>
            <p:ph type="body" sz="quarter" idx="12"/>
          </p:nvPr>
        </p:nvSpPr>
        <p:spPr>
          <a:xfrm>
            <a:off x="485999" y="1591200"/>
            <a:ext cx="7936861" cy="4338000"/>
          </a:xfrm>
        </p:spPr>
        <p:txBody>
          <a:bodyPr/>
          <a:lstStyle/>
          <a:p>
            <a:r>
              <a:rPr lang="de-DE" dirty="0" smtClean="0"/>
              <a:t>nächstkleinere Cliquen finden: gefundene Kanten entfernen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(</a:t>
            </a:r>
            <a:r>
              <a:rPr lang="de-DE" dirty="0"/>
              <a:t>nur </a:t>
            </a:r>
            <a:r>
              <a:rPr lang="de-DE" dirty="0" smtClean="0"/>
              <a:t>solche, deren Knoten keinen gemeinsamen </a:t>
            </a:r>
            <a:r>
              <a:rPr lang="de-DE" dirty="0"/>
              <a:t>Nachbarn </a:t>
            </a:r>
            <a:r>
              <a:rPr lang="de-DE" dirty="0" smtClean="0"/>
              <a:t>haben)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73085" y="5476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3780902" y="2420888"/>
            <a:ext cx="4641959" cy="3522830"/>
            <a:chOff x="2822641" y="1952836"/>
            <a:chExt cx="3842752" cy="2916304"/>
          </a:xfrm>
        </p:grpSpPr>
        <p:cxnSp>
          <p:nvCxnSpPr>
            <p:cNvPr id="33" name="Gerade Verbindung 32"/>
            <p:cNvCxnSpPr>
              <a:stCxn id="53" idx="7"/>
              <a:endCxn id="55" idx="3"/>
            </p:cNvCxnSpPr>
            <p:nvPr/>
          </p:nvCxnSpPr>
          <p:spPr>
            <a:xfrm flipV="1">
              <a:off x="2976281" y="3114588"/>
              <a:ext cx="570360" cy="594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>
              <a:stCxn id="55" idx="6"/>
              <a:endCxn id="51" idx="2"/>
            </p:cNvCxnSpPr>
            <p:nvPr/>
          </p:nvCxnSpPr>
          <p:spPr>
            <a:xfrm>
              <a:off x="3700281" y="3050948"/>
              <a:ext cx="8453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>
              <a:stCxn id="53" idx="6"/>
              <a:endCxn id="48" idx="2"/>
            </p:cNvCxnSpPr>
            <p:nvPr/>
          </p:nvCxnSpPr>
          <p:spPr>
            <a:xfrm flipV="1">
              <a:off x="3002641" y="3771028"/>
              <a:ext cx="822915" cy="1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>
              <a:stCxn id="48" idx="6"/>
              <a:endCxn id="52" idx="2"/>
            </p:cNvCxnSpPr>
            <p:nvPr/>
          </p:nvCxnSpPr>
          <p:spPr>
            <a:xfrm>
              <a:off x="4005556" y="377102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>
              <a:stCxn id="48" idx="4"/>
              <a:endCxn id="50" idx="0"/>
            </p:cNvCxnSpPr>
            <p:nvPr/>
          </p:nvCxnSpPr>
          <p:spPr>
            <a:xfrm>
              <a:off x="3915556" y="3861028"/>
              <a:ext cx="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51" idx="6"/>
              <a:endCxn id="49" idx="2"/>
            </p:cNvCxnSpPr>
            <p:nvPr/>
          </p:nvCxnSpPr>
          <p:spPr>
            <a:xfrm>
              <a:off x="4725636" y="305094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>
              <a:stCxn id="51" idx="7"/>
              <a:endCxn id="47" idx="3"/>
            </p:cNvCxnSpPr>
            <p:nvPr/>
          </p:nvCxnSpPr>
          <p:spPr>
            <a:xfrm flipV="1">
              <a:off x="4699276" y="2106475"/>
              <a:ext cx="880836" cy="8808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>
              <a:stCxn id="47" idx="4"/>
              <a:endCxn id="49" idx="0"/>
            </p:cNvCxnSpPr>
            <p:nvPr/>
          </p:nvCxnSpPr>
          <p:spPr>
            <a:xfrm flipH="1">
              <a:off x="5643748" y="2132836"/>
              <a:ext cx="1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>
              <a:stCxn id="49" idx="6"/>
              <a:endCxn id="56" idx="2"/>
            </p:cNvCxnSpPr>
            <p:nvPr/>
          </p:nvCxnSpPr>
          <p:spPr>
            <a:xfrm>
              <a:off x="5733748" y="3050948"/>
              <a:ext cx="7516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>
              <a:stCxn id="52" idx="6"/>
              <a:endCxn id="54" idx="2"/>
            </p:cNvCxnSpPr>
            <p:nvPr/>
          </p:nvCxnSpPr>
          <p:spPr>
            <a:xfrm>
              <a:off x="5013668" y="3771028"/>
              <a:ext cx="7687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50" idx="7"/>
              <a:endCxn id="52" idx="3"/>
            </p:cNvCxnSpPr>
            <p:nvPr/>
          </p:nvCxnSpPr>
          <p:spPr>
            <a:xfrm flipV="1">
              <a:off x="3979196" y="3834668"/>
              <a:ext cx="880832" cy="880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54" idx="7"/>
              <a:endCxn id="56" idx="3"/>
            </p:cNvCxnSpPr>
            <p:nvPr/>
          </p:nvCxnSpPr>
          <p:spPr>
            <a:xfrm flipV="1">
              <a:off x="5936104" y="3114588"/>
              <a:ext cx="575649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5553748" y="1952836"/>
              <a:ext cx="18002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1</a:t>
              </a:r>
              <a:endParaRPr lang="de-DE" sz="1600" dirty="0"/>
            </a:p>
          </p:txBody>
        </p:sp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3825556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5553748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3825556" y="4689140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 smtClean="0"/>
                <a:t>10</a:t>
              </a:r>
              <a:endParaRPr lang="de-DE" sz="1400" dirty="0"/>
            </a:p>
          </p:txBody>
        </p:sp>
        <p:sp>
          <p:nvSpPr>
            <p:cNvPr id="51" name="Ellipse 50"/>
            <p:cNvSpPr>
              <a:spLocks noChangeAspect="1"/>
            </p:cNvSpPr>
            <p:nvPr/>
          </p:nvSpPr>
          <p:spPr>
            <a:xfrm>
              <a:off x="4545636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4833668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2822641" y="3682799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6</a:t>
              </a:r>
              <a:endParaRPr lang="de-DE" sz="1600" dirty="0"/>
            </a:p>
          </p:txBody>
        </p:sp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5782464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9</a:t>
              </a:r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>
            <a:xfrm>
              <a:off x="3520281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2</a:t>
              </a:r>
              <a:endParaRPr lang="de-DE" sz="1600" dirty="0"/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6485393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5</a:t>
              </a:r>
              <a:endParaRPr lang="de-DE" sz="1600" dirty="0"/>
            </a:p>
          </p:txBody>
        </p:sp>
      </p:grpSp>
      <p:sp>
        <p:nvSpPr>
          <p:cNvPr id="59" name="Titel 60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72000" cy="738187"/>
          </a:xfrm>
        </p:spPr>
        <p:txBody>
          <a:bodyPr/>
          <a:lstStyle/>
          <a:p>
            <a:r>
              <a:rPr lang="de-DE" dirty="0" smtClean="0"/>
              <a:t>Cliquenproblem auf Quantencomputer</a:t>
            </a:r>
            <a:endParaRPr lang="de-DE" dirty="0"/>
          </a:p>
        </p:txBody>
      </p:sp>
      <p:grpSp>
        <p:nvGrpSpPr>
          <p:cNvPr id="60" name="Gruppieren 59"/>
          <p:cNvGrpSpPr/>
          <p:nvPr/>
        </p:nvGrpSpPr>
        <p:grpSpPr>
          <a:xfrm>
            <a:off x="4992401" y="3640805"/>
            <a:ext cx="2305054" cy="1087276"/>
            <a:chOff x="4992566" y="3379737"/>
            <a:chExt cx="2305054" cy="1087276"/>
          </a:xfrm>
        </p:grpSpPr>
        <p:cxnSp>
          <p:nvCxnSpPr>
            <p:cNvPr id="61" name="Gerade Verbindung 60"/>
            <p:cNvCxnSpPr>
              <a:stCxn id="69" idx="4"/>
              <a:endCxn id="70" idx="1"/>
            </p:cNvCxnSpPr>
            <p:nvPr/>
          </p:nvCxnSpPr>
          <p:spPr>
            <a:xfrm>
              <a:off x="5971125" y="3597173"/>
              <a:ext cx="271061" cy="684247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>
              <a:stCxn id="67" idx="6"/>
              <a:endCxn id="68" idx="3"/>
            </p:cNvCxnSpPr>
            <p:nvPr/>
          </p:nvCxnSpPr>
          <p:spPr>
            <a:xfrm flipV="1">
              <a:off x="5210002" y="3565330"/>
              <a:ext cx="1902025" cy="792965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>
              <a:stCxn id="67" idx="7"/>
              <a:endCxn id="69" idx="3"/>
            </p:cNvCxnSpPr>
            <p:nvPr/>
          </p:nvCxnSpPr>
          <p:spPr>
            <a:xfrm flipV="1">
              <a:off x="5178159" y="3565330"/>
              <a:ext cx="716090" cy="71609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>
              <a:stCxn id="67" idx="6"/>
              <a:endCxn id="70" idx="2"/>
            </p:cNvCxnSpPr>
            <p:nvPr/>
          </p:nvCxnSpPr>
          <p:spPr>
            <a:xfrm>
              <a:off x="5210002" y="4358295"/>
              <a:ext cx="1000341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>
              <a:stCxn id="70" idx="7"/>
              <a:endCxn id="68" idx="3"/>
            </p:cNvCxnSpPr>
            <p:nvPr/>
          </p:nvCxnSpPr>
          <p:spPr>
            <a:xfrm flipV="1">
              <a:off x="6395935" y="3565330"/>
              <a:ext cx="716090" cy="71609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>
              <a:stCxn id="69" idx="6"/>
              <a:endCxn id="68" idx="2"/>
            </p:cNvCxnSpPr>
            <p:nvPr/>
          </p:nvCxnSpPr>
          <p:spPr>
            <a:xfrm>
              <a:off x="6079843" y="3488455"/>
              <a:ext cx="1000341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66"/>
            <p:cNvSpPr>
              <a:spLocks noChangeAspect="1"/>
            </p:cNvSpPr>
            <p:nvPr/>
          </p:nvSpPr>
          <p:spPr>
            <a:xfrm>
              <a:off x="4992566" y="424957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68" name="Ellipse 67"/>
            <p:cNvSpPr>
              <a:spLocks noChangeAspect="1"/>
            </p:cNvSpPr>
            <p:nvPr/>
          </p:nvSpPr>
          <p:spPr>
            <a:xfrm>
              <a:off x="7080184" y="337973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69" name="Ellipse 68"/>
            <p:cNvSpPr>
              <a:spLocks noChangeAspect="1"/>
            </p:cNvSpPr>
            <p:nvPr/>
          </p:nvSpPr>
          <p:spPr>
            <a:xfrm>
              <a:off x="5862407" y="337973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70" name="Ellipse 69"/>
            <p:cNvSpPr>
              <a:spLocks noChangeAspect="1"/>
            </p:cNvSpPr>
            <p:nvPr/>
          </p:nvSpPr>
          <p:spPr>
            <a:xfrm>
              <a:off x="6210343" y="4249577"/>
              <a:ext cx="217436" cy="2174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5862218" y="2420888"/>
            <a:ext cx="1435237" cy="1435213"/>
            <a:chOff x="5865508" y="2423028"/>
            <a:chExt cx="1435237" cy="1435213"/>
          </a:xfrm>
        </p:grpSpPr>
        <p:cxnSp>
          <p:nvCxnSpPr>
            <p:cNvPr id="71" name="Gerade Verbindung 70"/>
            <p:cNvCxnSpPr>
              <a:stCxn id="76" idx="6"/>
              <a:endCxn id="75" idx="2"/>
            </p:cNvCxnSpPr>
            <p:nvPr/>
          </p:nvCxnSpPr>
          <p:spPr>
            <a:xfrm>
              <a:off x="6082944" y="3749523"/>
              <a:ext cx="1000341" cy="0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stCxn id="76" idx="7"/>
              <a:endCxn id="74" idx="3"/>
            </p:cNvCxnSpPr>
            <p:nvPr/>
          </p:nvCxnSpPr>
          <p:spPr>
            <a:xfrm flipV="1">
              <a:off x="6051101" y="2608620"/>
              <a:ext cx="1064030" cy="1064027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74" idx="4"/>
              <a:endCxn id="75" idx="0"/>
            </p:cNvCxnSpPr>
            <p:nvPr/>
          </p:nvCxnSpPr>
          <p:spPr>
            <a:xfrm flipH="1">
              <a:off x="7192003" y="2640464"/>
              <a:ext cx="12" cy="1000341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>
              <a:spLocks noChangeAspect="1"/>
            </p:cNvSpPr>
            <p:nvPr/>
          </p:nvSpPr>
          <p:spPr>
            <a:xfrm>
              <a:off x="7083285" y="2423028"/>
              <a:ext cx="217460" cy="217436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1</a:t>
              </a:r>
              <a:endParaRPr lang="de-DE" sz="1600" dirty="0"/>
            </a:p>
          </p:txBody>
        </p:sp>
        <p:sp>
          <p:nvSpPr>
            <p:cNvPr id="75" name="Ellipse 74"/>
            <p:cNvSpPr>
              <a:spLocks noChangeAspect="1"/>
            </p:cNvSpPr>
            <p:nvPr/>
          </p:nvSpPr>
          <p:spPr>
            <a:xfrm>
              <a:off x="7083285" y="3640805"/>
              <a:ext cx="217436" cy="217436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76" name="Ellipse 75"/>
            <p:cNvSpPr>
              <a:spLocks noChangeAspect="1"/>
            </p:cNvSpPr>
            <p:nvPr/>
          </p:nvSpPr>
          <p:spPr>
            <a:xfrm>
              <a:off x="5865508" y="3640805"/>
              <a:ext cx="217436" cy="217436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992401" y="4511052"/>
            <a:ext cx="1435213" cy="1435213"/>
            <a:chOff x="5144801" y="4660905"/>
            <a:chExt cx="1435213" cy="1435213"/>
          </a:xfrm>
        </p:grpSpPr>
        <p:cxnSp>
          <p:nvCxnSpPr>
            <p:cNvPr id="78" name="Gerade Verbindung 77"/>
            <p:cNvCxnSpPr>
              <a:stCxn id="81" idx="6"/>
              <a:endCxn id="83" idx="2"/>
            </p:cNvCxnSpPr>
            <p:nvPr/>
          </p:nvCxnSpPr>
          <p:spPr>
            <a:xfrm>
              <a:off x="5362237" y="4769623"/>
              <a:ext cx="1000341" cy="0"/>
            </a:xfrm>
            <a:prstGeom prst="line">
              <a:avLst/>
            </a:prstGeom>
            <a:ln w="19050">
              <a:solidFill>
                <a:srgbClr val="003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>
              <a:stCxn id="81" idx="4"/>
              <a:endCxn id="82" idx="0"/>
            </p:cNvCxnSpPr>
            <p:nvPr/>
          </p:nvCxnSpPr>
          <p:spPr>
            <a:xfrm>
              <a:off x="5253519" y="4878341"/>
              <a:ext cx="0" cy="1000341"/>
            </a:xfrm>
            <a:prstGeom prst="line">
              <a:avLst/>
            </a:prstGeom>
            <a:ln w="19050">
              <a:solidFill>
                <a:srgbClr val="003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>
              <a:stCxn id="82" idx="7"/>
              <a:endCxn id="83" idx="3"/>
            </p:cNvCxnSpPr>
            <p:nvPr/>
          </p:nvCxnSpPr>
          <p:spPr>
            <a:xfrm flipV="1">
              <a:off x="5330395" y="4846499"/>
              <a:ext cx="1064025" cy="1064025"/>
            </a:xfrm>
            <a:prstGeom prst="line">
              <a:avLst/>
            </a:prstGeom>
            <a:ln w="19050">
              <a:solidFill>
                <a:srgbClr val="003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>
              <a:spLocks noChangeAspect="1"/>
            </p:cNvSpPr>
            <p:nvPr/>
          </p:nvSpPr>
          <p:spPr>
            <a:xfrm>
              <a:off x="5144801" y="4660905"/>
              <a:ext cx="217436" cy="217436"/>
            </a:xfrm>
            <a:prstGeom prst="ellipse">
              <a:avLst/>
            </a:prstGeom>
            <a:solidFill>
              <a:srgbClr val="0039A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82" name="Ellipse 81"/>
            <p:cNvSpPr>
              <a:spLocks noChangeAspect="1"/>
            </p:cNvSpPr>
            <p:nvPr/>
          </p:nvSpPr>
          <p:spPr>
            <a:xfrm>
              <a:off x="5144801" y="5878682"/>
              <a:ext cx="217436" cy="217436"/>
            </a:xfrm>
            <a:prstGeom prst="ellipse">
              <a:avLst/>
            </a:prstGeom>
            <a:solidFill>
              <a:srgbClr val="0039A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 smtClean="0"/>
                <a:t>10</a:t>
              </a:r>
              <a:endParaRPr lang="de-DE" sz="1400" dirty="0"/>
            </a:p>
          </p:txBody>
        </p:sp>
        <p:sp>
          <p:nvSpPr>
            <p:cNvPr id="83" name="Ellipse 82"/>
            <p:cNvSpPr>
              <a:spLocks noChangeAspect="1"/>
            </p:cNvSpPr>
            <p:nvPr/>
          </p:nvSpPr>
          <p:spPr>
            <a:xfrm>
              <a:off x="6362578" y="4660905"/>
              <a:ext cx="217436" cy="217436"/>
            </a:xfrm>
            <a:prstGeom prst="ellipse">
              <a:avLst/>
            </a:prstGeom>
            <a:solidFill>
              <a:srgbClr val="0039A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4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platzhalter 35"/>
          <p:cNvSpPr>
            <a:spLocks noGrp="1"/>
          </p:cNvSpPr>
          <p:nvPr>
            <p:ph type="body" sz="quarter" idx="12"/>
          </p:nvPr>
        </p:nvSpPr>
        <p:spPr>
          <a:xfrm>
            <a:off x="6088868" y="3785403"/>
            <a:ext cx="2569132" cy="2143795"/>
          </a:xfrm>
        </p:spPr>
        <p:txBody>
          <a:bodyPr/>
          <a:lstStyle/>
          <a:p>
            <a:r>
              <a:rPr lang="de-DE" dirty="0" smtClean="0"/>
              <a:t>Implementierung </a:t>
            </a:r>
            <a:r>
              <a:rPr lang="de-DE" dirty="0"/>
              <a:t>mit weniger Qubits möglich</a:t>
            </a:r>
            <a:r>
              <a:rPr lang="de-DE" dirty="0" smtClean="0"/>
              <a:t>!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→ 15 Qubits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Adiabatisches </a:t>
            </a:r>
            <a:r>
              <a:rPr lang="de-DE" dirty="0" err="1" smtClean="0"/>
              <a:t>Quantencomputing</a:t>
            </a:r>
            <a:r>
              <a:rPr lang="de-DE" dirty="0" smtClean="0"/>
              <a:t> &gt; Elisabeth Lobe, Tobias Stollenwerk &gt; 5.5.2015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35" name="Titel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Nutzen der Lösung für Netzwerkoptimierung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971600" y="1340001"/>
            <a:ext cx="4648332" cy="4697238"/>
            <a:chOff x="1475656" y="1340001"/>
            <a:chExt cx="4648332" cy="4697238"/>
          </a:xfrm>
        </p:grpSpPr>
        <p:sp>
          <p:nvSpPr>
            <p:cNvPr id="6" name="Textfeld 5"/>
            <p:cNvSpPr txBox="1"/>
            <p:nvPr/>
          </p:nvSpPr>
          <p:spPr>
            <a:xfrm>
              <a:off x="4918895" y="566790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/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1475656" y="1340001"/>
              <a:ext cx="4648332" cy="4566135"/>
              <a:chOff x="1975896" y="1167121"/>
              <a:chExt cx="4648332" cy="4566135"/>
            </a:xfrm>
          </p:grpSpPr>
          <p:cxnSp>
            <p:nvCxnSpPr>
              <p:cNvPr id="38" name="Gerade Verbindung 37"/>
              <p:cNvCxnSpPr>
                <a:stCxn id="48" idx="3"/>
                <a:endCxn id="52" idx="5"/>
              </p:cNvCxnSpPr>
              <p:nvPr/>
            </p:nvCxnSpPr>
            <p:spPr>
              <a:xfrm flipH="1" flipV="1">
                <a:off x="2620711" y="1228584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>
                <a:stCxn id="48" idx="4"/>
                <a:endCxn id="53" idx="6"/>
              </p:cNvCxnSpPr>
              <p:nvPr/>
            </p:nvCxnSpPr>
            <p:spPr>
              <a:xfrm flipH="1" flipV="1">
                <a:off x="2631256" y="1582919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>
                <a:stCxn id="48" idx="4"/>
                <a:endCxn id="54" idx="6"/>
              </p:cNvCxnSpPr>
              <p:nvPr/>
            </p:nvCxnSpPr>
            <p:spPr>
              <a:xfrm flipH="1">
                <a:off x="2631256" y="1772816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>
                <a:stCxn id="52" idx="4"/>
                <a:endCxn id="49" idx="2"/>
              </p:cNvCxnSpPr>
              <p:nvPr/>
            </p:nvCxnSpPr>
            <p:spPr>
              <a:xfrm>
                <a:off x="2595252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>
                <a:stCxn id="49" idx="3"/>
                <a:endCxn id="53" idx="5"/>
              </p:cNvCxnSpPr>
              <p:nvPr/>
            </p:nvCxnSpPr>
            <p:spPr>
              <a:xfrm flipH="1" flipV="1">
                <a:off x="2620711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>
                <a:stCxn id="50" idx="7"/>
                <a:endCxn id="54" idx="1"/>
              </p:cNvCxnSpPr>
              <p:nvPr/>
            </p:nvCxnSpPr>
            <p:spPr>
              <a:xfrm>
                <a:off x="2430814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>
                <a:stCxn id="50" idx="1"/>
                <a:endCxn id="53" idx="3"/>
              </p:cNvCxnSpPr>
              <p:nvPr/>
            </p:nvCxnSpPr>
            <p:spPr>
              <a:xfrm flipV="1">
                <a:off x="2430814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>
                <a:stCxn id="49" idx="5"/>
                <a:endCxn id="54" idx="7"/>
              </p:cNvCxnSpPr>
              <p:nvPr/>
            </p:nvCxnSpPr>
            <p:spPr>
              <a:xfrm flipH="1">
                <a:off x="2620711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>
                <a:stCxn id="50" idx="2"/>
                <a:endCxn id="52" idx="4"/>
              </p:cNvCxnSpPr>
              <p:nvPr/>
            </p:nvCxnSpPr>
            <p:spPr>
              <a:xfrm flipV="1">
                <a:off x="2405355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>
                <a:stCxn id="51" idx="7"/>
                <a:endCxn id="55" idx="1"/>
              </p:cNvCxnSpPr>
              <p:nvPr/>
            </p:nvCxnSpPr>
            <p:spPr>
              <a:xfrm>
                <a:off x="2051020" y="1798275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/>
              <p:cNvSpPr/>
              <p:nvPr/>
            </p:nvSpPr>
            <p:spPr>
              <a:xfrm rot="5400000">
                <a:off x="3128939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Ellipse 48"/>
              <p:cNvSpPr/>
              <p:nvPr/>
            </p:nvSpPr>
            <p:spPr>
              <a:xfrm rot="5400000">
                <a:off x="2749145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Ellipse 49"/>
              <p:cNvSpPr/>
              <p:nvPr/>
            </p:nvSpPr>
            <p:spPr>
              <a:xfrm rot="5400000">
                <a:off x="2369351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/>
              <p:cNvSpPr/>
              <p:nvPr/>
            </p:nvSpPr>
            <p:spPr>
              <a:xfrm rot="5400000">
                <a:off x="1989557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2559248" y="116712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2559248" y="154691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2559248" y="192670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2559248" y="230650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6" name="Gerade Verbindung 55"/>
              <p:cNvCxnSpPr>
                <a:stCxn id="48" idx="5"/>
                <a:endCxn id="55" idx="7"/>
              </p:cNvCxnSpPr>
              <p:nvPr/>
            </p:nvCxnSpPr>
            <p:spPr>
              <a:xfrm flipH="1">
                <a:off x="2620711" y="1798275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>
                <a:stCxn id="52" idx="3"/>
                <a:endCxn id="51" idx="1"/>
              </p:cNvCxnSpPr>
              <p:nvPr/>
            </p:nvCxnSpPr>
            <p:spPr>
              <a:xfrm flipH="1">
                <a:off x="2051020" y="1228584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>
                <a:stCxn id="49" idx="6"/>
                <a:endCxn id="55" idx="0"/>
              </p:cNvCxnSpPr>
              <p:nvPr/>
            </p:nvCxnSpPr>
            <p:spPr>
              <a:xfrm flipH="1">
                <a:off x="2595252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>
                <a:stCxn id="50" idx="6"/>
                <a:endCxn id="55" idx="0"/>
              </p:cNvCxnSpPr>
              <p:nvPr/>
            </p:nvCxnSpPr>
            <p:spPr>
              <a:xfrm>
                <a:off x="2405355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>
                <a:stCxn id="53" idx="2"/>
                <a:endCxn id="51" idx="0"/>
              </p:cNvCxnSpPr>
              <p:nvPr/>
            </p:nvCxnSpPr>
            <p:spPr>
              <a:xfrm flipH="1">
                <a:off x="2061565" y="1582919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>
                <a:stCxn id="54" idx="2"/>
                <a:endCxn id="51" idx="0"/>
              </p:cNvCxnSpPr>
              <p:nvPr/>
            </p:nvCxnSpPr>
            <p:spPr>
              <a:xfrm flipH="1" flipV="1">
                <a:off x="2061565" y="1772816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>
                <a:stCxn id="72" idx="3"/>
                <a:endCxn id="76" idx="5"/>
              </p:cNvCxnSpPr>
              <p:nvPr/>
            </p:nvCxnSpPr>
            <p:spPr>
              <a:xfrm flipH="1" flipV="1">
                <a:off x="4339058" y="1228584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>
                <a:stCxn id="72" idx="4"/>
                <a:endCxn id="77" idx="6"/>
              </p:cNvCxnSpPr>
              <p:nvPr/>
            </p:nvCxnSpPr>
            <p:spPr>
              <a:xfrm flipH="1" flipV="1">
                <a:off x="4349603" y="1582919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>
                <a:stCxn id="72" idx="4"/>
                <a:endCxn id="78" idx="6"/>
              </p:cNvCxnSpPr>
              <p:nvPr/>
            </p:nvCxnSpPr>
            <p:spPr>
              <a:xfrm flipH="1">
                <a:off x="4349603" y="1772816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>
                <a:stCxn id="76" idx="4"/>
                <a:endCxn id="73" idx="2"/>
              </p:cNvCxnSpPr>
              <p:nvPr/>
            </p:nvCxnSpPr>
            <p:spPr>
              <a:xfrm>
                <a:off x="4313599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/>
              <p:cNvCxnSpPr>
                <a:stCxn id="73" idx="3"/>
                <a:endCxn id="77" idx="5"/>
              </p:cNvCxnSpPr>
              <p:nvPr/>
            </p:nvCxnSpPr>
            <p:spPr>
              <a:xfrm flipH="1" flipV="1">
                <a:off x="4339058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>
                <a:stCxn id="74" idx="7"/>
                <a:endCxn id="78" idx="1"/>
              </p:cNvCxnSpPr>
              <p:nvPr/>
            </p:nvCxnSpPr>
            <p:spPr>
              <a:xfrm>
                <a:off x="4149161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>
                <a:stCxn id="74" idx="1"/>
                <a:endCxn id="77" idx="3"/>
              </p:cNvCxnSpPr>
              <p:nvPr/>
            </p:nvCxnSpPr>
            <p:spPr>
              <a:xfrm flipV="1">
                <a:off x="4149161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>
                <a:stCxn id="73" idx="5"/>
                <a:endCxn id="78" idx="7"/>
              </p:cNvCxnSpPr>
              <p:nvPr/>
            </p:nvCxnSpPr>
            <p:spPr>
              <a:xfrm flipH="1">
                <a:off x="4339058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>
                <a:stCxn id="74" idx="2"/>
                <a:endCxn id="76" idx="4"/>
              </p:cNvCxnSpPr>
              <p:nvPr/>
            </p:nvCxnSpPr>
            <p:spPr>
              <a:xfrm flipV="1">
                <a:off x="4123702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70"/>
              <p:cNvCxnSpPr>
                <a:stCxn id="75" idx="7"/>
                <a:endCxn id="79" idx="1"/>
              </p:cNvCxnSpPr>
              <p:nvPr/>
            </p:nvCxnSpPr>
            <p:spPr>
              <a:xfrm>
                <a:off x="3769367" y="1798275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lipse 71"/>
              <p:cNvSpPr/>
              <p:nvPr/>
            </p:nvSpPr>
            <p:spPr>
              <a:xfrm rot="5400000">
                <a:off x="4847286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Ellipse 72"/>
              <p:cNvSpPr/>
              <p:nvPr/>
            </p:nvSpPr>
            <p:spPr>
              <a:xfrm rot="5400000">
                <a:off x="4467492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/>
              <p:cNvSpPr/>
              <p:nvPr/>
            </p:nvSpPr>
            <p:spPr>
              <a:xfrm rot="5400000">
                <a:off x="4087698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Ellipse 74"/>
              <p:cNvSpPr/>
              <p:nvPr/>
            </p:nvSpPr>
            <p:spPr>
              <a:xfrm rot="5400000">
                <a:off x="3707904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277595" y="116712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4277595" y="154691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4277595" y="192670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4277595" y="230650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0" name="Gerade Verbindung 79"/>
              <p:cNvCxnSpPr>
                <a:stCxn id="72" idx="5"/>
                <a:endCxn id="79" idx="7"/>
              </p:cNvCxnSpPr>
              <p:nvPr/>
            </p:nvCxnSpPr>
            <p:spPr>
              <a:xfrm flipH="1">
                <a:off x="4339058" y="1798275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>
                <a:stCxn id="76" idx="3"/>
                <a:endCxn id="75" idx="1"/>
              </p:cNvCxnSpPr>
              <p:nvPr/>
            </p:nvCxnSpPr>
            <p:spPr>
              <a:xfrm flipH="1">
                <a:off x="3769367" y="1228584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>
                <a:stCxn id="73" idx="6"/>
                <a:endCxn id="79" idx="0"/>
              </p:cNvCxnSpPr>
              <p:nvPr/>
            </p:nvCxnSpPr>
            <p:spPr>
              <a:xfrm flipH="1">
                <a:off x="4313599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>
                <a:stCxn id="74" idx="6"/>
                <a:endCxn id="79" idx="0"/>
              </p:cNvCxnSpPr>
              <p:nvPr/>
            </p:nvCxnSpPr>
            <p:spPr>
              <a:xfrm>
                <a:off x="4123702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>
                <a:stCxn id="77" idx="2"/>
                <a:endCxn id="75" idx="0"/>
              </p:cNvCxnSpPr>
              <p:nvPr/>
            </p:nvCxnSpPr>
            <p:spPr>
              <a:xfrm flipH="1">
                <a:off x="3779912" y="1582919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>
                <a:stCxn id="78" idx="2"/>
                <a:endCxn id="75" idx="0"/>
              </p:cNvCxnSpPr>
              <p:nvPr/>
            </p:nvCxnSpPr>
            <p:spPr>
              <a:xfrm flipH="1" flipV="1">
                <a:off x="3779912" y="1772816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>
                <a:stCxn id="96" idx="3"/>
                <a:endCxn id="100" idx="5"/>
              </p:cNvCxnSpPr>
              <p:nvPr/>
            </p:nvCxnSpPr>
            <p:spPr>
              <a:xfrm flipH="1" flipV="1">
                <a:off x="2610866" y="291439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>
                <a:stCxn id="96" idx="4"/>
                <a:endCxn id="101" idx="6"/>
              </p:cNvCxnSpPr>
              <p:nvPr/>
            </p:nvCxnSpPr>
            <p:spPr>
              <a:xfrm flipH="1" flipV="1">
                <a:off x="2621411" y="326873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>
                <a:stCxn id="96" idx="4"/>
                <a:endCxn id="102" idx="6"/>
              </p:cNvCxnSpPr>
              <p:nvPr/>
            </p:nvCxnSpPr>
            <p:spPr>
              <a:xfrm flipH="1">
                <a:off x="2621411" y="345863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>
                <a:stCxn id="100" idx="4"/>
                <a:endCxn id="97" idx="2"/>
              </p:cNvCxnSpPr>
              <p:nvPr/>
            </p:nvCxnSpPr>
            <p:spPr>
              <a:xfrm>
                <a:off x="2585407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>
                <a:stCxn id="97" idx="3"/>
                <a:endCxn id="101" idx="5"/>
              </p:cNvCxnSpPr>
              <p:nvPr/>
            </p:nvCxnSpPr>
            <p:spPr>
              <a:xfrm flipH="1" flipV="1">
                <a:off x="2610866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>
                <a:stCxn id="98" idx="7"/>
                <a:endCxn id="102" idx="1"/>
              </p:cNvCxnSpPr>
              <p:nvPr/>
            </p:nvCxnSpPr>
            <p:spPr>
              <a:xfrm>
                <a:off x="2420969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>
                <a:stCxn id="98" idx="1"/>
                <a:endCxn id="101" idx="3"/>
              </p:cNvCxnSpPr>
              <p:nvPr/>
            </p:nvCxnSpPr>
            <p:spPr>
              <a:xfrm flipV="1">
                <a:off x="2420969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>
                <a:stCxn id="97" idx="5"/>
                <a:endCxn id="102" idx="7"/>
              </p:cNvCxnSpPr>
              <p:nvPr/>
            </p:nvCxnSpPr>
            <p:spPr>
              <a:xfrm flipH="1">
                <a:off x="2610866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>
                <a:stCxn id="98" idx="2"/>
                <a:endCxn id="100" idx="4"/>
              </p:cNvCxnSpPr>
              <p:nvPr/>
            </p:nvCxnSpPr>
            <p:spPr>
              <a:xfrm flipV="1">
                <a:off x="2395510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/>
              <p:cNvCxnSpPr>
                <a:stCxn id="99" idx="7"/>
                <a:endCxn id="103" idx="1"/>
              </p:cNvCxnSpPr>
              <p:nvPr/>
            </p:nvCxnSpPr>
            <p:spPr>
              <a:xfrm>
                <a:off x="2041175" y="348409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Ellipse 95"/>
              <p:cNvSpPr/>
              <p:nvPr/>
            </p:nvSpPr>
            <p:spPr>
              <a:xfrm rot="5400000">
                <a:off x="3119094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Ellipse 96"/>
              <p:cNvSpPr/>
              <p:nvPr/>
            </p:nvSpPr>
            <p:spPr>
              <a:xfrm rot="5400000">
                <a:off x="2739300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Ellipse 97"/>
              <p:cNvSpPr/>
              <p:nvPr/>
            </p:nvSpPr>
            <p:spPr>
              <a:xfrm rot="5400000">
                <a:off x="2359506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Ellipse 98"/>
              <p:cNvSpPr/>
              <p:nvPr/>
            </p:nvSpPr>
            <p:spPr>
              <a:xfrm rot="5400000">
                <a:off x="1979712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2549403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2549403" y="32327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2549403" y="361252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2549403" y="399231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" name="Gerade Verbindung 103"/>
              <p:cNvCxnSpPr>
                <a:stCxn id="96" idx="5"/>
                <a:endCxn id="103" idx="7"/>
              </p:cNvCxnSpPr>
              <p:nvPr/>
            </p:nvCxnSpPr>
            <p:spPr>
              <a:xfrm flipH="1">
                <a:off x="2610866" y="348409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>
                <a:stCxn id="100" idx="3"/>
                <a:endCxn id="99" idx="1"/>
              </p:cNvCxnSpPr>
              <p:nvPr/>
            </p:nvCxnSpPr>
            <p:spPr>
              <a:xfrm flipH="1">
                <a:off x="2041175" y="291439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>
                <a:stCxn id="97" idx="6"/>
                <a:endCxn id="103" idx="0"/>
              </p:cNvCxnSpPr>
              <p:nvPr/>
            </p:nvCxnSpPr>
            <p:spPr>
              <a:xfrm flipH="1">
                <a:off x="2585407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/>
              <p:cNvCxnSpPr>
                <a:stCxn id="98" idx="6"/>
                <a:endCxn id="103" idx="0"/>
              </p:cNvCxnSpPr>
              <p:nvPr/>
            </p:nvCxnSpPr>
            <p:spPr>
              <a:xfrm>
                <a:off x="2395510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>
                <a:stCxn id="101" idx="2"/>
                <a:endCxn id="99" idx="0"/>
              </p:cNvCxnSpPr>
              <p:nvPr/>
            </p:nvCxnSpPr>
            <p:spPr>
              <a:xfrm flipH="1">
                <a:off x="2051720" y="326873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108"/>
              <p:cNvCxnSpPr>
                <a:stCxn id="102" idx="2"/>
                <a:endCxn id="99" idx="0"/>
              </p:cNvCxnSpPr>
              <p:nvPr/>
            </p:nvCxnSpPr>
            <p:spPr>
              <a:xfrm flipH="1" flipV="1">
                <a:off x="2051720" y="345863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>
                <a:stCxn id="120" idx="3"/>
                <a:endCxn id="124" idx="5"/>
              </p:cNvCxnSpPr>
              <p:nvPr/>
            </p:nvCxnSpPr>
            <p:spPr>
              <a:xfrm flipH="1" flipV="1">
                <a:off x="4339058" y="291439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>
                <a:stCxn id="120" idx="4"/>
                <a:endCxn id="125" idx="6"/>
              </p:cNvCxnSpPr>
              <p:nvPr/>
            </p:nvCxnSpPr>
            <p:spPr>
              <a:xfrm flipH="1" flipV="1">
                <a:off x="4349603" y="326873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>
                <a:stCxn id="120" idx="4"/>
                <a:endCxn id="126" idx="6"/>
              </p:cNvCxnSpPr>
              <p:nvPr/>
            </p:nvCxnSpPr>
            <p:spPr>
              <a:xfrm flipH="1">
                <a:off x="4349603" y="345863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>
                <a:stCxn id="124" idx="4"/>
                <a:endCxn id="121" idx="2"/>
              </p:cNvCxnSpPr>
              <p:nvPr/>
            </p:nvCxnSpPr>
            <p:spPr>
              <a:xfrm>
                <a:off x="4313599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13"/>
              <p:cNvCxnSpPr>
                <a:stCxn id="121" idx="3"/>
                <a:endCxn id="125" idx="5"/>
              </p:cNvCxnSpPr>
              <p:nvPr/>
            </p:nvCxnSpPr>
            <p:spPr>
              <a:xfrm flipH="1" flipV="1">
                <a:off x="4339058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/>
              <p:cNvCxnSpPr>
                <a:stCxn id="122" idx="7"/>
                <a:endCxn id="126" idx="1"/>
              </p:cNvCxnSpPr>
              <p:nvPr/>
            </p:nvCxnSpPr>
            <p:spPr>
              <a:xfrm>
                <a:off x="4149161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/>
              <p:cNvCxnSpPr>
                <a:stCxn id="122" idx="1"/>
                <a:endCxn id="125" idx="3"/>
              </p:cNvCxnSpPr>
              <p:nvPr/>
            </p:nvCxnSpPr>
            <p:spPr>
              <a:xfrm flipV="1">
                <a:off x="4149161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>
                <a:stCxn id="121" idx="5"/>
                <a:endCxn id="126" idx="7"/>
              </p:cNvCxnSpPr>
              <p:nvPr/>
            </p:nvCxnSpPr>
            <p:spPr>
              <a:xfrm flipH="1">
                <a:off x="4339058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>
                <a:stCxn id="122" idx="2"/>
                <a:endCxn id="124" idx="4"/>
              </p:cNvCxnSpPr>
              <p:nvPr/>
            </p:nvCxnSpPr>
            <p:spPr>
              <a:xfrm flipV="1">
                <a:off x="4123702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>
                <a:stCxn id="123" idx="7"/>
                <a:endCxn id="127" idx="1"/>
              </p:cNvCxnSpPr>
              <p:nvPr/>
            </p:nvCxnSpPr>
            <p:spPr>
              <a:xfrm>
                <a:off x="3769367" y="348409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Ellipse 119"/>
              <p:cNvSpPr/>
              <p:nvPr/>
            </p:nvSpPr>
            <p:spPr>
              <a:xfrm rot="5400000">
                <a:off x="4847286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Ellipse 120"/>
              <p:cNvSpPr/>
              <p:nvPr/>
            </p:nvSpPr>
            <p:spPr>
              <a:xfrm rot="5400000">
                <a:off x="4467492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Ellipse 121"/>
              <p:cNvSpPr/>
              <p:nvPr/>
            </p:nvSpPr>
            <p:spPr>
              <a:xfrm rot="5400000">
                <a:off x="4087698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Ellipse 122"/>
              <p:cNvSpPr/>
              <p:nvPr/>
            </p:nvSpPr>
            <p:spPr>
              <a:xfrm rot="5400000">
                <a:off x="3707904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4277595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4277595" y="32327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4277595" y="361252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4277595" y="399231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8" name="Gerade Verbindung 127"/>
              <p:cNvCxnSpPr>
                <a:stCxn id="120" idx="5"/>
                <a:endCxn id="127" idx="7"/>
              </p:cNvCxnSpPr>
              <p:nvPr/>
            </p:nvCxnSpPr>
            <p:spPr>
              <a:xfrm flipH="1">
                <a:off x="4339058" y="348409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>
                <a:stCxn id="124" idx="3"/>
                <a:endCxn id="123" idx="1"/>
              </p:cNvCxnSpPr>
              <p:nvPr/>
            </p:nvCxnSpPr>
            <p:spPr>
              <a:xfrm flipH="1">
                <a:off x="3769367" y="291439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>
                <a:stCxn id="121" idx="6"/>
                <a:endCxn id="127" idx="0"/>
              </p:cNvCxnSpPr>
              <p:nvPr/>
            </p:nvCxnSpPr>
            <p:spPr>
              <a:xfrm flipH="1">
                <a:off x="4313599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>
                <a:stCxn id="122" idx="6"/>
                <a:endCxn id="127" idx="0"/>
              </p:cNvCxnSpPr>
              <p:nvPr/>
            </p:nvCxnSpPr>
            <p:spPr>
              <a:xfrm>
                <a:off x="4123702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>
                <a:stCxn id="125" idx="2"/>
                <a:endCxn id="123" idx="0"/>
              </p:cNvCxnSpPr>
              <p:nvPr/>
            </p:nvCxnSpPr>
            <p:spPr>
              <a:xfrm flipH="1">
                <a:off x="3779912" y="326873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>
                <a:stCxn id="126" idx="2"/>
                <a:endCxn id="123" idx="0"/>
              </p:cNvCxnSpPr>
              <p:nvPr/>
            </p:nvCxnSpPr>
            <p:spPr>
              <a:xfrm flipH="1" flipV="1">
                <a:off x="3779912" y="345863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133"/>
              <p:cNvCxnSpPr/>
              <p:nvPr/>
            </p:nvCxnSpPr>
            <p:spPr>
              <a:xfrm flipH="1">
                <a:off x="2022259" y="179827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134"/>
              <p:cNvCxnSpPr/>
              <p:nvPr/>
            </p:nvCxnSpPr>
            <p:spPr>
              <a:xfrm flipH="1">
                <a:off x="2401395" y="180630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135"/>
              <p:cNvCxnSpPr/>
              <p:nvPr/>
            </p:nvCxnSpPr>
            <p:spPr>
              <a:xfrm flipH="1">
                <a:off x="2780531" y="180882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136"/>
              <p:cNvCxnSpPr/>
              <p:nvPr/>
            </p:nvCxnSpPr>
            <p:spPr>
              <a:xfrm flipH="1">
                <a:off x="3159667" y="181684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137"/>
              <p:cNvCxnSpPr/>
              <p:nvPr/>
            </p:nvCxnSpPr>
            <p:spPr>
              <a:xfrm flipH="1">
                <a:off x="3745882" y="180357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138"/>
              <p:cNvCxnSpPr/>
              <p:nvPr/>
            </p:nvCxnSpPr>
            <p:spPr>
              <a:xfrm flipH="1">
                <a:off x="4125018" y="181160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139"/>
              <p:cNvCxnSpPr/>
              <p:nvPr/>
            </p:nvCxnSpPr>
            <p:spPr>
              <a:xfrm flipH="1">
                <a:off x="4504154" y="181412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140"/>
              <p:cNvCxnSpPr/>
              <p:nvPr/>
            </p:nvCxnSpPr>
            <p:spPr>
              <a:xfrm flipH="1">
                <a:off x="4883290" y="1822149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>
                <a:stCxn id="52" idx="6"/>
                <a:endCxn id="76" idx="2"/>
              </p:cNvCxnSpPr>
              <p:nvPr/>
            </p:nvCxnSpPr>
            <p:spPr>
              <a:xfrm>
                <a:off x="2631256" y="1203125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142"/>
              <p:cNvCxnSpPr/>
              <p:nvPr/>
            </p:nvCxnSpPr>
            <p:spPr>
              <a:xfrm>
                <a:off x="2631255" y="1582919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143"/>
              <p:cNvCxnSpPr/>
              <p:nvPr/>
            </p:nvCxnSpPr>
            <p:spPr>
              <a:xfrm>
                <a:off x="2641801" y="1962713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144"/>
              <p:cNvCxnSpPr/>
              <p:nvPr/>
            </p:nvCxnSpPr>
            <p:spPr>
              <a:xfrm>
                <a:off x="2641801" y="2342507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145"/>
              <p:cNvCxnSpPr/>
              <p:nvPr/>
            </p:nvCxnSpPr>
            <p:spPr>
              <a:xfrm>
                <a:off x="2620711" y="288894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146"/>
              <p:cNvCxnSpPr/>
              <p:nvPr/>
            </p:nvCxnSpPr>
            <p:spPr>
              <a:xfrm>
                <a:off x="2620710" y="326873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147"/>
              <p:cNvCxnSpPr/>
              <p:nvPr/>
            </p:nvCxnSpPr>
            <p:spPr>
              <a:xfrm>
                <a:off x="2631256" y="364852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148"/>
              <p:cNvCxnSpPr/>
              <p:nvPr/>
            </p:nvCxnSpPr>
            <p:spPr>
              <a:xfrm>
                <a:off x="2631256" y="402832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149"/>
              <p:cNvCxnSpPr/>
              <p:nvPr/>
            </p:nvCxnSpPr>
            <p:spPr>
              <a:xfrm>
                <a:off x="4339058" y="1205497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150"/>
              <p:cNvCxnSpPr/>
              <p:nvPr/>
            </p:nvCxnSpPr>
            <p:spPr>
              <a:xfrm>
                <a:off x="4339057" y="1585291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151"/>
              <p:cNvCxnSpPr/>
              <p:nvPr/>
            </p:nvCxnSpPr>
            <p:spPr>
              <a:xfrm>
                <a:off x="4349603" y="1965085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152"/>
              <p:cNvCxnSpPr/>
              <p:nvPr/>
            </p:nvCxnSpPr>
            <p:spPr>
              <a:xfrm>
                <a:off x="4349603" y="2344879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153"/>
              <p:cNvCxnSpPr/>
              <p:nvPr/>
            </p:nvCxnSpPr>
            <p:spPr>
              <a:xfrm>
                <a:off x="4355276" y="288894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154"/>
              <p:cNvCxnSpPr/>
              <p:nvPr/>
            </p:nvCxnSpPr>
            <p:spPr>
              <a:xfrm>
                <a:off x="4355275" y="326873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155"/>
              <p:cNvCxnSpPr/>
              <p:nvPr/>
            </p:nvCxnSpPr>
            <p:spPr>
              <a:xfrm>
                <a:off x="4365821" y="364852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156"/>
              <p:cNvCxnSpPr/>
              <p:nvPr/>
            </p:nvCxnSpPr>
            <p:spPr>
              <a:xfrm>
                <a:off x="4365821" y="402832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157"/>
              <p:cNvCxnSpPr>
                <a:stCxn id="168" idx="3"/>
                <a:endCxn id="172" idx="5"/>
              </p:cNvCxnSpPr>
              <p:nvPr/>
            </p:nvCxnSpPr>
            <p:spPr>
              <a:xfrm flipH="1" flipV="1">
                <a:off x="2607050" y="458332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158"/>
              <p:cNvCxnSpPr>
                <a:stCxn id="168" idx="4"/>
                <a:endCxn id="173" idx="6"/>
              </p:cNvCxnSpPr>
              <p:nvPr/>
            </p:nvCxnSpPr>
            <p:spPr>
              <a:xfrm flipH="1" flipV="1">
                <a:off x="2617595" y="493766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159"/>
              <p:cNvCxnSpPr>
                <a:stCxn id="168" idx="4"/>
                <a:endCxn id="174" idx="6"/>
              </p:cNvCxnSpPr>
              <p:nvPr/>
            </p:nvCxnSpPr>
            <p:spPr>
              <a:xfrm flipH="1">
                <a:off x="2617595" y="512756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160"/>
              <p:cNvCxnSpPr>
                <a:stCxn id="172" idx="4"/>
                <a:endCxn id="169" idx="2"/>
              </p:cNvCxnSpPr>
              <p:nvPr/>
            </p:nvCxnSpPr>
            <p:spPr>
              <a:xfrm>
                <a:off x="2581591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161"/>
              <p:cNvCxnSpPr>
                <a:stCxn id="169" idx="3"/>
                <a:endCxn id="173" idx="5"/>
              </p:cNvCxnSpPr>
              <p:nvPr/>
            </p:nvCxnSpPr>
            <p:spPr>
              <a:xfrm flipH="1" flipV="1">
                <a:off x="2607050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162"/>
              <p:cNvCxnSpPr>
                <a:stCxn id="170" idx="7"/>
                <a:endCxn id="174" idx="1"/>
              </p:cNvCxnSpPr>
              <p:nvPr/>
            </p:nvCxnSpPr>
            <p:spPr>
              <a:xfrm>
                <a:off x="2417153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163"/>
              <p:cNvCxnSpPr>
                <a:stCxn id="170" idx="1"/>
                <a:endCxn id="173" idx="3"/>
              </p:cNvCxnSpPr>
              <p:nvPr/>
            </p:nvCxnSpPr>
            <p:spPr>
              <a:xfrm flipV="1">
                <a:off x="2417153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164"/>
              <p:cNvCxnSpPr>
                <a:stCxn id="169" idx="5"/>
                <a:endCxn id="174" idx="7"/>
              </p:cNvCxnSpPr>
              <p:nvPr/>
            </p:nvCxnSpPr>
            <p:spPr>
              <a:xfrm flipH="1">
                <a:off x="2607050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165"/>
              <p:cNvCxnSpPr>
                <a:stCxn id="170" idx="2"/>
                <a:endCxn id="172" idx="4"/>
              </p:cNvCxnSpPr>
              <p:nvPr/>
            </p:nvCxnSpPr>
            <p:spPr>
              <a:xfrm flipV="1">
                <a:off x="2391694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166"/>
              <p:cNvCxnSpPr>
                <a:stCxn id="171" idx="7"/>
                <a:endCxn id="175" idx="1"/>
              </p:cNvCxnSpPr>
              <p:nvPr/>
            </p:nvCxnSpPr>
            <p:spPr>
              <a:xfrm>
                <a:off x="2037359" y="515302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Ellipse 167"/>
              <p:cNvSpPr/>
              <p:nvPr/>
            </p:nvSpPr>
            <p:spPr>
              <a:xfrm rot="5400000">
                <a:off x="3115278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Ellipse 168"/>
              <p:cNvSpPr/>
              <p:nvPr/>
            </p:nvSpPr>
            <p:spPr>
              <a:xfrm rot="5400000">
                <a:off x="2735484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Ellipse 169"/>
              <p:cNvSpPr/>
              <p:nvPr/>
            </p:nvSpPr>
            <p:spPr>
              <a:xfrm rot="5400000">
                <a:off x="2355690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Ellipse 170"/>
              <p:cNvSpPr/>
              <p:nvPr/>
            </p:nvSpPr>
            <p:spPr>
              <a:xfrm rot="5400000">
                <a:off x="1975896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2545587" y="45218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2545587" y="49016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2545587" y="528145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2545587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76" name="Gerade Verbindung 175"/>
              <p:cNvCxnSpPr>
                <a:stCxn id="168" idx="5"/>
                <a:endCxn id="175" idx="7"/>
              </p:cNvCxnSpPr>
              <p:nvPr/>
            </p:nvCxnSpPr>
            <p:spPr>
              <a:xfrm flipH="1">
                <a:off x="2607050" y="515302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76"/>
              <p:cNvCxnSpPr>
                <a:stCxn id="172" idx="3"/>
                <a:endCxn id="171" idx="1"/>
              </p:cNvCxnSpPr>
              <p:nvPr/>
            </p:nvCxnSpPr>
            <p:spPr>
              <a:xfrm flipH="1">
                <a:off x="2037359" y="458332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77"/>
              <p:cNvCxnSpPr>
                <a:stCxn id="169" idx="6"/>
                <a:endCxn id="175" idx="0"/>
              </p:cNvCxnSpPr>
              <p:nvPr/>
            </p:nvCxnSpPr>
            <p:spPr>
              <a:xfrm flipH="1">
                <a:off x="2581591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178"/>
              <p:cNvCxnSpPr>
                <a:stCxn id="170" idx="6"/>
                <a:endCxn id="175" idx="0"/>
              </p:cNvCxnSpPr>
              <p:nvPr/>
            </p:nvCxnSpPr>
            <p:spPr>
              <a:xfrm>
                <a:off x="2391694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179"/>
              <p:cNvCxnSpPr>
                <a:stCxn id="173" idx="2"/>
                <a:endCxn id="171" idx="0"/>
              </p:cNvCxnSpPr>
              <p:nvPr/>
            </p:nvCxnSpPr>
            <p:spPr>
              <a:xfrm flipH="1">
                <a:off x="2047904" y="493766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180"/>
              <p:cNvCxnSpPr>
                <a:stCxn id="174" idx="2"/>
                <a:endCxn id="171" idx="0"/>
              </p:cNvCxnSpPr>
              <p:nvPr/>
            </p:nvCxnSpPr>
            <p:spPr>
              <a:xfrm flipH="1" flipV="1">
                <a:off x="2047904" y="512756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 Verbindung 181"/>
              <p:cNvCxnSpPr>
                <a:stCxn id="192" idx="3"/>
                <a:endCxn id="196" idx="5"/>
              </p:cNvCxnSpPr>
              <p:nvPr/>
            </p:nvCxnSpPr>
            <p:spPr>
              <a:xfrm flipH="1" flipV="1">
                <a:off x="4335242" y="458332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 Verbindung 182"/>
              <p:cNvCxnSpPr>
                <a:stCxn id="192" idx="4"/>
                <a:endCxn id="197" idx="6"/>
              </p:cNvCxnSpPr>
              <p:nvPr/>
            </p:nvCxnSpPr>
            <p:spPr>
              <a:xfrm flipH="1" flipV="1">
                <a:off x="4345787" y="493766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 Verbindung 183"/>
              <p:cNvCxnSpPr>
                <a:stCxn id="192" idx="4"/>
                <a:endCxn id="198" idx="6"/>
              </p:cNvCxnSpPr>
              <p:nvPr/>
            </p:nvCxnSpPr>
            <p:spPr>
              <a:xfrm flipH="1">
                <a:off x="4345787" y="512756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 Verbindung 184"/>
              <p:cNvCxnSpPr>
                <a:stCxn id="196" idx="4"/>
                <a:endCxn id="193" idx="2"/>
              </p:cNvCxnSpPr>
              <p:nvPr/>
            </p:nvCxnSpPr>
            <p:spPr>
              <a:xfrm>
                <a:off x="4309783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 Verbindung 185"/>
              <p:cNvCxnSpPr>
                <a:stCxn id="193" idx="3"/>
                <a:endCxn id="197" idx="5"/>
              </p:cNvCxnSpPr>
              <p:nvPr/>
            </p:nvCxnSpPr>
            <p:spPr>
              <a:xfrm flipH="1" flipV="1">
                <a:off x="4335242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 Verbindung 186"/>
              <p:cNvCxnSpPr>
                <a:stCxn id="194" idx="7"/>
                <a:endCxn id="198" idx="1"/>
              </p:cNvCxnSpPr>
              <p:nvPr/>
            </p:nvCxnSpPr>
            <p:spPr>
              <a:xfrm>
                <a:off x="4145345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 Verbindung 187"/>
              <p:cNvCxnSpPr>
                <a:stCxn id="194" idx="1"/>
                <a:endCxn id="197" idx="3"/>
              </p:cNvCxnSpPr>
              <p:nvPr/>
            </p:nvCxnSpPr>
            <p:spPr>
              <a:xfrm flipV="1">
                <a:off x="4145345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 Verbindung 188"/>
              <p:cNvCxnSpPr>
                <a:stCxn id="193" idx="5"/>
                <a:endCxn id="198" idx="7"/>
              </p:cNvCxnSpPr>
              <p:nvPr/>
            </p:nvCxnSpPr>
            <p:spPr>
              <a:xfrm flipH="1">
                <a:off x="4335242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 Verbindung 189"/>
              <p:cNvCxnSpPr>
                <a:stCxn id="194" idx="2"/>
                <a:endCxn id="196" idx="4"/>
              </p:cNvCxnSpPr>
              <p:nvPr/>
            </p:nvCxnSpPr>
            <p:spPr>
              <a:xfrm flipV="1">
                <a:off x="4119886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 Verbindung 190"/>
              <p:cNvCxnSpPr>
                <a:stCxn id="195" idx="7"/>
                <a:endCxn id="199" idx="1"/>
              </p:cNvCxnSpPr>
              <p:nvPr/>
            </p:nvCxnSpPr>
            <p:spPr>
              <a:xfrm>
                <a:off x="3765551" y="515302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Ellipse 191"/>
              <p:cNvSpPr/>
              <p:nvPr/>
            </p:nvSpPr>
            <p:spPr>
              <a:xfrm rot="5400000">
                <a:off x="4843470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Ellipse 192"/>
              <p:cNvSpPr/>
              <p:nvPr/>
            </p:nvSpPr>
            <p:spPr>
              <a:xfrm rot="5400000">
                <a:off x="4463676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Ellipse 193"/>
              <p:cNvSpPr/>
              <p:nvPr/>
            </p:nvSpPr>
            <p:spPr>
              <a:xfrm rot="5400000">
                <a:off x="4083882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Ellipse 194"/>
              <p:cNvSpPr/>
              <p:nvPr/>
            </p:nvSpPr>
            <p:spPr>
              <a:xfrm rot="5400000">
                <a:off x="3704088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Ellipse 195"/>
              <p:cNvSpPr/>
              <p:nvPr/>
            </p:nvSpPr>
            <p:spPr>
              <a:xfrm>
                <a:off x="4273779" y="45218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4273779" y="49016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4273779" y="528145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4273779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00" name="Gerade Verbindung 199"/>
              <p:cNvCxnSpPr>
                <a:stCxn id="192" idx="5"/>
                <a:endCxn id="199" idx="7"/>
              </p:cNvCxnSpPr>
              <p:nvPr/>
            </p:nvCxnSpPr>
            <p:spPr>
              <a:xfrm flipH="1">
                <a:off x="4335242" y="515302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 Verbindung 200"/>
              <p:cNvCxnSpPr>
                <a:stCxn id="196" idx="3"/>
                <a:endCxn id="195" idx="1"/>
              </p:cNvCxnSpPr>
              <p:nvPr/>
            </p:nvCxnSpPr>
            <p:spPr>
              <a:xfrm flipH="1">
                <a:off x="3765551" y="458332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 Verbindung 201"/>
              <p:cNvCxnSpPr>
                <a:stCxn id="193" idx="6"/>
                <a:endCxn id="199" idx="0"/>
              </p:cNvCxnSpPr>
              <p:nvPr/>
            </p:nvCxnSpPr>
            <p:spPr>
              <a:xfrm flipH="1">
                <a:off x="4309783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 Verbindung 202"/>
              <p:cNvCxnSpPr>
                <a:stCxn id="194" idx="6"/>
                <a:endCxn id="199" idx="0"/>
              </p:cNvCxnSpPr>
              <p:nvPr/>
            </p:nvCxnSpPr>
            <p:spPr>
              <a:xfrm>
                <a:off x="4119886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 Verbindung 203"/>
              <p:cNvCxnSpPr>
                <a:stCxn id="197" idx="2"/>
                <a:endCxn id="195" idx="0"/>
              </p:cNvCxnSpPr>
              <p:nvPr/>
            </p:nvCxnSpPr>
            <p:spPr>
              <a:xfrm flipH="1">
                <a:off x="3776096" y="493766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 Verbindung 204"/>
              <p:cNvCxnSpPr>
                <a:stCxn id="198" idx="2"/>
                <a:endCxn id="195" idx="0"/>
              </p:cNvCxnSpPr>
              <p:nvPr/>
            </p:nvCxnSpPr>
            <p:spPr>
              <a:xfrm flipH="1" flipV="1">
                <a:off x="3776096" y="512756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 Verbindung 205"/>
              <p:cNvCxnSpPr/>
              <p:nvPr/>
            </p:nvCxnSpPr>
            <p:spPr>
              <a:xfrm flipH="1">
                <a:off x="2018443" y="3467128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 Verbindung 206"/>
              <p:cNvCxnSpPr/>
              <p:nvPr/>
            </p:nvCxnSpPr>
            <p:spPr>
              <a:xfrm flipH="1">
                <a:off x="2397579" y="3475158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 Verbindung 207"/>
              <p:cNvCxnSpPr/>
              <p:nvPr/>
            </p:nvCxnSpPr>
            <p:spPr>
              <a:xfrm flipH="1">
                <a:off x="2776715" y="3477673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 Verbindung 208"/>
              <p:cNvCxnSpPr/>
              <p:nvPr/>
            </p:nvCxnSpPr>
            <p:spPr>
              <a:xfrm flipH="1">
                <a:off x="3155851" y="348570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 Verbindung 209"/>
              <p:cNvCxnSpPr/>
              <p:nvPr/>
            </p:nvCxnSpPr>
            <p:spPr>
              <a:xfrm flipH="1">
                <a:off x="3742066" y="347243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Gerade Verbindung 210"/>
              <p:cNvCxnSpPr/>
              <p:nvPr/>
            </p:nvCxnSpPr>
            <p:spPr>
              <a:xfrm flipH="1">
                <a:off x="4121202" y="348046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Gerade Verbindung 211"/>
              <p:cNvCxnSpPr/>
              <p:nvPr/>
            </p:nvCxnSpPr>
            <p:spPr>
              <a:xfrm flipH="1">
                <a:off x="4500338" y="348297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Gerade Verbindung 212"/>
              <p:cNvCxnSpPr/>
              <p:nvPr/>
            </p:nvCxnSpPr>
            <p:spPr>
              <a:xfrm flipH="1">
                <a:off x="4879474" y="349100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Gerade Verbindung 213"/>
              <p:cNvCxnSpPr/>
              <p:nvPr/>
            </p:nvCxnSpPr>
            <p:spPr>
              <a:xfrm>
                <a:off x="2616895" y="455787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214"/>
              <p:cNvCxnSpPr/>
              <p:nvPr/>
            </p:nvCxnSpPr>
            <p:spPr>
              <a:xfrm>
                <a:off x="2616894" y="493766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215"/>
              <p:cNvCxnSpPr/>
              <p:nvPr/>
            </p:nvCxnSpPr>
            <p:spPr>
              <a:xfrm>
                <a:off x="2627440" y="531745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 Verbindung 216"/>
              <p:cNvCxnSpPr/>
              <p:nvPr/>
            </p:nvCxnSpPr>
            <p:spPr>
              <a:xfrm>
                <a:off x="2627440" y="569725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 Verbindung 217"/>
              <p:cNvCxnSpPr/>
              <p:nvPr/>
            </p:nvCxnSpPr>
            <p:spPr>
              <a:xfrm>
                <a:off x="4351460" y="455787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Gerade Verbindung 218"/>
              <p:cNvCxnSpPr/>
              <p:nvPr/>
            </p:nvCxnSpPr>
            <p:spPr>
              <a:xfrm>
                <a:off x="4351459" y="493766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 Verbindung 219"/>
              <p:cNvCxnSpPr/>
              <p:nvPr/>
            </p:nvCxnSpPr>
            <p:spPr>
              <a:xfrm>
                <a:off x="4362005" y="531745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 Verbindung 220"/>
              <p:cNvCxnSpPr/>
              <p:nvPr/>
            </p:nvCxnSpPr>
            <p:spPr>
              <a:xfrm>
                <a:off x="4362005" y="569725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 Verbindung 221"/>
              <p:cNvCxnSpPr>
                <a:stCxn id="232" idx="3"/>
                <a:endCxn id="236" idx="5"/>
              </p:cNvCxnSpPr>
              <p:nvPr/>
            </p:nvCxnSpPr>
            <p:spPr>
              <a:xfrm flipH="1" flipV="1">
                <a:off x="6043992" y="1228584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 Verbindung 222"/>
              <p:cNvCxnSpPr>
                <a:stCxn id="232" idx="4"/>
                <a:endCxn id="237" idx="6"/>
              </p:cNvCxnSpPr>
              <p:nvPr/>
            </p:nvCxnSpPr>
            <p:spPr>
              <a:xfrm flipH="1" flipV="1">
                <a:off x="6054537" y="1582919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 Verbindung 223"/>
              <p:cNvCxnSpPr>
                <a:stCxn id="232" idx="4"/>
                <a:endCxn id="238" idx="6"/>
              </p:cNvCxnSpPr>
              <p:nvPr/>
            </p:nvCxnSpPr>
            <p:spPr>
              <a:xfrm flipH="1">
                <a:off x="6054537" y="1772816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 Verbindung 224"/>
              <p:cNvCxnSpPr>
                <a:stCxn id="236" idx="4"/>
                <a:endCxn id="233" idx="2"/>
              </p:cNvCxnSpPr>
              <p:nvPr/>
            </p:nvCxnSpPr>
            <p:spPr>
              <a:xfrm>
                <a:off x="6018533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 Verbindung 225"/>
              <p:cNvCxnSpPr>
                <a:stCxn id="233" idx="3"/>
                <a:endCxn id="237" idx="5"/>
              </p:cNvCxnSpPr>
              <p:nvPr/>
            </p:nvCxnSpPr>
            <p:spPr>
              <a:xfrm flipH="1" flipV="1">
                <a:off x="6043992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Gerade Verbindung 226"/>
              <p:cNvCxnSpPr>
                <a:stCxn id="234" idx="7"/>
                <a:endCxn id="238" idx="1"/>
              </p:cNvCxnSpPr>
              <p:nvPr/>
            </p:nvCxnSpPr>
            <p:spPr>
              <a:xfrm>
                <a:off x="5854095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Gerade Verbindung 227"/>
              <p:cNvCxnSpPr>
                <a:stCxn id="234" idx="1"/>
                <a:endCxn id="237" idx="3"/>
              </p:cNvCxnSpPr>
              <p:nvPr/>
            </p:nvCxnSpPr>
            <p:spPr>
              <a:xfrm flipV="1">
                <a:off x="5854095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Gerade Verbindung 228"/>
              <p:cNvCxnSpPr>
                <a:stCxn id="233" idx="5"/>
                <a:endCxn id="238" idx="7"/>
              </p:cNvCxnSpPr>
              <p:nvPr/>
            </p:nvCxnSpPr>
            <p:spPr>
              <a:xfrm flipH="1">
                <a:off x="6043992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 Verbindung 229"/>
              <p:cNvCxnSpPr>
                <a:stCxn id="234" idx="2"/>
                <a:endCxn id="236" idx="4"/>
              </p:cNvCxnSpPr>
              <p:nvPr/>
            </p:nvCxnSpPr>
            <p:spPr>
              <a:xfrm flipV="1">
                <a:off x="5828636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 Verbindung 230"/>
              <p:cNvCxnSpPr>
                <a:stCxn id="235" idx="7"/>
                <a:endCxn id="239" idx="1"/>
              </p:cNvCxnSpPr>
              <p:nvPr/>
            </p:nvCxnSpPr>
            <p:spPr>
              <a:xfrm>
                <a:off x="5474301" y="1798275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Ellipse 231"/>
              <p:cNvSpPr/>
              <p:nvPr/>
            </p:nvSpPr>
            <p:spPr>
              <a:xfrm rot="5400000">
                <a:off x="6552220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Ellipse 232"/>
              <p:cNvSpPr/>
              <p:nvPr/>
            </p:nvSpPr>
            <p:spPr>
              <a:xfrm rot="5400000">
                <a:off x="6172426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Ellipse 233"/>
              <p:cNvSpPr/>
              <p:nvPr/>
            </p:nvSpPr>
            <p:spPr>
              <a:xfrm rot="5400000">
                <a:off x="5792632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Ellipse 234"/>
              <p:cNvSpPr/>
              <p:nvPr/>
            </p:nvSpPr>
            <p:spPr>
              <a:xfrm rot="5400000">
                <a:off x="5412838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Ellipse 235"/>
              <p:cNvSpPr/>
              <p:nvPr/>
            </p:nvSpPr>
            <p:spPr>
              <a:xfrm>
                <a:off x="5982529" y="116712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5982529" y="154691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Ellipse 237"/>
              <p:cNvSpPr/>
              <p:nvPr/>
            </p:nvSpPr>
            <p:spPr>
              <a:xfrm>
                <a:off x="5982529" y="192670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5982529" y="230650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0" name="Gerade Verbindung 239"/>
              <p:cNvCxnSpPr>
                <a:stCxn id="232" idx="5"/>
                <a:endCxn id="239" idx="7"/>
              </p:cNvCxnSpPr>
              <p:nvPr/>
            </p:nvCxnSpPr>
            <p:spPr>
              <a:xfrm flipH="1">
                <a:off x="6043992" y="1798275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 Verbindung 240"/>
              <p:cNvCxnSpPr>
                <a:stCxn id="236" idx="3"/>
                <a:endCxn id="235" idx="1"/>
              </p:cNvCxnSpPr>
              <p:nvPr/>
            </p:nvCxnSpPr>
            <p:spPr>
              <a:xfrm flipH="1">
                <a:off x="5474301" y="1228584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Gerade Verbindung 241"/>
              <p:cNvCxnSpPr>
                <a:stCxn id="233" idx="6"/>
                <a:endCxn id="239" idx="0"/>
              </p:cNvCxnSpPr>
              <p:nvPr/>
            </p:nvCxnSpPr>
            <p:spPr>
              <a:xfrm flipH="1">
                <a:off x="6018533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 Verbindung 242"/>
              <p:cNvCxnSpPr>
                <a:stCxn id="234" idx="6"/>
                <a:endCxn id="239" idx="0"/>
              </p:cNvCxnSpPr>
              <p:nvPr/>
            </p:nvCxnSpPr>
            <p:spPr>
              <a:xfrm>
                <a:off x="5828636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Gerade Verbindung 243"/>
              <p:cNvCxnSpPr>
                <a:stCxn id="237" idx="2"/>
                <a:endCxn id="235" idx="0"/>
              </p:cNvCxnSpPr>
              <p:nvPr/>
            </p:nvCxnSpPr>
            <p:spPr>
              <a:xfrm flipH="1">
                <a:off x="5484846" y="1582919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 Verbindung 244"/>
              <p:cNvCxnSpPr>
                <a:stCxn id="238" idx="2"/>
                <a:endCxn id="235" idx="0"/>
              </p:cNvCxnSpPr>
              <p:nvPr/>
            </p:nvCxnSpPr>
            <p:spPr>
              <a:xfrm flipH="1" flipV="1">
                <a:off x="5484846" y="1772816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 Verbindung 245"/>
              <p:cNvCxnSpPr>
                <a:stCxn id="256" idx="3"/>
                <a:endCxn id="260" idx="5"/>
              </p:cNvCxnSpPr>
              <p:nvPr/>
            </p:nvCxnSpPr>
            <p:spPr>
              <a:xfrm flipH="1" flipV="1">
                <a:off x="6043992" y="291439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 Verbindung 246"/>
              <p:cNvCxnSpPr>
                <a:stCxn id="256" idx="4"/>
                <a:endCxn id="261" idx="6"/>
              </p:cNvCxnSpPr>
              <p:nvPr/>
            </p:nvCxnSpPr>
            <p:spPr>
              <a:xfrm flipH="1" flipV="1">
                <a:off x="6054537" y="326873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 Verbindung 247"/>
              <p:cNvCxnSpPr>
                <a:stCxn id="256" idx="4"/>
                <a:endCxn id="262" idx="6"/>
              </p:cNvCxnSpPr>
              <p:nvPr/>
            </p:nvCxnSpPr>
            <p:spPr>
              <a:xfrm flipH="1">
                <a:off x="6054537" y="345863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 Verbindung 248"/>
              <p:cNvCxnSpPr>
                <a:stCxn id="260" idx="4"/>
                <a:endCxn id="257" idx="2"/>
              </p:cNvCxnSpPr>
              <p:nvPr/>
            </p:nvCxnSpPr>
            <p:spPr>
              <a:xfrm>
                <a:off x="6018533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 Verbindung 249"/>
              <p:cNvCxnSpPr>
                <a:stCxn id="257" idx="3"/>
                <a:endCxn id="261" idx="5"/>
              </p:cNvCxnSpPr>
              <p:nvPr/>
            </p:nvCxnSpPr>
            <p:spPr>
              <a:xfrm flipH="1" flipV="1">
                <a:off x="6043992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 Verbindung 250"/>
              <p:cNvCxnSpPr>
                <a:stCxn id="258" idx="7"/>
                <a:endCxn id="262" idx="1"/>
              </p:cNvCxnSpPr>
              <p:nvPr/>
            </p:nvCxnSpPr>
            <p:spPr>
              <a:xfrm>
                <a:off x="5854095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 Verbindung 251"/>
              <p:cNvCxnSpPr>
                <a:stCxn id="258" idx="1"/>
                <a:endCxn id="261" idx="3"/>
              </p:cNvCxnSpPr>
              <p:nvPr/>
            </p:nvCxnSpPr>
            <p:spPr>
              <a:xfrm flipV="1">
                <a:off x="5854095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 Verbindung 252"/>
              <p:cNvCxnSpPr>
                <a:stCxn id="257" idx="5"/>
                <a:endCxn id="262" idx="7"/>
              </p:cNvCxnSpPr>
              <p:nvPr/>
            </p:nvCxnSpPr>
            <p:spPr>
              <a:xfrm flipH="1">
                <a:off x="6043992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 Verbindung 253"/>
              <p:cNvCxnSpPr>
                <a:stCxn id="258" idx="2"/>
                <a:endCxn id="260" idx="4"/>
              </p:cNvCxnSpPr>
              <p:nvPr/>
            </p:nvCxnSpPr>
            <p:spPr>
              <a:xfrm flipV="1">
                <a:off x="5828636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 Verbindung 254"/>
              <p:cNvCxnSpPr>
                <a:stCxn id="259" idx="7"/>
                <a:endCxn id="263" idx="1"/>
              </p:cNvCxnSpPr>
              <p:nvPr/>
            </p:nvCxnSpPr>
            <p:spPr>
              <a:xfrm>
                <a:off x="5474301" y="348409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Ellipse 255"/>
              <p:cNvSpPr/>
              <p:nvPr/>
            </p:nvSpPr>
            <p:spPr>
              <a:xfrm rot="5400000">
                <a:off x="6552220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Ellipse 256"/>
              <p:cNvSpPr/>
              <p:nvPr/>
            </p:nvSpPr>
            <p:spPr>
              <a:xfrm rot="5400000">
                <a:off x="6172426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Ellipse 257"/>
              <p:cNvSpPr/>
              <p:nvPr/>
            </p:nvSpPr>
            <p:spPr>
              <a:xfrm rot="5400000">
                <a:off x="5792632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Ellipse 258"/>
              <p:cNvSpPr/>
              <p:nvPr/>
            </p:nvSpPr>
            <p:spPr>
              <a:xfrm rot="5400000">
                <a:off x="5412838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Ellipse 259"/>
              <p:cNvSpPr/>
              <p:nvPr/>
            </p:nvSpPr>
            <p:spPr>
              <a:xfrm>
                <a:off x="5982529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Ellipse 260"/>
              <p:cNvSpPr/>
              <p:nvPr/>
            </p:nvSpPr>
            <p:spPr>
              <a:xfrm>
                <a:off x="5982529" y="32327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2" name="Ellipse 261"/>
              <p:cNvSpPr/>
              <p:nvPr/>
            </p:nvSpPr>
            <p:spPr>
              <a:xfrm>
                <a:off x="5982529" y="361252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Ellipse 262"/>
              <p:cNvSpPr/>
              <p:nvPr/>
            </p:nvSpPr>
            <p:spPr>
              <a:xfrm>
                <a:off x="5982529" y="399231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4" name="Gerade Verbindung 263"/>
              <p:cNvCxnSpPr>
                <a:stCxn id="256" idx="5"/>
                <a:endCxn id="263" idx="7"/>
              </p:cNvCxnSpPr>
              <p:nvPr/>
            </p:nvCxnSpPr>
            <p:spPr>
              <a:xfrm flipH="1">
                <a:off x="6043992" y="348409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 Verbindung 264"/>
              <p:cNvCxnSpPr>
                <a:stCxn id="260" idx="3"/>
                <a:endCxn id="259" idx="1"/>
              </p:cNvCxnSpPr>
              <p:nvPr/>
            </p:nvCxnSpPr>
            <p:spPr>
              <a:xfrm flipH="1">
                <a:off x="5474301" y="291439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 Verbindung 265"/>
              <p:cNvCxnSpPr>
                <a:stCxn id="257" idx="6"/>
                <a:endCxn id="263" idx="0"/>
              </p:cNvCxnSpPr>
              <p:nvPr/>
            </p:nvCxnSpPr>
            <p:spPr>
              <a:xfrm flipH="1">
                <a:off x="6018533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 Verbindung 266"/>
              <p:cNvCxnSpPr>
                <a:stCxn id="258" idx="6"/>
                <a:endCxn id="263" idx="0"/>
              </p:cNvCxnSpPr>
              <p:nvPr/>
            </p:nvCxnSpPr>
            <p:spPr>
              <a:xfrm>
                <a:off x="5828636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 Verbindung 267"/>
              <p:cNvCxnSpPr>
                <a:stCxn id="261" idx="2"/>
                <a:endCxn id="259" idx="0"/>
              </p:cNvCxnSpPr>
              <p:nvPr/>
            </p:nvCxnSpPr>
            <p:spPr>
              <a:xfrm flipH="1">
                <a:off x="5484846" y="326873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 Verbindung 268"/>
              <p:cNvCxnSpPr>
                <a:stCxn id="262" idx="2"/>
                <a:endCxn id="259" idx="0"/>
              </p:cNvCxnSpPr>
              <p:nvPr/>
            </p:nvCxnSpPr>
            <p:spPr>
              <a:xfrm flipH="1" flipV="1">
                <a:off x="5484846" y="345863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 Verbindung 269"/>
              <p:cNvCxnSpPr/>
              <p:nvPr/>
            </p:nvCxnSpPr>
            <p:spPr>
              <a:xfrm flipH="1">
                <a:off x="5450816" y="180357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 Verbindung 270"/>
              <p:cNvCxnSpPr/>
              <p:nvPr/>
            </p:nvCxnSpPr>
            <p:spPr>
              <a:xfrm flipH="1">
                <a:off x="5829952" y="181160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/>
              <p:cNvCxnSpPr/>
              <p:nvPr/>
            </p:nvCxnSpPr>
            <p:spPr>
              <a:xfrm flipH="1">
                <a:off x="6209088" y="181412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 Verbindung 272"/>
              <p:cNvCxnSpPr/>
              <p:nvPr/>
            </p:nvCxnSpPr>
            <p:spPr>
              <a:xfrm flipH="1">
                <a:off x="6588224" y="1822149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Gerade Verbindung 273"/>
              <p:cNvCxnSpPr>
                <a:stCxn id="284" idx="3"/>
                <a:endCxn id="288" idx="5"/>
              </p:cNvCxnSpPr>
              <p:nvPr/>
            </p:nvCxnSpPr>
            <p:spPr>
              <a:xfrm flipH="1" flipV="1">
                <a:off x="6040176" y="458332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74"/>
              <p:cNvCxnSpPr>
                <a:stCxn id="284" idx="4"/>
                <a:endCxn id="289" idx="6"/>
              </p:cNvCxnSpPr>
              <p:nvPr/>
            </p:nvCxnSpPr>
            <p:spPr>
              <a:xfrm flipH="1" flipV="1">
                <a:off x="6050721" y="493766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75"/>
              <p:cNvCxnSpPr>
                <a:stCxn id="284" idx="4"/>
                <a:endCxn id="290" idx="6"/>
              </p:cNvCxnSpPr>
              <p:nvPr/>
            </p:nvCxnSpPr>
            <p:spPr>
              <a:xfrm flipH="1">
                <a:off x="6050721" y="512756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76"/>
              <p:cNvCxnSpPr>
                <a:stCxn id="288" idx="4"/>
                <a:endCxn id="285" idx="2"/>
              </p:cNvCxnSpPr>
              <p:nvPr/>
            </p:nvCxnSpPr>
            <p:spPr>
              <a:xfrm>
                <a:off x="6014717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Gerade Verbindung 277"/>
              <p:cNvCxnSpPr>
                <a:stCxn id="285" idx="3"/>
                <a:endCxn id="289" idx="5"/>
              </p:cNvCxnSpPr>
              <p:nvPr/>
            </p:nvCxnSpPr>
            <p:spPr>
              <a:xfrm flipH="1" flipV="1">
                <a:off x="6040176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Gerade Verbindung 278"/>
              <p:cNvCxnSpPr>
                <a:stCxn id="286" idx="7"/>
                <a:endCxn id="290" idx="1"/>
              </p:cNvCxnSpPr>
              <p:nvPr/>
            </p:nvCxnSpPr>
            <p:spPr>
              <a:xfrm>
                <a:off x="5850279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279"/>
              <p:cNvCxnSpPr>
                <a:stCxn id="286" idx="1"/>
                <a:endCxn id="289" idx="3"/>
              </p:cNvCxnSpPr>
              <p:nvPr/>
            </p:nvCxnSpPr>
            <p:spPr>
              <a:xfrm flipV="1">
                <a:off x="5850279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 Verbindung 280"/>
              <p:cNvCxnSpPr>
                <a:stCxn id="285" idx="5"/>
                <a:endCxn id="290" idx="7"/>
              </p:cNvCxnSpPr>
              <p:nvPr/>
            </p:nvCxnSpPr>
            <p:spPr>
              <a:xfrm flipH="1">
                <a:off x="6040176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Gerade Verbindung 281"/>
              <p:cNvCxnSpPr>
                <a:stCxn id="286" idx="2"/>
                <a:endCxn id="288" idx="4"/>
              </p:cNvCxnSpPr>
              <p:nvPr/>
            </p:nvCxnSpPr>
            <p:spPr>
              <a:xfrm flipV="1">
                <a:off x="5824820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Gerade Verbindung 282"/>
              <p:cNvCxnSpPr>
                <a:stCxn id="287" idx="7"/>
                <a:endCxn id="291" idx="1"/>
              </p:cNvCxnSpPr>
              <p:nvPr/>
            </p:nvCxnSpPr>
            <p:spPr>
              <a:xfrm>
                <a:off x="5470485" y="515302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Ellipse 283"/>
              <p:cNvSpPr/>
              <p:nvPr/>
            </p:nvSpPr>
            <p:spPr>
              <a:xfrm rot="5400000">
                <a:off x="6548404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Ellipse 284"/>
              <p:cNvSpPr/>
              <p:nvPr/>
            </p:nvSpPr>
            <p:spPr>
              <a:xfrm rot="5400000">
                <a:off x="6168610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llipse 285"/>
              <p:cNvSpPr/>
              <p:nvPr/>
            </p:nvSpPr>
            <p:spPr>
              <a:xfrm rot="5400000">
                <a:off x="5788816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7" name="Ellipse 286"/>
              <p:cNvSpPr/>
              <p:nvPr/>
            </p:nvSpPr>
            <p:spPr>
              <a:xfrm rot="5400000">
                <a:off x="5409022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978713" y="45218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9" name="Ellipse 288"/>
              <p:cNvSpPr/>
              <p:nvPr/>
            </p:nvSpPr>
            <p:spPr>
              <a:xfrm>
                <a:off x="5978713" y="49016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5978713" y="528145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Ellipse 290"/>
              <p:cNvSpPr/>
              <p:nvPr/>
            </p:nvSpPr>
            <p:spPr>
              <a:xfrm>
                <a:off x="5978713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92" name="Gerade Verbindung 291"/>
              <p:cNvCxnSpPr>
                <a:stCxn id="284" idx="5"/>
                <a:endCxn id="291" idx="7"/>
              </p:cNvCxnSpPr>
              <p:nvPr/>
            </p:nvCxnSpPr>
            <p:spPr>
              <a:xfrm flipH="1">
                <a:off x="6040176" y="515302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Gerade Verbindung 292"/>
              <p:cNvCxnSpPr>
                <a:stCxn id="288" idx="3"/>
                <a:endCxn id="287" idx="1"/>
              </p:cNvCxnSpPr>
              <p:nvPr/>
            </p:nvCxnSpPr>
            <p:spPr>
              <a:xfrm flipH="1">
                <a:off x="5470485" y="458332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Gerade Verbindung 293"/>
              <p:cNvCxnSpPr>
                <a:stCxn id="285" idx="6"/>
                <a:endCxn id="291" idx="0"/>
              </p:cNvCxnSpPr>
              <p:nvPr/>
            </p:nvCxnSpPr>
            <p:spPr>
              <a:xfrm flipH="1">
                <a:off x="6014717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Gerade Verbindung 294"/>
              <p:cNvCxnSpPr>
                <a:stCxn id="286" idx="6"/>
                <a:endCxn id="291" idx="0"/>
              </p:cNvCxnSpPr>
              <p:nvPr/>
            </p:nvCxnSpPr>
            <p:spPr>
              <a:xfrm>
                <a:off x="5824820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Gerade Verbindung 295"/>
              <p:cNvCxnSpPr>
                <a:stCxn id="289" idx="2"/>
                <a:endCxn id="287" idx="0"/>
              </p:cNvCxnSpPr>
              <p:nvPr/>
            </p:nvCxnSpPr>
            <p:spPr>
              <a:xfrm flipH="1">
                <a:off x="5481030" y="493766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Gerade Verbindung 296"/>
              <p:cNvCxnSpPr>
                <a:stCxn id="290" idx="2"/>
                <a:endCxn id="287" idx="0"/>
              </p:cNvCxnSpPr>
              <p:nvPr/>
            </p:nvCxnSpPr>
            <p:spPr>
              <a:xfrm flipH="1" flipV="1">
                <a:off x="5481030" y="512756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Gerade Verbindung 297"/>
              <p:cNvCxnSpPr/>
              <p:nvPr/>
            </p:nvCxnSpPr>
            <p:spPr>
              <a:xfrm flipH="1">
                <a:off x="5447000" y="347243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Gerade Verbindung 298"/>
              <p:cNvCxnSpPr/>
              <p:nvPr/>
            </p:nvCxnSpPr>
            <p:spPr>
              <a:xfrm flipH="1">
                <a:off x="5826136" y="348046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Gerade Verbindung 299"/>
              <p:cNvCxnSpPr/>
              <p:nvPr/>
            </p:nvCxnSpPr>
            <p:spPr>
              <a:xfrm flipH="1">
                <a:off x="6205272" y="348297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Gerade Verbindung 300"/>
              <p:cNvCxnSpPr/>
              <p:nvPr/>
            </p:nvCxnSpPr>
            <p:spPr>
              <a:xfrm flipH="1">
                <a:off x="6584408" y="349100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Gruppieren 301"/>
            <p:cNvGrpSpPr/>
            <p:nvPr/>
          </p:nvGrpSpPr>
          <p:grpSpPr>
            <a:xfrm>
              <a:off x="1480187" y="1348443"/>
              <a:ext cx="651544" cy="2327514"/>
              <a:chOff x="2541065" y="1492401"/>
              <a:chExt cx="651544" cy="2327514"/>
            </a:xfrm>
            <a:solidFill>
              <a:srgbClr val="92D050"/>
            </a:solidFill>
          </p:grpSpPr>
          <p:sp>
            <p:nvSpPr>
              <p:cNvPr id="303" name="Ellipse 302"/>
              <p:cNvSpPr/>
              <p:nvPr/>
            </p:nvSpPr>
            <p:spPr>
              <a:xfrm rot="5400000">
                <a:off x="2550910" y="2062092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Ellipse 303"/>
              <p:cNvSpPr/>
              <p:nvPr/>
            </p:nvSpPr>
            <p:spPr>
              <a:xfrm>
                <a:off x="3120601" y="1492401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05" name="Gerade Verbindung 304"/>
              <p:cNvCxnSpPr>
                <a:stCxn id="304" idx="3"/>
                <a:endCxn id="303" idx="1"/>
              </p:cNvCxnSpPr>
              <p:nvPr/>
            </p:nvCxnSpPr>
            <p:spPr>
              <a:xfrm flipH="1">
                <a:off x="2612373" y="1553864"/>
                <a:ext cx="518773" cy="518773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Ellipse 305"/>
              <p:cNvSpPr/>
              <p:nvPr/>
            </p:nvSpPr>
            <p:spPr>
              <a:xfrm rot="5400000">
                <a:off x="2541065" y="374790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07" name="Gerade Verbindung 306"/>
              <p:cNvCxnSpPr/>
              <p:nvPr/>
            </p:nvCxnSpPr>
            <p:spPr>
              <a:xfrm flipH="1">
                <a:off x="2583612" y="2123555"/>
                <a:ext cx="1" cy="1620000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/>
          </p:nvGrpSpPr>
          <p:grpSpPr>
            <a:xfrm>
              <a:off x="1866113" y="1719795"/>
              <a:ext cx="261905" cy="261905"/>
              <a:chOff x="1866113" y="1719795"/>
              <a:chExt cx="261905" cy="261905"/>
            </a:xfrm>
            <a:solidFill>
              <a:srgbClr val="860000"/>
            </a:solidFill>
          </p:grpSpPr>
          <p:cxnSp>
            <p:nvCxnSpPr>
              <p:cNvPr id="311" name="Gerade Verbindung 310"/>
              <p:cNvCxnSpPr>
                <a:stCxn id="312" idx="1"/>
                <a:endCxn id="313" idx="3"/>
              </p:cNvCxnSpPr>
              <p:nvPr/>
            </p:nvCxnSpPr>
            <p:spPr>
              <a:xfrm flipV="1">
                <a:off x="1927576" y="1781258"/>
                <a:ext cx="138979" cy="138979"/>
              </a:xfrm>
              <a:prstGeom prst="line">
                <a:avLst/>
              </a:prstGeom>
              <a:grpFill/>
              <a:ln w="38100">
                <a:solidFill>
                  <a:srgbClr val="86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Ellipse 311"/>
              <p:cNvSpPr/>
              <p:nvPr/>
            </p:nvSpPr>
            <p:spPr>
              <a:xfrm rot="5400000">
                <a:off x="1866113" y="1909692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2056010" y="1719795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14" name="Ellipse 313"/>
            <p:cNvSpPr/>
            <p:nvPr/>
          </p:nvSpPr>
          <p:spPr>
            <a:xfrm rot="5400000">
              <a:off x="1856268" y="3595507"/>
              <a:ext cx="72008" cy="72008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2624519" y="1901652"/>
              <a:ext cx="81853" cy="1757823"/>
              <a:chOff x="2246607" y="1901652"/>
              <a:chExt cx="81853" cy="1757823"/>
            </a:xfrm>
          </p:grpSpPr>
          <p:sp>
            <p:nvSpPr>
              <p:cNvPr id="320" name="Ellipse 319"/>
              <p:cNvSpPr/>
              <p:nvPr/>
            </p:nvSpPr>
            <p:spPr>
              <a:xfrm rot="5400000">
                <a:off x="2256452" y="1901652"/>
                <a:ext cx="72008" cy="72008"/>
              </a:xfrm>
              <a:prstGeom prst="ellipse">
                <a:avLst/>
              </a:prstGeom>
              <a:solidFill>
                <a:srgbClr val="006600"/>
              </a:solidFill>
              <a:ln w="381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2" name="Ellipse 321"/>
              <p:cNvSpPr/>
              <p:nvPr/>
            </p:nvSpPr>
            <p:spPr>
              <a:xfrm rot="5400000">
                <a:off x="2246607" y="3587467"/>
                <a:ext cx="72008" cy="72008"/>
              </a:xfrm>
              <a:prstGeom prst="ellipse">
                <a:avLst/>
              </a:prstGeom>
              <a:solidFill>
                <a:srgbClr val="006600"/>
              </a:solidFill>
              <a:ln w="381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23" name="Gerade Verbindung 322"/>
              <p:cNvCxnSpPr/>
              <p:nvPr/>
            </p:nvCxnSpPr>
            <p:spPr>
              <a:xfrm flipH="1">
                <a:off x="2287838" y="1973660"/>
                <a:ext cx="1" cy="1620000"/>
              </a:xfrm>
              <a:prstGeom prst="line">
                <a:avLst/>
              </a:prstGeom>
              <a:solidFill>
                <a:srgbClr val="006600"/>
              </a:solidFill>
              <a:ln w="38100">
                <a:solidFill>
                  <a:srgbClr val="0066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8" name="Ellipse 327"/>
            <p:cNvSpPr/>
            <p:nvPr/>
          </p:nvSpPr>
          <p:spPr>
            <a:xfrm>
              <a:off x="2060391" y="2479785"/>
              <a:ext cx="72008" cy="72008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2066555" y="1914994"/>
              <a:ext cx="254358" cy="248563"/>
              <a:chOff x="2066555" y="1914994"/>
              <a:chExt cx="254358" cy="248563"/>
            </a:xfrm>
          </p:grpSpPr>
          <p:sp>
            <p:nvSpPr>
              <p:cNvPr id="321" name="Ellipse 320"/>
              <p:cNvSpPr/>
              <p:nvPr/>
            </p:nvSpPr>
            <p:spPr>
              <a:xfrm>
                <a:off x="2066555" y="2091549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7" name="Ellipse 326"/>
              <p:cNvSpPr/>
              <p:nvPr/>
            </p:nvSpPr>
            <p:spPr>
              <a:xfrm rot="5400000">
                <a:off x="2248905" y="191499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29" name="Gerade Verbindung 328"/>
              <p:cNvCxnSpPr>
                <a:stCxn id="327" idx="5"/>
                <a:endCxn id="321" idx="7"/>
              </p:cNvCxnSpPr>
              <p:nvPr/>
            </p:nvCxnSpPr>
            <p:spPr>
              <a:xfrm flipH="1">
                <a:off x="2128018" y="1976457"/>
                <a:ext cx="131432" cy="125637"/>
              </a:xfrm>
              <a:prstGeom prst="line">
                <a:avLst/>
              </a:prstGeom>
              <a:solidFill>
                <a:srgbClr val="92D050"/>
              </a:solidFill>
              <a:ln w="381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0" name="Ellipse 329"/>
            <p:cNvSpPr/>
            <p:nvPr/>
          </p:nvSpPr>
          <p:spPr>
            <a:xfrm rot="5400000">
              <a:off x="2239060" y="3601557"/>
              <a:ext cx="72008" cy="72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Ellipse 334"/>
            <p:cNvSpPr/>
            <p:nvPr/>
          </p:nvSpPr>
          <p:spPr>
            <a:xfrm>
              <a:off x="2045345" y="3028300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Ellipse 342"/>
            <p:cNvSpPr/>
            <p:nvPr/>
          </p:nvSpPr>
          <p:spPr>
            <a:xfrm>
              <a:off x="2050719" y="3399191"/>
              <a:ext cx="72008" cy="72008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Ellipse 380"/>
            <p:cNvSpPr/>
            <p:nvPr/>
          </p:nvSpPr>
          <p:spPr>
            <a:xfrm>
              <a:off x="2044646" y="3785404"/>
              <a:ext cx="72008" cy="72008"/>
            </a:xfrm>
            <a:prstGeom prst="ellipse">
              <a:avLst/>
            </a:prstGeom>
            <a:solidFill>
              <a:srgbClr val="0039AC"/>
            </a:solidFill>
            <a:ln w="38100">
              <a:solidFill>
                <a:srgbClr val="003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82" name="Grafik 38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96" y="4946104"/>
            <a:ext cx="931168" cy="931168"/>
          </a:xfrm>
          <a:prstGeom prst="rect">
            <a:avLst/>
          </a:prstGeom>
        </p:spPr>
      </p:pic>
      <p:grpSp>
        <p:nvGrpSpPr>
          <p:cNvPr id="308" name="Gruppieren 307"/>
          <p:cNvGrpSpPr>
            <a:grpSpLocks noChangeAspect="1"/>
          </p:cNvGrpSpPr>
          <p:nvPr/>
        </p:nvGrpSpPr>
        <p:grpSpPr>
          <a:xfrm>
            <a:off x="6012160" y="908720"/>
            <a:ext cx="2817709" cy="2787381"/>
            <a:chOff x="6474559" y="1497387"/>
            <a:chExt cx="2355310" cy="2329959"/>
          </a:xfrm>
        </p:grpSpPr>
        <p:sp>
          <p:nvSpPr>
            <p:cNvPr id="309" name="Textfeld 308"/>
            <p:cNvSpPr txBox="1"/>
            <p:nvPr/>
          </p:nvSpPr>
          <p:spPr>
            <a:xfrm>
              <a:off x="8135165" y="1497387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10" name="Textfeld 309"/>
            <p:cNvSpPr txBox="1"/>
            <p:nvPr/>
          </p:nvSpPr>
          <p:spPr>
            <a:xfrm>
              <a:off x="6898746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39AC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15" name="Textfeld 314"/>
            <p:cNvSpPr txBox="1"/>
            <p:nvPr/>
          </p:nvSpPr>
          <p:spPr>
            <a:xfrm>
              <a:off x="7522195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16" name="Textfeld 315"/>
            <p:cNvSpPr txBox="1"/>
            <p:nvPr/>
          </p:nvSpPr>
          <p:spPr>
            <a:xfrm>
              <a:off x="8248801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17" name="Textfeld 316"/>
            <p:cNvSpPr txBox="1"/>
            <p:nvPr/>
          </p:nvSpPr>
          <p:spPr>
            <a:xfrm>
              <a:off x="8701629" y="209697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18" name="Textfeld 317"/>
            <p:cNvSpPr txBox="1"/>
            <p:nvPr/>
          </p:nvSpPr>
          <p:spPr>
            <a:xfrm>
              <a:off x="6474559" y="291569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319" name="Textfeld 318"/>
            <p:cNvSpPr txBox="1"/>
            <p:nvPr/>
          </p:nvSpPr>
          <p:spPr>
            <a:xfrm>
              <a:off x="6976277" y="291569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324" name="Textfeld 323"/>
            <p:cNvSpPr txBox="1"/>
            <p:nvPr/>
          </p:nvSpPr>
          <p:spPr>
            <a:xfrm>
              <a:off x="7697328" y="291569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8600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325" name="Textfeld 324"/>
            <p:cNvSpPr txBox="1"/>
            <p:nvPr/>
          </p:nvSpPr>
          <p:spPr>
            <a:xfrm>
              <a:off x="8273853" y="291569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326" name="Textfeld 325"/>
            <p:cNvSpPr txBox="1"/>
            <p:nvPr/>
          </p:nvSpPr>
          <p:spPr>
            <a:xfrm>
              <a:off x="7020243" y="3550347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CC00FF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grpSp>
          <p:nvGrpSpPr>
            <p:cNvPr id="331" name="Gruppieren 330"/>
            <p:cNvGrpSpPr>
              <a:grpSpLocks noChangeAspect="1"/>
            </p:cNvGrpSpPr>
            <p:nvPr/>
          </p:nvGrpSpPr>
          <p:grpSpPr>
            <a:xfrm>
              <a:off x="6483956" y="1727802"/>
              <a:ext cx="2336516" cy="1773206"/>
              <a:chOff x="1542846" y="1014584"/>
              <a:chExt cx="6032747" cy="4578314"/>
            </a:xfrm>
          </p:grpSpPr>
          <p:grpSp>
            <p:nvGrpSpPr>
              <p:cNvPr id="332" name="Gruppieren 331"/>
              <p:cNvGrpSpPr/>
              <p:nvPr/>
            </p:nvGrpSpPr>
            <p:grpSpPr>
              <a:xfrm>
                <a:off x="1542846" y="1014584"/>
                <a:ext cx="6032747" cy="4578314"/>
                <a:chOff x="2822641" y="1952836"/>
                <a:chExt cx="3842752" cy="2916304"/>
              </a:xfrm>
            </p:grpSpPr>
            <p:cxnSp>
              <p:nvCxnSpPr>
                <p:cNvPr id="337" name="Gerade Verbindung 336"/>
                <p:cNvCxnSpPr>
                  <a:stCxn id="358" idx="7"/>
                  <a:endCxn id="360" idx="3"/>
                </p:cNvCxnSpPr>
                <p:nvPr/>
              </p:nvCxnSpPr>
              <p:spPr>
                <a:xfrm flipV="1">
                  <a:off x="2976281" y="3114588"/>
                  <a:ext cx="570360" cy="5945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Gerade Verbindung 337"/>
                <p:cNvCxnSpPr>
                  <a:stCxn id="360" idx="6"/>
                  <a:endCxn id="356" idx="2"/>
                </p:cNvCxnSpPr>
                <p:nvPr/>
              </p:nvCxnSpPr>
              <p:spPr>
                <a:xfrm>
                  <a:off x="3700281" y="3050948"/>
                  <a:ext cx="84535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Gerade Verbindung 338"/>
                <p:cNvCxnSpPr>
                  <a:stCxn id="358" idx="6"/>
                  <a:endCxn id="353" idx="2"/>
                </p:cNvCxnSpPr>
                <p:nvPr/>
              </p:nvCxnSpPr>
              <p:spPr>
                <a:xfrm flipV="1">
                  <a:off x="3002641" y="3771028"/>
                  <a:ext cx="822915" cy="17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Gerade Verbindung 339"/>
                <p:cNvCxnSpPr>
                  <a:stCxn id="353" idx="7"/>
                  <a:endCxn id="356" idx="3"/>
                </p:cNvCxnSpPr>
                <p:nvPr/>
              </p:nvCxnSpPr>
              <p:spPr>
                <a:xfrm flipV="1">
                  <a:off x="3979196" y="3114588"/>
                  <a:ext cx="592800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Gerade Verbindung 340"/>
                <p:cNvCxnSpPr>
                  <a:stCxn id="353" idx="6"/>
                  <a:endCxn id="357" idx="2"/>
                </p:cNvCxnSpPr>
                <p:nvPr/>
              </p:nvCxnSpPr>
              <p:spPr>
                <a:xfrm>
                  <a:off x="4005556" y="3771028"/>
                  <a:ext cx="8281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Gerade Verbindung 341"/>
                <p:cNvCxnSpPr>
                  <a:stCxn id="353" idx="4"/>
                  <a:endCxn id="355" idx="0"/>
                </p:cNvCxnSpPr>
                <p:nvPr/>
              </p:nvCxnSpPr>
              <p:spPr>
                <a:xfrm>
                  <a:off x="3915556" y="3861028"/>
                  <a:ext cx="0" cy="8281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Gerade Verbindung 343"/>
                <p:cNvCxnSpPr>
                  <a:stCxn id="357" idx="7"/>
                  <a:endCxn id="354" idx="3"/>
                </p:cNvCxnSpPr>
                <p:nvPr/>
              </p:nvCxnSpPr>
              <p:spPr>
                <a:xfrm flipV="1">
                  <a:off x="4987308" y="3114588"/>
                  <a:ext cx="592800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 Verbindung 344"/>
                <p:cNvCxnSpPr>
                  <a:stCxn id="356" idx="6"/>
                  <a:endCxn id="354" idx="2"/>
                </p:cNvCxnSpPr>
                <p:nvPr/>
              </p:nvCxnSpPr>
              <p:spPr>
                <a:xfrm>
                  <a:off x="4725636" y="3050948"/>
                  <a:ext cx="8281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Gerade Verbindung 345"/>
                <p:cNvCxnSpPr>
                  <a:stCxn id="356" idx="7"/>
                  <a:endCxn id="352" idx="3"/>
                </p:cNvCxnSpPr>
                <p:nvPr/>
              </p:nvCxnSpPr>
              <p:spPr>
                <a:xfrm flipV="1">
                  <a:off x="4699276" y="2106476"/>
                  <a:ext cx="880835" cy="8808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Gerade Verbindung 346"/>
                <p:cNvCxnSpPr>
                  <a:stCxn id="352" idx="4"/>
                  <a:endCxn id="354" idx="0"/>
                </p:cNvCxnSpPr>
                <p:nvPr/>
              </p:nvCxnSpPr>
              <p:spPr>
                <a:xfrm flipH="1">
                  <a:off x="5643748" y="2132836"/>
                  <a:ext cx="10" cy="8281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 Verbindung 347"/>
                <p:cNvCxnSpPr>
                  <a:stCxn id="354" idx="6"/>
                  <a:endCxn id="361" idx="2"/>
                </p:cNvCxnSpPr>
                <p:nvPr/>
              </p:nvCxnSpPr>
              <p:spPr>
                <a:xfrm>
                  <a:off x="5733748" y="3050948"/>
                  <a:ext cx="7516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Gerade Verbindung 348"/>
                <p:cNvCxnSpPr>
                  <a:stCxn id="357" idx="6"/>
                  <a:endCxn id="359" idx="2"/>
                </p:cNvCxnSpPr>
                <p:nvPr/>
              </p:nvCxnSpPr>
              <p:spPr>
                <a:xfrm>
                  <a:off x="5013668" y="3771028"/>
                  <a:ext cx="768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 Verbindung 349"/>
                <p:cNvCxnSpPr>
                  <a:stCxn id="355" idx="7"/>
                  <a:endCxn id="357" idx="3"/>
                </p:cNvCxnSpPr>
                <p:nvPr/>
              </p:nvCxnSpPr>
              <p:spPr>
                <a:xfrm flipV="1">
                  <a:off x="3979196" y="3834668"/>
                  <a:ext cx="880832" cy="8808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Gerade Verbindung 350"/>
                <p:cNvCxnSpPr>
                  <a:stCxn id="359" idx="7"/>
                  <a:endCxn id="361" idx="3"/>
                </p:cNvCxnSpPr>
                <p:nvPr/>
              </p:nvCxnSpPr>
              <p:spPr>
                <a:xfrm flipV="1">
                  <a:off x="5936104" y="3114588"/>
                  <a:ext cx="575649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2" name="Ellipse 351"/>
                <p:cNvSpPr>
                  <a:spLocks noChangeAspect="1"/>
                </p:cNvSpPr>
                <p:nvPr/>
              </p:nvSpPr>
              <p:spPr>
                <a:xfrm>
                  <a:off x="5553748" y="1952836"/>
                  <a:ext cx="180020" cy="18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53" name="Ellipse 352"/>
                <p:cNvSpPr>
                  <a:spLocks noChangeAspect="1"/>
                </p:cNvSpPr>
                <p:nvPr/>
              </p:nvSpPr>
              <p:spPr>
                <a:xfrm>
                  <a:off x="3825556" y="36810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54" name="Ellipse 353"/>
                <p:cNvSpPr>
                  <a:spLocks noChangeAspect="1"/>
                </p:cNvSpPr>
                <p:nvPr/>
              </p:nvSpPr>
              <p:spPr>
                <a:xfrm>
                  <a:off x="5553748" y="2960948"/>
                  <a:ext cx="180000" cy="180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55" name="Ellipse 354"/>
                <p:cNvSpPr>
                  <a:spLocks noChangeAspect="1"/>
                </p:cNvSpPr>
                <p:nvPr/>
              </p:nvSpPr>
              <p:spPr>
                <a:xfrm>
                  <a:off x="3825556" y="4689140"/>
                  <a:ext cx="180000" cy="180000"/>
                </a:xfrm>
                <a:prstGeom prst="ellipse">
                  <a:avLst/>
                </a:prstGeom>
                <a:solidFill>
                  <a:srgbClr val="CC00FF"/>
                </a:solidFill>
                <a:ln>
                  <a:solidFill>
                    <a:srgbClr val="CC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endParaRPr lang="de-DE" sz="1400" dirty="0"/>
                </a:p>
              </p:txBody>
            </p:sp>
            <p:sp>
              <p:nvSpPr>
                <p:cNvPr id="356" name="Ellipse 355"/>
                <p:cNvSpPr>
                  <a:spLocks noChangeAspect="1"/>
                </p:cNvSpPr>
                <p:nvPr/>
              </p:nvSpPr>
              <p:spPr>
                <a:xfrm>
                  <a:off x="4545636" y="2960948"/>
                  <a:ext cx="180000" cy="180000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57" name="Ellipse 356"/>
                <p:cNvSpPr>
                  <a:spLocks noChangeAspect="1"/>
                </p:cNvSpPr>
                <p:nvPr/>
              </p:nvSpPr>
              <p:spPr>
                <a:xfrm>
                  <a:off x="4833668" y="3681028"/>
                  <a:ext cx="180000" cy="180000"/>
                </a:xfrm>
                <a:prstGeom prst="ellipse">
                  <a:avLst/>
                </a:prstGeom>
                <a:solidFill>
                  <a:srgbClr val="86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58" name="Ellipse 357"/>
                <p:cNvSpPr>
                  <a:spLocks noChangeAspect="1"/>
                </p:cNvSpPr>
                <p:nvPr/>
              </p:nvSpPr>
              <p:spPr>
                <a:xfrm>
                  <a:off x="2822641" y="3682799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59" name="Ellipse 358"/>
                <p:cNvSpPr>
                  <a:spLocks noChangeAspect="1"/>
                </p:cNvSpPr>
                <p:nvPr/>
              </p:nvSpPr>
              <p:spPr>
                <a:xfrm>
                  <a:off x="5782464" y="3681028"/>
                  <a:ext cx="180000" cy="18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60" name="Ellipse 359"/>
                <p:cNvSpPr>
                  <a:spLocks noChangeAspect="1"/>
                </p:cNvSpPr>
                <p:nvPr/>
              </p:nvSpPr>
              <p:spPr>
                <a:xfrm>
                  <a:off x="3520281" y="2960948"/>
                  <a:ext cx="180000" cy="180000"/>
                </a:xfrm>
                <a:prstGeom prst="ellipse">
                  <a:avLst/>
                </a:prstGeom>
                <a:solidFill>
                  <a:srgbClr val="0039AC"/>
                </a:solidFill>
                <a:ln>
                  <a:solidFill>
                    <a:srgbClr val="0039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361" name="Ellipse 360"/>
                <p:cNvSpPr>
                  <a:spLocks noChangeAspect="1"/>
                </p:cNvSpPr>
                <p:nvPr/>
              </p:nvSpPr>
              <p:spPr>
                <a:xfrm>
                  <a:off x="6485393" y="2960948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</p:grpSp>
          <p:grpSp>
            <p:nvGrpSpPr>
              <p:cNvPr id="333" name="Gruppieren 332"/>
              <p:cNvGrpSpPr/>
              <p:nvPr/>
            </p:nvGrpSpPr>
            <p:grpSpPr>
              <a:xfrm>
                <a:off x="3358525" y="2838422"/>
                <a:ext cx="2513276" cy="930638"/>
                <a:chOff x="3358525" y="2838422"/>
                <a:chExt cx="2513276" cy="930638"/>
              </a:xfrm>
            </p:grpSpPr>
            <p:cxnSp>
              <p:nvCxnSpPr>
                <p:cNvPr id="334" name="Gerade Verbindung 333"/>
                <p:cNvCxnSpPr/>
                <p:nvPr/>
              </p:nvCxnSpPr>
              <p:spPr>
                <a:xfrm flipV="1">
                  <a:off x="3358525" y="2838422"/>
                  <a:ext cx="2513276" cy="9306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Gerade Verbindung 335"/>
                <p:cNvCxnSpPr/>
                <p:nvPr/>
              </p:nvCxnSpPr>
              <p:spPr>
                <a:xfrm>
                  <a:off x="4488980" y="2838422"/>
                  <a:ext cx="352274" cy="8892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1594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erade Verbindung 190"/>
          <p:cNvCxnSpPr/>
          <p:nvPr/>
        </p:nvCxnSpPr>
        <p:spPr>
          <a:xfrm flipV="1">
            <a:off x="3358525" y="2838422"/>
            <a:ext cx="2513276" cy="930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4488980" y="2838422"/>
            <a:ext cx="352274" cy="8892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Netzwerkminimierung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grpSp>
        <p:nvGrpSpPr>
          <p:cNvPr id="138" name="Gruppieren 137"/>
          <p:cNvGrpSpPr/>
          <p:nvPr/>
        </p:nvGrpSpPr>
        <p:grpSpPr>
          <a:xfrm>
            <a:off x="1241159" y="971209"/>
            <a:ext cx="6656244" cy="4665063"/>
            <a:chOff x="1241159" y="971209"/>
            <a:chExt cx="6656244" cy="4665063"/>
          </a:xfrm>
        </p:grpSpPr>
        <p:sp>
          <p:nvSpPr>
            <p:cNvPr id="139" name="Textfeld 138"/>
            <p:cNvSpPr txBox="1"/>
            <p:nvPr/>
          </p:nvSpPr>
          <p:spPr>
            <a:xfrm>
              <a:off x="6099844" y="971209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-1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2336386" y="2538030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0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3838265" y="2699628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5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5900033" y="2835108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2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3" name="Textfeld 142"/>
            <p:cNvSpPr txBox="1"/>
            <p:nvPr/>
          </p:nvSpPr>
          <p:spPr>
            <a:xfrm>
              <a:off x="7595716" y="2538030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6508847" y="3670687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3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5039475" y="352981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-1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2797883" y="5266940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2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7" name="Textfeld 146"/>
            <p:cNvSpPr txBox="1"/>
            <p:nvPr/>
          </p:nvSpPr>
          <p:spPr>
            <a:xfrm>
              <a:off x="2931216" y="340603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-4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8" name="Textfeld 147"/>
            <p:cNvSpPr txBox="1"/>
            <p:nvPr/>
          </p:nvSpPr>
          <p:spPr>
            <a:xfrm>
              <a:off x="1241159" y="3670687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39AC"/>
                  </a:solidFill>
                </a:rPr>
                <a:t>1</a:t>
              </a:r>
              <a:endParaRPr lang="de-DE" dirty="0">
                <a:solidFill>
                  <a:srgbClr val="0039AC"/>
                </a:solidFill>
              </a:endParaRPr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4738206" y="176352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-2</a:t>
              </a:r>
              <a:endParaRPr lang="de-DE" dirty="0"/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5964049" y="1734259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3</a:t>
              </a:r>
              <a:endParaRPr lang="de-DE" dirty="0"/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6473657" y="241159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6894356" y="311907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de-DE" dirty="0"/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5363198" y="3816735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3343791" y="241159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-2</a:t>
              </a:r>
              <a:endParaRPr lang="de-DE" dirty="0"/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1895526" y="30596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2211441" y="3816735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157" name="Textfeld 156"/>
            <p:cNvSpPr txBox="1"/>
            <p:nvPr/>
          </p:nvSpPr>
          <p:spPr>
            <a:xfrm>
              <a:off x="4126297" y="4475621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5</a:t>
              </a:r>
              <a:endParaRPr lang="de-DE" dirty="0"/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891609" y="445307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159" name="Textfeld 158"/>
            <p:cNvSpPr txBox="1"/>
            <p:nvPr/>
          </p:nvSpPr>
          <p:spPr>
            <a:xfrm>
              <a:off x="4499992" y="278092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-1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072485" y="3406033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07711" y="241159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-4</a:t>
              </a:r>
              <a:endParaRPr lang="de-DE" dirty="0"/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3766982" y="381673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-3</a:t>
              </a:r>
              <a:endParaRPr lang="de-DE" dirty="0"/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451626" y="30596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-2</a:t>
              </a:r>
              <a:endParaRPr lang="de-DE" dirty="0"/>
            </a:p>
          </p:txBody>
        </p:sp>
        <p:sp>
          <p:nvSpPr>
            <p:cNvPr id="164" name="Textfeld 163"/>
            <p:cNvSpPr txBox="1"/>
            <p:nvPr/>
          </p:nvSpPr>
          <p:spPr>
            <a:xfrm>
              <a:off x="5494449" y="3098384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5</a:t>
              </a:r>
            </a:p>
          </p:txBody>
        </p:sp>
      </p:grpSp>
      <p:cxnSp>
        <p:nvCxnSpPr>
          <p:cNvPr id="166" name="Gerade Verbindung 165"/>
          <p:cNvCxnSpPr>
            <a:stCxn id="186" idx="7"/>
            <a:endCxn id="188" idx="3"/>
          </p:cNvCxnSpPr>
          <p:nvPr/>
        </p:nvCxnSpPr>
        <p:spPr>
          <a:xfrm flipV="1">
            <a:off x="1784046" y="2838422"/>
            <a:ext cx="895410" cy="933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>
            <a:stCxn id="188" idx="6"/>
            <a:endCxn id="184" idx="2"/>
          </p:cNvCxnSpPr>
          <p:nvPr/>
        </p:nvCxnSpPr>
        <p:spPr>
          <a:xfrm>
            <a:off x="2920655" y="2738513"/>
            <a:ext cx="132712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167"/>
          <p:cNvCxnSpPr>
            <a:stCxn id="186" idx="6"/>
            <a:endCxn id="181" idx="2"/>
          </p:cNvCxnSpPr>
          <p:nvPr/>
        </p:nvCxnSpPr>
        <p:spPr>
          <a:xfrm flipV="1">
            <a:off x="1825428" y="3868969"/>
            <a:ext cx="1291897" cy="2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168"/>
          <p:cNvCxnSpPr>
            <a:stCxn id="181" idx="7"/>
            <a:endCxn id="184" idx="3"/>
          </p:cNvCxnSpPr>
          <p:nvPr/>
        </p:nvCxnSpPr>
        <p:spPr>
          <a:xfrm flipV="1">
            <a:off x="3358525" y="2838422"/>
            <a:ext cx="930638" cy="9306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>
            <a:stCxn id="181" idx="6"/>
            <a:endCxn id="185" idx="2"/>
          </p:cNvCxnSpPr>
          <p:nvPr/>
        </p:nvCxnSpPr>
        <p:spPr>
          <a:xfrm>
            <a:off x="3399908" y="3868969"/>
            <a:ext cx="130005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 Verbindung 170"/>
          <p:cNvCxnSpPr>
            <a:stCxn id="181" idx="4"/>
            <a:endCxn id="183" idx="0"/>
          </p:cNvCxnSpPr>
          <p:nvPr/>
        </p:nvCxnSpPr>
        <p:spPr>
          <a:xfrm>
            <a:off x="3258616" y="4010260"/>
            <a:ext cx="0" cy="130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171"/>
          <p:cNvCxnSpPr>
            <a:stCxn id="185" idx="7"/>
            <a:endCxn id="182" idx="3"/>
          </p:cNvCxnSpPr>
          <p:nvPr/>
        </p:nvCxnSpPr>
        <p:spPr>
          <a:xfrm flipV="1">
            <a:off x="4941163" y="2838422"/>
            <a:ext cx="930638" cy="930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172"/>
          <p:cNvCxnSpPr>
            <a:stCxn id="184" idx="6"/>
            <a:endCxn id="182" idx="2"/>
          </p:cNvCxnSpPr>
          <p:nvPr/>
        </p:nvCxnSpPr>
        <p:spPr>
          <a:xfrm>
            <a:off x="4530363" y="2738513"/>
            <a:ext cx="1300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173"/>
          <p:cNvCxnSpPr>
            <a:stCxn id="184" idx="7"/>
            <a:endCxn id="180" idx="3"/>
          </p:cNvCxnSpPr>
          <p:nvPr/>
        </p:nvCxnSpPr>
        <p:spPr>
          <a:xfrm flipV="1">
            <a:off x="4488980" y="1255784"/>
            <a:ext cx="1382825" cy="138282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174"/>
          <p:cNvCxnSpPr>
            <a:stCxn id="180" idx="4"/>
            <a:endCxn id="182" idx="0"/>
          </p:cNvCxnSpPr>
          <p:nvPr/>
        </p:nvCxnSpPr>
        <p:spPr>
          <a:xfrm flipH="1">
            <a:off x="5971710" y="1297167"/>
            <a:ext cx="16" cy="130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175"/>
          <p:cNvCxnSpPr>
            <a:stCxn id="182" idx="6"/>
            <a:endCxn id="189" idx="2"/>
          </p:cNvCxnSpPr>
          <p:nvPr/>
        </p:nvCxnSpPr>
        <p:spPr>
          <a:xfrm>
            <a:off x="6113001" y="2738513"/>
            <a:ext cx="11800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>
            <a:stCxn id="185" idx="6"/>
            <a:endCxn id="187" idx="2"/>
          </p:cNvCxnSpPr>
          <p:nvPr/>
        </p:nvCxnSpPr>
        <p:spPr>
          <a:xfrm>
            <a:off x="4982545" y="3868969"/>
            <a:ext cx="12069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177"/>
          <p:cNvCxnSpPr>
            <a:stCxn id="183" idx="7"/>
            <a:endCxn id="185" idx="3"/>
          </p:cNvCxnSpPr>
          <p:nvPr/>
        </p:nvCxnSpPr>
        <p:spPr>
          <a:xfrm flipV="1">
            <a:off x="3358525" y="3968877"/>
            <a:ext cx="1382821" cy="13828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>
            <a:stCxn id="187" idx="7"/>
            <a:endCxn id="189" idx="3"/>
          </p:cNvCxnSpPr>
          <p:nvPr/>
        </p:nvCxnSpPr>
        <p:spPr>
          <a:xfrm flipV="1">
            <a:off x="6430680" y="2838422"/>
            <a:ext cx="903713" cy="930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>
            <a:spLocks noChangeAspect="1"/>
          </p:cNvSpPr>
          <p:nvPr/>
        </p:nvSpPr>
        <p:spPr>
          <a:xfrm>
            <a:off x="5830418" y="1014584"/>
            <a:ext cx="282614" cy="2825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1</a:t>
            </a:r>
            <a:endParaRPr lang="de-DE" sz="1600" dirty="0"/>
          </a:p>
        </p:txBody>
      </p:sp>
      <p:sp>
        <p:nvSpPr>
          <p:cNvPr id="181" name="Ellipse 180"/>
          <p:cNvSpPr>
            <a:spLocks noChangeAspect="1"/>
          </p:cNvSpPr>
          <p:nvPr/>
        </p:nvSpPr>
        <p:spPr>
          <a:xfrm>
            <a:off x="3117325" y="3727678"/>
            <a:ext cx="282582" cy="2825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7</a:t>
            </a:r>
            <a:endParaRPr lang="de-DE" sz="1600" dirty="0"/>
          </a:p>
        </p:txBody>
      </p:sp>
      <p:sp>
        <p:nvSpPr>
          <p:cNvPr id="182" name="Ellipse 181"/>
          <p:cNvSpPr>
            <a:spLocks noChangeAspect="1"/>
          </p:cNvSpPr>
          <p:nvPr/>
        </p:nvSpPr>
        <p:spPr>
          <a:xfrm>
            <a:off x="5830418" y="2597222"/>
            <a:ext cx="282582" cy="2825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4</a:t>
            </a:r>
            <a:endParaRPr lang="de-DE" sz="1600" dirty="0"/>
          </a:p>
        </p:txBody>
      </p:sp>
      <p:sp>
        <p:nvSpPr>
          <p:cNvPr id="183" name="Ellipse 182"/>
          <p:cNvSpPr>
            <a:spLocks noChangeAspect="1"/>
          </p:cNvSpPr>
          <p:nvPr/>
        </p:nvSpPr>
        <p:spPr>
          <a:xfrm>
            <a:off x="3117325" y="5310315"/>
            <a:ext cx="282582" cy="2825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1400" dirty="0" smtClean="0"/>
              <a:t>10</a:t>
            </a:r>
            <a:endParaRPr lang="de-DE" sz="1400" dirty="0"/>
          </a:p>
        </p:txBody>
      </p:sp>
      <p:sp>
        <p:nvSpPr>
          <p:cNvPr id="184" name="Ellipse 183"/>
          <p:cNvSpPr>
            <a:spLocks noChangeAspect="1"/>
          </p:cNvSpPr>
          <p:nvPr/>
        </p:nvSpPr>
        <p:spPr>
          <a:xfrm>
            <a:off x="4247781" y="2597222"/>
            <a:ext cx="282582" cy="2825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3</a:t>
            </a:r>
            <a:endParaRPr lang="de-DE" sz="1600" dirty="0"/>
          </a:p>
        </p:txBody>
      </p:sp>
      <p:sp>
        <p:nvSpPr>
          <p:cNvPr id="186" name="Ellipse 185"/>
          <p:cNvSpPr>
            <a:spLocks noChangeAspect="1"/>
          </p:cNvSpPr>
          <p:nvPr/>
        </p:nvSpPr>
        <p:spPr>
          <a:xfrm>
            <a:off x="1542846" y="3730458"/>
            <a:ext cx="282582" cy="2825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6</a:t>
            </a:r>
            <a:endParaRPr lang="de-DE" sz="1600" dirty="0"/>
          </a:p>
        </p:txBody>
      </p:sp>
      <p:sp>
        <p:nvSpPr>
          <p:cNvPr id="187" name="Ellipse 186"/>
          <p:cNvSpPr>
            <a:spLocks noChangeAspect="1"/>
          </p:cNvSpPr>
          <p:nvPr/>
        </p:nvSpPr>
        <p:spPr>
          <a:xfrm>
            <a:off x="6189480" y="3727678"/>
            <a:ext cx="282582" cy="2825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9</a:t>
            </a:r>
          </a:p>
        </p:txBody>
      </p:sp>
      <p:sp>
        <p:nvSpPr>
          <p:cNvPr id="188" name="Ellipse 187"/>
          <p:cNvSpPr>
            <a:spLocks noChangeAspect="1"/>
          </p:cNvSpPr>
          <p:nvPr/>
        </p:nvSpPr>
        <p:spPr>
          <a:xfrm>
            <a:off x="2638073" y="2597222"/>
            <a:ext cx="282582" cy="2825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2</a:t>
            </a:r>
            <a:endParaRPr lang="de-DE" sz="1600" dirty="0"/>
          </a:p>
        </p:txBody>
      </p:sp>
      <p:sp>
        <p:nvSpPr>
          <p:cNvPr id="189" name="Ellipse 188"/>
          <p:cNvSpPr>
            <a:spLocks noChangeAspect="1"/>
          </p:cNvSpPr>
          <p:nvPr/>
        </p:nvSpPr>
        <p:spPr>
          <a:xfrm>
            <a:off x="7293011" y="2597222"/>
            <a:ext cx="282582" cy="2825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5</a:t>
            </a:r>
            <a:endParaRPr lang="de-DE" sz="1600" dirty="0"/>
          </a:p>
        </p:txBody>
      </p:sp>
      <p:sp>
        <p:nvSpPr>
          <p:cNvPr id="185" name="Ellipse 184"/>
          <p:cNvSpPr>
            <a:spLocks noChangeAspect="1"/>
          </p:cNvSpPr>
          <p:nvPr/>
        </p:nvSpPr>
        <p:spPr>
          <a:xfrm>
            <a:off x="4699963" y="3727678"/>
            <a:ext cx="282582" cy="2825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8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601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&gt; Adiabatisches </a:t>
            </a:r>
            <a:r>
              <a:rPr lang="de-DE" dirty="0" err="1" smtClean="0"/>
              <a:t>Quantencomputing</a:t>
            </a:r>
            <a:r>
              <a:rPr lang="de-DE" dirty="0" smtClean="0"/>
              <a:t> &gt; Elisabeth Lobe, Tobias Stollenwerk &gt; 5.5.2015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7902424" cy="4338000"/>
          </a:xfrm>
        </p:spPr>
        <p:txBody>
          <a:bodyPr/>
          <a:lstStyle/>
          <a:p>
            <a:r>
              <a:rPr lang="de-DE" dirty="0" err="1" smtClean="0"/>
              <a:t>Scheduling</a:t>
            </a:r>
            <a:r>
              <a:rPr lang="de-DE" dirty="0" smtClean="0"/>
              <a:t>-Probleme für Satellitenaufgabenplanung lösen</a:t>
            </a:r>
          </a:p>
          <a:p>
            <a:endParaRPr lang="de-DE" dirty="0"/>
          </a:p>
          <a:p>
            <a:r>
              <a:rPr lang="de-DE" dirty="0" smtClean="0"/>
              <a:t>Partitionieren des Cliquen-Problems zum Lösen komplexerer Probleme</a:t>
            </a:r>
          </a:p>
          <a:p>
            <a:pPr marL="0" indent="0">
              <a:buNone/>
            </a:pPr>
            <a:r>
              <a:rPr lang="de-DE" dirty="0" smtClean="0"/>
              <a:t>   in Kombination mit klassischen Rechnern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Machine</a:t>
            </a:r>
            <a:r>
              <a:rPr lang="de-DE" dirty="0" smtClean="0"/>
              <a:t> Learning, Pattern </a:t>
            </a:r>
            <a:r>
              <a:rPr lang="de-DE" dirty="0" err="1" smtClean="0"/>
              <a:t>Matching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05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</a:t>
            </a:r>
            <a:r>
              <a:rPr lang="de-DE" dirty="0"/>
              <a:t>Dank für ihre </a:t>
            </a:r>
            <a:r>
              <a:rPr lang="de-DE" dirty="0" smtClean="0"/>
              <a:t>Aufmerksamkeit!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555555"/>
                </a:solidFill>
              </a:rPr>
              <a:t>Fragen?</a:t>
            </a:r>
          </a:p>
          <a:p>
            <a:pPr marL="0" indent="0">
              <a:spcAft>
                <a:spcPts val="600"/>
              </a:spcAft>
              <a:buNone/>
            </a:pPr>
            <a:endParaRPr lang="de-DE" sz="2000" b="1" dirty="0">
              <a:solidFill>
                <a:srgbClr val="555555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555555"/>
                </a:solidFill>
              </a:rPr>
              <a:t>Tobias Stollenwerk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000" b="1" dirty="0" smtClean="0">
                <a:solidFill>
                  <a:srgbClr val="555555"/>
                </a:solidFill>
              </a:rPr>
              <a:t>Elisabeth Lobe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 smtClean="0"/>
              <a:t>Simulations- </a:t>
            </a:r>
            <a:r>
              <a:rPr lang="de-DE" dirty="0"/>
              <a:t>und Softwaretechnik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Abt. Verteilte Systeme und Komponentensoftware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 smtClean="0">
                <a:solidFill>
                  <a:srgbClr val="00B0F0"/>
                </a:solidFill>
                <a:hlinkClick r:id="rId2"/>
              </a:rPr>
              <a:t>tobias.stollenwerk@dlr.de</a:t>
            </a:r>
            <a:endParaRPr lang="de-DE" dirty="0" smtClean="0">
              <a:solidFill>
                <a:srgbClr val="00B0F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00B0F0"/>
                </a:solidFill>
                <a:hlinkClick r:id="rId3"/>
              </a:rPr>
              <a:t>elisabeth.lobe@dlr.de</a:t>
            </a:r>
            <a:endParaRPr lang="de-DE" dirty="0">
              <a:solidFill>
                <a:srgbClr val="00B0F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dirty="0" smtClean="0">
                <a:solidFill>
                  <a:srgbClr val="00B0F0"/>
                </a:solidFill>
                <a:hlinkClick r:id="rId4"/>
              </a:rPr>
              <a:t>http</a:t>
            </a:r>
            <a:r>
              <a:rPr lang="de-DE" dirty="0">
                <a:solidFill>
                  <a:srgbClr val="00B0F0"/>
                </a:solidFill>
                <a:hlinkClick r:id="rId4"/>
              </a:rPr>
              <a:t>://www.DLR.de/sc</a:t>
            </a:r>
            <a:endParaRPr lang="de-DE" dirty="0">
              <a:solidFill>
                <a:srgbClr val="00B0F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2000" dirty="0">
              <a:solidFill>
                <a:srgbClr val="555555"/>
              </a:solidFill>
            </a:endParaRPr>
          </a:p>
        </p:txBody>
      </p:sp>
      <p:pic>
        <p:nvPicPr>
          <p:cNvPr id="6" name="Picture 2" descr="D:\Dropbox\Photos\DLR\SC_Eyecatch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9500"/>
            <a:ext cx="3888000" cy="3079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29999" y="125999"/>
            <a:ext cx="7128000" cy="144000"/>
          </a:xfrm>
        </p:spPr>
        <p:txBody>
          <a:bodyPr/>
          <a:lstStyle/>
          <a:p>
            <a:r>
              <a:rPr lang="de-DE" dirty="0" smtClean="0"/>
              <a:t>&gt; Adiabatisches </a:t>
            </a:r>
            <a:r>
              <a:rPr lang="de-DE" dirty="0" err="1" smtClean="0"/>
              <a:t>Quantencomputing</a:t>
            </a:r>
            <a:r>
              <a:rPr lang="de-DE" dirty="0" smtClean="0"/>
              <a:t> &gt; Elisabeth Lobe, Tobias Stollenwerk &gt; 5.5.2015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7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Quanten-Speed-</a:t>
            </a:r>
            <a:r>
              <a:rPr lang="de-DE" dirty="0" err="1" smtClean="0"/>
              <a:t>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8046440" cy="4338000"/>
          </a:xfrm>
        </p:spPr>
        <p:txBody>
          <a:bodyPr/>
          <a:lstStyle/>
          <a:p>
            <a:r>
              <a:rPr lang="de-DE" dirty="0" smtClean="0"/>
              <a:t>Diskrete Optimierung ist die Grundlage für viele Probleme:</a:t>
            </a:r>
          </a:p>
          <a:p>
            <a:pPr>
              <a:buFont typeface="Symbol" panose="05050102010706020507" pitchFamily="18" charset="2"/>
              <a:buChar char="®"/>
            </a:pPr>
            <a:endParaRPr lang="de-DE" dirty="0"/>
          </a:p>
          <a:p>
            <a:pPr lvl="2">
              <a:buFont typeface="Symbol" panose="05050102010706020507" pitchFamily="18" charset="2"/>
              <a:buChar char="®"/>
            </a:pPr>
            <a:r>
              <a:rPr lang="de-DE" dirty="0" smtClean="0"/>
              <a:t> Packungen</a:t>
            </a:r>
            <a:endParaRPr lang="de-DE" dirty="0" smtClean="0"/>
          </a:p>
          <a:p>
            <a:pPr lvl="2">
              <a:buFont typeface="Symbol" panose="05050102010706020507" pitchFamily="18" charset="2"/>
              <a:buChar char="®"/>
            </a:pPr>
            <a:endParaRPr lang="de-DE" dirty="0"/>
          </a:p>
          <a:p>
            <a:pPr lvl="2">
              <a:buFont typeface="Symbol" panose="05050102010706020507" pitchFamily="18" charset="2"/>
              <a:buChar char="®"/>
            </a:pPr>
            <a:r>
              <a:rPr lang="de-DE" dirty="0" smtClean="0"/>
              <a:t> Partitionen</a:t>
            </a:r>
            <a:endParaRPr lang="de-DE" dirty="0"/>
          </a:p>
          <a:p>
            <a:pPr marL="3657600" lvl="8" indent="0">
              <a:buNone/>
            </a:pPr>
            <a:r>
              <a:rPr lang="de-DE" dirty="0"/>
              <a:t>	</a:t>
            </a:r>
            <a:r>
              <a:rPr lang="de-DE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NP-schwere </a:t>
            </a:r>
            <a:r>
              <a:rPr lang="de-DE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Probleme!</a:t>
            </a:r>
            <a:endParaRPr lang="de-DE" sz="1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Symbol" panose="05050102010706020507" pitchFamily="18" charset="2"/>
              <a:buChar char="®"/>
            </a:pPr>
            <a:r>
              <a:rPr lang="de-DE" dirty="0" smtClean="0"/>
              <a:t> Zuordnungen </a:t>
            </a:r>
            <a:endParaRPr lang="de-DE" dirty="0"/>
          </a:p>
          <a:p>
            <a:pPr>
              <a:buFont typeface="Symbol" panose="05050102010706020507" pitchFamily="18" charset="2"/>
              <a:buChar char="®"/>
            </a:pPr>
            <a:endParaRPr lang="de-DE" dirty="0"/>
          </a:p>
          <a:p>
            <a:pPr lvl="2">
              <a:buFont typeface="Symbol" panose="05050102010706020507" pitchFamily="18" charset="2"/>
              <a:buChar char="®"/>
            </a:pPr>
            <a:r>
              <a:rPr lang="de-DE" dirty="0" smtClean="0"/>
              <a:t> </a:t>
            </a:r>
            <a:r>
              <a:rPr lang="de-DE" dirty="0" err="1" smtClean="0"/>
              <a:t>Scheduling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Vermutung: Quantencomputer löst diese </a:t>
            </a:r>
            <a:r>
              <a:rPr lang="de-DE" dirty="0" smtClean="0">
                <a:solidFill>
                  <a:srgbClr val="006600"/>
                </a:solidFill>
              </a:rPr>
              <a:t>schneller</a:t>
            </a:r>
            <a:r>
              <a:rPr lang="de-DE" dirty="0" smtClean="0"/>
              <a:t> als klassische Rechner</a:t>
            </a:r>
            <a:endParaRPr lang="de-DE" dirty="0"/>
          </a:p>
        </p:txBody>
      </p:sp>
      <p:sp>
        <p:nvSpPr>
          <p:cNvPr id="6" name="Geschweifte Klammer rechts 5"/>
          <p:cNvSpPr/>
          <p:nvPr/>
        </p:nvSpPr>
        <p:spPr>
          <a:xfrm>
            <a:off x="4355976" y="2204864"/>
            <a:ext cx="288032" cy="2016224"/>
          </a:xfrm>
          <a:prstGeom prst="rightBrace">
            <a:avLst>
              <a:gd name="adj1" fmla="val 44408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Unterschiede zum </a:t>
            </a:r>
            <a:r>
              <a:rPr lang="de-DE" dirty="0" smtClean="0"/>
              <a:t>klassischen </a:t>
            </a:r>
            <a:r>
              <a:rPr lang="de-DE" dirty="0"/>
              <a:t>Computer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686868"/>
                </a:solidFill>
              </a:rPr>
              <a:t>Klassische </a:t>
            </a:r>
            <a:r>
              <a:rPr lang="de-DE" sz="2000" dirty="0" smtClean="0">
                <a:solidFill>
                  <a:srgbClr val="686868"/>
                </a:solidFill>
              </a:rPr>
              <a:t>Bits</a:t>
            </a:r>
            <a:endParaRPr lang="de-DE" sz="2000" dirty="0">
              <a:solidFill>
                <a:srgbClr val="686868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idx="14"/>
          </p:nvPr>
        </p:nvSpPr>
        <p:spPr>
          <a:xfrm>
            <a:off x="3707904" y="1591200"/>
            <a:ext cx="4950096" cy="333425"/>
          </a:xfrm>
        </p:spPr>
        <p:txBody>
          <a:bodyPr/>
          <a:lstStyle/>
          <a:p>
            <a:r>
              <a:rPr lang="de-DE" sz="2000" dirty="0" smtClean="0">
                <a:solidFill>
                  <a:srgbClr val="686868"/>
                </a:solidFill>
              </a:rPr>
              <a:t>Quantenbits </a:t>
            </a:r>
            <a:r>
              <a:rPr lang="de-DE" sz="2000" dirty="0" smtClean="0">
                <a:solidFill>
                  <a:srgbClr val="686868"/>
                </a:solidFill>
              </a:rPr>
              <a:t>(Qubits)</a:t>
            </a:r>
            <a:endParaRPr lang="de-DE" sz="2000" dirty="0">
              <a:solidFill>
                <a:srgbClr val="686868"/>
              </a:solidFill>
            </a:endParaRP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221904" cy="3787200"/>
          </a:xfrm>
        </p:spPr>
        <p:txBody>
          <a:bodyPr/>
          <a:lstStyle/>
          <a:p>
            <a:r>
              <a:rPr lang="de-DE" dirty="0" smtClean="0"/>
              <a:t>Elektrische Spannung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platzhalter 9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3707904" y="2142000"/>
                <a:ext cx="4950096" cy="3787200"/>
              </a:xfrm>
            </p:spPr>
            <p:txBody>
              <a:bodyPr/>
              <a:lstStyle/>
              <a:p>
                <a:r>
                  <a:rPr lang="de-DE" dirty="0" smtClean="0"/>
                  <a:t>Zustand ist Superposition aus „0“ und „1“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>
                  <a:lnSpc>
                    <a:spcPct val="200000"/>
                  </a:lnSpc>
                </a:pPr>
                <a:r>
                  <a:rPr lang="de-DE" dirty="0" smtClean="0"/>
                  <a:t>Messung verändert Zustand</a:t>
                </a:r>
              </a:p>
              <a:p>
                <a:endParaRPr lang="de-DE" dirty="0" smtClean="0"/>
              </a:p>
              <a:p>
                <a:pPr lvl="1">
                  <a:buFont typeface="Symbol" panose="05050102010706020507" pitchFamily="18" charset="2"/>
                  <a:buChar char="®"/>
                </a:pPr>
                <a:r>
                  <a:rPr lang="de-DE" dirty="0" smtClean="0"/>
                  <a:t> Messen </a:t>
                </a:r>
                <a:r>
                  <a:rPr lang="de-DE" dirty="0" smtClean="0"/>
                  <a:t>„0“ mit Wahrscheinlichkeit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sz="2000" dirty="0" smtClean="0"/>
                  <a:t>  </a:t>
                </a:r>
              </a:p>
              <a:p>
                <a:pPr marL="446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/>
                          <a:ea typeface="Cambria Math"/>
                          <a:sym typeface="Symbol"/>
                        </a:rPr>
                        <m:t>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de-DE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000" dirty="0" smtClean="0"/>
              </a:p>
              <a:p>
                <a:pPr marL="446400" lvl="1" indent="0">
                  <a:buNone/>
                </a:pPr>
                <a:endParaRPr lang="de-DE" sz="2400" dirty="0" smtClean="0"/>
              </a:p>
              <a:p>
                <a:pPr lvl="1">
                  <a:buFont typeface="Symbol" panose="05050102010706020507" pitchFamily="18" charset="2"/>
                  <a:buChar char="®"/>
                </a:pPr>
                <a:r>
                  <a:rPr lang="de-DE" dirty="0" smtClean="0"/>
                  <a:t> Messen </a:t>
                </a:r>
                <a:r>
                  <a:rPr lang="de-DE" dirty="0" smtClean="0"/>
                  <a:t>„</a:t>
                </a:r>
                <a:r>
                  <a:rPr lang="de-DE" dirty="0"/>
                  <a:t>1</a:t>
                </a:r>
                <a:r>
                  <a:rPr lang="de-DE" dirty="0" smtClean="0"/>
                  <a:t>“ </a:t>
                </a:r>
                <a:r>
                  <a:rPr lang="de-DE" dirty="0"/>
                  <a:t>mit </a:t>
                </a:r>
                <a:r>
                  <a:rPr lang="de-DE" dirty="0" smtClean="0"/>
                  <a:t>Wahrscheinlichkeit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de-DE" sz="2000" dirty="0" smtClean="0"/>
              </a:p>
              <a:p>
                <a:pPr marL="446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/>
                          <a:ea typeface="Cambria Math"/>
                          <a:sym typeface="Symbol"/>
                        </a:rPr>
                        <m:t>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de-DE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000" dirty="0"/>
              </a:p>
              <a:p>
                <a:endParaRPr lang="de-DE" sz="2400" dirty="0"/>
              </a:p>
              <a:p>
                <a:endParaRPr lang="de-DE" dirty="0" smtClean="0"/>
              </a:p>
              <a:p>
                <a:pPr marL="446400" lvl="1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19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3707904" y="2142000"/>
                <a:ext cx="4950096" cy="3787200"/>
              </a:xfrm>
              <a:blipFill rotWithShape="1">
                <a:blip r:embed="rId2"/>
                <a:stretch>
                  <a:fillRect l="-2586" t="-1929" b="-81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323528" y="2492897"/>
            <a:ext cx="2694407" cy="1673900"/>
            <a:chOff x="323528" y="2492897"/>
            <a:chExt cx="2694407" cy="1673900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492897"/>
              <a:ext cx="2694407" cy="1673900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2843808" y="2681734"/>
              <a:ext cx="12106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843808" y="3748114"/>
              <a:ext cx="12106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0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8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Kommerzieller </a:t>
            </a:r>
            <a:r>
              <a:rPr lang="de-DE" dirty="0" smtClean="0"/>
              <a:t>Hersteller: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D-Wave Systems Inc., Kanada</a:t>
            </a:r>
          </a:p>
          <a:p>
            <a:endParaRPr lang="de-DE" dirty="0" smtClean="0"/>
          </a:p>
          <a:p>
            <a:r>
              <a:rPr lang="de-DE" dirty="0"/>
              <a:t>Simulator- und Programmierschnittstelle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	„</a:t>
            </a:r>
            <a:r>
              <a:rPr lang="de-DE" dirty="0"/>
              <a:t>Quantum </a:t>
            </a:r>
            <a:r>
              <a:rPr lang="de-DE" dirty="0" err="1"/>
              <a:t>Apprentice</a:t>
            </a:r>
            <a:r>
              <a:rPr lang="de-DE" dirty="0"/>
              <a:t>“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sz="1000" dirty="0" smtClean="0"/>
          </a:p>
          <a:p>
            <a:r>
              <a:rPr lang="de-DE" dirty="0">
                <a:solidFill>
                  <a:srgbClr val="006600"/>
                </a:solidFill>
              </a:rPr>
              <a:t>Nicht</a:t>
            </a:r>
            <a:r>
              <a:rPr lang="de-DE" dirty="0"/>
              <a:t> zu verwechseln mit konventionellem Quantencomputer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Adiabatisches </a:t>
            </a:r>
            <a:r>
              <a:rPr lang="de-DE" dirty="0" err="1" smtClean="0"/>
              <a:t>Quantencomputing</a:t>
            </a:r>
            <a:r>
              <a:rPr lang="de-DE" dirty="0" smtClean="0"/>
              <a:t> &gt; Elisabeth Lobe, Tobias Stollenwerk &gt; 5.5.2015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adiabatischer Quantencomputer?</a:t>
            </a:r>
            <a:endParaRPr lang="de-DE" dirty="0"/>
          </a:p>
        </p:txBody>
      </p:sp>
      <p:pic>
        <p:nvPicPr>
          <p:cNvPr id="1026" name="Picture 2" descr="H:\Dokumente\Vorträge\20150505_QuantumComputing_HPCNWorkshop\d_wave_one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21" y="1412776"/>
            <a:ext cx="29507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1851105" y="3121848"/>
            <a:ext cx="2343194" cy="2035344"/>
            <a:chOff x="4355976" y="1046360"/>
            <a:chExt cx="4968552" cy="4411608"/>
          </a:xfrm>
        </p:grpSpPr>
        <p:cxnSp>
          <p:nvCxnSpPr>
            <p:cNvPr id="8" name="Gerade Verbindung 7"/>
            <p:cNvCxnSpPr>
              <a:stCxn id="142" idx="3"/>
              <a:endCxn id="138" idx="5"/>
            </p:cNvCxnSpPr>
            <p:nvPr/>
          </p:nvCxnSpPr>
          <p:spPr>
            <a:xfrm flipH="1" flipV="1">
              <a:off x="5789063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stCxn id="142" idx="4"/>
              <a:endCxn id="139" idx="6"/>
            </p:cNvCxnSpPr>
            <p:nvPr/>
          </p:nvCxnSpPr>
          <p:spPr>
            <a:xfrm flipH="1" flipV="1">
              <a:off x="5799608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>
              <a:stCxn id="142" idx="4"/>
              <a:endCxn id="140" idx="6"/>
            </p:cNvCxnSpPr>
            <p:nvPr/>
          </p:nvCxnSpPr>
          <p:spPr>
            <a:xfrm flipH="1">
              <a:off x="5799608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138" idx="4"/>
              <a:endCxn id="143" idx="2"/>
            </p:cNvCxnSpPr>
            <p:nvPr/>
          </p:nvCxnSpPr>
          <p:spPr>
            <a:xfrm>
              <a:off x="576360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>
              <a:stCxn id="143" idx="3"/>
              <a:endCxn id="139" idx="5"/>
            </p:cNvCxnSpPr>
            <p:nvPr/>
          </p:nvCxnSpPr>
          <p:spPr>
            <a:xfrm flipH="1" flipV="1">
              <a:off x="578906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stCxn id="144" idx="7"/>
              <a:endCxn id="140" idx="1"/>
            </p:cNvCxnSpPr>
            <p:nvPr/>
          </p:nvCxnSpPr>
          <p:spPr>
            <a:xfrm>
              <a:off x="5599166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144" idx="1"/>
              <a:endCxn id="139" idx="3"/>
            </p:cNvCxnSpPr>
            <p:nvPr/>
          </p:nvCxnSpPr>
          <p:spPr>
            <a:xfrm flipV="1">
              <a:off x="5599166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>
              <a:stCxn id="143" idx="5"/>
              <a:endCxn id="140" idx="7"/>
            </p:cNvCxnSpPr>
            <p:nvPr/>
          </p:nvCxnSpPr>
          <p:spPr>
            <a:xfrm flipH="1">
              <a:off x="578906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144" idx="2"/>
              <a:endCxn id="138" idx="4"/>
            </p:cNvCxnSpPr>
            <p:nvPr/>
          </p:nvCxnSpPr>
          <p:spPr>
            <a:xfrm flipV="1">
              <a:off x="5573707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stCxn id="145" idx="7"/>
              <a:endCxn id="141" idx="1"/>
            </p:cNvCxnSpPr>
            <p:nvPr/>
          </p:nvCxnSpPr>
          <p:spPr>
            <a:xfrm>
              <a:off x="5219372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7"/>
            <p:cNvGrpSpPr/>
            <p:nvPr/>
          </p:nvGrpSpPr>
          <p:grpSpPr>
            <a:xfrm rot="5400000">
              <a:off x="5727600" y="1592793"/>
              <a:ext cx="72008" cy="1211390"/>
              <a:chOff x="5005544" y="1592793"/>
              <a:chExt cx="72008" cy="1211390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5727600" y="1592793"/>
              <a:ext cx="72008" cy="1211390"/>
              <a:chOff x="5722632" y="1592793"/>
              <a:chExt cx="72008" cy="1211390"/>
            </a:xfrm>
          </p:grpSpPr>
          <p:sp>
            <p:nvSpPr>
              <p:cNvPr id="138" name="Ellipse 137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0" name="Gerade Verbindung 19"/>
            <p:cNvCxnSpPr>
              <a:stCxn id="142" idx="5"/>
              <a:endCxn id="141" idx="7"/>
            </p:cNvCxnSpPr>
            <p:nvPr/>
          </p:nvCxnSpPr>
          <p:spPr>
            <a:xfrm flipH="1">
              <a:off x="5789063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>
              <a:stCxn id="138" idx="3"/>
              <a:endCxn id="145" idx="1"/>
            </p:cNvCxnSpPr>
            <p:nvPr/>
          </p:nvCxnSpPr>
          <p:spPr>
            <a:xfrm flipH="1">
              <a:off x="5219372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143" idx="6"/>
              <a:endCxn id="141" idx="0"/>
            </p:cNvCxnSpPr>
            <p:nvPr/>
          </p:nvCxnSpPr>
          <p:spPr>
            <a:xfrm flipH="1">
              <a:off x="576360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>
              <a:stCxn id="144" idx="6"/>
              <a:endCxn id="141" idx="0"/>
            </p:cNvCxnSpPr>
            <p:nvPr/>
          </p:nvCxnSpPr>
          <p:spPr>
            <a:xfrm>
              <a:off x="5573707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>
              <a:stCxn id="139" idx="2"/>
              <a:endCxn id="145" idx="0"/>
            </p:cNvCxnSpPr>
            <p:nvPr/>
          </p:nvCxnSpPr>
          <p:spPr>
            <a:xfrm flipH="1">
              <a:off x="5229917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>
              <a:stCxn id="140" idx="2"/>
              <a:endCxn id="145" idx="0"/>
            </p:cNvCxnSpPr>
            <p:nvPr/>
          </p:nvCxnSpPr>
          <p:spPr>
            <a:xfrm flipH="1" flipV="1">
              <a:off x="5229917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134" idx="3"/>
              <a:endCxn id="130" idx="5"/>
            </p:cNvCxnSpPr>
            <p:nvPr/>
          </p:nvCxnSpPr>
          <p:spPr>
            <a:xfrm flipH="1" flipV="1">
              <a:off x="7507410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stCxn id="134" idx="4"/>
              <a:endCxn id="131" idx="6"/>
            </p:cNvCxnSpPr>
            <p:nvPr/>
          </p:nvCxnSpPr>
          <p:spPr>
            <a:xfrm flipH="1" flipV="1">
              <a:off x="7517955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>
              <a:stCxn id="134" idx="4"/>
              <a:endCxn id="132" idx="6"/>
            </p:cNvCxnSpPr>
            <p:nvPr/>
          </p:nvCxnSpPr>
          <p:spPr>
            <a:xfrm flipH="1">
              <a:off x="7517955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>
              <a:stCxn id="130" idx="4"/>
              <a:endCxn id="135" idx="2"/>
            </p:cNvCxnSpPr>
            <p:nvPr/>
          </p:nvCxnSpPr>
          <p:spPr>
            <a:xfrm>
              <a:off x="7481951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135" idx="3"/>
              <a:endCxn id="131" idx="5"/>
            </p:cNvCxnSpPr>
            <p:nvPr/>
          </p:nvCxnSpPr>
          <p:spPr>
            <a:xfrm flipH="1" flipV="1">
              <a:off x="7507410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>
              <a:stCxn id="136" idx="7"/>
              <a:endCxn id="132" idx="1"/>
            </p:cNvCxnSpPr>
            <p:nvPr/>
          </p:nvCxnSpPr>
          <p:spPr>
            <a:xfrm>
              <a:off x="731751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>
              <a:stCxn id="136" idx="1"/>
              <a:endCxn id="131" idx="3"/>
            </p:cNvCxnSpPr>
            <p:nvPr/>
          </p:nvCxnSpPr>
          <p:spPr>
            <a:xfrm flipV="1">
              <a:off x="731751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>
              <a:stCxn id="135" idx="5"/>
              <a:endCxn id="132" idx="7"/>
            </p:cNvCxnSpPr>
            <p:nvPr/>
          </p:nvCxnSpPr>
          <p:spPr>
            <a:xfrm flipH="1">
              <a:off x="7507410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>
              <a:stCxn id="136" idx="2"/>
              <a:endCxn id="130" idx="4"/>
            </p:cNvCxnSpPr>
            <p:nvPr/>
          </p:nvCxnSpPr>
          <p:spPr>
            <a:xfrm flipV="1">
              <a:off x="729205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>
              <a:stCxn id="137" idx="7"/>
              <a:endCxn id="133" idx="1"/>
            </p:cNvCxnSpPr>
            <p:nvPr/>
          </p:nvCxnSpPr>
          <p:spPr>
            <a:xfrm>
              <a:off x="6937719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uppieren 35"/>
            <p:cNvGrpSpPr/>
            <p:nvPr/>
          </p:nvGrpSpPr>
          <p:grpSpPr>
            <a:xfrm rot="5400000">
              <a:off x="7445947" y="1592793"/>
              <a:ext cx="72008" cy="1211390"/>
              <a:chOff x="6732240" y="1592793"/>
              <a:chExt cx="72008" cy="1211390"/>
            </a:xfrm>
          </p:grpSpPr>
          <p:sp>
            <p:nvSpPr>
              <p:cNvPr id="134" name="Ellipse 133"/>
              <p:cNvSpPr/>
              <p:nvPr/>
            </p:nvSpPr>
            <p:spPr>
              <a:xfrm>
                <a:off x="6732240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6732240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6732240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6732240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7445947" y="1592793"/>
              <a:ext cx="72008" cy="1211390"/>
              <a:chOff x="7449328" y="1592793"/>
              <a:chExt cx="72008" cy="1211390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8" name="Gerade Verbindung 37"/>
            <p:cNvCxnSpPr>
              <a:stCxn id="134" idx="5"/>
              <a:endCxn id="133" idx="7"/>
            </p:cNvCxnSpPr>
            <p:nvPr/>
          </p:nvCxnSpPr>
          <p:spPr>
            <a:xfrm flipH="1">
              <a:off x="7507410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>
              <a:stCxn id="130" idx="3"/>
              <a:endCxn id="137" idx="1"/>
            </p:cNvCxnSpPr>
            <p:nvPr/>
          </p:nvCxnSpPr>
          <p:spPr>
            <a:xfrm flipH="1">
              <a:off x="6937719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135" idx="6"/>
              <a:endCxn id="133" idx="0"/>
            </p:cNvCxnSpPr>
            <p:nvPr/>
          </p:nvCxnSpPr>
          <p:spPr>
            <a:xfrm flipH="1">
              <a:off x="7481951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>
              <a:stCxn id="136" idx="6"/>
              <a:endCxn id="133" idx="0"/>
            </p:cNvCxnSpPr>
            <p:nvPr/>
          </p:nvCxnSpPr>
          <p:spPr>
            <a:xfrm>
              <a:off x="729205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>
              <a:stCxn id="131" idx="2"/>
              <a:endCxn id="137" idx="0"/>
            </p:cNvCxnSpPr>
            <p:nvPr/>
          </p:nvCxnSpPr>
          <p:spPr>
            <a:xfrm flipH="1">
              <a:off x="6948264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>
              <a:stCxn id="132" idx="2"/>
              <a:endCxn id="137" idx="0"/>
            </p:cNvCxnSpPr>
            <p:nvPr/>
          </p:nvCxnSpPr>
          <p:spPr>
            <a:xfrm flipH="1" flipV="1">
              <a:off x="6948264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>
              <a:stCxn id="126" idx="3"/>
              <a:endCxn id="122" idx="5"/>
            </p:cNvCxnSpPr>
            <p:nvPr/>
          </p:nvCxnSpPr>
          <p:spPr>
            <a:xfrm flipH="1" flipV="1">
              <a:off x="5779218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126" idx="4"/>
              <a:endCxn id="123" idx="6"/>
            </p:cNvCxnSpPr>
            <p:nvPr/>
          </p:nvCxnSpPr>
          <p:spPr>
            <a:xfrm flipH="1" flipV="1">
              <a:off x="5789763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126" idx="4"/>
              <a:endCxn id="124" idx="6"/>
            </p:cNvCxnSpPr>
            <p:nvPr/>
          </p:nvCxnSpPr>
          <p:spPr>
            <a:xfrm flipH="1">
              <a:off x="5789763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stCxn id="122" idx="4"/>
              <a:endCxn id="127" idx="2"/>
            </p:cNvCxnSpPr>
            <p:nvPr/>
          </p:nvCxnSpPr>
          <p:spPr>
            <a:xfrm>
              <a:off x="5753759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>
              <a:stCxn id="127" idx="3"/>
              <a:endCxn id="123" idx="5"/>
            </p:cNvCxnSpPr>
            <p:nvPr/>
          </p:nvCxnSpPr>
          <p:spPr>
            <a:xfrm flipH="1" flipV="1">
              <a:off x="5779218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128" idx="7"/>
              <a:endCxn id="124" idx="1"/>
            </p:cNvCxnSpPr>
            <p:nvPr/>
          </p:nvCxnSpPr>
          <p:spPr>
            <a:xfrm>
              <a:off x="5589321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>
              <a:stCxn id="128" idx="1"/>
              <a:endCxn id="123" idx="3"/>
            </p:cNvCxnSpPr>
            <p:nvPr/>
          </p:nvCxnSpPr>
          <p:spPr>
            <a:xfrm flipV="1">
              <a:off x="5589321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>
              <a:stCxn id="127" idx="5"/>
              <a:endCxn id="124" idx="7"/>
            </p:cNvCxnSpPr>
            <p:nvPr/>
          </p:nvCxnSpPr>
          <p:spPr>
            <a:xfrm flipH="1">
              <a:off x="5779218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>
              <a:stCxn id="128" idx="2"/>
              <a:endCxn id="122" idx="4"/>
            </p:cNvCxnSpPr>
            <p:nvPr/>
          </p:nvCxnSpPr>
          <p:spPr>
            <a:xfrm flipV="1">
              <a:off x="5563862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>
              <a:stCxn id="129" idx="7"/>
              <a:endCxn id="125" idx="1"/>
            </p:cNvCxnSpPr>
            <p:nvPr/>
          </p:nvCxnSpPr>
          <p:spPr>
            <a:xfrm>
              <a:off x="5209527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pieren 53"/>
            <p:cNvGrpSpPr/>
            <p:nvPr/>
          </p:nvGrpSpPr>
          <p:grpSpPr>
            <a:xfrm rot="5400000">
              <a:off x="5717755" y="3507378"/>
              <a:ext cx="72008" cy="1211390"/>
              <a:chOff x="5005544" y="3507378"/>
              <a:chExt cx="72008" cy="1211390"/>
            </a:xfrm>
          </p:grpSpPr>
          <p:sp>
            <p:nvSpPr>
              <p:cNvPr id="126" name="Ellipse 125"/>
              <p:cNvSpPr/>
              <p:nvPr/>
            </p:nvSpPr>
            <p:spPr>
              <a:xfrm>
                <a:off x="5005544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5005544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5005544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5005544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5717755" y="3507378"/>
              <a:ext cx="72008" cy="1211390"/>
              <a:chOff x="5722632" y="3507378"/>
              <a:chExt cx="72008" cy="1211390"/>
            </a:xfrm>
          </p:grpSpPr>
          <p:sp>
            <p:nvSpPr>
              <p:cNvPr id="122" name="Ellipse 121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56" name="Gerade Verbindung 55"/>
            <p:cNvCxnSpPr>
              <a:stCxn id="126" idx="5"/>
              <a:endCxn id="125" idx="7"/>
            </p:cNvCxnSpPr>
            <p:nvPr/>
          </p:nvCxnSpPr>
          <p:spPr>
            <a:xfrm flipH="1">
              <a:off x="5779218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>
              <a:stCxn id="122" idx="3"/>
              <a:endCxn id="129" idx="1"/>
            </p:cNvCxnSpPr>
            <p:nvPr/>
          </p:nvCxnSpPr>
          <p:spPr>
            <a:xfrm flipH="1">
              <a:off x="5209527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>
              <a:stCxn id="127" idx="6"/>
              <a:endCxn id="125" idx="0"/>
            </p:cNvCxnSpPr>
            <p:nvPr/>
          </p:nvCxnSpPr>
          <p:spPr>
            <a:xfrm flipH="1">
              <a:off x="5753759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>
              <a:stCxn id="128" idx="6"/>
              <a:endCxn id="125" idx="0"/>
            </p:cNvCxnSpPr>
            <p:nvPr/>
          </p:nvCxnSpPr>
          <p:spPr>
            <a:xfrm>
              <a:off x="5563862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>
              <a:stCxn id="123" idx="2"/>
              <a:endCxn id="129" idx="0"/>
            </p:cNvCxnSpPr>
            <p:nvPr/>
          </p:nvCxnSpPr>
          <p:spPr>
            <a:xfrm flipH="1">
              <a:off x="5220072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>
              <a:stCxn id="124" idx="2"/>
              <a:endCxn id="129" idx="0"/>
            </p:cNvCxnSpPr>
            <p:nvPr/>
          </p:nvCxnSpPr>
          <p:spPr>
            <a:xfrm flipH="1" flipV="1">
              <a:off x="5220072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>
              <a:stCxn id="118" idx="3"/>
              <a:endCxn id="114" idx="5"/>
            </p:cNvCxnSpPr>
            <p:nvPr/>
          </p:nvCxnSpPr>
          <p:spPr>
            <a:xfrm flipH="1" flipV="1">
              <a:off x="7507410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>
              <a:stCxn id="118" idx="4"/>
              <a:endCxn id="115" idx="6"/>
            </p:cNvCxnSpPr>
            <p:nvPr/>
          </p:nvCxnSpPr>
          <p:spPr>
            <a:xfrm flipH="1" flipV="1">
              <a:off x="7517955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>
              <a:stCxn id="118" idx="4"/>
              <a:endCxn id="116" idx="6"/>
            </p:cNvCxnSpPr>
            <p:nvPr/>
          </p:nvCxnSpPr>
          <p:spPr>
            <a:xfrm flipH="1">
              <a:off x="7517955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>
              <a:stCxn id="114" idx="4"/>
              <a:endCxn id="119" idx="2"/>
            </p:cNvCxnSpPr>
            <p:nvPr/>
          </p:nvCxnSpPr>
          <p:spPr>
            <a:xfrm>
              <a:off x="7481951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>
              <a:stCxn id="119" idx="3"/>
              <a:endCxn id="115" idx="5"/>
            </p:cNvCxnSpPr>
            <p:nvPr/>
          </p:nvCxnSpPr>
          <p:spPr>
            <a:xfrm flipH="1" flipV="1">
              <a:off x="7507410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>
              <a:stCxn id="120" idx="7"/>
              <a:endCxn id="116" idx="1"/>
            </p:cNvCxnSpPr>
            <p:nvPr/>
          </p:nvCxnSpPr>
          <p:spPr>
            <a:xfrm>
              <a:off x="7317513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>
              <a:stCxn id="120" idx="1"/>
              <a:endCxn id="115" idx="3"/>
            </p:cNvCxnSpPr>
            <p:nvPr/>
          </p:nvCxnSpPr>
          <p:spPr>
            <a:xfrm flipV="1">
              <a:off x="7317513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>
              <a:stCxn id="119" idx="5"/>
              <a:endCxn id="116" idx="7"/>
            </p:cNvCxnSpPr>
            <p:nvPr/>
          </p:nvCxnSpPr>
          <p:spPr>
            <a:xfrm flipH="1">
              <a:off x="7507410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120" idx="2"/>
              <a:endCxn id="114" idx="4"/>
            </p:cNvCxnSpPr>
            <p:nvPr/>
          </p:nvCxnSpPr>
          <p:spPr>
            <a:xfrm flipV="1">
              <a:off x="7292054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>
              <a:stCxn id="121" idx="7"/>
              <a:endCxn id="117" idx="1"/>
            </p:cNvCxnSpPr>
            <p:nvPr/>
          </p:nvCxnSpPr>
          <p:spPr>
            <a:xfrm>
              <a:off x="6937719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uppieren 71"/>
            <p:cNvGrpSpPr/>
            <p:nvPr/>
          </p:nvGrpSpPr>
          <p:grpSpPr>
            <a:xfrm rot="5400000">
              <a:off x="7445947" y="3507378"/>
              <a:ext cx="72008" cy="1211390"/>
              <a:chOff x="6732240" y="3507378"/>
              <a:chExt cx="72008" cy="1211390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6732240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6732240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6732240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6732240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3" name="Gruppieren 72"/>
            <p:cNvGrpSpPr/>
            <p:nvPr/>
          </p:nvGrpSpPr>
          <p:grpSpPr>
            <a:xfrm>
              <a:off x="7445947" y="3507378"/>
              <a:ext cx="72008" cy="1211390"/>
              <a:chOff x="7449328" y="3507378"/>
              <a:chExt cx="72008" cy="1211390"/>
            </a:xfrm>
          </p:grpSpPr>
          <p:sp>
            <p:nvSpPr>
              <p:cNvPr id="114" name="Ellipse 113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4" name="Gerade Verbindung 73"/>
            <p:cNvCxnSpPr>
              <a:stCxn id="118" idx="5"/>
              <a:endCxn id="117" idx="7"/>
            </p:cNvCxnSpPr>
            <p:nvPr/>
          </p:nvCxnSpPr>
          <p:spPr>
            <a:xfrm flipH="1">
              <a:off x="7507410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>
              <a:stCxn id="114" idx="3"/>
              <a:endCxn id="121" idx="1"/>
            </p:cNvCxnSpPr>
            <p:nvPr/>
          </p:nvCxnSpPr>
          <p:spPr>
            <a:xfrm flipH="1">
              <a:off x="6937719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119" idx="6"/>
              <a:endCxn id="117" idx="0"/>
            </p:cNvCxnSpPr>
            <p:nvPr/>
          </p:nvCxnSpPr>
          <p:spPr>
            <a:xfrm flipH="1">
              <a:off x="7481951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120" idx="6"/>
              <a:endCxn id="117" idx="0"/>
            </p:cNvCxnSpPr>
            <p:nvPr/>
          </p:nvCxnSpPr>
          <p:spPr>
            <a:xfrm>
              <a:off x="7292054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>
              <a:stCxn id="115" idx="2"/>
              <a:endCxn id="121" idx="0"/>
            </p:cNvCxnSpPr>
            <p:nvPr/>
          </p:nvCxnSpPr>
          <p:spPr>
            <a:xfrm flipH="1">
              <a:off x="6948264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>
              <a:stCxn id="116" idx="2"/>
              <a:endCxn id="121" idx="0"/>
            </p:cNvCxnSpPr>
            <p:nvPr/>
          </p:nvCxnSpPr>
          <p:spPr>
            <a:xfrm flipH="1" flipV="1">
              <a:off x="6948264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4355976" y="5457968"/>
              <a:ext cx="4392488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>
            <a:xfrm flipH="1">
              <a:off x="5190611" y="222394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flipH="1">
              <a:off x="5569747" y="223197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 flipH="1">
              <a:off x="5948883" y="2234492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flipH="1">
              <a:off x="6328019" y="224251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>
            <a:xfrm flipH="1">
              <a:off x="6914234" y="222924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flipH="1">
              <a:off x="7293370" y="223727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 flipH="1">
              <a:off x="7672506" y="2239794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 flipH="1">
              <a:off x="8051642" y="2247821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 flipH="1">
              <a:off x="5184068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>
              <a:off x="5565179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 flipH="1">
              <a:off x="5943656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>
              <a:stCxn id="126" idx="6"/>
            </p:cNvCxnSpPr>
            <p:nvPr/>
          </p:nvCxnSpPr>
          <p:spPr>
            <a:xfrm>
              <a:off x="6323450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 flipH="1">
              <a:off x="6910451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7291562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 flipH="1">
              <a:off x="7670039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>
              <a:off x="8049833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138" idx="6"/>
              <a:endCxn id="130" idx="2"/>
            </p:cNvCxnSpPr>
            <p:nvPr/>
          </p:nvCxnSpPr>
          <p:spPr>
            <a:xfrm>
              <a:off x="5799608" y="162879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>
              <a:off x="5799607" y="200859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>
              <a:off x="5810153" y="238838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5810153" y="276817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>
              <a:off x="5789063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5789062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5799608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>
              <a:off x="5799608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>
              <a:off x="7507410" y="163116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>
              <a:off x="7507409" y="2010963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>
              <a:off x="7517955" y="239075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>
              <a:off x="7517955" y="277055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>
              <a:off x="7523628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>
              <a:off x="7523627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>
              <a:off x="7534173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>
              <a:off x="7534173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/>
          <p:cNvGrpSpPr/>
          <p:nvPr/>
        </p:nvGrpSpPr>
        <p:grpSpPr>
          <a:xfrm>
            <a:off x="395537" y="2060848"/>
            <a:ext cx="4680520" cy="3384376"/>
            <a:chOff x="395537" y="1556792"/>
            <a:chExt cx="4680520" cy="3384376"/>
          </a:xfrm>
        </p:grpSpPr>
        <p:sp>
          <p:nvSpPr>
            <p:cNvPr id="42" name="Textfeld 41"/>
            <p:cNvSpPr txBox="1"/>
            <p:nvPr/>
          </p:nvSpPr>
          <p:spPr>
            <a:xfrm>
              <a:off x="505587" y="4653136"/>
              <a:ext cx="199548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4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Quelle: D-Wave Systems</a:t>
              </a:r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2614"/>
            <a:stretch/>
          </p:blipFill>
          <p:spPr>
            <a:xfrm>
              <a:off x="648000" y="1745944"/>
              <a:ext cx="4345846" cy="2867165"/>
            </a:xfrm>
            <a:prstGeom prst="rect">
              <a:avLst/>
            </a:prstGeom>
          </p:spPr>
        </p:pic>
        <p:sp>
          <p:nvSpPr>
            <p:cNvPr id="44" name="Rechteck 43"/>
            <p:cNvSpPr/>
            <p:nvPr/>
          </p:nvSpPr>
          <p:spPr>
            <a:xfrm>
              <a:off x="395537" y="1556792"/>
              <a:ext cx="4680520" cy="338437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Adiabatischer Quantencomputer löst diskrete Optimierungsprobleme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5220160" y="2132856"/>
            <a:ext cx="2358403" cy="1130205"/>
            <a:chOff x="5220160" y="1628800"/>
            <a:chExt cx="2358403" cy="1130205"/>
          </a:xfrm>
        </p:grpSpPr>
        <p:sp>
          <p:nvSpPr>
            <p:cNvPr id="16" name="Textfeld 15"/>
            <p:cNvSpPr txBox="1"/>
            <p:nvPr/>
          </p:nvSpPr>
          <p:spPr>
            <a:xfrm>
              <a:off x="5220160" y="1628800"/>
              <a:ext cx="130805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Zielfunktion: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5220160" y="2002772"/>
                  <a:ext cx="2358403" cy="7562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/>
                            <a:cs typeface="Arial" pitchFamily="34" charset="0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/>
                            <a:cs typeface="Arial" pitchFamily="34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de-DE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160" y="2002772"/>
                  <a:ext cx="2358403" cy="7562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uppieren 24"/>
          <p:cNvGrpSpPr/>
          <p:nvPr/>
        </p:nvGrpSpPr>
        <p:grpSpPr>
          <a:xfrm>
            <a:off x="5220072" y="3778007"/>
            <a:ext cx="2660303" cy="1506651"/>
            <a:chOff x="5220072" y="3273951"/>
            <a:chExt cx="2660303" cy="1506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5220160" y="3273951"/>
                  <a:ext cx="2660215" cy="4938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cs typeface="Arial" pitchFamily="34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0,  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1,</m:t>
                                </m:r>
                              </m:e>
                            </m:eqArr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ü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Schalter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aus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ü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Schalter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an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de-DE" b="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160" y="3273951"/>
                  <a:ext cx="2660215" cy="49385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5220160" y="3997204"/>
                  <a:ext cx="5829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∈ </m:t>
                        </m:r>
                      </m:oMath>
                    </m:oMathPara>
                  </a14:m>
                  <a:endParaRPr lang="de-DE" b="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160" y="3997204"/>
                  <a:ext cx="582915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292" b="-2608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feld 26"/>
            <p:cNvSpPr txBox="1"/>
            <p:nvPr/>
          </p:nvSpPr>
          <p:spPr>
            <a:xfrm>
              <a:off x="6260360" y="3997202"/>
              <a:ext cx="96180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Gewichte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5220072" y="4503603"/>
                  <a:ext cx="1292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∀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=1, …,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𝑛</m:t>
                        </m:r>
                      </m:oMath>
                    </m:oMathPara>
                  </a14:m>
                  <a:endParaRPr lang="de-DE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4503603"/>
                  <a:ext cx="1292085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30" r="-1887" b="-869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pieren 27"/>
          <p:cNvGrpSpPr/>
          <p:nvPr/>
        </p:nvGrpSpPr>
        <p:grpSpPr>
          <a:xfrm>
            <a:off x="395537" y="2060848"/>
            <a:ext cx="4680520" cy="3384376"/>
            <a:chOff x="395537" y="1556792"/>
            <a:chExt cx="4680520" cy="3384376"/>
          </a:xfrm>
        </p:grpSpPr>
        <p:sp>
          <p:nvSpPr>
            <p:cNvPr id="23" name="Rechteck 22"/>
            <p:cNvSpPr/>
            <p:nvPr/>
          </p:nvSpPr>
          <p:spPr>
            <a:xfrm>
              <a:off x="395537" y="1556792"/>
              <a:ext cx="468052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00" y="1772816"/>
              <a:ext cx="4202518" cy="273630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05587" y="4653716"/>
              <a:ext cx="199548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4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Quelle: D-Wave Systems</a:t>
              </a: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41517" r="16891" b="41379"/>
          <a:stretch/>
        </p:blipFill>
        <p:spPr bwMode="auto">
          <a:xfrm>
            <a:off x="5803075" y="4465344"/>
            <a:ext cx="338067" cy="3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220160" y="2132856"/>
            <a:ext cx="13080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Zielfunktion: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220160" y="2506828"/>
                <a:ext cx="3741409" cy="981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23"/>
                                  </m:rPr>
                                  <a:rPr lang="de-DE" i="1">
                                    <a:latin typeface="Cambria Math"/>
                                    <a:cs typeface="Arial" pitchFamily="34" charset="0"/>
                                  </a:rPr>
                                  <m:t>𝑖</m:t>
                                </m:r>
                                <m:r>
                                  <a:rPr lang="de-DE" i="1">
                                    <a:latin typeface="Cambria Math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/>
                                    <a:cs typeface="Arial" pitchFamily="34" charset="0"/>
                                  </a:rPr>
                                  <m:t>𝑗</m:t>
                                </m:r>
                                <m:r>
                                  <a:rPr lang="de-DE" i="1">
                                    <a:latin typeface="Cambria Math"/>
                                    <a:cs typeface="Arial" pitchFamily="34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𝑖</m:t>
                                </m:r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&gt;</m:t>
                                </m:r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60" y="2506828"/>
                <a:ext cx="3741409" cy="9818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220160" y="3778007"/>
                <a:ext cx="2660215" cy="493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eqArrPr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0,  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  <m:t>1,</m:t>
                              </m:r>
                            </m:e>
                          </m:eqArr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ü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Schalter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aus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ü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Schalter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an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60" y="3778007"/>
                <a:ext cx="2660215" cy="4938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220160" y="4501260"/>
                <a:ext cx="582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 </m:t>
                      </m:r>
                    </m:oMath>
                  </m:oMathPara>
                </a14:m>
                <a:endParaRPr lang="de-DE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60" y="4501260"/>
                <a:ext cx="582915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7292"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6260360" y="45012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Gewichte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220072" y="5434191"/>
                <a:ext cx="1465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∀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𝑖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𝑗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=1, …, 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𝑛</m:t>
                      </m:r>
                    </m:oMath>
                  </m:oMathPara>
                </a14:m>
                <a:endParaRPr lang="de-DE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34191"/>
                <a:ext cx="1465979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2490" r="-1660" b="-34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220072" y="4942228"/>
                <a:ext cx="578748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 </m:t>
                      </m:r>
                    </m:oMath>
                  </m:oMathPara>
                </a14:m>
                <a:endParaRPr lang="de-DE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942228"/>
                <a:ext cx="578748" cy="299313"/>
              </a:xfrm>
              <a:prstGeom prst="rect">
                <a:avLst/>
              </a:prstGeom>
              <a:blipFill rotWithShape="1">
                <a:blip r:embed="rId7"/>
                <a:stretch>
                  <a:fillRect l="-3158" b="-244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6260272" y="4942226"/>
            <a:ext cx="24878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Stärken der Kopplungen</a:t>
            </a:r>
          </a:p>
        </p:txBody>
      </p:sp>
      <p:sp>
        <p:nvSpPr>
          <p:cNvPr id="131" name="Titel 4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72000" cy="1268832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Adiabatischer Quantencomputer löst QUBOs</a:t>
            </a:r>
            <a:endParaRPr lang="de-DE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41517" r="16891" b="41379"/>
          <a:stretch/>
        </p:blipFill>
        <p:spPr bwMode="auto">
          <a:xfrm>
            <a:off x="5803075" y="4465344"/>
            <a:ext cx="338067" cy="3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41517" r="16891" b="41379"/>
          <a:stretch/>
        </p:blipFill>
        <p:spPr bwMode="auto">
          <a:xfrm>
            <a:off x="5803075" y="4917469"/>
            <a:ext cx="338067" cy="3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ieren 25"/>
          <p:cNvGrpSpPr/>
          <p:nvPr/>
        </p:nvGrpSpPr>
        <p:grpSpPr>
          <a:xfrm>
            <a:off x="395537" y="2060848"/>
            <a:ext cx="4680520" cy="3384376"/>
            <a:chOff x="395537" y="1556792"/>
            <a:chExt cx="4680520" cy="3384376"/>
          </a:xfrm>
        </p:grpSpPr>
        <p:sp>
          <p:nvSpPr>
            <p:cNvPr id="27" name="Textfeld 26"/>
            <p:cNvSpPr txBox="1"/>
            <p:nvPr/>
          </p:nvSpPr>
          <p:spPr>
            <a:xfrm>
              <a:off x="505587" y="4653136"/>
              <a:ext cx="199548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4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Quelle: D-Wave Systems</a:t>
              </a:r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2614"/>
            <a:stretch/>
          </p:blipFill>
          <p:spPr>
            <a:xfrm>
              <a:off x="648000" y="1745944"/>
              <a:ext cx="4345846" cy="2867165"/>
            </a:xfrm>
            <a:prstGeom prst="rect">
              <a:avLst/>
            </a:prstGeom>
          </p:spPr>
        </p:pic>
        <p:sp>
          <p:nvSpPr>
            <p:cNvPr id="29" name="Rechteck 28"/>
            <p:cNvSpPr/>
            <p:nvPr/>
          </p:nvSpPr>
          <p:spPr>
            <a:xfrm>
              <a:off x="395537" y="1556792"/>
              <a:ext cx="4680520" cy="338437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itel 4"/>
          <p:cNvSpPr txBox="1">
            <a:spLocks/>
          </p:cNvSpPr>
          <p:nvPr/>
        </p:nvSpPr>
        <p:spPr bwMode="auto">
          <a:xfrm>
            <a:off x="3635897" y="1160440"/>
            <a:ext cx="5146420" cy="4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000" b="0" dirty="0" err="1" smtClean="0"/>
              <a:t>Quadratic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Unconstrained</a:t>
            </a:r>
            <a:r>
              <a:rPr lang="de-DE" sz="2000" b="0" dirty="0" smtClean="0"/>
              <a:t> Binary </a:t>
            </a:r>
            <a:r>
              <a:rPr lang="de-DE" sz="2000" b="0" dirty="0" err="1" smtClean="0"/>
              <a:t>Optimization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9610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Funktionsweise </a:t>
            </a:r>
            <a:r>
              <a:rPr lang="de-DE" dirty="0"/>
              <a:t>d</a:t>
            </a:r>
            <a:r>
              <a:rPr lang="de-DE" dirty="0" smtClean="0"/>
              <a:t>es </a:t>
            </a:r>
            <a:r>
              <a:rPr lang="de-DE" dirty="0" smtClean="0"/>
              <a:t>adiabatischen Quantencomputers</a:t>
            </a:r>
            <a:endParaRPr lang="de-DE" dirty="0"/>
          </a:p>
        </p:txBody>
      </p:sp>
      <p:sp>
        <p:nvSpPr>
          <p:cNvPr id="21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r>
              <a:rPr lang="de-DE" dirty="0" smtClean="0"/>
              <a:t>Kodiere Zielfunktion in niedrigstem Energiezustand eines Quantensystems</a:t>
            </a:r>
          </a:p>
          <a:p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115616" y="3870362"/>
            <a:ext cx="795089" cy="276999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Energie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051962" y="5247048"/>
            <a:ext cx="15773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Anfangssystem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012529" y="5249522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Zielsystem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259287" y="590543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Zeit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629317" y="2365458"/>
            <a:ext cx="15901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Energieniveaus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3862011" y="485986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schnelle Änderung</a:t>
            </a:r>
            <a:endParaRPr lang="de-DE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513161" y="2263303"/>
            <a:ext cx="5669269" cy="3731776"/>
            <a:chOff x="1513161" y="2263303"/>
            <a:chExt cx="5669269" cy="3731776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161" y="2263303"/>
              <a:ext cx="5669269" cy="3731776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3312000" y="2699628"/>
              <a:ext cx="2797200" cy="216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11692" r="18930" b="30420"/>
          <a:stretch/>
        </p:blipFill>
        <p:spPr>
          <a:xfrm>
            <a:off x="3312001" y="2699627"/>
            <a:ext cx="2797200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Funktionsweise </a:t>
            </a:r>
            <a:r>
              <a:rPr lang="de-DE" dirty="0" smtClean="0"/>
              <a:t>des </a:t>
            </a:r>
            <a:r>
              <a:rPr lang="de-DE" dirty="0"/>
              <a:t>adiabatischen Quantencomputers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Adiabatisches Quantencomputing &gt; Elisabeth Lobe, Tobias Stollenwerk &gt; 5.5.2015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1" y="2263303"/>
            <a:ext cx="5669269" cy="3731777"/>
          </a:xfrm>
          <a:prstGeom prst="rect">
            <a:avLst/>
          </a:prstGeom>
        </p:spPr>
      </p:pic>
      <p:sp>
        <p:nvSpPr>
          <p:cNvPr id="10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r>
              <a:rPr lang="de-DE" dirty="0" smtClean="0"/>
              <a:t>Hinreichend </a:t>
            </a:r>
            <a:r>
              <a:rPr lang="de-DE" i="1" dirty="0" smtClean="0"/>
              <a:t>langsame</a:t>
            </a:r>
            <a:r>
              <a:rPr lang="de-DE" dirty="0" smtClean="0"/>
              <a:t> Überführung in Zielsystem 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115616" y="3870362"/>
            <a:ext cx="795089" cy="276999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Energie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51962" y="5247048"/>
            <a:ext cx="15773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Anfangssystem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12529" y="5249522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Zielsystem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259287" y="590543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629317" y="2365458"/>
            <a:ext cx="15901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Energieniveaus</a:t>
            </a:r>
          </a:p>
        </p:txBody>
      </p:sp>
      <p:sp>
        <p:nvSpPr>
          <p:cNvPr id="16" name="Rechteck 15"/>
          <p:cNvSpPr/>
          <p:nvPr/>
        </p:nvSpPr>
        <p:spPr>
          <a:xfrm>
            <a:off x="3629317" y="4859868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Langsame Änderung</a:t>
            </a:r>
            <a:endParaRPr lang="de-DE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:\Dokumente\Vorträge\20150505_QuantumComputing_HPCNWorkshop\adiabatisches_theorem_pfe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00" y="3957175"/>
            <a:ext cx="79706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397616" y="3990691"/>
                <a:ext cx="355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cs typeface="Arial" pitchFamily="34" charset="0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𝐸</m:t>
                      </m:r>
                    </m:oMath>
                  </m:oMathPara>
                </a14:m>
                <a:endParaRPr lang="de-DE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6" y="3990691"/>
                <a:ext cx="355290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5517" r="-12069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884368" y="3874198"/>
            <a:ext cx="96180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bestimmt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Laufzeit</a:t>
            </a:r>
          </a:p>
        </p:txBody>
      </p:sp>
    </p:spTree>
    <p:extLst>
      <p:ext uri="{BB962C8B-B14F-4D97-AF65-F5344CB8AC3E}">
        <p14:creationId xmlns:p14="http://schemas.microsoft.com/office/powerpoint/2010/main" val="15905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DLR_Pr%C3%A4sentation_4zu3_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E53C7D-4D9A-464B-B166-6AE4B21A465C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B1AFA6BE-B9CF-410E-AF90-C595A8A4F17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464BFA-1A1B-4164-B512-F256CBC8E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3DCB90CB-00AC-467B-9047-84224E7C2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DLR_Pr%C3%A4sentation_4zu3_DE</Template>
  <TotalTime>0</TotalTime>
  <Words>1243</Words>
  <Application>Microsoft Office PowerPoint</Application>
  <PresentationFormat>Bildschirmpräsentation (4:3)</PresentationFormat>
  <Paragraphs>423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DLR_Pr%C3%A4sentation_4zu3_DE</vt:lpstr>
      <vt:lpstr>Adiabatisches Quantencomputing</vt:lpstr>
      <vt:lpstr>Inhalt</vt:lpstr>
      <vt:lpstr>Motivation: Quanten-Speed-Up</vt:lpstr>
      <vt:lpstr>Unterschiede zum klassischen Computer</vt:lpstr>
      <vt:lpstr>Was ist ein adiabatischer Quantencomputer?</vt:lpstr>
      <vt:lpstr>Adiabatischer Quantencomputer löst diskrete Optimierungsprobleme</vt:lpstr>
      <vt:lpstr>Adiabatischer Quantencomputer löst QUBOs</vt:lpstr>
      <vt:lpstr>Funktionsweise des adiabatischen Quantencomputers</vt:lpstr>
      <vt:lpstr>Funktionsweise des adiabatischen Quantencomputers</vt:lpstr>
      <vt:lpstr>Funktionsweise des adiabatischen Quantencomputers</vt:lpstr>
      <vt:lpstr>Funktionsweise des adiabatischen Quantencomputers</vt:lpstr>
      <vt:lpstr>Abbildung der Hardware im Simulator</vt:lpstr>
      <vt:lpstr>Simulator Quantum Apprentice</vt:lpstr>
      <vt:lpstr>Einschränkungen durch Chipstruktur</vt:lpstr>
      <vt:lpstr>Darstellung vollständiger Graphen</vt:lpstr>
      <vt:lpstr>Beispielgraph</vt:lpstr>
      <vt:lpstr>Beispielgraph</vt:lpstr>
      <vt:lpstr>Beispiel: Cliquenproblem</vt:lpstr>
      <vt:lpstr>Cliquenproblem auf Quantencomputer</vt:lpstr>
      <vt:lpstr>Cliquenproblem auf Quantencomputer</vt:lpstr>
      <vt:lpstr>Cliquenproblem auf Quantencomputer</vt:lpstr>
      <vt:lpstr>Cliquenproblem auf Quantencomputer</vt:lpstr>
      <vt:lpstr>Cliquenproblem auf Quantencomputer</vt:lpstr>
      <vt:lpstr>Nutzen der Lösung für Netzwerkoptimierung </vt:lpstr>
      <vt:lpstr>Netzwerkminimierung </vt:lpstr>
      <vt:lpstr>Ausblick</vt:lpstr>
      <vt:lpstr>Vielen Dank für ihre Aufmerksamkeit!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Stollenwerk, Tobias</dc:creator>
  <cp:lastModifiedBy>Lobe, Elisabeth</cp:lastModifiedBy>
  <cp:revision>135</cp:revision>
  <cp:lastPrinted>2015-05-04T11:55:38Z</cp:lastPrinted>
  <dcterms:created xsi:type="dcterms:W3CDTF">2015-04-24T09:05:08Z</dcterms:created>
  <dcterms:modified xsi:type="dcterms:W3CDTF">2015-05-04T11:56:28Z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0x010100ED3BF77F0DEA9A4B8748258238955038</vt:lpwstr>
  </property>
</Properties>
</file>