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84" r:id="rId3"/>
    <p:sldId id="285" r:id="rId4"/>
    <p:sldId id="291" r:id="rId5"/>
    <p:sldId id="287" r:id="rId6"/>
    <p:sldId id="302" r:id="rId7"/>
    <p:sldId id="288" r:id="rId8"/>
    <p:sldId id="289" r:id="rId9"/>
    <p:sldId id="286" r:id="rId10"/>
    <p:sldId id="292" r:id="rId11"/>
    <p:sldId id="295" r:id="rId12"/>
    <p:sldId id="293" r:id="rId13"/>
    <p:sldId id="294" r:id="rId14"/>
    <p:sldId id="296" r:id="rId15"/>
    <p:sldId id="297" r:id="rId16"/>
    <p:sldId id="298" r:id="rId17"/>
    <p:sldId id="300" r:id="rId18"/>
    <p:sldId id="301" r:id="rId19"/>
    <p:sldId id="305" r:id="rId20"/>
    <p:sldId id="304" r:id="rId21"/>
    <p:sldId id="306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18.06.2015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E,</a:t>
            </a:r>
            <a:r>
              <a:rPr lang="de-DE" baseline="0" dirty="0" smtClean="0"/>
              <a:t> H und </a:t>
            </a:r>
            <a:r>
              <a:rPr lang="de-DE" baseline="0" dirty="0" err="1" smtClean="0"/>
              <a:t>psi</a:t>
            </a:r>
            <a:r>
              <a:rPr lang="de-DE" baseline="0" dirty="0" smtClean="0"/>
              <a:t> auflisten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4944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E,</a:t>
            </a:r>
            <a:r>
              <a:rPr lang="de-DE" baseline="0" dirty="0" smtClean="0"/>
              <a:t> H und </a:t>
            </a:r>
            <a:r>
              <a:rPr lang="de-DE" baseline="0" dirty="0" err="1" smtClean="0"/>
              <a:t>psi</a:t>
            </a:r>
            <a:r>
              <a:rPr lang="de-DE" baseline="0" dirty="0" smtClean="0"/>
              <a:t> auflisten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494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Cite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Farhi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823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Cite</a:t>
            </a:r>
            <a:r>
              <a:rPr lang="de-DE" dirty="0" smtClean="0"/>
              <a:t> </a:t>
            </a:r>
            <a:r>
              <a:rPr lang="de-DE" dirty="0" err="1" smtClean="0"/>
              <a:t>Farhi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60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Bild übersetzten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5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Discrete </a:t>
            </a:r>
            <a:r>
              <a:rPr lang="en-GB" dirty="0" smtClean="0"/>
              <a:t>optimisation</a:t>
            </a:r>
            <a:r>
              <a:rPr lang="en-US" dirty="0" smtClean="0"/>
              <a:t> </a:t>
            </a:r>
            <a:r>
              <a:rPr lang="en-US" dirty="0"/>
              <a:t>problems on an adiabatic quantum computer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&gt; Discrete optimisation problems on an adiabatic quantum computer &gt; T. Stollenwerk, E. Lobe, A. </a:t>
            </a:r>
            <a:r>
              <a:rPr lang="en-GB" noProof="0" dirty="0" err="1" smtClean="0"/>
              <a:t>Tröltzsch</a:t>
            </a:r>
            <a:r>
              <a:rPr lang="en-GB" noProof="0" smtClean="0"/>
              <a:t> &gt; 16.6.2015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 bwMode="auto">
          <a:xfrm>
            <a:off x="878400" y="2996952"/>
            <a:ext cx="777960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Tx/>
              <a:buNone/>
              <a:defRPr sz="2400" kern="1200">
                <a:solidFill>
                  <a:srgbClr val="6868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u="sng" dirty="0" smtClean="0"/>
              <a:t>Tobias Stollenwerk</a:t>
            </a:r>
            <a:r>
              <a:rPr lang="de-DE" sz="1800" dirty="0" smtClean="0"/>
              <a:t>, Elisabeth Lobe, Anke </a:t>
            </a:r>
            <a:r>
              <a:rPr lang="de-DE" sz="1800" dirty="0" err="1" smtClean="0"/>
              <a:t>Tröltzsch</a:t>
            </a:r>
            <a:endParaRPr lang="de-DE" sz="1800" dirty="0" smtClean="0"/>
          </a:p>
          <a:p>
            <a:r>
              <a:rPr lang="de-DE" sz="1800" dirty="0" smtClean="0"/>
              <a:t>Simulation </a:t>
            </a:r>
            <a:r>
              <a:rPr lang="de-DE" sz="1800" dirty="0" err="1" smtClean="0"/>
              <a:t>and</a:t>
            </a:r>
            <a:r>
              <a:rPr lang="de-DE" sz="1800" dirty="0" smtClean="0"/>
              <a:t> Software Technology</a:t>
            </a:r>
          </a:p>
          <a:p>
            <a:r>
              <a:rPr lang="de-DE" sz="1800" dirty="0" smtClean="0"/>
              <a:t>German Aerospace Center (DLR)</a:t>
            </a:r>
          </a:p>
          <a:p>
            <a:endParaRPr lang="de-DE" sz="1800" dirty="0"/>
          </a:p>
          <a:p>
            <a:r>
              <a:rPr lang="de-DE" sz="1800" dirty="0" smtClean="0"/>
              <a:t>BFG 2015, London, 16.6.2015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61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QUBO / </a:t>
            </a:r>
            <a:r>
              <a:rPr lang="de-DE" dirty="0" err="1" smtClean="0"/>
              <a:t>Ising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NP-</a:t>
            </a:r>
            <a:r>
              <a:rPr lang="de-DE" dirty="0" err="1" smtClean="0"/>
              <a:t>hard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Quantum </a:t>
            </a:r>
            <a:r>
              <a:rPr lang="de-DE" dirty="0" err="1" smtClean="0"/>
              <a:t>speed-up</a:t>
            </a:r>
            <a:r>
              <a:rPr lang="de-DE" dirty="0" smtClean="0"/>
              <a:t> </a:t>
            </a:r>
            <a:r>
              <a:rPr lang="de-DE" dirty="0" err="1" smtClean="0"/>
              <a:t>assumed</a:t>
            </a:r>
            <a:r>
              <a:rPr lang="de-DE" smtClean="0"/>
              <a:t> but </a:t>
            </a:r>
            <a:r>
              <a:rPr lang="de-DE" dirty="0" err="1" smtClean="0"/>
              <a:t>subject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B050"/>
                </a:solidFill>
              </a:rPr>
              <a:t>   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Defining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detecting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quantum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speedup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Rønnow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 et. al., Science 345, 1695, (2014))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  <a:p>
            <a:endParaRPr lang="de-DE" dirty="0" smtClean="0"/>
          </a:p>
          <a:p>
            <a:r>
              <a:rPr lang="de-DE" dirty="0" err="1" smtClean="0"/>
              <a:t>Map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NP-</a:t>
            </a:r>
            <a:r>
              <a:rPr lang="de-DE" dirty="0" err="1" smtClean="0"/>
              <a:t>hard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QUBO/</a:t>
            </a:r>
            <a:r>
              <a:rPr lang="de-DE" dirty="0" err="1" smtClean="0"/>
              <a:t>Ising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smtClean="0">
                <a:solidFill>
                  <a:srgbClr val="00B050"/>
                </a:solidFill>
              </a:rPr>
              <a:t>  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Ising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Formulations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many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 NP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problems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, A. Lucas, Frontiers in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Physics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 (2014))</a:t>
            </a:r>
          </a:p>
          <a:p>
            <a:endParaRPr lang="de-DE" dirty="0" smtClean="0">
              <a:solidFill>
                <a:srgbClr val="00B050"/>
              </a:solidFill>
            </a:endParaRPr>
          </a:p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an </a:t>
            </a:r>
            <a:r>
              <a:rPr lang="de-DE" dirty="0" err="1" smtClean="0"/>
              <a:t>Adiabatic</a:t>
            </a:r>
            <a:r>
              <a:rPr lang="de-DE" dirty="0" smtClean="0"/>
              <a:t> Quantum Computer?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21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Hardware </a:t>
            </a:r>
            <a:r>
              <a:rPr lang="de-DE" dirty="0" err="1" smtClean="0"/>
              <a:t>limitations</a:t>
            </a:r>
            <a:r>
              <a:rPr lang="de-DE" dirty="0" smtClean="0"/>
              <a:t> on a D-Wave </a:t>
            </a:r>
            <a:r>
              <a:rPr lang="de-DE" dirty="0" err="1" smtClean="0"/>
              <a:t>device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platzhalter 1"/>
              <p:cNvSpPr txBox="1">
                <a:spLocks/>
              </p:cNvSpPr>
              <p:nvPr/>
            </p:nvSpPr>
            <p:spPr>
              <a:xfrm>
                <a:off x="486000" y="1591200"/>
                <a:ext cx="3960000" cy="2931853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180000" indent="-180000" algn="l" defTabSz="914400" rtl="0" eaLnBrk="1" latinLnBrk="0" hangingPunct="1">
                  <a:spcBef>
                    <a:spcPts val="300"/>
                  </a:spcBef>
                  <a:spcAft>
                    <a:spcPts val="0"/>
                  </a:spcAft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264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0764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5228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9692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i="1" dirty="0" smtClean="0"/>
                  <a:t>Unit </a:t>
                </a:r>
                <a:r>
                  <a:rPr lang="de-DE" i="1" dirty="0" err="1" smtClean="0"/>
                  <a:t>cell</a:t>
                </a:r>
                <a:r>
                  <a:rPr lang="de-DE" i="1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8 Qubits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de-DE" dirty="0" smtClean="0"/>
                  <a:t>   an 2 </a:t>
                </a:r>
                <a:r>
                  <a:rPr lang="de-DE" dirty="0" err="1" smtClean="0"/>
                  <a:t>partitions</a:t>
                </a:r>
                <a:endParaRPr lang="de-DE" dirty="0" smtClean="0"/>
              </a:p>
              <a:p>
                <a:pPr marL="0" indent="0">
                  <a:buFont typeface="Arial" pitchFamily="34" charset="0"/>
                  <a:buNone/>
                </a:pPr>
                <a:endParaRPr lang="de-DE" dirty="0" smtClean="0"/>
              </a:p>
              <a:p>
                <a:r>
                  <a:rPr lang="de-DE" dirty="0" smtClean="0"/>
                  <a:t>8x8 Unit </a:t>
                </a:r>
                <a:r>
                  <a:rPr lang="de-DE" dirty="0" err="1" smtClean="0"/>
                  <a:t>cells</a:t>
                </a:r>
                <a:r>
                  <a:rPr lang="de-DE" dirty="0" smtClean="0"/>
                  <a:t> on D-Wave On </a:t>
                </a:r>
                <a:r>
                  <a:rPr lang="de-DE" dirty="0" err="1" smtClean="0"/>
                  <a:t>chip</a:t>
                </a:r>
                <a:r>
                  <a:rPr lang="de-DE" dirty="0" smtClean="0"/>
                  <a:t>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de-DE" dirty="0" smtClean="0"/>
                  <a:t>	</a:t>
                </a:r>
                <a:r>
                  <a:rPr lang="de-DE" dirty="0" smtClean="0">
                    <a:sym typeface="Symbol"/>
                  </a:rPr>
                  <a:t> 512 Qubits</a:t>
                </a:r>
                <a:endParaRPr lang="de-DE" dirty="0" smtClean="0"/>
              </a:p>
              <a:p>
                <a:pPr marL="0" indent="0">
                  <a:buFont typeface="Arial" pitchFamily="34" charset="0"/>
                  <a:buNone/>
                </a:pPr>
                <a:endParaRPr lang="de-DE" dirty="0" smtClean="0"/>
              </a:p>
              <a:p>
                <a:r>
                  <a:rPr lang="de-DE" dirty="0" smtClean="0"/>
                  <a:t>Range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/>
                  <a:t>s</a:t>
                </a:r>
                <a:r>
                  <a:rPr lang="de-DE" dirty="0" err="1" smtClean="0"/>
                  <a:t>trenghts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39A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39AC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b="0" i="1">
                            <a:solidFill>
                              <a:srgbClr val="0039A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0039AC"/>
                    </a:solidFill>
                  </a:rPr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couplings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de-DE" dirty="0" smtClean="0"/>
                  <a:t> limited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subject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uncertainties</a:t>
                </a:r>
                <a:endParaRPr lang="de-DE" dirty="0"/>
              </a:p>
            </p:txBody>
          </p:sp>
        </mc:Choice>
        <mc:Fallback xmlns="">
          <p:sp>
            <p:nvSpPr>
              <p:cNvPr id="5" name="Textplatzhalt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" y="1591200"/>
                <a:ext cx="3960000" cy="2931853"/>
              </a:xfrm>
              <a:prstGeom prst="rect">
                <a:avLst/>
              </a:prstGeom>
              <a:blipFill rotWithShape="1">
                <a:blip r:embed="rId2"/>
                <a:stretch>
                  <a:fillRect l="-1079" t="-1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ieren 5"/>
          <p:cNvGrpSpPr/>
          <p:nvPr/>
        </p:nvGrpSpPr>
        <p:grpSpPr>
          <a:xfrm>
            <a:off x="5005544" y="1592793"/>
            <a:ext cx="789096" cy="1211390"/>
            <a:chOff x="5005544" y="1592793"/>
            <a:chExt cx="789096" cy="1211390"/>
          </a:xfrm>
        </p:grpSpPr>
        <p:sp>
          <p:nvSpPr>
            <p:cNvPr id="7" name="Ellipse 6"/>
            <p:cNvSpPr/>
            <p:nvPr/>
          </p:nvSpPr>
          <p:spPr>
            <a:xfrm>
              <a:off x="5005544" y="1592793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5722632" y="1592793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5005544" y="1972587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5722632" y="1972587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005544" y="2352381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722632" y="2352381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005544" y="2732175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722632" y="2732175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067007" y="1628797"/>
            <a:ext cx="666170" cy="1139382"/>
            <a:chOff x="5067007" y="1628797"/>
            <a:chExt cx="666170" cy="1139382"/>
          </a:xfrm>
        </p:grpSpPr>
        <p:cxnSp>
          <p:nvCxnSpPr>
            <p:cNvPr id="16" name="Gerade Verbindung 15"/>
            <p:cNvCxnSpPr>
              <a:stCxn id="7" idx="6"/>
              <a:endCxn id="8" idx="2"/>
            </p:cNvCxnSpPr>
            <p:nvPr/>
          </p:nvCxnSpPr>
          <p:spPr>
            <a:xfrm>
              <a:off x="5077552" y="1628797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>
              <a:stCxn id="7" idx="5"/>
              <a:endCxn id="10" idx="1"/>
            </p:cNvCxnSpPr>
            <p:nvPr/>
          </p:nvCxnSpPr>
          <p:spPr>
            <a:xfrm>
              <a:off x="5067007" y="1654256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>
              <a:stCxn id="7" idx="5"/>
              <a:endCxn id="12" idx="1"/>
            </p:cNvCxnSpPr>
            <p:nvPr/>
          </p:nvCxnSpPr>
          <p:spPr>
            <a:xfrm>
              <a:off x="5067007" y="1654256"/>
              <a:ext cx="666170" cy="70867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>
              <a:stCxn id="8" idx="3"/>
              <a:endCxn id="9" idx="7"/>
            </p:cNvCxnSpPr>
            <p:nvPr/>
          </p:nvCxnSpPr>
          <p:spPr>
            <a:xfrm flipH="1">
              <a:off x="5067007" y="1654256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>
              <a:stCxn id="9" idx="6"/>
              <a:endCxn id="10" idx="2"/>
            </p:cNvCxnSpPr>
            <p:nvPr/>
          </p:nvCxnSpPr>
          <p:spPr>
            <a:xfrm>
              <a:off x="5077552" y="2008591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>
              <a:stCxn id="11" idx="6"/>
              <a:endCxn id="12" idx="2"/>
            </p:cNvCxnSpPr>
            <p:nvPr/>
          </p:nvCxnSpPr>
          <p:spPr>
            <a:xfrm>
              <a:off x="5077552" y="2388385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>
              <a:stCxn id="11" idx="7"/>
              <a:endCxn id="10" idx="3"/>
            </p:cNvCxnSpPr>
            <p:nvPr/>
          </p:nvCxnSpPr>
          <p:spPr>
            <a:xfrm flipV="1">
              <a:off x="5067007" y="2034050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>
              <a:stCxn id="9" idx="5"/>
              <a:endCxn id="12" idx="1"/>
            </p:cNvCxnSpPr>
            <p:nvPr/>
          </p:nvCxnSpPr>
          <p:spPr>
            <a:xfrm>
              <a:off x="5067007" y="2034050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>
              <a:stCxn id="11" idx="7"/>
              <a:endCxn id="8" idx="3"/>
            </p:cNvCxnSpPr>
            <p:nvPr/>
          </p:nvCxnSpPr>
          <p:spPr>
            <a:xfrm flipV="1">
              <a:off x="5067007" y="1654256"/>
              <a:ext cx="666170" cy="70867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>
              <a:stCxn id="13" idx="6"/>
              <a:endCxn id="14" idx="2"/>
            </p:cNvCxnSpPr>
            <p:nvPr/>
          </p:nvCxnSpPr>
          <p:spPr>
            <a:xfrm>
              <a:off x="5077552" y="2768179"/>
              <a:ext cx="645080" cy="0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>
              <a:stCxn id="7" idx="5"/>
              <a:endCxn id="14" idx="1"/>
            </p:cNvCxnSpPr>
            <p:nvPr/>
          </p:nvCxnSpPr>
          <p:spPr>
            <a:xfrm>
              <a:off x="5067007" y="1654256"/>
              <a:ext cx="666170" cy="108846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>
              <a:stCxn id="8" idx="3"/>
              <a:endCxn id="13" idx="7"/>
            </p:cNvCxnSpPr>
            <p:nvPr/>
          </p:nvCxnSpPr>
          <p:spPr>
            <a:xfrm flipH="1">
              <a:off x="5067007" y="1654256"/>
              <a:ext cx="666170" cy="108846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>
              <a:stCxn id="9" idx="5"/>
              <a:endCxn id="14" idx="1"/>
            </p:cNvCxnSpPr>
            <p:nvPr/>
          </p:nvCxnSpPr>
          <p:spPr>
            <a:xfrm>
              <a:off x="5067007" y="2034050"/>
              <a:ext cx="666170" cy="7086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>
              <a:stCxn id="11" idx="5"/>
              <a:endCxn id="14" idx="1"/>
            </p:cNvCxnSpPr>
            <p:nvPr/>
          </p:nvCxnSpPr>
          <p:spPr>
            <a:xfrm>
              <a:off x="5067007" y="2413844"/>
              <a:ext cx="666170" cy="3288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>
              <a:stCxn id="10" idx="3"/>
              <a:endCxn id="13" idx="7"/>
            </p:cNvCxnSpPr>
            <p:nvPr/>
          </p:nvCxnSpPr>
          <p:spPr>
            <a:xfrm flipH="1">
              <a:off x="5067007" y="2034050"/>
              <a:ext cx="666170" cy="7086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>
              <a:stCxn id="12" idx="3"/>
              <a:endCxn id="13" idx="7"/>
            </p:cNvCxnSpPr>
            <p:nvPr/>
          </p:nvCxnSpPr>
          <p:spPr>
            <a:xfrm flipH="1">
              <a:off x="5067007" y="2413844"/>
              <a:ext cx="666170" cy="3288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31"/>
          <p:cNvGrpSpPr/>
          <p:nvPr/>
        </p:nvGrpSpPr>
        <p:grpSpPr>
          <a:xfrm>
            <a:off x="5758087" y="1406402"/>
            <a:ext cx="3455315" cy="3227561"/>
            <a:chOff x="5758087" y="1268762"/>
            <a:chExt cx="3455315" cy="3227561"/>
          </a:xfrm>
        </p:grpSpPr>
        <p:sp>
          <p:nvSpPr>
            <p:cNvPr id="33" name="Runde Klammer links 32"/>
            <p:cNvSpPr/>
            <p:nvPr/>
          </p:nvSpPr>
          <p:spPr>
            <a:xfrm rot="5400000">
              <a:off x="6528514" y="498336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unde Klammer links 33"/>
            <p:cNvSpPr/>
            <p:nvPr/>
          </p:nvSpPr>
          <p:spPr>
            <a:xfrm rot="5400000">
              <a:off x="6529061" y="878130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unde Klammer links 34"/>
            <p:cNvSpPr/>
            <p:nvPr/>
          </p:nvSpPr>
          <p:spPr>
            <a:xfrm rot="5400000">
              <a:off x="6528513" y="1255802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unde Klammer links 35"/>
            <p:cNvSpPr/>
            <p:nvPr/>
          </p:nvSpPr>
          <p:spPr>
            <a:xfrm rot="5400000">
              <a:off x="6529061" y="1632426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unde Klammer links 36"/>
            <p:cNvSpPr/>
            <p:nvPr/>
          </p:nvSpPr>
          <p:spPr>
            <a:xfrm rot="5400000">
              <a:off x="6529061" y="2409233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unde Klammer links 37"/>
            <p:cNvSpPr/>
            <p:nvPr/>
          </p:nvSpPr>
          <p:spPr>
            <a:xfrm rot="5400000">
              <a:off x="6529061" y="2814932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unde Klammer links 38"/>
            <p:cNvSpPr/>
            <p:nvPr/>
          </p:nvSpPr>
          <p:spPr>
            <a:xfrm rot="5400000">
              <a:off x="6529061" y="3151759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unde Klammer links 39"/>
            <p:cNvSpPr/>
            <p:nvPr/>
          </p:nvSpPr>
          <p:spPr>
            <a:xfrm rot="5400000">
              <a:off x="6529342" y="3539505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unde Klammer links 40"/>
            <p:cNvSpPr/>
            <p:nvPr/>
          </p:nvSpPr>
          <p:spPr>
            <a:xfrm rot="5400000">
              <a:off x="8255757" y="498336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unde Klammer links 41"/>
            <p:cNvSpPr/>
            <p:nvPr/>
          </p:nvSpPr>
          <p:spPr>
            <a:xfrm rot="5400000">
              <a:off x="8256304" y="878130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unde Klammer links 42"/>
            <p:cNvSpPr/>
            <p:nvPr/>
          </p:nvSpPr>
          <p:spPr>
            <a:xfrm rot="5400000">
              <a:off x="8255756" y="1255802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unde Klammer links 43"/>
            <p:cNvSpPr/>
            <p:nvPr/>
          </p:nvSpPr>
          <p:spPr>
            <a:xfrm rot="5400000">
              <a:off x="8256304" y="1632426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unde Klammer links 44"/>
            <p:cNvSpPr/>
            <p:nvPr/>
          </p:nvSpPr>
          <p:spPr>
            <a:xfrm rot="5400000">
              <a:off x="8256304" y="2409233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unde Klammer links 45"/>
            <p:cNvSpPr/>
            <p:nvPr/>
          </p:nvSpPr>
          <p:spPr>
            <a:xfrm rot="5400000">
              <a:off x="8256304" y="2814932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unde Klammer links 46"/>
            <p:cNvSpPr/>
            <p:nvPr/>
          </p:nvSpPr>
          <p:spPr>
            <a:xfrm rot="5400000">
              <a:off x="8256304" y="3151759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unde Klammer links 47"/>
            <p:cNvSpPr/>
            <p:nvPr/>
          </p:nvSpPr>
          <p:spPr>
            <a:xfrm rot="5400000">
              <a:off x="8256585" y="3539505"/>
              <a:ext cx="186392" cy="1727243"/>
            </a:xfrm>
            <a:prstGeom prst="leftBracket">
              <a:avLst>
                <a:gd name="adj" fmla="val 107200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6732240" y="1592793"/>
            <a:ext cx="789096" cy="1211390"/>
            <a:chOff x="3275856" y="4269838"/>
            <a:chExt cx="789096" cy="1211390"/>
          </a:xfrm>
        </p:grpSpPr>
        <p:cxnSp>
          <p:nvCxnSpPr>
            <p:cNvPr id="50" name="Gerade Verbindung 49"/>
            <p:cNvCxnSpPr>
              <a:stCxn id="59" idx="6"/>
              <a:endCxn id="60" idx="2"/>
            </p:cNvCxnSpPr>
            <p:nvPr/>
          </p:nvCxnSpPr>
          <p:spPr>
            <a:xfrm>
              <a:off x="3347864" y="4305842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>
              <a:stCxn id="59" idx="5"/>
              <a:endCxn id="62" idx="1"/>
            </p:cNvCxnSpPr>
            <p:nvPr/>
          </p:nvCxnSpPr>
          <p:spPr>
            <a:xfrm>
              <a:off x="3337319" y="4331301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>
              <a:stCxn id="59" idx="5"/>
              <a:endCxn id="64" idx="1"/>
            </p:cNvCxnSpPr>
            <p:nvPr/>
          </p:nvCxnSpPr>
          <p:spPr>
            <a:xfrm>
              <a:off x="3337319" y="4331301"/>
              <a:ext cx="666170" cy="70867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>
              <a:stCxn id="60" idx="3"/>
              <a:endCxn id="61" idx="7"/>
            </p:cNvCxnSpPr>
            <p:nvPr/>
          </p:nvCxnSpPr>
          <p:spPr>
            <a:xfrm flipH="1">
              <a:off x="3337319" y="4331301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>
              <a:stCxn id="61" idx="6"/>
              <a:endCxn id="62" idx="2"/>
            </p:cNvCxnSpPr>
            <p:nvPr/>
          </p:nvCxnSpPr>
          <p:spPr>
            <a:xfrm>
              <a:off x="3347864" y="4685636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>
              <a:stCxn id="63" idx="6"/>
              <a:endCxn id="64" idx="2"/>
            </p:cNvCxnSpPr>
            <p:nvPr/>
          </p:nvCxnSpPr>
          <p:spPr>
            <a:xfrm>
              <a:off x="3347864" y="5065430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>
              <a:stCxn id="63" idx="7"/>
              <a:endCxn id="62" idx="3"/>
            </p:cNvCxnSpPr>
            <p:nvPr/>
          </p:nvCxnSpPr>
          <p:spPr>
            <a:xfrm flipV="1">
              <a:off x="3337319" y="4711095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>
              <a:stCxn id="61" idx="5"/>
              <a:endCxn id="64" idx="1"/>
            </p:cNvCxnSpPr>
            <p:nvPr/>
          </p:nvCxnSpPr>
          <p:spPr>
            <a:xfrm>
              <a:off x="3337319" y="4711095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>
              <a:stCxn id="63" idx="7"/>
              <a:endCxn id="60" idx="3"/>
            </p:cNvCxnSpPr>
            <p:nvPr/>
          </p:nvCxnSpPr>
          <p:spPr>
            <a:xfrm flipV="1">
              <a:off x="3337319" y="4331301"/>
              <a:ext cx="666170" cy="70867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llipse 58"/>
            <p:cNvSpPr/>
            <p:nvPr/>
          </p:nvSpPr>
          <p:spPr>
            <a:xfrm>
              <a:off x="3275856" y="4269838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Ellipse 59"/>
            <p:cNvSpPr/>
            <p:nvPr/>
          </p:nvSpPr>
          <p:spPr>
            <a:xfrm>
              <a:off x="3992944" y="4269838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Ellipse 60"/>
            <p:cNvSpPr/>
            <p:nvPr/>
          </p:nvSpPr>
          <p:spPr>
            <a:xfrm>
              <a:off x="3275856" y="4649632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3992944" y="4649632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Ellipse 62"/>
            <p:cNvSpPr/>
            <p:nvPr/>
          </p:nvSpPr>
          <p:spPr>
            <a:xfrm>
              <a:off x="3275856" y="5029426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Ellipse 63"/>
            <p:cNvSpPr/>
            <p:nvPr/>
          </p:nvSpPr>
          <p:spPr>
            <a:xfrm>
              <a:off x="3992944" y="5029426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5" name="Gerade Verbindung 64"/>
            <p:cNvCxnSpPr>
              <a:stCxn id="66" idx="6"/>
              <a:endCxn id="67" idx="2"/>
            </p:cNvCxnSpPr>
            <p:nvPr/>
          </p:nvCxnSpPr>
          <p:spPr>
            <a:xfrm>
              <a:off x="3347864" y="5445224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lipse 65"/>
            <p:cNvSpPr/>
            <p:nvPr/>
          </p:nvSpPr>
          <p:spPr>
            <a:xfrm>
              <a:off x="3275856" y="5409220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Ellipse 66"/>
            <p:cNvSpPr/>
            <p:nvPr/>
          </p:nvSpPr>
          <p:spPr>
            <a:xfrm>
              <a:off x="3992944" y="5409220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8" name="Gerade Verbindung 67"/>
            <p:cNvCxnSpPr>
              <a:stCxn id="59" idx="5"/>
              <a:endCxn id="67" idx="1"/>
            </p:cNvCxnSpPr>
            <p:nvPr/>
          </p:nvCxnSpPr>
          <p:spPr>
            <a:xfrm>
              <a:off x="3337319" y="4331301"/>
              <a:ext cx="666170" cy="108846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>
              <a:stCxn id="60" idx="3"/>
              <a:endCxn id="66" idx="7"/>
            </p:cNvCxnSpPr>
            <p:nvPr/>
          </p:nvCxnSpPr>
          <p:spPr>
            <a:xfrm flipH="1">
              <a:off x="3337319" y="4331301"/>
              <a:ext cx="666170" cy="108846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>
              <a:stCxn id="61" idx="5"/>
              <a:endCxn id="67" idx="1"/>
            </p:cNvCxnSpPr>
            <p:nvPr/>
          </p:nvCxnSpPr>
          <p:spPr>
            <a:xfrm>
              <a:off x="3337319" y="4711095"/>
              <a:ext cx="666170" cy="7086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>
              <a:stCxn id="63" idx="5"/>
              <a:endCxn id="67" idx="1"/>
            </p:cNvCxnSpPr>
            <p:nvPr/>
          </p:nvCxnSpPr>
          <p:spPr>
            <a:xfrm>
              <a:off x="3337319" y="5090889"/>
              <a:ext cx="666170" cy="3288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>
              <a:stCxn id="62" idx="3"/>
              <a:endCxn id="66" idx="7"/>
            </p:cNvCxnSpPr>
            <p:nvPr/>
          </p:nvCxnSpPr>
          <p:spPr>
            <a:xfrm flipH="1">
              <a:off x="3337319" y="4711095"/>
              <a:ext cx="666170" cy="7086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>
              <a:stCxn id="64" idx="3"/>
              <a:endCxn id="66" idx="7"/>
            </p:cNvCxnSpPr>
            <p:nvPr/>
          </p:nvCxnSpPr>
          <p:spPr>
            <a:xfrm flipH="1">
              <a:off x="3337319" y="5090889"/>
              <a:ext cx="666170" cy="3288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uppieren 73"/>
          <p:cNvGrpSpPr/>
          <p:nvPr/>
        </p:nvGrpSpPr>
        <p:grpSpPr>
          <a:xfrm>
            <a:off x="5005544" y="3507378"/>
            <a:ext cx="789096" cy="1211390"/>
            <a:chOff x="3275856" y="4269838"/>
            <a:chExt cx="789096" cy="1211390"/>
          </a:xfrm>
        </p:grpSpPr>
        <p:cxnSp>
          <p:nvCxnSpPr>
            <p:cNvPr id="75" name="Gerade Verbindung 74"/>
            <p:cNvCxnSpPr>
              <a:stCxn id="84" idx="6"/>
              <a:endCxn id="85" idx="2"/>
            </p:cNvCxnSpPr>
            <p:nvPr/>
          </p:nvCxnSpPr>
          <p:spPr>
            <a:xfrm>
              <a:off x="3347864" y="4305842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>
              <a:stCxn id="84" idx="5"/>
              <a:endCxn id="87" idx="1"/>
            </p:cNvCxnSpPr>
            <p:nvPr/>
          </p:nvCxnSpPr>
          <p:spPr>
            <a:xfrm>
              <a:off x="3337319" y="4331301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>
              <a:stCxn id="84" idx="5"/>
              <a:endCxn id="89" idx="1"/>
            </p:cNvCxnSpPr>
            <p:nvPr/>
          </p:nvCxnSpPr>
          <p:spPr>
            <a:xfrm>
              <a:off x="3337319" y="4331301"/>
              <a:ext cx="666170" cy="70867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>
              <a:stCxn id="85" idx="3"/>
              <a:endCxn id="86" idx="7"/>
            </p:cNvCxnSpPr>
            <p:nvPr/>
          </p:nvCxnSpPr>
          <p:spPr>
            <a:xfrm flipH="1">
              <a:off x="3337319" y="4331301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>
              <a:stCxn id="86" idx="6"/>
              <a:endCxn id="87" idx="2"/>
            </p:cNvCxnSpPr>
            <p:nvPr/>
          </p:nvCxnSpPr>
          <p:spPr>
            <a:xfrm>
              <a:off x="3347864" y="4685636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>
              <a:stCxn id="88" idx="6"/>
              <a:endCxn id="89" idx="2"/>
            </p:cNvCxnSpPr>
            <p:nvPr/>
          </p:nvCxnSpPr>
          <p:spPr>
            <a:xfrm>
              <a:off x="3347864" y="5065430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>
              <a:stCxn id="88" idx="7"/>
              <a:endCxn id="87" idx="3"/>
            </p:cNvCxnSpPr>
            <p:nvPr/>
          </p:nvCxnSpPr>
          <p:spPr>
            <a:xfrm flipV="1">
              <a:off x="3337319" y="4711095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>
              <a:stCxn id="86" idx="5"/>
              <a:endCxn id="89" idx="1"/>
            </p:cNvCxnSpPr>
            <p:nvPr/>
          </p:nvCxnSpPr>
          <p:spPr>
            <a:xfrm>
              <a:off x="3337319" y="4711095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>
              <a:stCxn id="88" idx="7"/>
              <a:endCxn id="85" idx="3"/>
            </p:cNvCxnSpPr>
            <p:nvPr/>
          </p:nvCxnSpPr>
          <p:spPr>
            <a:xfrm flipV="1">
              <a:off x="3337319" y="4331301"/>
              <a:ext cx="666170" cy="70867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Ellipse 83"/>
            <p:cNvSpPr/>
            <p:nvPr/>
          </p:nvSpPr>
          <p:spPr>
            <a:xfrm>
              <a:off x="3275856" y="4269838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Ellipse 84"/>
            <p:cNvSpPr/>
            <p:nvPr/>
          </p:nvSpPr>
          <p:spPr>
            <a:xfrm>
              <a:off x="3992944" y="4269838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Ellipse 85"/>
            <p:cNvSpPr/>
            <p:nvPr/>
          </p:nvSpPr>
          <p:spPr>
            <a:xfrm>
              <a:off x="3275856" y="4649632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Ellipse 86"/>
            <p:cNvSpPr/>
            <p:nvPr/>
          </p:nvSpPr>
          <p:spPr>
            <a:xfrm>
              <a:off x="3992944" y="4649632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Ellipse 87"/>
            <p:cNvSpPr/>
            <p:nvPr/>
          </p:nvSpPr>
          <p:spPr>
            <a:xfrm>
              <a:off x="3275856" y="5029426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llipse 88"/>
            <p:cNvSpPr/>
            <p:nvPr/>
          </p:nvSpPr>
          <p:spPr>
            <a:xfrm>
              <a:off x="3992944" y="5029426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0" name="Gerade Verbindung 89"/>
            <p:cNvCxnSpPr>
              <a:stCxn id="91" idx="6"/>
              <a:endCxn id="92" idx="2"/>
            </p:cNvCxnSpPr>
            <p:nvPr/>
          </p:nvCxnSpPr>
          <p:spPr>
            <a:xfrm>
              <a:off x="3347864" y="5445224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Ellipse 90"/>
            <p:cNvSpPr/>
            <p:nvPr/>
          </p:nvSpPr>
          <p:spPr>
            <a:xfrm>
              <a:off x="3275856" y="5409220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Ellipse 91"/>
            <p:cNvSpPr/>
            <p:nvPr/>
          </p:nvSpPr>
          <p:spPr>
            <a:xfrm>
              <a:off x="3992944" y="5409220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3" name="Gerade Verbindung 92"/>
            <p:cNvCxnSpPr>
              <a:stCxn id="84" idx="5"/>
              <a:endCxn id="92" idx="1"/>
            </p:cNvCxnSpPr>
            <p:nvPr/>
          </p:nvCxnSpPr>
          <p:spPr>
            <a:xfrm>
              <a:off x="3337319" y="4331301"/>
              <a:ext cx="666170" cy="108846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>
              <a:stCxn id="85" idx="3"/>
              <a:endCxn id="91" idx="7"/>
            </p:cNvCxnSpPr>
            <p:nvPr/>
          </p:nvCxnSpPr>
          <p:spPr>
            <a:xfrm flipH="1">
              <a:off x="3337319" y="4331301"/>
              <a:ext cx="666170" cy="108846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>
              <a:stCxn id="86" idx="5"/>
              <a:endCxn id="92" idx="1"/>
            </p:cNvCxnSpPr>
            <p:nvPr/>
          </p:nvCxnSpPr>
          <p:spPr>
            <a:xfrm>
              <a:off x="3337319" y="4711095"/>
              <a:ext cx="666170" cy="7086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>
              <a:stCxn id="88" idx="5"/>
              <a:endCxn id="92" idx="1"/>
            </p:cNvCxnSpPr>
            <p:nvPr/>
          </p:nvCxnSpPr>
          <p:spPr>
            <a:xfrm>
              <a:off x="3337319" y="5090889"/>
              <a:ext cx="666170" cy="3288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>
              <a:stCxn id="87" idx="3"/>
              <a:endCxn id="91" idx="7"/>
            </p:cNvCxnSpPr>
            <p:nvPr/>
          </p:nvCxnSpPr>
          <p:spPr>
            <a:xfrm flipH="1">
              <a:off x="3337319" y="4711095"/>
              <a:ext cx="666170" cy="7086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>
              <a:stCxn id="89" idx="3"/>
              <a:endCxn id="91" idx="7"/>
            </p:cNvCxnSpPr>
            <p:nvPr/>
          </p:nvCxnSpPr>
          <p:spPr>
            <a:xfrm flipH="1">
              <a:off x="3337319" y="5090889"/>
              <a:ext cx="666170" cy="3288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uppieren 98"/>
          <p:cNvGrpSpPr/>
          <p:nvPr/>
        </p:nvGrpSpPr>
        <p:grpSpPr>
          <a:xfrm>
            <a:off x="6732240" y="3507378"/>
            <a:ext cx="789096" cy="1211390"/>
            <a:chOff x="3275856" y="4269838"/>
            <a:chExt cx="789096" cy="1211390"/>
          </a:xfrm>
        </p:grpSpPr>
        <p:cxnSp>
          <p:nvCxnSpPr>
            <p:cNvPr id="100" name="Gerade Verbindung 99"/>
            <p:cNvCxnSpPr>
              <a:stCxn id="109" idx="6"/>
              <a:endCxn id="110" idx="2"/>
            </p:cNvCxnSpPr>
            <p:nvPr/>
          </p:nvCxnSpPr>
          <p:spPr>
            <a:xfrm>
              <a:off x="3347864" y="4305842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>
              <a:stCxn id="109" idx="5"/>
              <a:endCxn id="112" idx="1"/>
            </p:cNvCxnSpPr>
            <p:nvPr/>
          </p:nvCxnSpPr>
          <p:spPr>
            <a:xfrm>
              <a:off x="3337319" y="4331301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>
              <a:stCxn id="109" idx="5"/>
              <a:endCxn id="114" idx="1"/>
            </p:cNvCxnSpPr>
            <p:nvPr/>
          </p:nvCxnSpPr>
          <p:spPr>
            <a:xfrm>
              <a:off x="3337319" y="4331301"/>
              <a:ext cx="666170" cy="70867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>
              <a:stCxn id="110" idx="3"/>
              <a:endCxn id="111" idx="7"/>
            </p:cNvCxnSpPr>
            <p:nvPr/>
          </p:nvCxnSpPr>
          <p:spPr>
            <a:xfrm flipH="1">
              <a:off x="3337319" y="4331301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>
              <a:stCxn id="111" idx="6"/>
              <a:endCxn id="112" idx="2"/>
            </p:cNvCxnSpPr>
            <p:nvPr/>
          </p:nvCxnSpPr>
          <p:spPr>
            <a:xfrm>
              <a:off x="3347864" y="4685636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>
              <a:stCxn id="113" idx="6"/>
              <a:endCxn id="114" idx="2"/>
            </p:cNvCxnSpPr>
            <p:nvPr/>
          </p:nvCxnSpPr>
          <p:spPr>
            <a:xfrm>
              <a:off x="3347864" y="5065430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>
              <a:stCxn id="113" idx="7"/>
              <a:endCxn id="112" idx="3"/>
            </p:cNvCxnSpPr>
            <p:nvPr/>
          </p:nvCxnSpPr>
          <p:spPr>
            <a:xfrm flipV="1">
              <a:off x="3337319" y="4711095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>
              <a:stCxn id="111" idx="5"/>
              <a:endCxn id="114" idx="1"/>
            </p:cNvCxnSpPr>
            <p:nvPr/>
          </p:nvCxnSpPr>
          <p:spPr>
            <a:xfrm>
              <a:off x="3337319" y="4711095"/>
              <a:ext cx="666170" cy="32887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>
              <a:stCxn id="113" idx="7"/>
              <a:endCxn id="110" idx="3"/>
            </p:cNvCxnSpPr>
            <p:nvPr/>
          </p:nvCxnSpPr>
          <p:spPr>
            <a:xfrm flipV="1">
              <a:off x="3337319" y="4331301"/>
              <a:ext cx="666170" cy="70867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Ellipse 108"/>
            <p:cNvSpPr/>
            <p:nvPr/>
          </p:nvSpPr>
          <p:spPr>
            <a:xfrm>
              <a:off x="3275856" y="4269838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3992944" y="4269838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3275856" y="4649632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3992944" y="4649632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3275856" y="5029426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3992944" y="5029426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5" name="Gerade Verbindung 114"/>
            <p:cNvCxnSpPr>
              <a:stCxn id="116" idx="6"/>
              <a:endCxn id="117" idx="2"/>
            </p:cNvCxnSpPr>
            <p:nvPr/>
          </p:nvCxnSpPr>
          <p:spPr>
            <a:xfrm>
              <a:off x="3347864" y="5445224"/>
              <a:ext cx="645080" cy="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Ellipse 115"/>
            <p:cNvSpPr/>
            <p:nvPr/>
          </p:nvSpPr>
          <p:spPr>
            <a:xfrm>
              <a:off x="3275856" y="5409220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3992944" y="5409220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8" name="Gerade Verbindung 117"/>
            <p:cNvCxnSpPr>
              <a:stCxn id="109" idx="5"/>
              <a:endCxn id="117" idx="1"/>
            </p:cNvCxnSpPr>
            <p:nvPr/>
          </p:nvCxnSpPr>
          <p:spPr>
            <a:xfrm>
              <a:off x="3337319" y="4331301"/>
              <a:ext cx="666170" cy="108846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>
              <a:stCxn id="110" idx="3"/>
              <a:endCxn id="116" idx="7"/>
            </p:cNvCxnSpPr>
            <p:nvPr/>
          </p:nvCxnSpPr>
          <p:spPr>
            <a:xfrm flipH="1">
              <a:off x="3337319" y="4331301"/>
              <a:ext cx="666170" cy="108846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>
              <a:stCxn id="111" idx="5"/>
              <a:endCxn id="117" idx="1"/>
            </p:cNvCxnSpPr>
            <p:nvPr/>
          </p:nvCxnSpPr>
          <p:spPr>
            <a:xfrm>
              <a:off x="3337319" y="4711095"/>
              <a:ext cx="666170" cy="7086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>
              <a:stCxn id="113" idx="5"/>
              <a:endCxn id="117" idx="1"/>
            </p:cNvCxnSpPr>
            <p:nvPr/>
          </p:nvCxnSpPr>
          <p:spPr>
            <a:xfrm>
              <a:off x="3337319" y="5090889"/>
              <a:ext cx="666170" cy="3288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>
              <a:stCxn id="112" idx="3"/>
              <a:endCxn id="116" idx="7"/>
            </p:cNvCxnSpPr>
            <p:nvPr/>
          </p:nvCxnSpPr>
          <p:spPr>
            <a:xfrm flipH="1">
              <a:off x="3337319" y="4711095"/>
              <a:ext cx="666170" cy="7086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2"/>
            <p:cNvCxnSpPr>
              <a:stCxn id="114" idx="3"/>
              <a:endCxn id="116" idx="7"/>
            </p:cNvCxnSpPr>
            <p:nvPr/>
          </p:nvCxnSpPr>
          <p:spPr>
            <a:xfrm flipH="1">
              <a:off x="3337319" y="5090889"/>
              <a:ext cx="666170" cy="3288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uppieren 123"/>
          <p:cNvGrpSpPr/>
          <p:nvPr/>
        </p:nvGrpSpPr>
        <p:grpSpPr>
          <a:xfrm>
            <a:off x="5005544" y="1315793"/>
            <a:ext cx="717088" cy="1690039"/>
            <a:chOff x="5005544" y="1178153"/>
            <a:chExt cx="717088" cy="16900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feld 124"/>
                <p:cNvSpPr txBox="1"/>
                <p:nvPr/>
              </p:nvSpPr>
              <p:spPr>
                <a:xfrm>
                  <a:off x="5240561" y="2564904"/>
                  <a:ext cx="299697" cy="3032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de-DE" dirty="0" smtClean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5" name="Textfeld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0561" y="2564904"/>
                  <a:ext cx="299697" cy="3032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2449" r="-10204" b="-24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feld 125"/>
                <p:cNvSpPr txBox="1"/>
                <p:nvPr/>
              </p:nvSpPr>
              <p:spPr>
                <a:xfrm>
                  <a:off x="5067007" y="1178153"/>
                  <a:ext cx="29097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1" i="1" smtClean="0">
                                <a:solidFill>
                                  <a:srgbClr val="0039AC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39AC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39AC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de-DE" b="1" dirty="0" smtClean="0">
                    <a:solidFill>
                      <a:srgbClr val="0039AC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6" name="Textfeld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7007" y="1178153"/>
                  <a:ext cx="290977" cy="2769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667" r="-8333"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Ellipse 126"/>
            <p:cNvSpPr/>
            <p:nvPr/>
          </p:nvSpPr>
          <p:spPr>
            <a:xfrm>
              <a:off x="5005544" y="1455151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3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B0F0"/>
                </a:solidFill>
              </a:endParaRPr>
            </a:p>
          </p:txBody>
        </p:sp>
        <p:cxnSp>
          <p:nvCxnSpPr>
            <p:cNvPr id="128" name="Gerade Verbindung 127"/>
            <p:cNvCxnSpPr/>
            <p:nvPr/>
          </p:nvCxnSpPr>
          <p:spPr>
            <a:xfrm>
              <a:off x="5077552" y="2638346"/>
              <a:ext cx="645080" cy="0"/>
            </a:xfrm>
            <a:prstGeom prst="line">
              <a:avLst/>
            </a:prstGeom>
            <a:ln w="28575">
              <a:solidFill>
                <a:srgbClr val="00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Gerade Verbindung 128"/>
          <p:cNvCxnSpPr/>
          <p:nvPr/>
        </p:nvCxnSpPr>
        <p:spPr>
          <a:xfrm>
            <a:off x="4355976" y="5457968"/>
            <a:ext cx="2770812" cy="0"/>
          </a:xfrm>
          <a:prstGeom prst="line">
            <a:avLst/>
          </a:prstGeom>
          <a:ln w="571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uppieren 129"/>
          <p:cNvGrpSpPr/>
          <p:nvPr/>
        </p:nvGrpSpPr>
        <p:grpSpPr>
          <a:xfrm>
            <a:off x="4699508" y="1628795"/>
            <a:ext cx="2338767" cy="4968557"/>
            <a:chOff x="4699508" y="1491155"/>
            <a:chExt cx="2338767" cy="4968557"/>
          </a:xfrm>
        </p:grpSpPr>
        <p:sp>
          <p:nvSpPr>
            <p:cNvPr id="131" name="Bogen 130"/>
            <p:cNvSpPr/>
            <p:nvPr/>
          </p:nvSpPr>
          <p:spPr>
            <a:xfrm rot="10800000">
              <a:off x="4699510" y="1491155"/>
              <a:ext cx="61206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Bogen 131"/>
            <p:cNvSpPr/>
            <p:nvPr/>
          </p:nvSpPr>
          <p:spPr>
            <a:xfrm rot="10800000">
              <a:off x="4699510" y="1870951"/>
              <a:ext cx="61206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Bogen 132"/>
            <p:cNvSpPr/>
            <p:nvPr/>
          </p:nvSpPr>
          <p:spPr>
            <a:xfrm rot="10800000">
              <a:off x="4699510" y="2250744"/>
              <a:ext cx="61206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Bogen 133"/>
            <p:cNvSpPr/>
            <p:nvPr/>
          </p:nvSpPr>
          <p:spPr>
            <a:xfrm rot="10800000">
              <a:off x="4699509" y="2630538"/>
              <a:ext cx="61206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Bogen 134"/>
            <p:cNvSpPr/>
            <p:nvPr/>
          </p:nvSpPr>
          <p:spPr>
            <a:xfrm rot="10800000">
              <a:off x="6426207" y="1498963"/>
              <a:ext cx="61206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Bogen 135"/>
            <p:cNvSpPr/>
            <p:nvPr/>
          </p:nvSpPr>
          <p:spPr>
            <a:xfrm rot="10800000">
              <a:off x="6426207" y="1878759"/>
              <a:ext cx="61206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Bogen 136"/>
            <p:cNvSpPr/>
            <p:nvPr/>
          </p:nvSpPr>
          <p:spPr>
            <a:xfrm rot="10800000">
              <a:off x="6426207" y="2258552"/>
              <a:ext cx="61206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Bogen 137"/>
            <p:cNvSpPr/>
            <p:nvPr/>
          </p:nvSpPr>
          <p:spPr>
            <a:xfrm rot="10800000">
              <a:off x="6426206" y="2638346"/>
              <a:ext cx="61206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Bogen 138"/>
            <p:cNvSpPr/>
            <p:nvPr/>
          </p:nvSpPr>
          <p:spPr>
            <a:xfrm rot="10800000">
              <a:off x="4699509" y="3405742"/>
              <a:ext cx="612068" cy="1914586"/>
            </a:xfrm>
            <a:prstGeom prst="arc">
              <a:avLst>
                <a:gd name="adj1" fmla="val 16278443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Bogen 139"/>
            <p:cNvSpPr/>
            <p:nvPr/>
          </p:nvSpPr>
          <p:spPr>
            <a:xfrm rot="10800000">
              <a:off x="4699509" y="3785538"/>
              <a:ext cx="612068" cy="1914586"/>
            </a:xfrm>
            <a:prstGeom prst="arc">
              <a:avLst>
                <a:gd name="adj1" fmla="val 1760398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Bogen 140"/>
            <p:cNvSpPr/>
            <p:nvPr/>
          </p:nvSpPr>
          <p:spPr>
            <a:xfrm rot="10800000">
              <a:off x="4699509" y="4165331"/>
              <a:ext cx="612068" cy="1914586"/>
            </a:xfrm>
            <a:prstGeom prst="arc">
              <a:avLst>
                <a:gd name="adj1" fmla="val 19653438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Bogen 141"/>
            <p:cNvSpPr/>
            <p:nvPr/>
          </p:nvSpPr>
          <p:spPr>
            <a:xfrm rot="10800000">
              <a:off x="4699508" y="4545125"/>
              <a:ext cx="612068" cy="1914586"/>
            </a:xfrm>
            <a:prstGeom prst="arc">
              <a:avLst>
                <a:gd name="adj1" fmla="val 1900388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3" name="Bogen 142"/>
            <p:cNvSpPr/>
            <p:nvPr/>
          </p:nvSpPr>
          <p:spPr>
            <a:xfrm rot="10800000">
              <a:off x="6426206" y="3405743"/>
              <a:ext cx="612068" cy="1914586"/>
            </a:xfrm>
            <a:prstGeom prst="arc">
              <a:avLst>
                <a:gd name="adj1" fmla="val 16260103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Bogen 143"/>
            <p:cNvSpPr/>
            <p:nvPr/>
          </p:nvSpPr>
          <p:spPr>
            <a:xfrm rot="10800000">
              <a:off x="6426206" y="3785539"/>
              <a:ext cx="612068" cy="1914586"/>
            </a:xfrm>
            <a:prstGeom prst="arc">
              <a:avLst>
                <a:gd name="adj1" fmla="val 17595656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Bogen 144"/>
            <p:cNvSpPr/>
            <p:nvPr/>
          </p:nvSpPr>
          <p:spPr>
            <a:xfrm rot="10800000">
              <a:off x="6426206" y="4165332"/>
              <a:ext cx="612068" cy="1914586"/>
            </a:xfrm>
            <a:prstGeom prst="arc">
              <a:avLst>
                <a:gd name="adj1" fmla="val 19595023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Bogen 145"/>
            <p:cNvSpPr/>
            <p:nvPr/>
          </p:nvSpPr>
          <p:spPr>
            <a:xfrm rot="10800000">
              <a:off x="6426205" y="4545126"/>
              <a:ext cx="612068" cy="1914586"/>
            </a:xfrm>
            <a:prstGeom prst="arc">
              <a:avLst>
                <a:gd name="adj1" fmla="val 1927977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224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Hardware </a:t>
            </a:r>
            <a:r>
              <a:rPr lang="de-DE" dirty="0" err="1" smtClean="0"/>
              <a:t>limitations</a:t>
            </a:r>
            <a:r>
              <a:rPr lang="de-DE" dirty="0" smtClean="0"/>
              <a:t> on a </a:t>
            </a:r>
            <a:r>
              <a:rPr lang="de-DE" dirty="0"/>
              <a:t>D-Wave </a:t>
            </a:r>
            <a:r>
              <a:rPr lang="de-DE" dirty="0" err="1"/>
              <a:t>device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355976" y="1046360"/>
            <a:ext cx="4968552" cy="5538321"/>
            <a:chOff x="4355976" y="1046360"/>
            <a:chExt cx="4968552" cy="5538321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962409" y="1592793"/>
              <a:ext cx="832231" cy="1211390"/>
              <a:chOff x="4962409" y="1592793"/>
              <a:chExt cx="832231" cy="1211390"/>
            </a:xfrm>
          </p:grpSpPr>
          <p:cxnSp>
            <p:nvCxnSpPr>
              <p:cNvPr id="125" name="Gerade Verbindung 124"/>
              <p:cNvCxnSpPr>
                <a:stCxn id="146" idx="6"/>
                <a:endCxn id="134" idx="2"/>
              </p:cNvCxnSpPr>
              <p:nvPr/>
            </p:nvCxnSpPr>
            <p:spPr>
              <a:xfrm flipV="1">
                <a:off x="5282761" y="1628797"/>
                <a:ext cx="439871" cy="2873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Gerade Verbindung 125"/>
              <p:cNvCxnSpPr>
                <a:stCxn id="146" idx="6"/>
                <a:endCxn id="135" idx="1"/>
              </p:cNvCxnSpPr>
              <p:nvPr/>
            </p:nvCxnSpPr>
            <p:spPr>
              <a:xfrm>
                <a:off x="5282761" y="1657528"/>
                <a:ext cx="450416" cy="32560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 Verbindung 126"/>
              <p:cNvCxnSpPr>
                <a:stCxn id="146" idx="5"/>
                <a:endCxn id="136" idx="1"/>
              </p:cNvCxnSpPr>
              <p:nvPr/>
            </p:nvCxnSpPr>
            <p:spPr>
              <a:xfrm>
                <a:off x="5265986" y="1679390"/>
                <a:ext cx="467191" cy="68353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127"/>
              <p:cNvCxnSpPr>
                <a:stCxn id="134" idx="3"/>
                <a:endCxn id="147" idx="7"/>
              </p:cNvCxnSpPr>
              <p:nvPr/>
            </p:nvCxnSpPr>
            <p:spPr>
              <a:xfrm flipH="1">
                <a:off x="5180867" y="1654256"/>
                <a:ext cx="552310" cy="34280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128"/>
              <p:cNvCxnSpPr>
                <a:stCxn id="147" idx="6"/>
                <a:endCxn id="135" idx="2"/>
              </p:cNvCxnSpPr>
              <p:nvPr/>
            </p:nvCxnSpPr>
            <p:spPr>
              <a:xfrm flipV="1">
                <a:off x="5184463" y="2008591"/>
                <a:ext cx="538169" cy="1579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Gerade Verbindung 129"/>
              <p:cNvCxnSpPr>
                <a:stCxn id="148" idx="6"/>
                <a:endCxn id="136" idx="2"/>
              </p:cNvCxnSpPr>
              <p:nvPr/>
            </p:nvCxnSpPr>
            <p:spPr>
              <a:xfrm flipV="1">
                <a:off x="5086165" y="2388385"/>
                <a:ext cx="636467" cy="284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Gerade Verbindung 130"/>
              <p:cNvCxnSpPr>
                <a:stCxn id="148" idx="7"/>
                <a:endCxn id="135" idx="3"/>
              </p:cNvCxnSpPr>
              <p:nvPr/>
            </p:nvCxnSpPr>
            <p:spPr>
              <a:xfrm flipV="1">
                <a:off x="5082569" y="2034050"/>
                <a:ext cx="650608" cy="32986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 Verbindung 131"/>
              <p:cNvCxnSpPr>
                <a:stCxn id="147" idx="6"/>
                <a:endCxn id="136" idx="1"/>
              </p:cNvCxnSpPr>
              <p:nvPr/>
            </p:nvCxnSpPr>
            <p:spPr>
              <a:xfrm>
                <a:off x="5184463" y="2024381"/>
                <a:ext cx="548714" cy="33854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 Verbindung 132"/>
              <p:cNvCxnSpPr>
                <a:stCxn id="148" idx="7"/>
                <a:endCxn id="134" idx="3"/>
              </p:cNvCxnSpPr>
              <p:nvPr/>
            </p:nvCxnSpPr>
            <p:spPr>
              <a:xfrm flipV="1">
                <a:off x="5082569" y="1654256"/>
                <a:ext cx="650608" cy="7096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Ellipse 133"/>
              <p:cNvSpPr/>
              <p:nvPr/>
            </p:nvSpPr>
            <p:spPr>
              <a:xfrm>
                <a:off x="5722632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5722632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5722632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37" name="Gerade Verbindung 136"/>
              <p:cNvCxnSpPr>
                <a:stCxn id="149" idx="6"/>
                <a:endCxn id="139" idx="2"/>
              </p:cNvCxnSpPr>
              <p:nvPr/>
            </p:nvCxnSpPr>
            <p:spPr>
              <a:xfrm>
                <a:off x="4987867" y="2758086"/>
                <a:ext cx="734765" cy="10093"/>
              </a:xfrm>
              <a:prstGeom prst="lin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8" name="Gruppieren 137"/>
              <p:cNvGrpSpPr/>
              <p:nvPr/>
            </p:nvGrpSpPr>
            <p:grpSpPr>
              <a:xfrm rot="900000">
                <a:off x="5064533" y="1592793"/>
                <a:ext cx="72008" cy="1211390"/>
                <a:chOff x="5005544" y="1592793"/>
                <a:chExt cx="72008" cy="1211390"/>
              </a:xfrm>
            </p:grpSpPr>
            <p:sp>
              <p:nvSpPr>
                <p:cNvPr id="146" name="Ellipse 145"/>
                <p:cNvSpPr/>
                <p:nvPr/>
              </p:nvSpPr>
              <p:spPr>
                <a:xfrm>
                  <a:off x="5005544" y="1592793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Ellipse 146"/>
                <p:cNvSpPr/>
                <p:nvPr/>
              </p:nvSpPr>
              <p:spPr>
                <a:xfrm>
                  <a:off x="5005544" y="1972587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8" name="Ellipse 147"/>
                <p:cNvSpPr/>
                <p:nvPr/>
              </p:nvSpPr>
              <p:spPr>
                <a:xfrm>
                  <a:off x="5005544" y="2352381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Ellipse 148"/>
                <p:cNvSpPr/>
                <p:nvPr/>
              </p:nvSpPr>
              <p:spPr>
                <a:xfrm>
                  <a:off x="5005544" y="2732175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39" name="Ellipse 138"/>
              <p:cNvSpPr/>
              <p:nvPr/>
            </p:nvSpPr>
            <p:spPr>
              <a:xfrm>
                <a:off x="5722632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0" name="Gerade Verbindung 139"/>
              <p:cNvCxnSpPr>
                <a:stCxn id="146" idx="5"/>
                <a:endCxn id="139" idx="1"/>
              </p:cNvCxnSpPr>
              <p:nvPr/>
            </p:nvCxnSpPr>
            <p:spPr>
              <a:xfrm>
                <a:off x="5265986" y="1679390"/>
                <a:ext cx="467191" cy="106333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 Verbindung 140"/>
              <p:cNvCxnSpPr>
                <a:stCxn id="134" idx="3"/>
                <a:endCxn id="149" idx="0"/>
              </p:cNvCxnSpPr>
              <p:nvPr/>
            </p:nvCxnSpPr>
            <p:spPr>
              <a:xfrm flipH="1">
                <a:off x="4962409" y="1654256"/>
                <a:ext cx="770768" cy="105973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Gerade Verbindung 141"/>
              <p:cNvCxnSpPr>
                <a:stCxn id="147" idx="5"/>
                <a:endCxn id="139" idx="1"/>
              </p:cNvCxnSpPr>
              <p:nvPr/>
            </p:nvCxnSpPr>
            <p:spPr>
              <a:xfrm>
                <a:off x="5167688" y="2046243"/>
                <a:ext cx="565489" cy="69647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Gerade Verbindung 142"/>
              <p:cNvCxnSpPr>
                <a:stCxn id="148" idx="6"/>
                <a:endCxn id="139" idx="1"/>
              </p:cNvCxnSpPr>
              <p:nvPr/>
            </p:nvCxnSpPr>
            <p:spPr>
              <a:xfrm>
                <a:off x="5086165" y="2391233"/>
                <a:ext cx="647012" cy="35148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Gerade Verbindung 143"/>
              <p:cNvCxnSpPr>
                <a:stCxn id="135" idx="3"/>
                <a:endCxn id="149" idx="7"/>
              </p:cNvCxnSpPr>
              <p:nvPr/>
            </p:nvCxnSpPr>
            <p:spPr>
              <a:xfrm flipH="1">
                <a:off x="4984271" y="2034050"/>
                <a:ext cx="748906" cy="69671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Gerade Verbindung 144"/>
              <p:cNvCxnSpPr>
                <a:stCxn id="136" idx="3"/>
                <a:endCxn id="149" idx="7"/>
              </p:cNvCxnSpPr>
              <p:nvPr/>
            </p:nvCxnSpPr>
            <p:spPr>
              <a:xfrm flipH="1">
                <a:off x="4984271" y="2413844"/>
                <a:ext cx="748906" cy="31692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>
            <a:xfrm>
              <a:off x="6690601" y="1592793"/>
              <a:ext cx="830735" cy="1211390"/>
              <a:chOff x="6690601" y="1592793"/>
              <a:chExt cx="830735" cy="1211390"/>
            </a:xfrm>
          </p:grpSpPr>
          <p:cxnSp>
            <p:nvCxnSpPr>
              <p:cNvPr id="100" name="Gerade Verbindung 99"/>
              <p:cNvCxnSpPr>
                <a:stCxn id="121" idx="6"/>
                <a:endCxn id="109" idx="2"/>
              </p:cNvCxnSpPr>
              <p:nvPr/>
            </p:nvCxnSpPr>
            <p:spPr>
              <a:xfrm flipV="1">
                <a:off x="7010953" y="1628797"/>
                <a:ext cx="438375" cy="2873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100"/>
              <p:cNvCxnSpPr>
                <a:stCxn id="121" idx="6"/>
                <a:endCxn id="110" idx="1"/>
              </p:cNvCxnSpPr>
              <p:nvPr/>
            </p:nvCxnSpPr>
            <p:spPr>
              <a:xfrm>
                <a:off x="7010953" y="1657528"/>
                <a:ext cx="448920" cy="32560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 Verbindung 101"/>
              <p:cNvCxnSpPr>
                <a:stCxn id="121" idx="5"/>
                <a:endCxn id="111" idx="1"/>
              </p:cNvCxnSpPr>
              <p:nvPr/>
            </p:nvCxnSpPr>
            <p:spPr>
              <a:xfrm>
                <a:off x="6994178" y="1679390"/>
                <a:ext cx="465695" cy="68353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102"/>
              <p:cNvCxnSpPr>
                <a:stCxn id="109" idx="3"/>
                <a:endCxn id="122" idx="7"/>
              </p:cNvCxnSpPr>
              <p:nvPr/>
            </p:nvCxnSpPr>
            <p:spPr>
              <a:xfrm flipH="1">
                <a:off x="6909059" y="1654256"/>
                <a:ext cx="550814" cy="34280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 Verbindung 103"/>
              <p:cNvCxnSpPr>
                <a:stCxn id="122" idx="6"/>
                <a:endCxn id="110" idx="2"/>
              </p:cNvCxnSpPr>
              <p:nvPr/>
            </p:nvCxnSpPr>
            <p:spPr>
              <a:xfrm flipV="1">
                <a:off x="6912655" y="2008591"/>
                <a:ext cx="536673" cy="1579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 Verbindung 104"/>
              <p:cNvCxnSpPr>
                <a:stCxn id="123" idx="6"/>
                <a:endCxn id="111" idx="2"/>
              </p:cNvCxnSpPr>
              <p:nvPr/>
            </p:nvCxnSpPr>
            <p:spPr>
              <a:xfrm flipV="1">
                <a:off x="6814357" y="2388385"/>
                <a:ext cx="634971" cy="284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105"/>
              <p:cNvCxnSpPr>
                <a:stCxn id="123" idx="7"/>
                <a:endCxn id="110" idx="3"/>
              </p:cNvCxnSpPr>
              <p:nvPr/>
            </p:nvCxnSpPr>
            <p:spPr>
              <a:xfrm flipV="1">
                <a:off x="6810761" y="2034050"/>
                <a:ext cx="649112" cy="32986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 Verbindung 106"/>
              <p:cNvCxnSpPr>
                <a:stCxn id="122" idx="6"/>
                <a:endCxn id="111" idx="1"/>
              </p:cNvCxnSpPr>
              <p:nvPr/>
            </p:nvCxnSpPr>
            <p:spPr>
              <a:xfrm>
                <a:off x="6912655" y="2024381"/>
                <a:ext cx="547218" cy="33854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 Verbindung 107"/>
              <p:cNvCxnSpPr>
                <a:stCxn id="123" idx="7"/>
                <a:endCxn id="109" idx="3"/>
              </p:cNvCxnSpPr>
              <p:nvPr/>
            </p:nvCxnSpPr>
            <p:spPr>
              <a:xfrm flipV="1">
                <a:off x="6810761" y="1654256"/>
                <a:ext cx="649112" cy="7096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Ellipse 108"/>
              <p:cNvSpPr/>
              <p:nvPr/>
            </p:nvSpPr>
            <p:spPr>
              <a:xfrm>
                <a:off x="7449328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Ellipse 109"/>
              <p:cNvSpPr/>
              <p:nvPr/>
            </p:nvSpPr>
            <p:spPr>
              <a:xfrm>
                <a:off x="7449328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1" name="Ellipse 110"/>
              <p:cNvSpPr/>
              <p:nvPr/>
            </p:nvSpPr>
            <p:spPr>
              <a:xfrm>
                <a:off x="7449328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2" name="Gerade Verbindung 111"/>
              <p:cNvCxnSpPr>
                <a:stCxn id="124" idx="6"/>
                <a:endCxn id="114" idx="2"/>
              </p:cNvCxnSpPr>
              <p:nvPr/>
            </p:nvCxnSpPr>
            <p:spPr>
              <a:xfrm>
                <a:off x="6716059" y="2758086"/>
                <a:ext cx="733269" cy="1009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3" name="Gruppieren 112"/>
              <p:cNvGrpSpPr/>
              <p:nvPr/>
            </p:nvGrpSpPr>
            <p:grpSpPr>
              <a:xfrm rot="900000">
                <a:off x="6792725" y="1592793"/>
                <a:ext cx="72008" cy="1211390"/>
                <a:chOff x="6732240" y="1592793"/>
                <a:chExt cx="72008" cy="1211390"/>
              </a:xfrm>
            </p:grpSpPr>
            <p:sp>
              <p:nvSpPr>
                <p:cNvPr id="121" name="Ellipse 120"/>
                <p:cNvSpPr/>
                <p:nvPr/>
              </p:nvSpPr>
              <p:spPr>
                <a:xfrm>
                  <a:off x="6732240" y="1592793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2" name="Ellipse 121"/>
                <p:cNvSpPr/>
                <p:nvPr/>
              </p:nvSpPr>
              <p:spPr>
                <a:xfrm>
                  <a:off x="6732240" y="1972587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3" name="Ellipse 122"/>
                <p:cNvSpPr/>
                <p:nvPr/>
              </p:nvSpPr>
              <p:spPr>
                <a:xfrm>
                  <a:off x="6732240" y="2352381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4" name="Ellipse 123"/>
                <p:cNvSpPr/>
                <p:nvPr/>
              </p:nvSpPr>
              <p:spPr>
                <a:xfrm>
                  <a:off x="6732240" y="2732175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14" name="Ellipse 113"/>
              <p:cNvSpPr/>
              <p:nvPr/>
            </p:nvSpPr>
            <p:spPr>
              <a:xfrm>
                <a:off x="7449328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5" name="Gerade Verbindung 114"/>
              <p:cNvCxnSpPr>
                <a:stCxn id="121" idx="5"/>
                <a:endCxn id="114" idx="1"/>
              </p:cNvCxnSpPr>
              <p:nvPr/>
            </p:nvCxnSpPr>
            <p:spPr>
              <a:xfrm>
                <a:off x="6994178" y="1679390"/>
                <a:ext cx="465695" cy="106333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115"/>
              <p:cNvCxnSpPr>
                <a:stCxn id="109" idx="3"/>
                <a:endCxn id="124" idx="0"/>
              </p:cNvCxnSpPr>
              <p:nvPr/>
            </p:nvCxnSpPr>
            <p:spPr>
              <a:xfrm flipH="1">
                <a:off x="6690601" y="1654256"/>
                <a:ext cx="769272" cy="105973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116"/>
              <p:cNvCxnSpPr>
                <a:stCxn id="122" idx="5"/>
                <a:endCxn id="114" idx="1"/>
              </p:cNvCxnSpPr>
              <p:nvPr/>
            </p:nvCxnSpPr>
            <p:spPr>
              <a:xfrm>
                <a:off x="6895880" y="2046243"/>
                <a:ext cx="563993" cy="69647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117"/>
              <p:cNvCxnSpPr>
                <a:stCxn id="123" idx="6"/>
                <a:endCxn id="114" idx="1"/>
              </p:cNvCxnSpPr>
              <p:nvPr/>
            </p:nvCxnSpPr>
            <p:spPr>
              <a:xfrm>
                <a:off x="6814357" y="2391233"/>
                <a:ext cx="645516" cy="35148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118"/>
              <p:cNvCxnSpPr>
                <a:stCxn id="110" idx="3"/>
                <a:endCxn id="124" idx="7"/>
              </p:cNvCxnSpPr>
              <p:nvPr/>
            </p:nvCxnSpPr>
            <p:spPr>
              <a:xfrm flipH="1">
                <a:off x="6712463" y="2034050"/>
                <a:ext cx="747410" cy="69671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 Verbindung 119"/>
              <p:cNvCxnSpPr>
                <a:stCxn id="111" idx="3"/>
                <a:endCxn id="124" idx="7"/>
              </p:cNvCxnSpPr>
              <p:nvPr/>
            </p:nvCxnSpPr>
            <p:spPr>
              <a:xfrm flipH="1">
                <a:off x="6712463" y="2413844"/>
                <a:ext cx="747410" cy="31692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/>
            <p:cNvGrpSpPr/>
            <p:nvPr/>
          </p:nvGrpSpPr>
          <p:grpSpPr>
            <a:xfrm>
              <a:off x="4962409" y="3507378"/>
              <a:ext cx="832231" cy="1211390"/>
              <a:chOff x="4962409" y="3507378"/>
              <a:chExt cx="832231" cy="1211390"/>
            </a:xfrm>
          </p:grpSpPr>
          <p:cxnSp>
            <p:nvCxnSpPr>
              <p:cNvPr id="75" name="Gerade Verbindung 74"/>
              <p:cNvCxnSpPr>
                <a:stCxn id="96" idx="6"/>
                <a:endCxn id="84" idx="2"/>
              </p:cNvCxnSpPr>
              <p:nvPr/>
            </p:nvCxnSpPr>
            <p:spPr>
              <a:xfrm flipV="1">
                <a:off x="5282761" y="3543382"/>
                <a:ext cx="439871" cy="2873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 Verbindung 75"/>
              <p:cNvCxnSpPr>
                <a:stCxn id="96" idx="6"/>
                <a:endCxn id="85" idx="1"/>
              </p:cNvCxnSpPr>
              <p:nvPr/>
            </p:nvCxnSpPr>
            <p:spPr>
              <a:xfrm>
                <a:off x="5282761" y="3572113"/>
                <a:ext cx="450416" cy="32560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 Verbindung 76"/>
              <p:cNvCxnSpPr>
                <a:stCxn id="96" idx="5"/>
                <a:endCxn id="86" idx="1"/>
              </p:cNvCxnSpPr>
              <p:nvPr/>
            </p:nvCxnSpPr>
            <p:spPr>
              <a:xfrm>
                <a:off x="5265986" y="3593975"/>
                <a:ext cx="467191" cy="68353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/>
              <p:cNvCxnSpPr>
                <a:stCxn id="84" idx="3"/>
                <a:endCxn id="97" idx="7"/>
              </p:cNvCxnSpPr>
              <p:nvPr/>
            </p:nvCxnSpPr>
            <p:spPr>
              <a:xfrm flipH="1">
                <a:off x="5180867" y="3568841"/>
                <a:ext cx="552310" cy="34280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78"/>
              <p:cNvCxnSpPr>
                <a:stCxn id="97" idx="6"/>
                <a:endCxn id="85" idx="2"/>
              </p:cNvCxnSpPr>
              <p:nvPr/>
            </p:nvCxnSpPr>
            <p:spPr>
              <a:xfrm flipV="1">
                <a:off x="5184463" y="3923176"/>
                <a:ext cx="538169" cy="1579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/>
              <p:cNvCxnSpPr>
                <a:stCxn id="98" idx="6"/>
                <a:endCxn id="86" idx="2"/>
              </p:cNvCxnSpPr>
              <p:nvPr/>
            </p:nvCxnSpPr>
            <p:spPr>
              <a:xfrm flipV="1">
                <a:off x="5086165" y="4302970"/>
                <a:ext cx="636467" cy="284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/>
              <p:cNvCxnSpPr>
                <a:stCxn id="98" idx="7"/>
                <a:endCxn id="85" idx="3"/>
              </p:cNvCxnSpPr>
              <p:nvPr/>
            </p:nvCxnSpPr>
            <p:spPr>
              <a:xfrm flipV="1">
                <a:off x="5082569" y="3948635"/>
                <a:ext cx="650608" cy="32986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>
                <a:stCxn id="97" idx="6"/>
                <a:endCxn id="86" idx="1"/>
              </p:cNvCxnSpPr>
              <p:nvPr/>
            </p:nvCxnSpPr>
            <p:spPr>
              <a:xfrm>
                <a:off x="5184463" y="3938966"/>
                <a:ext cx="548714" cy="33854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 Verbindung 82"/>
              <p:cNvCxnSpPr>
                <a:stCxn id="98" idx="7"/>
                <a:endCxn id="84" idx="3"/>
              </p:cNvCxnSpPr>
              <p:nvPr/>
            </p:nvCxnSpPr>
            <p:spPr>
              <a:xfrm flipV="1">
                <a:off x="5082569" y="3568841"/>
                <a:ext cx="650608" cy="7096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Ellipse 83"/>
              <p:cNvSpPr/>
              <p:nvPr/>
            </p:nvSpPr>
            <p:spPr>
              <a:xfrm>
                <a:off x="5722632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5722632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5722632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7" name="Gerade Verbindung 86"/>
              <p:cNvCxnSpPr>
                <a:stCxn id="99" idx="6"/>
                <a:endCxn id="89" idx="2"/>
              </p:cNvCxnSpPr>
              <p:nvPr/>
            </p:nvCxnSpPr>
            <p:spPr>
              <a:xfrm>
                <a:off x="4987867" y="4672671"/>
                <a:ext cx="734765" cy="1009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" name="Gruppieren 87"/>
              <p:cNvGrpSpPr/>
              <p:nvPr/>
            </p:nvGrpSpPr>
            <p:grpSpPr>
              <a:xfrm rot="900000">
                <a:off x="5064533" y="3507378"/>
                <a:ext cx="72008" cy="1211390"/>
                <a:chOff x="5005544" y="3507378"/>
                <a:chExt cx="72008" cy="1211390"/>
              </a:xfrm>
            </p:grpSpPr>
            <p:sp>
              <p:nvSpPr>
                <p:cNvPr id="96" name="Ellipse 95"/>
                <p:cNvSpPr/>
                <p:nvPr/>
              </p:nvSpPr>
              <p:spPr>
                <a:xfrm>
                  <a:off x="5005544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7" name="Ellipse 96"/>
                <p:cNvSpPr/>
                <p:nvPr/>
              </p:nvSpPr>
              <p:spPr>
                <a:xfrm>
                  <a:off x="5005544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8" name="Ellipse 97"/>
                <p:cNvSpPr/>
                <p:nvPr/>
              </p:nvSpPr>
              <p:spPr>
                <a:xfrm>
                  <a:off x="5005544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9" name="Ellipse 98"/>
                <p:cNvSpPr/>
                <p:nvPr/>
              </p:nvSpPr>
              <p:spPr>
                <a:xfrm>
                  <a:off x="5005544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89" name="Ellipse 88"/>
              <p:cNvSpPr/>
              <p:nvPr/>
            </p:nvSpPr>
            <p:spPr>
              <a:xfrm>
                <a:off x="5722632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0" name="Gerade Verbindung 89"/>
              <p:cNvCxnSpPr>
                <a:stCxn id="96" idx="5"/>
                <a:endCxn id="89" idx="1"/>
              </p:cNvCxnSpPr>
              <p:nvPr/>
            </p:nvCxnSpPr>
            <p:spPr>
              <a:xfrm>
                <a:off x="5265986" y="3593975"/>
                <a:ext cx="467191" cy="106333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90"/>
              <p:cNvCxnSpPr>
                <a:stCxn id="84" idx="3"/>
                <a:endCxn id="99" idx="0"/>
              </p:cNvCxnSpPr>
              <p:nvPr/>
            </p:nvCxnSpPr>
            <p:spPr>
              <a:xfrm flipH="1">
                <a:off x="4962409" y="3568841"/>
                <a:ext cx="770768" cy="105973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 Verbindung 91"/>
              <p:cNvCxnSpPr>
                <a:stCxn id="97" idx="5"/>
                <a:endCxn id="89" idx="1"/>
              </p:cNvCxnSpPr>
              <p:nvPr/>
            </p:nvCxnSpPr>
            <p:spPr>
              <a:xfrm>
                <a:off x="5167688" y="3960828"/>
                <a:ext cx="565489" cy="69647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92"/>
              <p:cNvCxnSpPr>
                <a:stCxn id="98" idx="6"/>
                <a:endCxn id="89" idx="1"/>
              </p:cNvCxnSpPr>
              <p:nvPr/>
            </p:nvCxnSpPr>
            <p:spPr>
              <a:xfrm>
                <a:off x="5086165" y="4305818"/>
                <a:ext cx="647012" cy="35148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93"/>
              <p:cNvCxnSpPr>
                <a:stCxn id="85" idx="3"/>
                <a:endCxn id="99" idx="7"/>
              </p:cNvCxnSpPr>
              <p:nvPr/>
            </p:nvCxnSpPr>
            <p:spPr>
              <a:xfrm flipH="1">
                <a:off x="4984271" y="3948635"/>
                <a:ext cx="748906" cy="69671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 Verbindung 94"/>
              <p:cNvCxnSpPr>
                <a:stCxn id="86" idx="3"/>
                <a:endCxn id="99" idx="7"/>
              </p:cNvCxnSpPr>
              <p:nvPr/>
            </p:nvCxnSpPr>
            <p:spPr>
              <a:xfrm flipH="1">
                <a:off x="4984271" y="4328429"/>
                <a:ext cx="748906" cy="31692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10"/>
            <p:cNvGrpSpPr/>
            <p:nvPr/>
          </p:nvGrpSpPr>
          <p:grpSpPr>
            <a:xfrm>
              <a:off x="6690601" y="3507378"/>
              <a:ext cx="830735" cy="1211390"/>
              <a:chOff x="6690601" y="3507378"/>
              <a:chExt cx="830735" cy="1211390"/>
            </a:xfrm>
          </p:grpSpPr>
          <p:cxnSp>
            <p:nvCxnSpPr>
              <p:cNvPr id="50" name="Gerade Verbindung 49"/>
              <p:cNvCxnSpPr>
                <a:stCxn id="71" idx="6"/>
                <a:endCxn id="59" idx="2"/>
              </p:cNvCxnSpPr>
              <p:nvPr/>
            </p:nvCxnSpPr>
            <p:spPr>
              <a:xfrm flipV="1">
                <a:off x="7010953" y="3543382"/>
                <a:ext cx="438375" cy="2873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>
                <a:stCxn id="71" idx="6"/>
                <a:endCxn id="60" idx="1"/>
              </p:cNvCxnSpPr>
              <p:nvPr/>
            </p:nvCxnSpPr>
            <p:spPr>
              <a:xfrm>
                <a:off x="7010953" y="3572113"/>
                <a:ext cx="448920" cy="32560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>
                <a:stCxn id="71" idx="5"/>
                <a:endCxn id="61" idx="1"/>
              </p:cNvCxnSpPr>
              <p:nvPr/>
            </p:nvCxnSpPr>
            <p:spPr>
              <a:xfrm>
                <a:off x="6994178" y="3593975"/>
                <a:ext cx="465695" cy="68353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>
                <a:stCxn id="59" idx="3"/>
                <a:endCxn id="72" idx="7"/>
              </p:cNvCxnSpPr>
              <p:nvPr/>
            </p:nvCxnSpPr>
            <p:spPr>
              <a:xfrm flipH="1">
                <a:off x="6909059" y="3568841"/>
                <a:ext cx="550814" cy="342804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>
                <a:stCxn id="72" idx="6"/>
                <a:endCxn id="60" idx="2"/>
              </p:cNvCxnSpPr>
              <p:nvPr/>
            </p:nvCxnSpPr>
            <p:spPr>
              <a:xfrm flipV="1">
                <a:off x="6912655" y="3923176"/>
                <a:ext cx="536673" cy="1579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>
                <a:stCxn id="73" idx="6"/>
                <a:endCxn id="61" idx="2"/>
              </p:cNvCxnSpPr>
              <p:nvPr/>
            </p:nvCxnSpPr>
            <p:spPr>
              <a:xfrm flipV="1">
                <a:off x="6814357" y="4302970"/>
                <a:ext cx="634971" cy="284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>
                <a:stCxn id="73" idx="7"/>
                <a:endCxn id="60" idx="3"/>
              </p:cNvCxnSpPr>
              <p:nvPr/>
            </p:nvCxnSpPr>
            <p:spPr>
              <a:xfrm flipV="1">
                <a:off x="6810761" y="3948635"/>
                <a:ext cx="649112" cy="32986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>
                <a:stCxn id="72" idx="6"/>
                <a:endCxn id="61" idx="1"/>
              </p:cNvCxnSpPr>
              <p:nvPr/>
            </p:nvCxnSpPr>
            <p:spPr>
              <a:xfrm>
                <a:off x="6912655" y="3938966"/>
                <a:ext cx="547218" cy="33854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>
                <a:stCxn id="73" idx="7"/>
                <a:endCxn id="59" idx="3"/>
              </p:cNvCxnSpPr>
              <p:nvPr/>
            </p:nvCxnSpPr>
            <p:spPr>
              <a:xfrm flipV="1">
                <a:off x="6810761" y="3568841"/>
                <a:ext cx="649112" cy="7096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Ellipse 58"/>
              <p:cNvSpPr/>
              <p:nvPr/>
            </p:nvSpPr>
            <p:spPr>
              <a:xfrm>
                <a:off x="7449328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7449328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7449328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2" name="Gerade Verbindung 61"/>
              <p:cNvCxnSpPr>
                <a:stCxn id="74" idx="6"/>
                <a:endCxn id="64" idx="2"/>
              </p:cNvCxnSpPr>
              <p:nvPr/>
            </p:nvCxnSpPr>
            <p:spPr>
              <a:xfrm>
                <a:off x="6716059" y="4672671"/>
                <a:ext cx="733269" cy="1009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uppieren 62"/>
              <p:cNvGrpSpPr/>
              <p:nvPr/>
            </p:nvGrpSpPr>
            <p:grpSpPr>
              <a:xfrm rot="900000">
                <a:off x="6792725" y="3507378"/>
                <a:ext cx="72008" cy="1211390"/>
                <a:chOff x="6732240" y="3507378"/>
                <a:chExt cx="72008" cy="1211390"/>
              </a:xfrm>
            </p:grpSpPr>
            <p:sp>
              <p:nvSpPr>
                <p:cNvPr id="71" name="Ellipse 70"/>
                <p:cNvSpPr/>
                <p:nvPr/>
              </p:nvSpPr>
              <p:spPr>
                <a:xfrm>
                  <a:off x="6732240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2" name="Ellipse 71"/>
                <p:cNvSpPr/>
                <p:nvPr/>
              </p:nvSpPr>
              <p:spPr>
                <a:xfrm>
                  <a:off x="6732240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3" name="Ellipse 72"/>
                <p:cNvSpPr/>
                <p:nvPr/>
              </p:nvSpPr>
              <p:spPr>
                <a:xfrm>
                  <a:off x="6732240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4" name="Ellipse 73"/>
                <p:cNvSpPr/>
                <p:nvPr/>
              </p:nvSpPr>
              <p:spPr>
                <a:xfrm>
                  <a:off x="6732240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64" name="Ellipse 63"/>
              <p:cNvSpPr/>
              <p:nvPr/>
            </p:nvSpPr>
            <p:spPr>
              <a:xfrm>
                <a:off x="7449328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5" name="Gerade Verbindung 64"/>
              <p:cNvCxnSpPr>
                <a:stCxn id="71" idx="5"/>
                <a:endCxn id="64" idx="1"/>
              </p:cNvCxnSpPr>
              <p:nvPr/>
            </p:nvCxnSpPr>
            <p:spPr>
              <a:xfrm>
                <a:off x="6994178" y="3593975"/>
                <a:ext cx="465695" cy="106333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 Verbindung 65"/>
              <p:cNvCxnSpPr>
                <a:stCxn id="59" idx="3"/>
                <a:endCxn id="74" idx="0"/>
              </p:cNvCxnSpPr>
              <p:nvPr/>
            </p:nvCxnSpPr>
            <p:spPr>
              <a:xfrm flipH="1">
                <a:off x="6690601" y="3568841"/>
                <a:ext cx="769272" cy="105973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66"/>
              <p:cNvCxnSpPr>
                <a:stCxn id="72" idx="5"/>
                <a:endCxn id="64" idx="1"/>
              </p:cNvCxnSpPr>
              <p:nvPr/>
            </p:nvCxnSpPr>
            <p:spPr>
              <a:xfrm>
                <a:off x="6895880" y="3960828"/>
                <a:ext cx="563993" cy="69647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67"/>
              <p:cNvCxnSpPr>
                <a:stCxn id="73" idx="6"/>
                <a:endCxn id="64" idx="1"/>
              </p:cNvCxnSpPr>
              <p:nvPr/>
            </p:nvCxnSpPr>
            <p:spPr>
              <a:xfrm>
                <a:off x="6814357" y="4305818"/>
                <a:ext cx="645516" cy="35148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68"/>
              <p:cNvCxnSpPr>
                <a:stCxn id="60" idx="3"/>
                <a:endCxn id="74" idx="7"/>
              </p:cNvCxnSpPr>
              <p:nvPr/>
            </p:nvCxnSpPr>
            <p:spPr>
              <a:xfrm flipH="1">
                <a:off x="6712463" y="3948635"/>
                <a:ext cx="747410" cy="69671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69"/>
              <p:cNvCxnSpPr>
                <a:stCxn id="61" idx="3"/>
                <a:endCxn id="74" idx="7"/>
              </p:cNvCxnSpPr>
              <p:nvPr/>
            </p:nvCxnSpPr>
            <p:spPr>
              <a:xfrm flipH="1">
                <a:off x="6712463" y="4328429"/>
                <a:ext cx="747410" cy="31692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ieren 11"/>
            <p:cNvGrpSpPr/>
            <p:nvPr/>
          </p:nvGrpSpPr>
          <p:grpSpPr>
            <a:xfrm>
              <a:off x="4680055" y="1628797"/>
              <a:ext cx="2511358" cy="3041298"/>
              <a:chOff x="4680055" y="1628797"/>
              <a:chExt cx="2511358" cy="3041298"/>
            </a:xfrm>
          </p:grpSpPr>
          <p:sp>
            <p:nvSpPr>
              <p:cNvPr id="42" name="Bogen 41"/>
              <p:cNvSpPr/>
              <p:nvPr/>
            </p:nvSpPr>
            <p:spPr>
              <a:xfrm rot="10800000">
                <a:off x="4958008" y="1643161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Bogen 42"/>
              <p:cNvSpPr/>
              <p:nvPr/>
            </p:nvSpPr>
            <p:spPr>
              <a:xfrm rot="10800000">
                <a:off x="4858256" y="2015062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Bogen 43"/>
              <p:cNvSpPr/>
              <p:nvPr/>
            </p:nvSpPr>
            <p:spPr>
              <a:xfrm rot="10800000">
                <a:off x="4765174" y="2385971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Bogen 44"/>
              <p:cNvSpPr/>
              <p:nvPr/>
            </p:nvSpPr>
            <p:spPr>
              <a:xfrm rot="10800000">
                <a:off x="4680055" y="2755509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Bogen 45"/>
              <p:cNvSpPr/>
              <p:nvPr/>
            </p:nvSpPr>
            <p:spPr>
              <a:xfrm rot="10800000">
                <a:off x="6690601" y="1628797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Bogen 46"/>
              <p:cNvSpPr/>
              <p:nvPr/>
            </p:nvSpPr>
            <p:spPr>
              <a:xfrm rot="10800000">
                <a:off x="6590849" y="2000698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Bogen 47"/>
              <p:cNvSpPr/>
              <p:nvPr/>
            </p:nvSpPr>
            <p:spPr>
              <a:xfrm rot="10800000">
                <a:off x="6497767" y="2371607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Bogen 48"/>
              <p:cNvSpPr/>
              <p:nvPr/>
            </p:nvSpPr>
            <p:spPr>
              <a:xfrm rot="10800000">
                <a:off x="6412648" y="2741145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5758087" y="1499598"/>
              <a:ext cx="3455034" cy="1227286"/>
              <a:chOff x="5758087" y="1361958"/>
              <a:chExt cx="3455034" cy="1227286"/>
            </a:xfrm>
          </p:grpSpPr>
          <p:sp>
            <p:nvSpPr>
              <p:cNvPr id="34" name="Runde Klammer links 33"/>
              <p:cNvSpPr/>
              <p:nvPr/>
            </p:nvSpPr>
            <p:spPr>
              <a:xfrm rot="5400000">
                <a:off x="6575112" y="544934"/>
                <a:ext cx="931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Runde Klammer links 34"/>
              <p:cNvSpPr/>
              <p:nvPr/>
            </p:nvSpPr>
            <p:spPr>
              <a:xfrm rot="5400000">
                <a:off x="6575660" y="924729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unde Klammer links 35"/>
              <p:cNvSpPr/>
              <p:nvPr/>
            </p:nvSpPr>
            <p:spPr>
              <a:xfrm rot="5400000">
                <a:off x="6575112" y="1302401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unde Klammer links 36"/>
              <p:cNvSpPr/>
              <p:nvPr/>
            </p:nvSpPr>
            <p:spPr>
              <a:xfrm rot="5400000">
                <a:off x="6575660" y="167902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unde Klammer links 37"/>
              <p:cNvSpPr/>
              <p:nvPr/>
            </p:nvSpPr>
            <p:spPr>
              <a:xfrm rot="5400000">
                <a:off x="8302356" y="54493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unde Klammer links 38"/>
              <p:cNvSpPr/>
              <p:nvPr/>
            </p:nvSpPr>
            <p:spPr>
              <a:xfrm rot="5400000">
                <a:off x="8302903" y="924729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Runde Klammer links 39"/>
              <p:cNvSpPr/>
              <p:nvPr/>
            </p:nvSpPr>
            <p:spPr>
              <a:xfrm rot="5400000">
                <a:off x="8302355" y="1302401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Runde Klammer links 40"/>
              <p:cNvSpPr/>
              <p:nvPr/>
            </p:nvSpPr>
            <p:spPr>
              <a:xfrm rot="5400000">
                <a:off x="8302903" y="167902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5758636" y="3402636"/>
              <a:ext cx="3455034" cy="1227286"/>
              <a:chOff x="5758087" y="1361958"/>
              <a:chExt cx="3455034" cy="1227286"/>
            </a:xfrm>
          </p:grpSpPr>
          <p:sp>
            <p:nvSpPr>
              <p:cNvPr id="26" name="Runde Klammer links 25"/>
              <p:cNvSpPr/>
              <p:nvPr/>
            </p:nvSpPr>
            <p:spPr>
              <a:xfrm rot="5400000">
                <a:off x="6575112" y="544934"/>
                <a:ext cx="931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Runde Klammer links 26"/>
              <p:cNvSpPr/>
              <p:nvPr/>
            </p:nvSpPr>
            <p:spPr>
              <a:xfrm rot="5400000">
                <a:off x="6575660" y="924729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Runde Klammer links 27"/>
              <p:cNvSpPr/>
              <p:nvPr/>
            </p:nvSpPr>
            <p:spPr>
              <a:xfrm rot="5400000">
                <a:off x="6575112" y="1302401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Runde Klammer links 28"/>
              <p:cNvSpPr/>
              <p:nvPr/>
            </p:nvSpPr>
            <p:spPr>
              <a:xfrm rot="5400000">
                <a:off x="6575660" y="167902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Runde Klammer links 29"/>
              <p:cNvSpPr/>
              <p:nvPr/>
            </p:nvSpPr>
            <p:spPr>
              <a:xfrm rot="5400000">
                <a:off x="8302356" y="54493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Runde Klammer links 30"/>
              <p:cNvSpPr/>
              <p:nvPr/>
            </p:nvSpPr>
            <p:spPr>
              <a:xfrm rot="5400000">
                <a:off x="8302903" y="924729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Runde Klammer links 31"/>
              <p:cNvSpPr/>
              <p:nvPr/>
            </p:nvSpPr>
            <p:spPr>
              <a:xfrm rot="5400000">
                <a:off x="8302355" y="1302401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unde Klammer links 32"/>
              <p:cNvSpPr/>
              <p:nvPr/>
            </p:nvSpPr>
            <p:spPr>
              <a:xfrm rot="5400000">
                <a:off x="8302903" y="167902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4680055" y="3543383"/>
              <a:ext cx="2511358" cy="3041298"/>
              <a:chOff x="4680055" y="1628797"/>
              <a:chExt cx="2511358" cy="3041298"/>
            </a:xfrm>
          </p:grpSpPr>
          <p:sp>
            <p:nvSpPr>
              <p:cNvPr id="18" name="Bogen 17"/>
              <p:cNvSpPr/>
              <p:nvPr/>
            </p:nvSpPr>
            <p:spPr>
              <a:xfrm rot="10800000">
                <a:off x="4958008" y="1643161"/>
                <a:ext cx="500812" cy="1914586"/>
              </a:xfrm>
              <a:prstGeom prst="arc">
                <a:avLst>
                  <a:gd name="adj1" fmla="val 16340234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Bogen 18"/>
              <p:cNvSpPr/>
              <p:nvPr/>
            </p:nvSpPr>
            <p:spPr>
              <a:xfrm rot="10800000">
                <a:off x="4858256" y="2015062"/>
                <a:ext cx="500812" cy="1914586"/>
              </a:xfrm>
              <a:prstGeom prst="arc">
                <a:avLst>
                  <a:gd name="adj1" fmla="val 17374308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Bogen 19"/>
              <p:cNvSpPr/>
              <p:nvPr/>
            </p:nvSpPr>
            <p:spPr>
              <a:xfrm rot="10800000">
                <a:off x="4765174" y="2385971"/>
                <a:ext cx="500812" cy="1914586"/>
              </a:xfrm>
              <a:prstGeom prst="arc">
                <a:avLst>
                  <a:gd name="adj1" fmla="val 19204516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Bogen 20"/>
              <p:cNvSpPr/>
              <p:nvPr/>
            </p:nvSpPr>
            <p:spPr>
              <a:xfrm rot="10800000">
                <a:off x="4680055" y="2755509"/>
                <a:ext cx="500812" cy="1914586"/>
              </a:xfrm>
              <a:prstGeom prst="arc">
                <a:avLst>
                  <a:gd name="adj1" fmla="val 2169211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Bogen 21"/>
              <p:cNvSpPr/>
              <p:nvPr/>
            </p:nvSpPr>
            <p:spPr>
              <a:xfrm rot="10800000">
                <a:off x="6690601" y="1628797"/>
                <a:ext cx="500812" cy="1914586"/>
              </a:xfrm>
              <a:prstGeom prst="arc">
                <a:avLst>
                  <a:gd name="adj1" fmla="val 16200000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Bogen 22"/>
              <p:cNvSpPr/>
              <p:nvPr/>
            </p:nvSpPr>
            <p:spPr>
              <a:xfrm rot="10800000">
                <a:off x="6590849" y="2000698"/>
                <a:ext cx="500812" cy="1914586"/>
              </a:xfrm>
              <a:prstGeom prst="arc">
                <a:avLst>
                  <a:gd name="adj1" fmla="val 17308953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Bogen 23"/>
              <p:cNvSpPr/>
              <p:nvPr/>
            </p:nvSpPr>
            <p:spPr>
              <a:xfrm rot="10800000">
                <a:off x="6497767" y="2371607"/>
                <a:ext cx="500812" cy="1914586"/>
              </a:xfrm>
              <a:prstGeom prst="arc">
                <a:avLst>
                  <a:gd name="adj1" fmla="val 19152604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Bogen 24"/>
              <p:cNvSpPr/>
              <p:nvPr/>
            </p:nvSpPr>
            <p:spPr>
              <a:xfrm rot="10800000">
                <a:off x="6412648" y="2741145"/>
                <a:ext cx="500812" cy="1914586"/>
              </a:xfrm>
              <a:prstGeom prst="arc">
                <a:avLst>
                  <a:gd name="adj1" fmla="val 1994514"/>
                  <a:gd name="adj2" fmla="val 5382991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6" name="Rechteck 15"/>
            <p:cNvSpPr/>
            <p:nvPr/>
          </p:nvSpPr>
          <p:spPr>
            <a:xfrm>
              <a:off x="8388424" y="1046360"/>
              <a:ext cx="936104" cy="39604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Gerade Verbindung 16"/>
            <p:cNvCxnSpPr/>
            <p:nvPr/>
          </p:nvCxnSpPr>
          <p:spPr>
            <a:xfrm>
              <a:off x="4355976" y="5457968"/>
              <a:ext cx="2770812" cy="0"/>
            </a:xfrm>
            <a:prstGeom prst="line">
              <a:avLst/>
            </a:prstGeom>
            <a:ln w="571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uppieren 149"/>
          <p:cNvGrpSpPr/>
          <p:nvPr/>
        </p:nvGrpSpPr>
        <p:grpSpPr>
          <a:xfrm>
            <a:off x="4355976" y="1046360"/>
            <a:ext cx="4968552" cy="5475466"/>
            <a:chOff x="4355976" y="1046360"/>
            <a:chExt cx="4968552" cy="5475466"/>
          </a:xfrm>
        </p:grpSpPr>
        <p:cxnSp>
          <p:nvCxnSpPr>
            <p:cNvPr id="151" name="Gerade Verbindung 150"/>
            <p:cNvCxnSpPr>
              <a:stCxn id="286" idx="7"/>
              <a:endCxn id="160" idx="2"/>
            </p:cNvCxnSpPr>
            <p:nvPr/>
          </p:nvCxnSpPr>
          <p:spPr>
            <a:xfrm flipV="1">
              <a:off x="5565708" y="1628797"/>
              <a:ext cx="156924" cy="6700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1"/>
            <p:cNvCxnSpPr>
              <a:stCxn id="286" idx="5"/>
              <a:endCxn id="161" idx="1"/>
            </p:cNvCxnSpPr>
            <p:nvPr/>
          </p:nvCxnSpPr>
          <p:spPr>
            <a:xfrm>
              <a:off x="5540249" y="1739899"/>
              <a:ext cx="192928" cy="24323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52"/>
            <p:cNvCxnSpPr>
              <a:stCxn id="286" idx="5"/>
              <a:endCxn id="162" idx="0"/>
            </p:cNvCxnSpPr>
            <p:nvPr/>
          </p:nvCxnSpPr>
          <p:spPr>
            <a:xfrm>
              <a:off x="5540249" y="1739899"/>
              <a:ext cx="218387" cy="612482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53"/>
            <p:cNvCxnSpPr>
              <a:stCxn id="160" idx="3"/>
              <a:endCxn id="287" idx="0"/>
            </p:cNvCxnSpPr>
            <p:nvPr/>
          </p:nvCxnSpPr>
          <p:spPr>
            <a:xfrm flipH="1">
              <a:off x="5359035" y="1654256"/>
              <a:ext cx="374142" cy="34859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54"/>
            <p:cNvCxnSpPr>
              <a:stCxn id="287" idx="7"/>
              <a:endCxn id="161" idx="2"/>
            </p:cNvCxnSpPr>
            <p:nvPr/>
          </p:nvCxnSpPr>
          <p:spPr>
            <a:xfrm flipV="1">
              <a:off x="5375811" y="2008591"/>
              <a:ext cx="346821" cy="16122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155"/>
            <p:cNvCxnSpPr>
              <a:stCxn id="288" idx="7"/>
              <a:endCxn id="162" idx="2"/>
            </p:cNvCxnSpPr>
            <p:nvPr/>
          </p:nvCxnSpPr>
          <p:spPr>
            <a:xfrm>
              <a:off x="5185914" y="2353625"/>
              <a:ext cx="536718" cy="3476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56"/>
            <p:cNvCxnSpPr>
              <a:stCxn id="288" idx="7"/>
              <a:endCxn id="161" idx="3"/>
            </p:cNvCxnSpPr>
            <p:nvPr/>
          </p:nvCxnSpPr>
          <p:spPr>
            <a:xfrm flipV="1">
              <a:off x="5185914" y="2034050"/>
              <a:ext cx="547263" cy="31957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57"/>
            <p:cNvCxnSpPr>
              <a:stCxn id="287" idx="6"/>
              <a:endCxn id="162" idx="1"/>
            </p:cNvCxnSpPr>
            <p:nvPr/>
          </p:nvCxnSpPr>
          <p:spPr>
            <a:xfrm>
              <a:off x="5372213" y="2052034"/>
              <a:ext cx="360964" cy="310892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58"/>
            <p:cNvCxnSpPr>
              <a:stCxn id="288" idx="0"/>
              <a:endCxn id="160" idx="3"/>
            </p:cNvCxnSpPr>
            <p:nvPr/>
          </p:nvCxnSpPr>
          <p:spPr>
            <a:xfrm flipV="1">
              <a:off x="5169138" y="1654256"/>
              <a:ext cx="564039" cy="677508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Ellipse 159"/>
            <p:cNvSpPr/>
            <p:nvPr/>
          </p:nvSpPr>
          <p:spPr>
            <a:xfrm>
              <a:off x="5722632" y="1592793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5722632" y="1972587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5722632" y="2352381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3" name="Gerade Verbindung 162"/>
            <p:cNvCxnSpPr>
              <a:stCxn id="289" idx="7"/>
              <a:endCxn id="165" idx="2"/>
            </p:cNvCxnSpPr>
            <p:nvPr/>
          </p:nvCxnSpPr>
          <p:spPr>
            <a:xfrm>
              <a:off x="4996017" y="2682536"/>
              <a:ext cx="726615" cy="85643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uppieren 163"/>
            <p:cNvGrpSpPr/>
            <p:nvPr/>
          </p:nvGrpSpPr>
          <p:grpSpPr>
            <a:xfrm rot="1800000">
              <a:off x="5210080" y="1592793"/>
              <a:ext cx="72008" cy="1211390"/>
              <a:chOff x="5005544" y="1592793"/>
              <a:chExt cx="72008" cy="1211390"/>
            </a:xfrm>
          </p:grpSpPr>
          <p:sp>
            <p:nvSpPr>
              <p:cNvPr id="286" name="Ellipse 285"/>
              <p:cNvSpPr/>
              <p:nvPr/>
            </p:nvSpPr>
            <p:spPr>
              <a:xfrm>
                <a:off x="5005544" y="1592793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7" name="Ellipse 286"/>
              <p:cNvSpPr/>
              <p:nvPr/>
            </p:nvSpPr>
            <p:spPr>
              <a:xfrm>
                <a:off x="5005544" y="1972587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5005544" y="2352381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9" name="Ellipse 288"/>
              <p:cNvSpPr/>
              <p:nvPr/>
            </p:nvSpPr>
            <p:spPr>
              <a:xfrm>
                <a:off x="5005544" y="2732175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65" name="Ellipse 164"/>
            <p:cNvSpPr/>
            <p:nvPr/>
          </p:nvSpPr>
          <p:spPr>
            <a:xfrm>
              <a:off x="5722632" y="2732175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6" name="Gerade Verbindung 165"/>
            <p:cNvCxnSpPr>
              <a:stCxn id="286" idx="5"/>
              <a:endCxn id="165" idx="0"/>
            </p:cNvCxnSpPr>
            <p:nvPr/>
          </p:nvCxnSpPr>
          <p:spPr>
            <a:xfrm>
              <a:off x="5540249" y="1739899"/>
              <a:ext cx="218387" cy="99227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166"/>
            <p:cNvCxnSpPr>
              <a:stCxn id="160" idx="3"/>
              <a:endCxn id="289" idx="0"/>
            </p:cNvCxnSpPr>
            <p:nvPr/>
          </p:nvCxnSpPr>
          <p:spPr>
            <a:xfrm flipH="1">
              <a:off x="4979241" y="1654256"/>
              <a:ext cx="753936" cy="1006419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167"/>
            <p:cNvCxnSpPr>
              <a:stCxn id="287" idx="5"/>
              <a:endCxn id="165" idx="1"/>
            </p:cNvCxnSpPr>
            <p:nvPr/>
          </p:nvCxnSpPr>
          <p:spPr>
            <a:xfrm>
              <a:off x="5350352" y="2068810"/>
              <a:ext cx="382825" cy="67391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168"/>
            <p:cNvCxnSpPr>
              <a:stCxn id="288" idx="6"/>
              <a:endCxn id="165" idx="1"/>
            </p:cNvCxnSpPr>
            <p:nvPr/>
          </p:nvCxnSpPr>
          <p:spPr>
            <a:xfrm>
              <a:off x="5182316" y="2380946"/>
              <a:ext cx="550861" cy="36177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 Verbindung 169"/>
            <p:cNvCxnSpPr>
              <a:stCxn id="161" idx="3"/>
              <a:endCxn id="289" idx="0"/>
            </p:cNvCxnSpPr>
            <p:nvPr/>
          </p:nvCxnSpPr>
          <p:spPr>
            <a:xfrm flipH="1">
              <a:off x="4979241" y="2034050"/>
              <a:ext cx="753936" cy="62662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Gerade Verbindung 170"/>
            <p:cNvCxnSpPr>
              <a:stCxn id="162" idx="2"/>
              <a:endCxn id="289" idx="7"/>
            </p:cNvCxnSpPr>
            <p:nvPr/>
          </p:nvCxnSpPr>
          <p:spPr>
            <a:xfrm flipH="1">
              <a:off x="4996017" y="2388385"/>
              <a:ext cx="726615" cy="29415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2" name="Gruppieren 171"/>
            <p:cNvGrpSpPr/>
            <p:nvPr/>
          </p:nvGrpSpPr>
          <p:grpSpPr>
            <a:xfrm>
              <a:off x="5758087" y="1499598"/>
              <a:ext cx="3455034" cy="1227286"/>
              <a:chOff x="5758087" y="1361958"/>
              <a:chExt cx="3455034" cy="1227286"/>
            </a:xfrm>
          </p:grpSpPr>
          <p:sp>
            <p:nvSpPr>
              <p:cNvPr id="278" name="Runde Klammer links 277"/>
              <p:cNvSpPr/>
              <p:nvPr/>
            </p:nvSpPr>
            <p:spPr>
              <a:xfrm rot="5400000">
                <a:off x="6575112" y="544934"/>
                <a:ext cx="931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9" name="Runde Klammer links 278"/>
              <p:cNvSpPr/>
              <p:nvPr/>
            </p:nvSpPr>
            <p:spPr>
              <a:xfrm rot="5400000">
                <a:off x="6575660" y="924729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Runde Klammer links 279"/>
              <p:cNvSpPr/>
              <p:nvPr/>
            </p:nvSpPr>
            <p:spPr>
              <a:xfrm rot="5400000">
                <a:off x="6575112" y="1302401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1" name="Runde Klammer links 280"/>
              <p:cNvSpPr/>
              <p:nvPr/>
            </p:nvSpPr>
            <p:spPr>
              <a:xfrm rot="5400000">
                <a:off x="6575660" y="167902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Runde Klammer links 281"/>
              <p:cNvSpPr/>
              <p:nvPr/>
            </p:nvSpPr>
            <p:spPr>
              <a:xfrm rot="5400000">
                <a:off x="8302356" y="54493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3" name="Runde Klammer links 282"/>
              <p:cNvSpPr/>
              <p:nvPr/>
            </p:nvSpPr>
            <p:spPr>
              <a:xfrm rot="5400000">
                <a:off x="8302903" y="924729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Runde Klammer links 283"/>
              <p:cNvSpPr/>
              <p:nvPr/>
            </p:nvSpPr>
            <p:spPr>
              <a:xfrm rot="5400000">
                <a:off x="8302355" y="1302401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5" name="Runde Klammer links 284"/>
              <p:cNvSpPr/>
              <p:nvPr/>
            </p:nvSpPr>
            <p:spPr>
              <a:xfrm rot="5400000">
                <a:off x="8302903" y="167902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73" name="Gruppieren 172"/>
            <p:cNvGrpSpPr/>
            <p:nvPr/>
          </p:nvGrpSpPr>
          <p:grpSpPr>
            <a:xfrm>
              <a:off x="6707433" y="1592793"/>
              <a:ext cx="813903" cy="1211390"/>
              <a:chOff x="6707433" y="1592793"/>
              <a:chExt cx="813903" cy="1211390"/>
            </a:xfrm>
          </p:grpSpPr>
          <p:cxnSp>
            <p:nvCxnSpPr>
              <p:cNvPr id="253" name="Gerade Verbindung 252"/>
              <p:cNvCxnSpPr>
                <a:stCxn id="274" idx="7"/>
                <a:endCxn id="262" idx="2"/>
              </p:cNvCxnSpPr>
              <p:nvPr/>
            </p:nvCxnSpPr>
            <p:spPr>
              <a:xfrm flipV="1">
                <a:off x="7293900" y="1628797"/>
                <a:ext cx="155428" cy="6700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Gerade Verbindung 253"/>
              <p:cNvCxnSpPr>
                <a:stCxn id="274" idx="5"/>
                <a:endCxn id="263" idx="1"/>
              </p:cNvCxnSpPr>
              <p:nvPr/>
            </p:nvCxnSpPr>
            <p:spPr>
              <a:xfrm>
                <a:off x="7268441" y="1739899"/>
                <a:ext cx="191432" cy="24323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Gerade Verbindung 254"/>
              <p:cNvCxnSpPr>
                <a:stCxn id="274" idx="5"/>
                <a:endCxn id="264" idx="0"/>
              </p:cNvCxnSpPr>
              <p:nvPr/>
            </p:nvCxnSpPr>
            <p:spPr>
              <a:xfrm>
                <a:off x="7268441" y="1739899"/>
                <a:ext cx="216891" cy="61248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Gerade Verbindung 255"/>
              <p:cNvCxnSpPr>
                <a:stCxn id="262" idx="3"/>
                <a:endCxn id="275" idx="0"/>
              </p:cNvCxnSpPr>
              <p:nvPr/>
            </p:nvCxnSpPr>
            <p:spPr>
              <a:xfrm flipH="1">
                <a:off x="7087227" y="1654256"/>
                <a:ext cx="372646" cy="3485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Gerade Verbindung 256"/>
              <p:cNvCxnSpPr>
                <a:stCxn id="275" idx="7"/>
                <a:endCxn id="263" idx="2"/>
              </p:cNvCxnSpPr>
              <p:nvPr/>
            </p:nvCxnSpPr>
            <p:spPr>
              <a:xfrm flipV="1">
                <a:off x="7104003" y="2008591"/>
                <a:ext cx="345325" cy="1612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Gerade Verbindung 257"/>
              <p:cNvCxnSpPr>
                <a:stCxn id="276" idx="7"/>
                <a:endCxn id="264" idx="2"/>
              </p:cNvCxnSpPr>
              <p:nvPr/>
            </p:nvCxnSpPr>
            <p:spPr>
              <a:xfrm>
                <a:off x="6914106" y="2353625"/>
                <a:ext cx="535222" cy="3476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Gerade Verbindung 258"/>
              <p:cNvCxnSpPr>
                <a:stCxn id="276" idx="7"/>
                <a:endCxn id="263" idx="3"/>
              </p:cNvCxnSpPr>
              <p:nvPr/>
            </p:nvCxnSpPr>
            <p:spPr>
              <a:xfrm flipV="1">
                <a:off x="6914106" y="2034050"/>
                <a:ext cx="545767" cy="31957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Gerade Verbindung 259"/>
              <p:cNvCxnSpPr>
                <a:stCxn id="275" idx="6"/>
                <a:endCxn id="264" idx="1"/>
              </p:cNvCxnSpPr>
              <p:nvPr/>
            </p:nvCxnSpPr>
            <p:spPr>
              <a:xfrm>
                <a:off x="7100405" y="2052034"/>
                <a:ext cx="359468" cy="31089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Gerade Verbindung 260"/>
              <p:cNvCxnSpPr>
                <a:stCxn id="276" idx="0"/>
                <a:endCxn id="262" idx="3"/>
              </p:cNvCxnSpPr>
              <p:nvPr/>
            </p:nvCxnSpPr>
            <p:spPr>
              <a:xfrm flipV="1">
                <a:off x="6897330" y="1654256"/>
                <a:ext cx="562543" cy="67750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Ellipse 261"/>
              <p:cNvSpPr/>
              <p:nvPr/>
            </p:nvSpPr>
            <p:spPr>
              <a:xfrm>
                <a:off x="7449328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3" name="Ellipse 262"/>
              <p:cNvSpPr/>
              <p:nvPr/>
            </p:nvSpPr>
            <p:spPr>
              <a:xfrm>
                <a:off x="7449328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4" name="Ellipse 263"/>
              <p:cNvSpPr/>
              <p:nvPr/>
            </p:nvSpPr>
            <p:spPr>
              <a:xfrm>
                <a:off x="7449328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65" name="Gerade Verbindung 264"/>
              <p:cNvCxnSpPr>
                <a:stCxn id="277" idx="7"/>
                <a:endCxn id="267" idx="2"/>
              </p:cNvCxnSpPr>
              <p:nvPr/>
            </p:nvCxnSpPr>
            <p:spPr>
              <a:xfrm>
                <a:off x="6724209" y="2682536"/>
                <a:ext cx="725119" cy="8564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" name="Gruppieren 265"/>
              <p:cNvGrpSpPr/>
              <p:nvPr/>
            </p:nvGrpSpPr>
            <p:grpSpPr>
              <a:xfrm rot="1800000">
                <a:off x="6938272" y="1592793"/>
                <a:ext cx="72008" cy="1211390"/>
                <a:chOff x="6732240" y="1592793"/>
                <a:chExt cx="72008" cy="1211390"/>
              </a:xfrm>
            </p:grpSpPr>
            <p:sp>
              <p:nvSpPr>
                <p:cNvPr id="274" name="Ellipse 273"/>
                <p:cNvSpPr/>
                <p:nvPr/>
              </p:nvSpPr>
              <p:spPr>
                <a:xfrm>
                  <a:off x="6732240" y="1592793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5" name="Ellipse 274"/>
                <p:cNvSpPr/>
                <p:nvPr/>
              </p:nvSpPr>
              <p:spPr>
                <a:xfrm>
                  <a:off x="6732240" y="1972587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Ellipse 275"/>
                <p:cNvSpPr/>
                <p:nvPr/>
              </p:nvSpPr>
              <p:spPr>
                <a:xfrm>
                  <a:off x="6732240" y="2352381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7" name="Ellipse 276"/>
                <p:cNvSpPr/>
                <p:nvPr/>
              </p:nvSpPr>
              <p:spPr>
                <a:xfrm>
                  <a:off x="6732240" y="2732175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67" name="Ellipse 266"/>
              <p:cNvSpPr/>
              <p:nvPr/>
            </p:nvSpPr>
            <p:spPr>
              <a:xfrm>
                <a:off x="7449328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68" name="Gerade Verbindung 267"/>
              <p:cNvCxnSpPr>
                <a:stCxn id="274" idx="5"/>
                <a:endCxn id="267" idx="0"/>
              </p:cNvCxnSpPr>
              <p:nvPr/>
            </p:nvCxnSpPr>
            <p:spPr>
              <a:xfrm>
                <a:off x="7268441" y="1739899"/>
                <a:ext cx="216891" cy="99227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Gerade Verbindung 268"/>
              <p:cNvCxnSpPr>
                <a:stCxn id="262" idx="3"/>
                <a:endCxn id="277" idx="0"/>
              </p:cNvCxnSpPr>
              <p:nvPr/>
            </p:nvCxnSpPr>
            <p:spPr>
              <a:xfrm flipH="1">
                <a:off x="6707433" y="1654256"/>
                <a:ext cx="752440" cy="100641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Gerade Verbindung 269"/>
              <p:cNvCxnSpPr>
                <a:stCxn id="275" idx="5"/>
                <a:endCxn id="267" idx="1"/>
              </p:cNvCxnSpPr>
              <p:nvPr/>
            </p:nvCxnSpPr>
            <p:spPr>
              <a:xfrm>
                <a:off x="7078544" y="2068810"/>
                <a:ext cx="381329" cy="67391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Gerade Verbindung 270"/>
              <p:cNvCxnSpPr>
                <a:stCxn id="276" idx="6"/>
                <a:endCxn id="267" idx="1"/>
              </p:cNvCxnSpPr>
              <p:nvPr/>
            </p:nvCxnSpPr>
            <p:spPr>
              <a:xfrm>
                <a:off x="6910508" y="2380946"/>
                <a:ext cx="549365" cy="36177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 Verbindung 271"/>
              <p:cNvCxnSpPr>
                <a:stCxn id="263" idx="3"/>
                <a:endCxn id="277" idx="0"/>
              </p:cNvCxnSpPr>
              <p:nvPr/>
            </p:nvCxnSpPr>
            <p:spPr>
              <a:xfrm flipH="1">
                <a:off x="6707433" y="2034050"/>
                <a:ext cx="752440" cy="62662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Gerade Verbindung 272"/>
              <p:cNvCxnSpPr>
                <a:stCxn id="264" idx="2"/>
                <a:endCxn id="277" idx="7"/>
              </p:cNvCxnSpPr>
              <p:nvPr/>
            </p:nvCxnSpPr>
            <p:spPr>
              <a:xfrm flipH="1">
                <a:off x="6724209" y="2388385"/>
                <a:ext cx="725119" cy="29415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uppieren 173"/>
            <p:cNvGrpSpPr/>
            <p:nvPr/>
          </p:nvGrpSpPr>
          <p:grpSpPr>
            <a:xfrm>
              <a:off x="4979241" y="3507378"/>
              <a:ext cx="815399" cy="1211390"/>
              <a:chOff x="4979241" y="3507378"/>
              <a:chExt cx="815399" cy="1211390"/>
            </a:xfrm>
          </p:grpSpPr>
          <p:cxnSp>
            <p:nvCxnSpPr>
              <p:cNvPr id="228" name="Gerade Verbindung 227"/>
              <p:cNvCxnSpPr>
                <a:stCxn id="249" idx="7"/>
                <a:endCxn id="237" idx="2"/>
              </p:cNvCxnSpPr>
              <p:nvPr/>
            </p:nvCxnSpPr>
            <p:spPr>
              <a:xfrm flipV="1">
                <a:off x="5565708" y="3543382"/>
                <a:ext cx="156924" cy="6700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Gerade Verbindung 228"/>
              <p:cNvCxnSpPr>
                <a:stCxn id="249" idx="5"/>
                <a:endCxn id="238" idx="1"/>
              </p:cNvCxnSpPr>
              <p:nvPr/>
            </p:nvCxnSpPr>
            <p:spPr>
              <a:xfrm>
                <a:off x="5540249" y="3654484"/>
                <a:ext cx="192928" cy="24323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Gerade Verbindung 229"/>
              <p:cNvCxnSpPr>
                <a:stCxn id="249" idx="5"/>
                <a:endCxn id="239" idx="0"/>
              </p:cNvCxnSpPr>
              <p:nvPr/>
            </p:nvCxnSpPr>
            <p:spPr>
              <a:xfrm>
                <a:off x="5540249" y="3654484"/>
                <a:ext cx="218387" cy="61248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Gerade Verbindung 230"/>
              <p:cNvCxnSpPr>
                <a:stCxn id="237" idx="3"/>
                <a:endCxn id="250" idx="0"/>
              </p:cNvCxnSpPr>
              <p:nvPr/>
            </p:nvCxnSpPr>
            <p:spPr>
              <a:xfrm flipH="1">
                <a:off x="5359035" y="3568841"/>
                <a:ext cx="374142" cy="3485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Gerade Verbindung 231"/>
              <p:cNvCxnSpPr>
                <a:stCxn id="250" idx="7"/>
                <a:endCxn id="238" idx="2"/>
              </p:cNvCxnSpPr>
              <p:nvPr/>
            </p:nvCxnSpPr>
            <p:spPr>
              <a:xfrm flipV="1">
                <a:off x="5375811" y="3923176"/>
                <a:ext cx="346821" cy="1612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Gerade Verbindung 232"/>
              <p:cNvCxnSpPr>
                <a:stCxn id="251" idx="7"/>
                <a:endCxn id="239" idx="2"/>
              </p:cNvCxnSpPr>
              <p:nvPr/>
            </p:nvCxnSpPr>
            <p:spPr>
              <a:xfrm>
                <a:off x="5185914" y="4268210"/>
                <a:ext cx="536718" cy="3476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Gerade Verbindung 233"/>
              <p:cNvCxnSpPr>
                <a:stCxn id="251" idx="7"/>
                <a:endCxn id="238" idx="3"/>
              </p:cNvCxnSpPr>
              <p:nvPr/>
            </p:nvCxnSpPr>
            <p:spPr>
              <a:xfrm flipV="1">
                <a:off x="5185914" y="3948635"/>
                <a:ext cx="547263" cy="31957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Gerade Verbindung 234"/>
              <p:cNvCxnSpPr>
                <a:stCxn id="250" idx="6"/>
                <a:endCxn id="239" idx="1"/>
              </p:cNvCxnSpPr>
              <p:nvPr/>
            </p:nvCxnSpPr>
            <p:spPr>
              <a:xfrm>
                <a:off x="5372213" y="3966619"/>
                <a:ext cx="360964" cy="31089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Gerade Verbindung 235"/>
              <p:cNvCxnSpPr>
                <a:stCxn id="251" idx="0"/>
                <a:endCxn id="237" idx="3"/>
              </p:cNvCxnSpPr>
              <p:nvPr/>
            </p:nvCxnSpPr>
            <p:spPr>
              <a:xfrm flipV="1">
                <a:off x="5169138" y="3568841"/>
                <a:ext cx="564039" cy="67750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Ellipse 236"/>
              <p:cNvSpPr/>
              <p:nvPr/>
            </p:nvSpPr>
            <p:spPr>
              <a:xfrm>
                <a:off x="5722632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8" name="Ellipse 237"/>
              <p:cNvSpPr/>
              <p:nvPr/>
            </p:nvSpPr>
            <p:spPr>
              <a:xfrm>
                <a:off x="5722632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9" name="Ellipse 238"/>
              <p:cNvSpPr/>
              <p:nvPr/>
            </p:nvSpPr>
            <p:spPr>
              <a:xfrm>
                <a:off x="5722632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40" name="Gerade Verbindung 239"/>
              <p:cNvCxnSpPr>
                <a:stCxn id="252" idx="7"/>
                <a:endCxn id="242" idx="2"/>
              </p:cNvCxnSpPr>
              <p:nvPr/>
            </p:nvCxnSpPr>
            <p:spPr>
              <a:xfrm>
                <a:off x="4996017" y="4597121"/>
                <a:ext cx="726615" cy="8564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1" name="Gruppieren 240"/>
              <p:cNvGrpSpPr/>
              <p:nvPr/>
            </p:nvGrpSpPr>
            <p:grpSpPr>
              <a:xfrm rot="1800000">
                <a:off x="5210080" y="3507378"/>
                <a:ext cx="72008" cy="1211390"/>
                <a:chOff x="5005544" y="3507378"/>
                <a:chExt cx="72008" cy="1211390"/>
              </a:xfrm>
            </p:grpSpPr>
            <p:sp>
              <p:nvSpPr>
                <p:cNvPr id="249" name="Ellipse 248"/>
                <p:cNvSpPr/>
                <p:nvPr/>
              </p:nvSpPr>
              <p:spPr>
                <a:xfrm>
                  <a:off x="5005544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0" name="Ellipse 249"/>
                <p:cNvSpPr/>
                <p:nvPr/>
              </p:nvSpPr>
              <p:spPr>
                <a:xfrm>
                  <a:off x="5005544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1" name="Ellipse 250"/>
                <p:cNvSpPr/>
                <p:nvPr/>
              </p:nvSpPr>
              <p:spPr>
                <a:xfrm>
                  <a:off x="5005544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2" name="Ellipse 251"/>
                <p:cNvSpPr/>
                <p:nvPr/>
              </p:nvSpPr>
              <p:spPr>
                <a:xfrm>
                  <a:off x="5005544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42" name="Ellipse 241"/>
              <p:cNvSpPr/>
              <p:nvPr/>
            </p:nvSpPr>
            <p:spPr>
              <a:xfrm>
                <a:off x="5722632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43" name="Gerade Verbindung 242"/>
              <p:cNvCxnSpPr>
                <a:stCxn id="249" idx="5"/>
                <a:endCxn id="242" idx="0"/>
              </p:cNvCxnSpPr>
              <p:nvPr/>
            </p:nvCxnSpPr>
            <p:spPr>
              <a:xfrm>
                <a:off x="5540249" y="3654484"/>
                <a:ext cx="218387" cy="99227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Gerade Verbindung 243"/>
              <p:cNvCxnSpPr>
                <a:stCxn id="237" idx="3"/>
                <a:endCxn id="252" idx="0"/>
              </p:cNvCxnSpPr>
              <p:nvPr/>
            </p:nvCxnSpPr>
            <p:spPr>
              <a:xfrm flipH="1">
                <a:off x="4979241" y="3568841"/>
                <a:ext cx="753936" cy="100641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Gerade Verbindung 244"/>
              <p:cNvCxnSpPr>
                <a:stCxn id="250" idx="5"/>
                <a:endCxn id="242" idx="1"/>
              </p:cNvCxnSpPr>
              <p:nvPr/>
            </p:nvCxnSpPr>
            <p:spPr>
              <a:xfrm>
                <a:off x="5350352" y="3983395"/>
                <a:ext cx="382825" cy="67391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Gerade Verbindung 245"/>
              <p:cNvCxnSpPr>
                <a:stCxn id="251" idx="6"/>
                <a:endCxn id="242" idx="1"/>
              </p:cNvCxnSpPr>
              <p:nvPr/>
            </p:nvCxnSpPr>
            <p:spPr>
              <a:xfrm>
                <a:off x="5182316" y="4295531"/>
                <a:ext cx="550861" cy="36177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Gerade Verbindung 246"/>
              <p:cNvCxnSpPr>
                <a:stCxn id="238" idx="3"/>
                <a:endCxn id="252" idx="0"/>
              </p:cNvCxnSpPr>
              <p:nvPr/>
            </p:nvCxnSpPr>
            <p:spPr>
              <a:xfrm flipH="1">
                <a:off x="4979241" y="3948635"/>
                <a:ext cx="753936" cy="62662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Gerade Verbindung 247"/>
              <p:cNvCxnSpPr>
                <a:stCxn id="239" idx="2"/>
                <a:endCxn id="252" idx="7"/>
              </p:cNvCxnSpPr>
              <p:nvPr/>
            </p:nvCxnSpPr>
            <p:spPr>
              <a:xfrm flipH="1">
                <a:off x="4996017" y="4302970"/>
                <a:ext cx="726615" cy="29415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uppieren 174"/>
            <p:cNvGrpSpPr/>
            <p:nvPr/>
          </p:nvGrpSpPr>
          <p:grpSpPr>
            <a:xfrm>
              <a:off x="6707433" y="3507378"/>
              <a:ext cx="813903" cy="1211390"/>
              <a:chOff x="6707433" y="3507378"/>
              <a:chExt cx="813903" cy="1211390"/>
            </a:xfrm>
          </p:grpSpPr>
          <p:cxnSp>
            <p:nvCxnSpPr>
              <p:cNvPr id="203" name="Gerade Verbindung 202"/>
              <p:cNvCxnSpPr>
                <a:stCxn id="224" idx="7"/>
                <a:endCxn id="212" idx="2"/>
              </p:cNvCxnSpPr>
              <p:nvPr/>
            </p:nvCxnSpPr>
            <p:spPr>
              <a:xfrm flipV="1">
                <a:off x="7293900" y="3543382"/>
                <a:ext cx="155428" cy="6700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Gerade Verbindung 203"/>
              <p:cNvCxnSpPr>
                <a:stCxn id="224" idx="5"/>
                <a:endCxn id="213" idx="1"/>
              </p:cNvCxnSpPr>
              <p:nvPr/>
            </p:nvCxnSpPr>
            <p:spPr>
              <a:xfrm>
                <a:off x="7268441" y="3654484"/>
                <a:ext cx="191432" cy="24323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Gerade Verbindung 204"/>
              <p:cNvCxnSpPr>
                <a:stCxn id="224" idx="5"/>
                <a:endCxn id="214" idx="0"/>
              </p:cNvCxnSpPr>
              <p:nvPr/>
            </p:nvCxnSpPr>
            <p:spPr>
              <a:xfrm>
                <a:off x="7268441" y="3654484"/>
                <a:ext cx="216891" cy="61248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Gerade Verbindung 205"/>
              <p:cNvCxnSpPr>
                <a:stCxn id="212" idx="3"/>
                <a:endCxn id="225" idx="0"/>
              </p:cNvCxnSpPr>
              <p:nvPr/>
            </p:nvCxnSpPr>
            <p:spPr>
              <a:xfrm flipH="1">
                <a:off x="7087227" y="3568841"/>
                <a:ext cx="372646" cy="3485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Gerade Verbindung 206"/>
              <p:cNvCxnSpPr>
                <a:stCxn id="225" idx="7"/>
                <a:endCxn id="213" idx="2"/>
              </p:cNvCxnSpPr>
              <p:nvPr/>
            </p:nvCxnSpPr>
            <p:spPr>
              <a:xfrm flipV="1">
                <a:off x="7104003" y="3923176"/>
                <a:ext cx="345325" cy="1612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Gerade Verbindung 207"/>
              <p:cNvCxnSpPr>
                <a:stCxn id="226" idx="7"/>
                <a:endCxn id="214" idx="2"/>
              </p:cNvCxnSpPr>
              <p:nvPr/>
            </p:nvCxnSpPr>
            <p:spPr>
              <a:xfrm>
                <a:off x="6914106" y="4268210"/>
                <a:ext cx="535222" cy="3476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Gerade Verbindung 208"/>
              <p:cNvCxnSpPr>
                <a:stCxn id="226" idx="7"/>
                <a:endCxn id="213" idx="3"/>
              </p:cNvCxnSpPr>
              <p:nvPr/>
            </p:nvCxnSpPr>
            <p:spPr>
              <a:xfrm flipV="1">
                <a:off x="6914106" y="3948635"/>
                <a:ext cx="545767" cy="31957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Gerade Verbindung 209"/>
              <p:cNvCxnSpPr>
                <a:stCxn id="225" idx="6"/>
                <a:endCxn id="214" idx="1"/>
              </p:cNvCxnSpPr>
              <p:nvPr/>
            </p:nvCxnSpPr>
            <p:spPr>
              <a:xfrm>
                <a:off x="7100405" y="3966619"/>
                <a:ext cx="359468" cy="310892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Gerade Verbindung 210"/>
              <p:cNvCxnSpPr>
                <a:stCxn id="226" idx="0"/>
                <a:endCxn id="212" idx="3"/>
              </p:cNvCxnSpPr>
              <p:nvPr/>
            </p:nvCxnSpPr>
            <p:spPr>
              <a:xfrm flipV="1">
                <a:off x="6897330" y="3568841"/>
                <a:ext cx="562543" cy="677508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Ellipse 211"/>
              <p:cNvSpPr/>
              <p:nvPr/>
            </p:nvSpPr>
            <p:spPr>
              <a:xfrm>
                <a:off x="7449328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3" name="Ellipse 212"/>
              <p:cNvSpPr/>
              <p:nvPr/>
            </p:nvSpPr>
            <p:spPr>
              <a:xfrm>
                <a:off x="7449328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4" name="Ellipse 213"/>
              <p:cNvSpPr/>
              <p:nvPr/>
            </p:nvSpPr>
            <p:spPr>
              <a:xfrm>
                <a:off x="7449328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15" name="Gerade Verbindung 214"/>
              <p:cNvCxnSpPr>
                <a:stCxn id="227" idx="7"/>
                <a:endCxn id="217" idx="2"/>
              </p:cNvCxnSpPr>
              <p:nvPr/>
            </p:nvCxnSpPr>
            <p:spPr>
              <a:xfrm>
                <a:off x="6724209" y="4597121"/>
                <a:ext cx="725119" cy="8564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6" name="Gruppieren 215"/>
              <p:cNvGrpSpPr/>
              <p:nvPr/>
            </p:nvGrpSpPr>
            <p:grpSpPr>
              <a:xfrm rot="1800000">
                <a:off x="6938272" y="3507378"/>
                <a:ext cx="72008" cy="1211390"/>
                <a:chOff x="6732240" y="3507378"/>
                <a:chExt cx="72008" cy="1211390"/>
              </a:xfrm>
            </p:grpSpPr>
            <p:sp>
              <p:nvSpPr>
                <p:cNvPr id="224" name="Ellipse 223"/>
                <p:cNvSpPr/>
                <p:nvPr/>
              </p:nvSpPr>
              <p:spPr>
                <a:xfrm>
                  <a:off x="6732240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5" name="Ellipse 224"/>
                <p:cNvSpPr/>
                <p:nvPr/>
              </p:nvSpPr>
              <p:spPr>
                <a:xfrm>
                  <a:off x="6732240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6" name="Ellipse 225"/>
                <p:cNvSpPr/>
                <p:nvPr/>
              </p:nvSpPr>
              <p:spPr>
                <a:xfrm>
                  <a:off x="6732240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7" name="Ellipse 226"/>
                <p:cNvSpPr/>
                <p:nvPr/>
              </p:nvSpPr>
              <p:spPr>
                <a:xfrm>
                  <a:off x="6732240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17" name="Ellipse 216"/>
              <p:cNvSpPr/>
              <p:nvPr/>
            </p:nvSpPr>
            <p:spPr>
              <a:xfrm>
                <a:off x="7449328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18" name="Gerade Verbindung 217"/>
              <p:cNvCxnSpPr>
                <a:stCxn id="224" idx="5"/>
                <a:endCxn id="217" idx="0"/>
              </p:cNvCxnSpPr>
              <p:nvPr/>
            </p:nvCxnSpPr>
            <p:spPr>
              <a:xfrm>
                <a:off x="7268441" y="3654484"/>
                <a:ext cx="216891" cy="99227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Gerade Verbindung 218"/>
              <p:cNvCxnSpPr>
                <a:stCxn id="212" idx="3"/>
                <a:endCxn id="227" idx="0"/>
              </p:cNvCxnSpPr>
              <p:nvPr/>
            </p:nvCxnSpPr>
            <p:spPr>
              <a:xfrm flipH="1">
                <a:off x="6707433" y="3568841"/>
                <a:ext cx="752440" cy="100641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Gerade Verbindung 219"/>
              <p:cNvCxnSpPr>
                <a:stCxn id="225" idx="5"/>
                <a:endCxn id="217" idx="1"/>
              </p:cNvCxnSpPr>
              <p:nvPr/>
            </p:nvCxnSpPr>
            <p:spPr>
              <a:xfrm>
                <a:off x="7078544" y="3983395"/>
                <a:ext cx="381329" cy="67391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Gerade Verbindung 220"/>
              <p:cNvCxnSpPr>
                <a:stCxn id="226" idx="6"/>
                <a:endCxn id="217" idx="1"/>
              </p:cNvCxnSpPr>
              <p:nvPr/>
            </p:nvCxnSpPr>
            <p:spPr>
              <a:xfrm>
                <a:off x="6910508" y="4295531"/>
                <a:ext cx="549365" cy="36177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Gerade Verbindung 221"/>
              <p:cNvCxnSpPr>
                <a:stCxn id="213" idx="3"/>
                <a:endCxn id="227" idx="0"/>
              </p:cNvCxnSpPr>
              <p:nvPr/>
            </p:nvCxnSpPr>
            <p:spPr>
              <a:xfrm flipH="1">
                <a:off x="6707433" y="3948635"/>
                <a:ext cx="752440" cy="62662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Gerade Verbindung 222"/>
              <p:cNvCxnSpPr>
                <a:stCxn id="214" idx="2"/>
                <a:endCxn id="227" idx="7"/>
              </p:cNvCxnSpPr>
              <p:nvPr/>
            </p:nvCxnSpPr>
            <p:spPr>
              <a:xfrm flipH="1">
                <a:off x="6724209" y="4302970"/>
                <a:ext cx="725119" cy="29415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6" name="Bogen 175"/>
            <p:cNvSpPr/>
            <p:nvPr/>
          </p:nvSpPr>
          <p:spPr>
            <a:xfrm rot="10800000">
              <a:off x="5315371" y="1695801"/>
              <a:ext cx="343086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Bogen 176"/>
            <p:cNvSpPr/>
            <p:nvPr/>
          </p:nvSpPr>
          <p:spPr>
            <a:xfrm rot="10800000">
              <a:off x="5120307" y="2028508"/>
              <a:ext cx="343086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Bogen 177"/>
            <p:cNvSpPr/>
            <p:nvPr/>
          </p:nvSpPr>
          <p:spPr>
            <a:xfrm rot="10800000">
              <a:off x="4930410" y="2354030"/>
              <a:ext cx="343086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Bogen 178"/>
            <p:cNvSpPr/>
            <p:nvPr/>
          </p:nvSpPr>
          <p:spPr>
            <a:xfrm rot="10800000">
              <a:off x="4740513" y="2685074"/>
              <a:ext cx="343086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Bogen 179"/>
            <p:cNvSpPr/>
            <p:nvPr/>
          </p:nvSpPr>
          <p:spPr>
            <a:xfrm rot="10800000">
              <a:off x="7043563" y="1696578"/>
              <a:ext cx="343086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Bogen 180"/>
            <p:cNvSpPr/>
            <p:nvPr/>
          </p:nvSpPr>
          <p:spPr>
            <a:xfrm rot="10800000">
              <a:off x="6848499" y="2029285"/>
              <a:ext cx="343086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Bogen 181"/>
            <p:cNvSpPr/>
            <p:nvPr/>
          </p:nvSpPr>
          <p:spPr>
            <a:xfrm rot="10800000">
              <a:off x="6658602" y="2354807"/>
              <a:ext cx="343086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Bogen 182"/>
            <p:cNvSpPr/>
            <p:nvPr/>
          </p:nvSpPr>
          <p:spPr>
            <a:xfrm rot="10800000">
              <a:off x="6468705" y="2685851"/>
              <a:ext cx="343086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84" name="Gruppieren 183"/>
            <p:cNvGrpSpPr/>
            <p:nvPr/>
          </p:nvGrpSpPr>
          <p:grpSpPr>
            <a:xfrm>
              <a:off x="5758636" y="3402636"/>
              <a:ext cx="3455034" cy="1227286"/>
              <a:chOff x="5758087" y="1361958"/>
              <a:chExt cx="3455034" cy="1227286"/>
            </a:xfrm>
          </p:grpSpPr>
          <p:sp>
            <p:nvSpPr>
              <p:cNvPr id="195" name="Runde Klammer links 194"/>
              <p:cNvSpPr/>
              <p:nvPr/>
            </p:nvSpPr>
            <p:spPr>
              <a:xfrm rot="5400000">
                <a:off x="6575112" y="544934"/>
                <a:ext cx="931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6" name="Runde Klammer links 195"/>
              <p:cNvSpPr/>
              <p:nvPr/>
            </p:nvSpPr>
            <p:spPr>
              <a:xfrm rot="5400000">
                <a:off x="6575660" y="924729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Runde Klammer links 196"/>
              <p:cNvSpPr/>
              <p:nvPr/>
            </p:nvSpPr>
            <p:spPr>
              <a:xfrm rot="5400000">
                <a:off x="6575112" y="1302401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8" name="Runde Klammer links 197"/>
              <p:cNvSpPr/>
              <p:nvPr/>
            </p:nvSpPr>
            <p:spPr>
              <a:xfrm rot="5400000">
                <a:off x="6575660" y="167902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9" name="Runde Klammer links 198"/>
              <p:cNvSpPr/>
              <p:nvPr/>
            </p:nvSpPr>
            <p:spPr>
              <a:xfrm rot="5400000">
                <a:off x="8302356" y="54493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Runde Klammer links 199"/>
              <p:cNvSpPr/>
              <p:nvPr/>
            </p:nvSpPr>
            <p:spPr>
              <a:xfrm rot="5400000">
                <a:off x="8302903" y="924729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1" name="Runde Klammer links 200"/>
              <p:cNvSpPr/>
              <p:nvPr/>
            </p:nvSpPr>
            <p:spPr>
              <a:xfrm rot="5400000">
                <a:off x="8302355" y="1302401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2" name="Runde Klammer links 201"/>
              <p:cNvSpPr/>
              <p:nvPr/>
            </p:nvSpPr>
            <p:spPr>
              <a:xfrm rot="5400000">
                <a:off x="8302903" y="1679025"/>
                <a:ext cx="93194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5" name="Rechteck 184"/>
            <p:cNvSpPr/>
            <p:nvPr/>
          </p:nvSpPr>
          <p:spPr>
            <a:xfrm>
              <a:off x="8388424" y="1046360"/>
              <a:ext cx="936104" cy="39604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Bogen 185"/>
            <p:cNvSpPr/>
            <p:nvPr/>
          </p:nvSpPr>
          <p:spPr>
            <a:xfrm rot="10800000">
              <a:off x="5310204" y="3617190"/>
              <a:ext cx="343086" cy="1914586"/>
            </a:xfrm>
            <a:prstGeom prst="arc">
              <a:avLst>
                <a:gd name="adj1" fmla="val 16461027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Bogen 186"/>
            <p:cNvSpPr/>
            <p:nvPr/>
          </p:nvSpPr>
          <p:spPr>
            <a:xfrm rot="10800000">
              <a:off x="5115140" y="3949897"/>
              <a:ext cx="343086" cy="1914586"/>
            </a:xfrm>
            <a:prstGeom prst="arc">
              <a:avLst>
                <a:gd name="adj1" fmla="val 17051237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Bogen 187"/>
            <p:cNvSpPr/>
            <p:nvPr/>
          </p:nvSpPr>
          <p:spPr>
            <a:xfrm rot="10800000">
              <a:off x="4925243" y="4275419"/>
              <a:ext cx="343086" cy="1914586"/>
            </a:xfrm>
            <a:prstGeom prst="arc">
              <a:avLst>
                <a:gd name="adj1" fmla="val 18472257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Bogen 188"/>
            <p:cNvSpPr/>
            <p:nvPr/>
          </p:nvSpPr>
          <p:spPr>
            <a:xfrm rot="10800000">
              <a:off x="4735346" y="4606463"/>
              <a:ext cx="343086" cy="1914586"/>
            </a:xfrm>
            <a:prstGeom prst="arc">
              <a:avLst>
                <a:gd name="adj1" fmla="val 1870674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Bogen 189"/>
            <p:cNvSpPr/>
            <p:nvPr/>
          </p:nvSpPr>
          <p:spPr>
            <a:xfrm rot="10800000">
              <a:off x="7038396" y="3617967"/>
              <a:ext cx="343086" cy="1914586"/>
            </a:xfrm>
            <a:prstGeom prst="arc">
              <a:avLst>
                <a:gd name="adj1" fmla="val 1647642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Bogen 190"/>
            <p:cNvSpPr/>
            <p:nvPr/>
          </p:nvSpPr>
          <p:spPr>
            <a:xfrm rot="10800000">
              <a:off x="6843332" y="3950674"/>
              <a:ext cx="343086" cy="1914586"/>
            </a:xfrm>
            <a:prstGeom prst="arc">
              <a:avLst>
                <a:gd name="adj1" fmla="val 17073181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Bogen 191"/>
            <p:cNvSpPr/>
            <p:nvPr/>
          </p:nvSpPr>
          <p:spPr>
            <a:xfrm rot="10800000">
              <a:off x="6653435" y="4276196"/>
              <a:ext cx="343086" cy="1914586"/>
            </a:xfrm>
            <a:prstGeom prst="arc">
              <a:avLst>
                <a:gd name="adj1" fmla="val 18432328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Bogen 192"/>
            <p:cNvSpPr/>
            <p:nvPr/>
          </p:nvSpPr>
          <p:spPr>
            <a:xfrm rot="10800000">
              <a:off x="6463538" y="4607240"/>
              <a:ext cx="343086" cy="1914586"/>
            </a:xfrm>
            <a:prstGeom prst="arc">
              <a:avLst>
                <a:gd name="adj1" fmla="val 1977743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4" name="Gerade Verbindung 193"/>
            <p:cNvCxnSpPr/>
            <p:nvPr/>
          </p:nvCxnSpPr>
          <p:spPr>
            <a:xfrm>
              <a:off x="4355976" y="5457968"/>
              <a:ext cx="3816424" cy="0"/>
            </a:xfrm>
            <a:prstGeom prst="line">
              <a:avLst/>
            </a:prstGeom>
            <a:ln w="571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0" name="Gruppieren 289"/>
          <p:cNvGrpSpPr/>
          <p:nvPr/>
        </p:nvGrpSpPr>
        <p:grpSpPr>
          <a:xfrm>
            <a:off x="4355976" y="1046360"/>
            <a:ext cx="4968552" cy="5384132"/>
            <a:chOff x="4355976" y="1046360"/>
            <a:chExt cx="4968552" cy="5384132"/>
          </a:xfrm>
        </p:grpSpPr>
        <p:cxnSp>
          <p:nvCxnSpPr>
            <p:cNvPr id="291" name="Gerade Verbindung 290"/>
            <p:cNvCxnSpPr>
              <a:stCxn id="426" idx="1"/>
              <a:endCxn id="300" idx="5"/>
            </p:cNvCxnSpPr>
            <p:nvPr/>
          </p:nvCxnSpPr>
          <p:spPr>
            <a:xfrm flipH="1" flipV="1">
              <a:off x="5784095" y="1654256"/>
              <a:ext cx="33131" cy="10539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Gerade Verbindung 291"/>
            <p:cNvCxnSpPr>
              <a:stCxn id="426" idx="5"/>
              <a:endCxn id="301" idx="0"/>
            </p:cNvCxnSpPr>
            <p:nvPr/>
          </p:nvCxnSpPr>
          <p:spPr>
            <a:xfrm flipH="1">
              <a:off x="5758636" y="1831660"/>
              <a:ext cx="58590" cy="14092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Gerade Verbindung 292"/>
            <p:cNvCxnSpPr>
              <a:stCxn id="426" idx="5"/>
              <a:endCxn id="302" idx="0"/>
            </p:cNvCxnSpPr>
            <p:nvPr/>
          </p:nvCxnSpPr>
          <p:spPr>
            <a:xfrm flipH="1">
              <a:off x="5758636" y="1831660"/>
              <a:ext cx="58590" cy="520721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Gerade Verbindung 293"/>
            <p:cNvCxnSpPr>
              <a:stCxn id="300" idx="3"/>
              <a:endCxn id="427" idx="0"/>
            </p:cNvCxnSpPr>
            <p:nvPr/>
          </p:nvCxnSpPr>
          <p:spPr>
            <a:xfrm flipH="1">
              <a:off x="5574130" y="1654256"/>
              <a:ext cx="159047" cy="38449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Gerade Verbindung 294"/>
            <p:cNvCxnSpPr>
              <a:stCxn id="427" idx="7"/>
              <a:endCxn id="301" idx="2"/>
            </p:cNvCxnSpPr>
            <p:nvPr/>
          </p:nvCxnSpPr>
          <p:spPr>
            <a:xfrm flipV="1">
              <a:off x="5584675" y="2008591"/>
              <a:ext cx="137957" cy="5562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Gerade Verbindung 295"/>
            <p:cNvCxnSpPr>
              <a:stCxn id="428" idx="7"/>
              <a:endCxn id="302" idx="2"/>
            </p:cNvCxnSpPr>
            <p:nvPr/>
          </p:nvCxnSpPr>
          <p:spPr>
            <a:xfrm>
              <a:off x="5316121" y="2332765"/>
              <a:ext cx="406511" cy="5562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Gerade Verbindung 296"/>
            <p:cNvCxnSpPr>
              <a:stCxn id="428" idx="0"/>
              <a:endCxn id="301" idx="3"/>
            </p:cNvCxnSpPr>
            <p:nvPr/>
          </p:nvCxnSpPr>
          <p:spPr>
            <a:xfrm flipV="1">
              <a:off x="5305576" y="2034050"/>
              <a:ext cx="427601" cy="27325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Gerade Verbindung 297"/>
            <p:cNvCxnSpPr>
              <a:stCxn id="427" idx="6"/>
              <a:endCxn id="302" idx="1"/>
            </p:cNvCxnSpPr>
            <p:nvPr/>
          </p:nvCxnSpPr>
          <p:spPr>
            <a:xfrm>
              <a:off x="5574130" y="2089670"/>
              <a:ext cx="159047" cy="27325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Gerade Verbindung 298"/>
            <p:cNvCxnSpPr>
              <a:stCxn id="428" idx="0"/>
              <a:endCxn id="300" idx="3"/>
            </p:cNvCxnSpPr>
            <p:nvPr/>
          </p:nvCxnSpPr>
          <p:spPr>
            <a:xfrm flipV="1">
              <a:off x="5305576" y="1654256"/>
              <a:ext cx="427601" cy="653050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Ellipse 299"/>
            <p:cNvSpPr/>
            <p:nvPr/>
          </p:nvSpPr>
          <p:spPr>
            <a:xfrm>
              <a:off x="5722632" y="1592793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Ellipse 300"/>
            <p:cNvSpPr/>
            <p:nvPr/>
          </p:nvSpPr>
          <p:spPr>
            <a:xfrm>
              <a:off x="5722632" y="1972587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Ellipse 301"/>
            <p:cNvSpPr/>
            <p:nvPr/>
          </p:nvSpPr>
          <p:spPr>
            <a:xfrm>
              <a:off x="5722632" y="2352381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3" name="Gerade Verbindung 302"/>
            <p:cNvCxnSpPr>
              <a:stCxn id="429" idx="7"/>
              <a:endCxn id="305" idx="2"/>
            </p:cNvCxnSpPr>
            <p:nvPr/>
          </p:nvCxnSpPr>
          <p:spPr>
            <a:xfrm>
              <a:off x="5047566" y="2601320"/>
              <a:ext cx="675066" cy="166859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4" name="Gruppieren 303"/>
            <p:cNvGrpSpPr/>
            <p:nvPr/>
          </p:nvGrpSpPr>
          <p:grpSpPr>
            <a:xfrm rot="2700000">
              <a:off x="5378390" y="1592793"/>
              <a:ext cx="72008" cy="1211390"/>
              <a:chOff x="5005544" y="1592793"/>
              <a:chExt cx="72008" cy="1211390"/>
            </a:xfrm>
          </p:grpSpPr>
          <p:sp>
            <p:nvSpPr>
              <p:cNvPr id="426" name="Ellipse 425"/>
              <p:cNvSpPr/>
              <p:nvPr/>
            </p:nvSpPr>
            <p:spPr>
              <a:xfrm>
                <a:off x="5005544" y="1592793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7" name="Ellipse 426"/>
              <p:cNvSpPr/>
              <p:nvPr/>
            </p:nvSpPr>
            <p:spPr>
              <a:xfrm>
                <a:off x="5005544" y="1972587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8" name="Ellipse 427"/>
              <p:cNvSpPr/>
              <p:nvPr/>
            </p:nvSpPr>
            <p:spPr>
              <a:xfrm>
                <a:off x="5005544" y="2352381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9" name="Ellipse 428"/>
              <p:cNvSpPr/>
              <p:nvPr/>
            </p:nvSpPr>
            <p:spPr>
              <a:xfrm>
                <a:off x="5005544" y="2732175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05" name="Ellipse 304"/>
            <p:cNvSpPr/>
            <p:nvPr/>
          </p:nvSpPr>
          <p:spPr>
            <a:xfrm>
              <a:off x="5722632" y="2732175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6" name="Gerade Verbindung 305"/>
            <p:cNvCxnSpPr>
              <a:stCxn id="426" idx="5"/>
              <a:endCxn id="305" idx="0"/>
            </p:cNvCxnSpPr>
            <p:nvPr/>
          </p:nvCxnSpPr>
          <p:spPr>
            <a:xfrm flipH="1">
              <a:off x="5758636" y="1831660"/>
              <a:ext cx="58590" cy="90051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Gerade Verbindung 306"/>
            <p:cNvCxnSpPr>
              <a:stCxn id="300" idx="3"/>
              <a:endCxn id="429" idx="0"/>
            </p:cNvCxnSpPr>
            <p:nvPr/>
          </p:nvCxnSpPr>
          <p:spPr>
            <a:xfrm flipH="1">
              <a:off x="5037021" y="1654256"/>
              <a:ext cx="696156" cy="92160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Gerade Verbindung 307"/>
            <p:cNvCxnSpPr>
              <a:stCxn id="427" idx="5"/>
              <a:endCxn id="305" idx="0"/>
            </p:cNvCxnSpPr>
            <p:nvPr/>
          </p:nvCxnSpPr>
          <p:spPr>
            <a:xfrm>
              <a:off x="5548671" y="2100215"/>
              <a:ext cx="209965" cy="63196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Gerade Verbindung 308"/>
            <p:cNvCxnSpPr>
              <a:stCxn id="428" idx="6"/>
              <a:endCxn id="305" idx="1"/>
            </p:cNvCxnSpPr>
            <p:nvPr/>
          </p:nvCxnSpPr>
          <p:spPr>
            <a:xfrm>
              <a:off x="5305576" y="2358224"/>
              <a:ext cx="427601" cy="38449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Gerade Verbindung 309"/>
            <p:cNvCxnSpPr>
              <a:stCxn id="301" idx="3"/>
              <a:endCxn id="429" idx="0"/>
            </p:cNvCxnSpPr>
            <p:nvPr/>
          </p:nvCxnSpPr>
          <p:spPr>
            <a:xfrm flipH="1">
              <a:off x="5037021" y="2034050"/>
              <a:ext cx="696156" cy="54181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Gerade Verbindung 310"/>
            <p:cNvCxnSpPr>
              <a:stCxn id="302" idx="2"/>
              <a:endCxn id="429" idx="7"/>
            </p:cNvCxnSpPr>
            <p:nvPr/>
          </p:nvCxnSpPr>
          <p:spPr>
            <a:xfrm flipH="1">
              <a:off x="5047566" y="2388385"/>
              <a:ext cx="675066" cy="21293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2" name="Gruppieren 311"/>
            <p:cNvGrpSpPr/>
            <p:nvPr/>
          </p:nvGrpSpPr>
          <p:grpSpPr>
            <a:xfrm>
              <a:off x="6536891" y="1592793"/>
              <a:ext cx="1211390" cy="1211390"/>
              <a:chOff x="6536891" y="1592793"/>
              <a:chExt cx="1211390" cy="1211390"/>
            </a:xfrm>
          </p:grpSpPr>
          <p:cxnSp>
            <p:nvCxnSpPr>
              <p:cNvPr id="401" name="Gerade Verbindung 400"/>
              <p:cNvCxnSpPr>
                <a:stCxn id="422" idx="1"/>
                <a:endCxn id="410" idx="5"/>
              </p:cNvCxnSpPr>
              <p:nvPr/>
            </p:nvCxnSpPr>
            <p:spPr>
              <a:xfrm flipH="1" flipV="1">
                <a:off x="7510791" y="1654256"/>
                <a:ext cx="34627" cy="1053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Gerade Verbindung 401"/>
              <p:cNvCxnSpPr>
                <a:stCxn id="422" idx="5"/>
                <a:endCxn id="411" idx="0"/>
              </p:cNvCxnSpPr>
              <p:nvPr/>
            </p:nvCxnSpPr>
            <p:spPr>
              <a:xfrm flipH="1">
                <a:off x="7485332" y="1831660"/>
                <a:ext cx="60086" cy="14092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Gerade Verbindung 402"/>
              <p:cNvCxnSpPr>
                <a:stCxn id="422" idx="5"/>
                <a:endCxn id="412" idx="0"/>
              </p:cNvCxnSpPr>
              <p:nvPr/>
            </p:nvCxnSpPr>
            <p:spPr>
              <a:xfrm flipH="1">
                <a:off x="7485332" y="1831660"/>
                <a:ext cx="60086" cy="52072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Gerade Verbindung 403"/>
              <p:cNvCxnSpPr>
                <a:stCxn id="410" idx="3"/>
                <a:endCxn id="423" idx="0"/>
              </p:cNvCxnSpPr>
              <p:nvPr/>
            </p:nvCxnSpPr>
            <p:spPr>
              <a:xfrm flipH="1">
                <a:off x="7302322" y="1654256"/>
                <a:ext cx="157551" cy="3844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Gerade Verbindung 404"/>
              <p:cNvCxnSpPr>
                <a:stCxn id="423" idx="7"/>
                <a:endCxn id="411" idx="2"/>
              </p:cNvCxnSpPr>
              <p:nvPr/>
            </p:nvCxnSpPr>
            <p:spPr>
              <a:xfrm flipV="1">
                <a:off x="7312867" y="2008591"/>
                <a:ext cx="136461" cy="5562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Gerade Verbindung 405"/>
              <p:cNvCxnSpPr>
                <a:stCxn id="424" idx="7"/>
                <a:endCxn id="412" idx="2"/>
              </p:cNvCxnSpPr>
              <p:nvPr/>
            </p:nvCxnSpPr>
            <p:spPr>
              <a:xfrm>
                <a:off x="7044313" y="2332765"/>
                <a:ext cx="405015" cy="5562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 Verbindung 406"/>
              <p:cNvCxnSpPr>
                <a:stCxn id="424" idx="0"/>
                <a:endCxn id="411" idx="3"/>
              </p:cNvCxnSpPr>
              <p:nvPr/>
            </p:nvCxnSpPr>
            <p:spPr>
              <a:xfrm flipV="1">
                <a:off x="7033768" y="2034050"/>
                <a:ext cx="426105" cy="2732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Gerade Verbindung 407"/>
              <p:cNvCxnSpPr>
                <a:stCxn id="423" idx="6"/>
                <a:endCxn id="412" idx="1"/>
              </p:cNvCxnSpPr>
              <p:nvPr/>
            </p:nvCxnSpPr>
            <p:spPr>
              <a:xfrm>
                <a:off x="7302322" y="2089670"/>
                <a:ext cx="157551" cy="2732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 Verbindung 408"/>
              <p:cNvCxnSpPr>
                <a:stCxn id="424" idx="0"/>
                <a:endCxn id="410" idx="3"/>
              </p:cNvCxnSpPr>
              <p:nvPr/>
            </p:nvCxnSpPr>
            <p:spPr>
              <a:xfrm flipV="1">
                <a:off x="7033768" y="1654256"/>
                <a:ext cx="426105" cy="65305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" name="Ellipse 409"/>
              <p:cNvSpPr/>
              <p:nvPr/>
            </p:nvSpPr>
            <p:spPr>
              <a:xfrm>
                <a:off x="7449328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Ellipse 410"/>
              <p:cNvSpPr/>
              <p:nvPr/>
            </p:nvSpPr>
            <p:spPr>
              <a:xfrm>
                <a:off x="7449328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2" name="Ellipse 411"/>
              <p:cNvSpPr/>
              <p:nvPr/>
            </p:nvSpPr>
            <p:spPr>
              <a:xfrm>
                <a:off x="7449328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13" name="Gerade Verbindung 412"/>
              <p:cNvCxnSpPr>
                <a:stCxn id="425" idx="7"/>
                <a:endCxn id="415" idx="2"/>
              </p:cNvCxnSpPr>
              <p:nvPr/>
            </p:nvCxnSpPr>
            <p:spPr>
              <a:xfrm>
                <a:off x="6775758" y="2601320"/>
                <a:ext cx="673570" cy="16685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4" name="Gruppieren 413"/>
              <p:cNvGrpSpPr/>
              <p:nvPr/>
            </p:nvGrpSpPr>
            <p:grpSpPr>
              <a:xfrm rot="2700000">
                <a:off x="7106582" y="1592793"/>
                <a:ext cx="72008" cy="1211390"/>
                <a:chOff x="6732240" y="1592793"/>
                <a:chExt cx="72008" cy="1211390"/>
              </a:xfrm>
            </p:grpSpPr>
            <p:sp>
              <p:nvSpPr>
                <p:cNvPr id="422" name="Ellipse 421"/>
                <p:cNvSpPr/>
                <p:nvPr/>
              </p:nvSpPr>
              <p:spPr>
                <a:xfrm>
                  <a:off x="6732240" y="1592793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3" name="Ellipse 422"/>
                <p:cNvSpPr/>
                <p:nvPr/>
              </p:nvSpPr>
              <p:spPr>
                <a:xfrm>
                  <a:off x="6732240" y="1972587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4" name="Ellipse 423"/>
                <p:cNvSpPr/>
                <p:nvPr/>
              </p:nvSpPr>
              <p:spPr>
                <a:xfrm>
                  <a:off x="6732240" y="2352381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5" name="Ellipse 424"/>
                <p:cNvSpPr/>
                <p:nvPr/>
              </p:nvSpPr>
              <p:spPr>
                <a:xfrm>
                  <a:off x="6732240" y="2732175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415" name="Ellipse 414"/>
              <p:cNvSpPr/>
              <p:nvPr/>
            </p:nvSpPr>
            <p:spPr>
              <a:xfrm>
                <a:off x="7449328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16" name="Gerade Verbindung 415"/>
              <p:cNvCxnSpPr>
                <a:stCxn id="422" idx="5"/>
                <a:endCxn id="415" idx="0"/>
              </p:cNvCxnSpPr>
              <p:nvPr/>
            </p:nvCxnSpPr>
            <p:spPr>
              <a:xfrm flipH="1">
                <a:off x="7485332" y="1831660"/>
                <a:ext cx="60086" cy="90051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Gerade Verbindung 416"/>
              <p:cNvCxnSpPr>
                <a:stCxn id="410" idx="3"/>
                <a:endCxn id="425" idx="0"/>
              </p:cNvCxnSpPr>
              <p:nvPr/>
            </p:nvCxnSpPr>
            <p:spPr>
              <a:xfrm flipH="1">
                <a:off x="6765213" y="1654256"/>
                <a:ext cx="694660" cy="92160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Gerade Verbindung 417"/>
              <p:cNvCxnSpPr>
                <a:stCxn id="423" idx="5"/>
                <a:endCxn id="415" idx="0"/>
              </p:cNvCxnSpPr>
              <p:nvPr/>
            </p:nvCxnSpPr>
            <p:spPr>
              <a:xfrm>
                <a:off x="7276863" y="2100215"/>
                <a:ext cx="208469" cy="63196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Gerade Verbindung 418"/>
              <p:cNvCxnSpPr>
                <a:stCxn id="424" idx="6"/>
                <a:endCxn id="415" idx="1"/>
              </p:cNvCxnSpPr>
              <p:nvPr/>
            </p:nvCxnSpPr>
            <p:spPr>
              <a:xfrm>
                <a:off x="7033768" y="2358224"/>
                <a:ext cx="426105" cy="38449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Gerade Verbindung 419"/>
              <p:cNvCxnSpPr>
                <a:stCxn id="411" idx="3"/>
                <a:endCxn id="425" idx="0"/>
              </p:cNvCxnSpPr>
              <p:nvPr/>
            </p:nvCxnSpPr>
            <p:spPr>
              <a:xfrm flipH="1">
                <a:off x="6765213" y="2034050"/>
                <a:ext cx="694660" cy="54181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Gerade Verbindung 420"/>
              <p:cNvCxnSpPr>
                <a:stCxn id="412" idx="2"/>
                <a:endCxn id="425" idx="7"/>
              </p:cNvCxnSpPr>
              <p:nvPr/>
            </p:nvCxnSpPr>
            <p:spPr>
              <a:xfrm flipH="1">
                <a:off x="6775758" y="2388385"/>
                <a:ext cx="673570" cy="21293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3" name="Gruppieren 312"/>
            <p:cNvGrpSpPr/>
            <p:nvPr/>
          </p:nvGrpSpPr>
          <p:grpSpPr>
            <a:xfrm>
              <a:off x="4808699" y="3507378"/>
              <a:ext cx="1211390" cy="1211390"/>
              <a:chOff x="4808699" y="3507378"/>
              <a:chExt cx="1211390" cy="1211390"/>
            </a:xfrm>
          </p:grpSpPr>
          <p:cxnSp>
            <p:nvCxnSpPr>
              <p:cNvPr id="376" name="Gerade Verbindung 375"/>
              <p:cNvCxnSpPr>
                <a:stCxn id="397" idx="1"/>
                <a:endCxn id="385" idx="5"/>
              </p:cNvCxnSpPr>
              <p:nvPr/>
            </p:nvCxnSpPr>
            <p:spPr>
              <a:xfrm flipH="1" flipV="1">
                <a:off x="5784095" y="3568841"/>
                <a:ext cx="33131" cy="1053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Gerade Verbindung 376"/>
              <p:cNvCxnSpPr>
                <a:stCxn id="397" idx="5"/>
                <a:endCxn id="386" idx="0"/>
              </p:cNvCxnSpPr>
              <p:nvPr/>
            </p:nvCxnSpPr>
            <p:spPr>
              <a:xfrm flipH="1">
                <a:off x="5758636" y="3746245"/>
                <a:ext cx="58590" cy="14092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Gerade Verbindung 377"/>
              <p:cNvCxnSpPr>
                <a:stCxn id="397" idx="5"/>
                <a:endCxn id="387" idx="0"/>
              </p:cNvCxnSpPr>
              <p:nvPr/>
            </p:nvCxnSpPr>
            <p:spPr>
              <a:xfrm flipH="1">
                <a:off x="5758636" y="3746245"/>
                <a:ext cx="58590" cy="52072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Gerade Verbindung 378"/>
              <p:cNvCxnSpPr>
                <a:stCxn id="385" idx="3"/>
                <a:endCxn id="398" idx="0"/>
              </p:cNvCxnSpPr>
              <p:nvPr/>
            </p:nvCxnSpPr>
            <p:spPr>
              <a:xfrm flipH="1">
                <a:off x="5574130" y="3568841"/>
                <a:ext cx="159047" cy="3844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Gerade Verbindung 379"/>
              <p:cNvCxnSpPr>
                <a:stCxn id="398" idx="7"/>
                <a:endCxn id="386" idx="2"/>
              </p:cNvCxnSpPr>
              <p:nvPr/>
            </p:nvCxnSpPr>
            <p:spPr>
              <a:xfrm flipV="1">
                <a:off x="5584675" y="3923176"/>
                <a:ext cx="137957" cy="5562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Gerade Verbindung 380"/>
              <p:cNvCxnSpPr>
                <a:stCxn id="399" idx="7"/>
                <a:endCxn id="387" idx="2"/>
              </p:cNvCxnSpPr>
              <p:nvPr/>
            </p:nvCxnSpPr>
            <p:spPr>
              <a:xfrm>
                <a:off x="5316121" y="4247350"/>
                <a:ext cx="406511" cy="5562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Gerade Verbindung 381"/>
              <p:cNvCxnSpPr>
                <a:stCxn id="399" idx="0"/>
                <a:endCxn id="386" idx="3"/>
              </p:cNvCxnSpPr>
              <p:nvPr/>
            </p:nvCxnSpPr>
            <p:spPr>
              <a:xfrm flipV="1">
                <a:off x="5305576" y="3948635"/>
                <a:ext cx="427601" cy="2732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Gerade Verbindung 382"/>
              <p:cNvCxnSpPr>
                <a:stCxn id="398" idx="6"/>
                <a:endCxn id="387" idx="1"/>
              </p:cNvCxnSpPr>
              <p:nvPr/>
            </p:nvCxnSpPr>
            <p:spPr>
              <a:xfrm>
                <a:off x="5574130" y="4004255"/>
                <a:ext cx="159047" cy="2732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Gerade Verbindung 383"/>
              <p:cNvCxnSpPr>
                <a:stCxn id="399" idx="0"/>
                <a:endCxn id="385" idx="3"/>
              </p:cNvCxnSpPr>
              <p:nvPr/>
            </p:nvCxnSpPr>
            <p:spPr>
              <a:xfrm flipV="1">
                <a:off x="5305576" y="3568841"/>
                <a:ext cx="427601" cy="65305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5" name="Ellipse 384"/>
              <p:cNvSpPr/>
              <p:nvPr/>
            </p:nvSpPr>
            <p:spPr>
              <a:xfrm>
                <a:off x="5722632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6" name="Ellipse 385"/>
              <p:cNvSpPr/>
              <p:nvPr/>
            </p:nvSpPr>
            <p:spPr>
              <a:xfrm>
                <a:off x="5722632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7" name="Ellipse 386"/>
              <p:cNvSpPr/>
              <p:nvPr/>
            </p:nvSpPr>
            <p:spPr>
              <a:xfrm>
                <a:off x="5722632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88" name="Gerade Verbindung 387"/>
              <p:cNvCxnSpPr>
                <a:stCxn id="400" idx="7"/>
                <a:endCxn id="390" idx="2"/>
              </p:cNvCxnSpPr>
              <p:nvPr/>
            </p:nvCxnSpPr>
            <p:spPr>
              <a:xfrm>
                <a:off x="5047566" y="4515905"/>
                <a:ext cx="675066" cy="16685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9" name="Gruppieren 388"/>
              <p:cNvGrpSpPr/>
              <p:nvPr/>
            </p:nvGrpSpPr>
            <p:grpSpPr>
              <a:xfrm rot="2700000">
                <a:off x="5378390" y="3507378"/>
                <a:ext cx="72008" cy="1211390"/>
                <a:chOff x="5005544" y="3507378"/>
                <a:chExt cx="72008" cy="1211390"/>
              </a:xfrm>
            </p:grpSpPr>
            <p:sp>
              <p:nvSpPr>
                <p:cNvPr id="397" name="Ellipse 396"/>
                <p:cNvSpPr/>
                <p:nvPr/>
              </p:nvSpPr>
              <p:spPr>
                <a:xfrm>
                  <a:off x="5005544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8" name="Ellipse 397"/>
                <p:cNvSpPr/>
                <p:nvPr/>
              </p:nvSpPr>
              <p:spPr>
                <a:xfrm>
                  <a:off x="5005544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9" name="Ellipse 398"/>
                <p:cNvSpPr/>
                <p:nvPr/>
              </p:nvSpPr>
              <p:spPr>
                <a:xfrm>
                  <a:off x="5005544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0" name="Ellipse 399"/>
                <p:cNvSpPr/>
                <p:nvPr/>
              </p:nvSpPr>
              <p:spPr>
                <a:xfrm>
                  <a:off x="5005544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90" name="Ellipse 389"/>
              <p:cNvSpPr/>
              <p:nvPr/>
            </p:nvSpPr>
            <p:spPr>
              <a:xfrm>
                <a:off x="5722632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91" name="Gerade Verbindung 390"/>
              <p:cNvCxnSpPr>
                <a:stCxn id="397" idx="5"/>
                <a:endCxn id="390" idx="0"/>
              </p:cNvCxnSpPr>
              <p:nvPr/>
            </p:nvCxnSpPr>
            <p:spPr>
              <a:xfrm flipH="1">
                <a:off x="5758636" y="3746245"/>
                <a:ext cx="58590" cy="90051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Gerade Verbindung 391"/>
              <p:cNvCxnSpPr>
                <a:stCxn id="385" idx="3"/>
                <a:endCxn id="400" idx="0"/>
              </p:cNvCxnSpPr>
              <p:nvPr/>
            </p:nvCxnSpPr>
            <p:spPr>
              <a:xfrm flipH="1">
                <a:off x="5037021" y="3568841"/>
                <a:ext cx="696156" cy="92160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Gerade Verbindung 392"/>
              <p:cNvCxnSpPr>
                <a:stCxn id="398" idx="5"/>
                <a:endCxn id="390" idx="0"/>
              </p:cNvCxnSpPr>
              <p:nvPr/>
            </p:nvCxnSpPr>
            <p:spPr>
              <a:xfrm>
                <a:off x="5548671" y="4014800"/>
                <a:ext cx="209965" cy="63196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Gerade Verbindung 393"/>
              <p:cNvCxnSpPr>
                <a:stCxn id="399" idx="6"/>
                <a:endCxn id="390" idx="1"/>
              </p:cNvCxnSpPr>
              <p:nvPr/>
            </p:nvCxnSpPr>
            <p:spPr>
              <a:xfrm>
                <a:off x="5305576" y="4272809"/>
                <a:ext cx="427601" cy="38449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Gerade Verbindung 394"/>
              <p:cNvCxnSpPr>
                <a:stCxn id="386" idx="3"/>
                <a:endCxn id="400" idx="0"/>
              </p:cNvCxnSpPr>
              <p:nvPr/>
            </p:nvCxnSpPr>
            <p:spPr>
              <a:xfrm flipH="1">
                <a:off x="5037021" y="3948635"/>
                <a:ext cx="696156" cy="54181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Gerade Verbindung 395"/>
              <p:cNvCxnSpPr>
                <a:stCxn id="387" idx="2"/>
                <a:endCxn id="400" idx="7"/>
              </p:cNvCxnSpPr>
              <p:nvPr/>
            </p:nvCxnSpPr>
            <p:spPr>
              <a:xfrm flipH="1">
                <a:off x="5047566" y="4302970"/>
                <a:ext cx="675066" cy="21293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4" name="Gruppieren 313"/>
            <p:cNvGrpSpPr/>
            <p:nvPr/>
          </p:nvGrpSpPr>
          <p:grpSpPr>
            <a:xfrm>
              <a:off x="6536891" y="3507378"/>
              <a:ext cx="1211390" cy="1211390"/>
              <a:chOff x="6536891" y="3507378"/>
              <a:chExt cx="1211390" cy="1211390"/>
            </a:xfrm>
          </p:grpSpPr>
          <p:cxnSp>
            <p:nvCxnSpPr>
              <p:cNvPr id="351" name="Gerade Verbindung 350"/>
              <p:cNvCxnSpPr>
                <a:stCxn id="372" idx="1"/>
                <a:endCxn id="360" idx="5"/>
              </p:cNvCxnSpPr>
              <p:nvPr/>
            </p:nvCxnSpPr>
            <p:spPr>
              <a:xfrm flipH="1" flipV="1">
                <a:off x="7510791" y="3568841"/>
                <a:ext cx="34627" cy="1053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Gerade Verbindung 351"/>
              <p:cNvCxnSpPr>
                <a:stCxn id="372" idx="5"/>
                <a:endCxn id="361" idx="0"/>
              </p:cNvCxnSpPr>
              <p:nvPr/>
            </p:nvCxnSpPr>
            <p:spPr>
              <a:xfrm flipH="1">
                <a:off x="7485332" y="3746245"/>
                <a:ext cx="60086" cy="14092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Gerade Verbindung 352"/>
              <p:cNvCxnSpPr>
                <a:stCxn id="372" idx="5"/>
                <a:endCxn id="362" idx="0"/>
              </p:cNvCxnSpPr>
              <p:nvPr/>
            </p:nvCxnSpPr>
            <p:spPr>
              <a:xfrm flipH="1">
                <a:off x="7485332" y="3746245"/>
                <a:ext cx="60086" cy="52072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Gerade Verbindung 353"/>
              <p:cNvCxnSpPr>
                <a:stCxn id="360" idx="3"/>
                <a:endCxn id="373" idx="0"/>
              </p:cNvCxnSpPr>
              <p:nvPr/>
            </p:nvCxnSpPr>
            <p:spPr>
              <a:xfrm flipH="1">
                <a:off x="7302322" y="3568841"/>
                <a:ext cx="157551" cy="38449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Gerade Verbindung 354"/>
              <p:cNvCxnSpPr>
                <a:stCxn id="373" idx="7"/>
                <a:endCxn id="361" idx="2"/>
              </p:cNvCxnSpPr>
              <p:nvPr/>
            </p:nvCxnSpPr>
            <p:spPr>
              <a:xfrm flipV="1">
                <a:off x="7312867" y="3923176"/>
                <a:ext cx="136461" cy="5562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Gerade Verbindung 355"/>
              <p:cNvCxnSpPr>
                <a:stCxn id="374" idx="7"/>
                <a:endCxn id="362" idx="2"/>
              </p:cNvCxnSpPr>
              <p:nvPr/>
            </p:nvCxnSpPr>
            <p:spPr>
              <a:xfrm>
                <a:off x="7044313" y="4247350"/>
                <a:ext cx="405015" cy="5562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Gerade Verbindung 356"/>
              <p:cNvCxnSpPr>
                <a:stCxn id="374" idx="0"/>
                <a:endCxn id="361" idx="3"/>
              </p:cNvCxnSpPr>
              <p:nvPr/>
            </p:nvCxnSpPr>
            <p:spPr>
              <a:xfrm flipV="1">
                <a:off x="7033768" y="3948635"/>
                <a:ext cx="426105" cy="2732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Gerade Verbindung 357"/>
              <p:cNvCxnSpPr>
                <a:stCxn id="373" idx="6"/>
                <a:endCxn id="362" idx="1"/>
              </p:cNvCxnSpPr>
              <p:nvPr/>
            </p:nvCxnSpPr>
            <p:spPr>
              <a:xfrm>
                <a:off x="7302322" y="4004255"/>
                <a:ext cx="157551" cy="27325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Gerade Verbindung 358"/>
              <p:cNvCxnSpPr>
                <a:stCxn id="374" idx="0"/>
                <a:endCxn id="360" idx="3"/>
              </p:cNvCxnSpPr>
              <p:nvPr/>
            </p:nvCxnSpPr>
            <p:spPr>
              <a:xfrm flipV="1">
                <a:off x="7033768" y="3568841"/>
                <a:ext cx="426105" cy="653050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Ellipse 359"/>
              <p:cNvSpPr/>
              <p:nvPr/>
            </p:nvSpPr>
            <p:spPr>
              <a:xfrm>
                <a:off x="7449328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7449328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2" name="Ellipse 361"/>
              <p:cNvSpPr/>
              <p:nvPr/>
            </p:nvSpPr>
            <p:spPr>
              <a:xfrm>
                <a:off x="7449328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63" name="Gerade Verbindung 362"/>
              <p:cNvCxnSpPr>
                <a:stCxn id="375" idx="7"/>
                <a:endCxn id="365" idx="2"/>
              </p:cNvCxnSpPr>
              <p:nvPr/>
            </p:nvCxnSpPr>
            <p:spPr>
              <a:xfrm>
                <a:off x="6775758" y="4515905"/>
                <a:ext cx="673570" cy="16685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4" name="Gruppieren 363"/>
              <p:cNvGrpSpPr/>
              <p:nvPr/>
            </p:nvGrpSpPr>
            <p:grpSpPr>
              <a:xfrm rot="2700000">
                <a:off x="7106582" y="3507378"/>
                <a:ext cx="72008" cy="1211390"/>
                <a:chOff x="6732240" y="3507378"/>
                <a:chExt cx="72008" cy="1211390"/>
              </a:xfrm>
            </p:grpSpPr>
            <p:sp>
              <p:nvSpPr>
                <p:cNvPr id="372" name="Ellipse 371"/>
                <p:cNvSpPr/>
                <p:nvPr/>
              </p:nvSpPr>
              <p:spPr>
                <a:xfrm>
                  <a:off x="6732240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3" name="Ellipse 372"/>
                <p:cNvSpPr/>
                <p:nvPr/>
              </p:nvSpPr>
              <p:spPr>
                <a:xfrm>
                  <a:off x="6732240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4" name="Ellipse 373"/>
                <p:cNvSpPr/>
                <p:nvPr/>
              </p:nvSpPr>
              <p:spPr>
                <a:xfrm>
                  <a:off x="6732240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5" name="Ellipse 374"/>
                <p:cNvSpPr/>
                <p:nvPr/>
              </p:nvSpPr>
              <p:spPr>
                <a:xfrm>
                  <a:off x="6732240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65" name="Ellipse 364"/>
              <p:cNvSpPr/>
              <p:nvPr/>
            </p:nvSpPr>
            <p:spPr>
              <a:xfrm>
                <a:off x="7449328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66" name="Gerade Verbindung 365"/>
              <p:cNvCxnSpPr>
                <a:stCxn id="372" idx="5"/>
                <a:endCxn id="365" idx="0"/>
              </p:cNvCxnSpPr>
              <p:nvPr/>
            </p:nvCxnSpPr>
            <p:spPr>
              <a:xfrm flipH="1">
                <a:off x="7485332" y="3746245"/>
                <a:ext cx="60086" cy="90051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Gerade Verbindung 366"/>
              <p:cNvCxnSpPr>
                <a:stCxn id="360" idx="3"/>
                <a:endCxn id="375" idx="0"/>
              </p:cNvCxnSpPr>
              <p:nvPr/>
            </p:nvCxnSpPr>
            <p:spPr>
              <a:xfrm flipH="1">
                <a:off x="6765213" y="3568841"/>
                <a:ext cx="694660" cy="92160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Gerade Verbindung 367"/>
              <p:cNvCxnSpPr>
                <a:stCxn id="373" idx="5"/>
                <a:endCxn id="365" idx="0"/>
              </p:cNvCxnSpPr>
              <p:nvPr/>
            </p:nvCxnSpPr>
            <p:spPr>
              <a:xfrm>
                <a:off x="7276863" y="4014800"/>
                <a:ext cx="208469" cy="63196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Gerade Verbindung 368"/>
              <p:cNvCxnSpPr>
                <a:stCxn id="374" idx="6"/>
                <a:endCxn id="365" idx="1"/>
              </p:cNvCxnSpPr>
              <p:nvPr/>
            </p:nvCxnSpPr>
            <p:spPr>
              <a:xfrm>
                <a:off x="7033768" y="4272809"/>
                <a:ext cx="426105" cy="38449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Gerade Verbindung 369"/>
              <p:cNvCxnSpPr>
                <a:stCxn id="361" idx="3"/>
                <a:endCxn id="375" idx="0"/>
              </p:cNvCxnSpPr>
              <p:nvPr/>
            </p:nvCxnSpPr>
            <p:spPr>
              <a:xfrm flipH="1">
                <a:off x="6765213" y="3948635"/>
                <a:ext cx="694660" cy="54181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Gerade Verbindung 370"/>
              <p:cNvCxnSpPr>
                <a:stCxn id="362" idx="2"/>
                <a:endCxn id="375" idx="7"/>
              </p:cNvCxnSpPr>
              <p:nvPr/>
            </p:nvCxnSpPr>
            <p:spPr>
              <a:xfrm flipH="1">
                <a:off x="6775758" y="4302970"/>
                <a:ext cx="673570" cy="21293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5" name="Bogen 314"/>
            <p:cNvSpPr/>
            <p:nvPr/>
          </p:nvSpPr>
          <p:spPr>
            <a:xfrm rot="10800000">
              <a:off x="5667589" y="1795655"/>
              <a:ext cx="226800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Bogen 315"/>
            <p:cNvSpPr/>
            <p:nvPr/>
          </p:nvSpPr>
          <p:spPr>
            <a:xfrm rot="10800000">
              <a:off x="5405976" y="2069287"/>
              <a:ext cx="226800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Bogen 316"/>
            <p:cNvSpPr/>
            <p:nvPr/>
          </p:nvSpPr>
          <p:spPr>
            <a:xfrm rot="10800000">
              <a:off x="5137288" y="2332764"/>
              <a:ext cx="226800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Bogen 317"/>
            <p:cNvSpPr/>
            <p:nvPr/>
          </p:nvSpPr>
          <p:spPr>
            <a:xfrm rot="10800000">
              <a:off x="4863815" y="2601320"/>
              <a:ext cx="226800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Bogen 318"/>
            <p:cNvSpPr/>
            <p:nvPr/>
          </p:nvSpPr>
          <p:spPr>
            <a:xfrm rot="10800000">
              <a:off x="7394285" y="1796427"/>
              <a:ext cx="226800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Bogen 319"/>
            <p:cNvSpPr/>
            <p:nvPr/>
          </p:nvSpPr>
          <p:spPr>
            <a:xfrm rot="10800000">
              <a:off x="7133420" y="2063438"/>
              <a:ext cx="226800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Bogen 320"/>
            <p:cNvSpPr/>
            <p:nvPr/>
          </p:nvSpPr>
          <p:spPr>
            <a:xfrm rot="10800000">
              <a:off x="6857240" y="2327990"/>
              <a:ext cx="226800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Bogen 321"/>
            <p:cNvSpPr/>
            <p:nvPr/>
          </p:nvSpPr>
          <p:spPr>
            <a:xfrm rot="10800000">
              <a:off x="6583792" y="2602092"/>
              <a:ext cx="226800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23" name="Gruppieren 322"/>
            <p:cNvGrpSpPr/>
            <p:nvPr/>
          </p:nvGrpSpPr>
          <p:grpSpPr>
            <a:xfrm>
              <a:off x="5758087" y="1546195"/>
              <a:ext cx="3455034" cy="1180688"/>
              <a:chOff x="5758087" y="1408555"/>
              <a:chExt cx="3455034" cy="1180688"/>
            </a:xfrm>
          </p:grpSpPr>
          <p:sp>
            <p:nvSpPr>
              <p:cNvPr id="343" name="Runde Klammer links 342"/>
              <p:cNvSpPr/>
              <p:nvPr/>
            </p:nvSpPr>
            <p:spPr>
              <a:xfrm rot="5400000">
                <a:off x="6598410" y="568232"/>
                <a:ext cx="46598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Runde Klammer links 343"/>
              <p:cNvSpPr/>
              <p:nvPr/>
            </p:nvSpPr>
            <p:spPr>
              <a:xfrm rot="5400000">
                <a:off x="6598959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5" name="Runde Klammer links 344"/>
              <p:cNvSpPr/>
              <p:nvPr/>
            </p:nvSpPr>
            <p:spPr>
              <a:xfrm rot="5400000">
                <a:off x="6598411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Runde Klammer links 345"/>
              <p:cNvSpPr/>
              <p:nvPr/>
            </p:nvSpPr>
            <p:spPr>
              <a:xfrm rot="5400000">
                <a:off x="6598959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7" name="Runde Klammer links 346"/>
              <p:cNvSpPr/>
              <p:nvPr/>
            </p:nvSpPr>
            <p:spPr>
              <a:xfrm rot="5400000">
                <a:off x="8325655" y="56823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Runde Klammer links 347"/>
              <p:cNvSpPr/>
              <p:nvPr/>
            </p:nvSpPr>
            <p:spPr>
              <a:xfrm rot="5400000">
                <a:off x="8326202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9" name="Runde Klammer links 348"/>
              <p:cNvSpPr/>
              <p:nvPr/>
            </p:nvSpPr>
            <p:spPr>
              <a:xfrm rot="5400000">
                <a:off x="8325654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Runde Klammer links 349"/>
              <p:cNvSpPr/>
              <p:nvPr/>
            </p:nvSpPr>
            <p:spPr>
              <a:xfrm rot="5400000">
                <a:off x="8326202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4" name="Gruppieren 323"/>
            <p:cNvGrpSpPr/>
            <p:nvPr/>
          </p:nvGrpSpPr>
          <p:grpSpPr>
            <a:xfrm>
              <a:off x="5759490" y="3456790"/>
              <a:ext cx="3455034" cy="1180688"/>
              <a:chOff x="5758087" y="1408555"/>
              <a:chExt cx="3455034" cy="1180688"/>
            </a:xfrm>
          </p:grpSpPr>
          <p:sp>
            <p:nvSpPr>
              <p:cNvPr id="335" name="Runde Klammer links 334"/>
              <p:cNvSpPr/>
              <p:nvPr/>
            </p:nvSpPr>
            <p:spPr>
              <a:xfrm rot="5400000">
                <a:off x="6598410" y="568232"/>
                <a:ext cx="46598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Runde Klammer links 335"/>
              <p:cNvSpPr/>
              <p:nvPr/>
            </p:nvSpPr>
            <p:spPr>
              <a:xfrm rot="5400000">
                <a:off x="6598959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7" name="Runde Klammer links 336"/>
              <p:cNvSpPr/>
              <p:nvPr/>
            </p:nvSpPr>
            <p:spPr>
              <a:xfrm rot="5400000">
                <a:off x="6598411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Runde Klammer links 337"/>
              <p:cNvSpPr/>
              <p:nvPr/>
            </p:nvSpPr>
            <p:spPr>
              <a:xfrm rot="5400000">
                <a:off x="6598959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9" name="Runde Klammer links 338"/>
              <p:cNvSpPr/>
              <p:nvPr/>
            </p:nvSpPr>
            <p:spPr>
              <a:xfrm rot="5400000">
                <a:off x="8325655" y="56823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Runde Klammer links 339"/>
              <p:cNvSpPr/>
              <p:nvPr/>
            </p:nvSpPr>
            <p:spPr>
              <a:xfrm rot="5400000">
                <a:off x="8326202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1" name="Runde Klammer links 340"/>
              <p:cNvSpPr/>
              <p:nvPr/>
            </p:nvSpPr>
            <p:spPr>
              <a:xfrm rot="5400000">
                <a:off x="8325654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Runde Klammer links 341"/>
              <p:cNvSpPr/>
              <p:nvPr/>
            </p:nvSpPr>
            <p:spPr>
              <a:xfrm rot="5400000">
                <a:off x="8326202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25" name="Rechteck 324"/>
            <p:cNvSpPr/>
            <p:nvPr/>
          </p:nvSpPr>
          <p:spPr>
            <a:xfrm>
              <a:off x="8388424" y="1046360"/>
              <a:ext cx="936104" cy="39604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Bogen 325"/>
            <p:cNvSpPr/>
            <p:nvPr/>
          </p:nvSpPr>
          <p:spPr>
            <a:xfrm rot="10800000">
              <a:off x="5667589" y="3711013"/>
              <a:ext cx="226800" cy="1914586"/>
            </a:xfrm>
            <a:prstGeom prst="arc">
              <a:avLst>
                <a:gd name="adj1" fmla="val 16459943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Bogen 326"/>
            <p:cNvSpPr/>
            <p:nvPr/>
          </p:nvSpPr>
          <p:spPr>
            <a:xfrm rot="10800000">
              <a:off x="5405975" y="3978024"/>
              <a:ext cx="226800" cy="1914586"/>
            </a:xfrm>
            <a:prstGeom prst="arc">
              <a:avLst>
                <a:gd name="adj1" fmla="val 16812444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Bogen 327"/>
            <p:cNvSpPr/>
            <p:nvPr/>
          </p:nvSpPr>
          <p:spPr>
            <a:xfrm rot="10800000">
              <a:off x="5135983" y="4247351"/>
              <a:ext cx="226800" cy="1914586"/>
            </a:xfrm>
            <a:prstGeom prst="arc">
              <a:avLst>
                <a:gd name="adj1" fmla="val 17585277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Bogen 328"/>
            <p:cNvSpPr/>
            <p:nvPr/>
          </p:nvSpPr>
          <p:spPr>
            <a:xfrm rot="10800000">
              <a:off x="4863814" y="4515134"/>
              <a:ext cx="226800" cy="1914586"/>
            </a:xfrm>
            <a:prstGeom prst="arc">
              <a:avLst>
                <a:gd name="adj1" fmla="val 577872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Bogen 329"/>
            <p:cNvSpPr/>
            <p:nvPr/>
          </p:nvSpPr>
          <p:spPr>
            <a:xfrm rot="10800000">
              <a:off x="7394285" y="3710241"/>
              <a:ext cx="226800" cy="1914586"/>
            </a:xfrm>
            <a:prstGeom prst="arc">
              <a:avLst>
                <a:gd name="adj1" fmla="val 16465838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Bogen 330"/>
            <p:cNvSpPr/>
            <p:nvPr/>
          </p:nvSpPr>
          <p:spPr>
            <a:xfrm rot="10800000">
              <a:off x="7127106" y="3978024"/>
              <a:ext cx="226800" cy="1914586"/>
            </a:xfrm>
            <a:prstGeom prst="arc">
              <a:avLst>
                <a:gd name="adj1" fmla="val 16815182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Bogen 331"/>
            <p:cNvSpPr/>
            <p:nvPr/>
          </p:nvSpPr>
          <p:spPr>
            <a:xfrm rot="10800000">
              <a:off x="6857240" y="4242576"/>
              <a:ext cx="226800" cy="1914586"/>
            </a:xfrm>
            <a:prstGeom prst="arc">
              <a:avLst>
                <a:gd name="adj1" fmla="val 17614746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Bogen 332"/>
            <p:cNvSpPr/>
            <p:nvPr/>
          </p:nvSpPr>
          <p:spPr>
            <a:xfrm rot="10800000">
              <a:off x="6583792" y="4515906"/>
              <a:ext cx="226800" cy="1914586"/>
            </a:xfrm>
            <a:prstGeom prst="arc">
              <a:avLst>
                <a:gd name="adj1" fmla="val 600841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34" name="Gerade Verbindung 333"/>
            <p:cNvCxnSpPr/>
            <p:nvPr/>
          </p:nvCxnSpPr>
          <p:spPr>
            <a:xfrm>
              <a:off x="4355976" y="5457968"/>
              <a:ext cx="3994379" cy="0"/>
            </a:xfrm>
            <a:prstGeom prst="line">
              <a:avLst/>
            </a:prstGeom>
            <a:ln w="571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" name="Gruppieren 429"/>
          <p:cNvGrpSpPr/>
          <p:nvPr/>
        </p:nvGrpSpPr>
        <p:grpSpPr>
          <a:xfrm>
            <a:off x="4355976" y="1046360"/>
            <a:ext cx="4968552" cy="5269290"/>
            <a:chOff x="4355976" y="1046360"/>
            <a:chExt cx="4968552" cy="5269290"/>
          </a:xfrm>
        </p:grpSpPr>
        <p:cxnSp>
          <p:nvCxnSpPr>
            <p:cNvPr id="431" name="Gerade Verbindung 430"/>
            <p:cNvCxnSpPr>
              <a:stCxn id="567" idx="2"/>
              <a:endCxn id="440" idx="5"/>
            </p:cNvCxnSpPr>
            <p:nvPr/>
          </p:nvCxnSpPr>
          <p:spPr>
            <a:xfrm flipH="1" flipV="1">
              <a:off x="5784095" y="1654256"/>
              <a:ext cx="304896" cy="22820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Gerade Verbindung 431"/>
            <p:cNvCxnSpPr>
              <a:stCxn id="567" idx="4"/>
              <a:endCxn id="441" idx="6"/>
            </p:cNvCxnSpPr>
            <p:nvPr/>
          </p:nvCxnSpPr>
          <p:spPr>
            <a:xfrm flipH="1">
              <a:off x="5794640" y="1931645"/>
              <a:ext cx="281173" cy="76946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Gerade Verbindung 432"/>
            <p:cNvCxnSpPr>
              <a:stCxn id="567" idx="5"/>
              <a:endCxn id="442" idx="7"/>
            </p:cNvCxnSpPr>
            <p:nvPr/>
          </p:nvCxnSpPr>
          <p:spPr>
            <a:xfrm flipH="1">
              <a:off x="5784095" y="1948421"/>
              <a:ext cx="313579" cy="41450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Gerade Verbindung 433"/>
            <p:cNvCxnSpPr>
              <a:stCxn id="440" idx="4"/>
              <a:endCxn id="568" idx="1"/>
            </p:cNvCxnSpPr>
            <p:nvPr/>
          </p:nvCxnSpPr>
          <p:spPr>
            <a:xfrm>
              <a:off x="5758636" y="1664801"/>
              <a:ext cx="28765" cy="403961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Gerade Verbindung 434"/>
            <p:cNvCxnSpPr>
              <a:stCxn id="568" idx="2"/>
              <a:endCxn id="441" idx="4"/>
            </p:cNvCxnSpPr>
            <p:nvPr/>
          </p:nvCxnSpPr>
          <p:spPr>
            <a:xfrm flipH="1" flipV="1">
              <a:off x="5758636" y="2044595"/>
              <a:ext cx="1444" cy="2776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Gerade Verbindung 435"/>
            <p:cNvCxnSpPr>
              <a:stCxn id="569" idx="7"/>
              <a:endCxn id="442" idx="2"/>
            </p:cNvCxnSpPr>
            <p:nvPr/>
          </p:nvCxnSpPr>
          <p:spPr>
            <a:xfrm>
              <a:off x="5483948" y="2302756"/>
              <a:ext cx="238684" cy="8562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Gerade Verbindung 436"/>
            <p:cNvCxnSpPr>
              <a:stCxn id="569" idx="0"/>
              <a:endCxn id="441" idx="3"/>
            </p:cNvCxnSpPr>
            <p:nvPr/>
          </p:nvCxnSpPr>
          <p:spPr>
            <a:xfrm flipV="1">
              <a:off x="5480350" y="2034050"/>
              <a:ext cx="252827" cy="241385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Gerade Verbindung 437"/>
            <p:cNvCxnSpPr>
              <a:stCxn id="568" idx="5"/>
              <a:endCxn id="442" idx="0"/>
            </p:cNvCxnSpPr>
            <p:nvPr/>
          </p:nvCxnSpPr>
          <p:spPr>
            <a:xfrm flipH="1">
              <a:off x="5758636" y="2138318"/>
              <a:ext cx="10127" cy="21406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Gerade Verbindung 438"/>
            <p:cNvCxnSpPr>
              <a:stCxn id="569" idx="1"/>
              <a:endCxn id="440" idx="3"/>
            </p:cNvCxnSpPr>
            <p:nvPr/>
          </p:nvCxnSpPr>
          <p:spPr>
            <a:xfrm flipV="1">
              <a:off x="5458489" y="1654256"/>
              <a:ext cx="274688" cy="60440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Ellipse 439"/>
            <p:cNvSpPr/>
            <p:nvPr/>
          </p:nvSpPr>
          <p:spPr>
            <a:xfrm>
              <a:off x="5722632" y="1592793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1" name="Ellipse 440"/>
            <p:cNvSpPr/>
            <p:nvPr/>
          </p:nvSpPr>
          <p:spPr>
            <a:xfrm>
              <a:off x="5722632" y="1972587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2" name="Ellipse 441"/>
            <p:cNvSpPr/>
            <p:nvPr/>
          </p:nvSpPr>
          <p:spPr>
            <a:xfrm>
              <a:off x="5722632" y="2352381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3" name="Gerade Verbindung 442"/>
            <p:cNvCxnSpPr>
              <a:stCxn id="570" idx="7"/>
              <a:endCxn id="445" idx="1"/>
            </p:cNvCxnSpPr>
            <p:nvPr/>
          </p:nvCxnSpPr>
          <p:spPr>
            <a:xfrm>
              <a:off x="5155037" y="2492653"/>
              <a:ext cx="578140" cy="250067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4" name="Gruppieren 443"/>
            <p:cNvGrpSpPr/>
            <p:nvPr/>
          </p:nvGrpSpPr>
          <p:grpSpPr>
            <a:xfrm rot="3600000">
              <a:off x="5577622" y="1592793"/>
              <a:ext cx="72008" cy="1211390"/>
              <a:chOff x="5005544" y="1592793"/>
              <a:chExt cx="72008" cy="1211390"/>
            </a:xfrm>
          </p:grpSpPr>
          <p:sp>
            <p:nvSpPr>
              <p:cNvPr id="567" name="Ellipse 566"/>
              <p:cNvSpPr/>
              <p:nvPr/>
            </p:nvSpPr>
            <p:spPr>
              <a:xfrm>
                <a:off x="5005544" y="1592793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8" name="Ellipse 567"/>
              <p:cNvSpPr/>
              <p:nvPr/>
            </p:nvSpPr>
            <p:spPr>
              <a:xfrm>
                <a:off x="5005544" y="1972587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9" name="Ellipse 568"/>
              <p:cNvSpPr/>
              <p:nvPr/>
            </p:nvSpPr>
            <p:spPr>
              <a:xfrm>
                <a:off x="5005544" y="2352381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0" name="Ellipse 569"/>
              <p:cNvSpPr/>
              <p:nvPr/>
            </p:nvSpPr>
            <p:spPr>
              <a:xfrm>
                <a:off x="5005544" y="2732175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45" name="Ellipse 444"/>
            <p:cNvSpPr/>
            <p:nvPr/>
          </p:nvSpPr>
          <p:spPr>
            <a:xfrm>
              <a:off x="5722632" y="2732175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6" name="Gerade Verbindung 445"/>
            <p:cNvCxnSpPr>
              <a:stCxn id="567" idx="5"/>
              <a:endCxn id="445" idx="0"/>
            </p:cNvCxnSpPr>
            <p:nvPr/>
          </p:nvCxnSpPr>
          <p:spPr>
            <a:xfrm flipH="1">
              <a:off x="5758636" y="1948421"/>
              <a:ext cx="339038" cy="78375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Gerade Verbindung 446"/>
            <p:cNvCxnSpPr>
              <a:stCxn id="440" idx="3"/>
              <a:endCxn id="570" idx="1"/>
            </p:cNvCxnSpPr>
            <p:nvPr/>
          </p:nvCxnSpPr>
          <p:spPr>
            <a:xfrm flipH="1">
              <a:off x="5129578" y="1654256"/>
              <a:ext cx="603599" cy="7943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Gerade Verbindung 447"/>
            <p:cNvCxnSpPr>
              <a:stCxn id="568" idx="5"/>
              <a:endCxn id="445" idx="0"/>
            </p:cNvCxnSpPr>
            <p:nvPr/>
          </p:nvCxnSpPr>
          <p:spPr>
            <a:xfrm flipH="1">
              <a:off x="5758636" y="2138318"/>
              <a:ext cx="10127" cy="59385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Gerade Verbindung 448"/>
            <p:cNvCxnSpPr>
              <a:stCxn id="569" idx="6"/>
              <a:endCxn id="445" idx="1"/>
            </p:cNvCxnSpPr>
            <p:nvPr/>
          </p:nvCxnSpPr>
          <p:spPr>
            <a:xfrm>
              <a:off x="5467172" y="2324617"/>
              <a:ext cx="266005" cy="41810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Gerade Verbindung 449"/>
            <p:cNvCxnSpPr>
              <a:stCxn id="441" idx="3"/>
              <a:endCxn id="570" idx="0"/>
            </p:cNvCxnSpPr>
            <p:nvPr/>
          </p:nvCxnSpPr>
          <p:spPr>
            <a:xfrm flipH="1">
              <a:off x="5151439" y="2034050"/>
              <a:ext cx="581738" cy="43128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Gerade Verbindung 450"/>
            <p:cNvCxnSpPr>
              <a:stCxn id="442" idx="2"/>
              <a:endCxn id="570" idx="0"/>
            </p:cNvCxnSpPr>
            <p:nvPr/>
          </p:nvCxnSpPr>
          <p:spPr>
            <a:xfrm flipH="1">
              <a:off x="5151439" y="2388385"/>
              <a:ext cx="571193" cy="7694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2" name="Gruppieren 451"/>
            <p:cNvGrpSpPr/>
            <p:nvPr/>
          </p:nvGrpSpPr>
          <p:grpSpPr>
            <a:xfrm>
              <a:off x="6736123" y="1592793"/>
              <a:ext cx="1211390" cy="1211390"/>
              <a:chOff x="6736123" y="1592793"/>
              <a:chExt cx="1211390" cy="1211390"/>
            </a:xfrm>
          </p:grpSpPr>
          <p:cxnSp>
            <p:nvCxnSpPr>
              <p:cNvPr id="542" name="Gerade Verbindung 541"/>
              <p:cNvCxnSpPr>
                <a:stCxn id="563" idx="2"/>
                <a:endCxn id="551" idx="5"/>
              </p:cNvCxnSpPr>
              <p:nvPr/>
            </p:nvCxnSpPr>
            <p:spPr>
              <a:xfrm flipH="1" flipV="1">
                <a:off x="7510791" y="1654256"/>
                <a:ext cx="306392" cy="22820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Gerade Verbindung 542"/>
              <p:cNvCxnSpPr>
                <a:stCxn id="563" idx="4"/>
                <a:endCxn id="552" idx="6"/>
              </p:cNvCxnSpPr>
              <p:nvPr/>
            </p:nvCxnSpPr>
            <p:spPr>
              <a:xfrm flipH="1">
                <a:off x="7521336" y="1931645"/>
                <a:ext cx="282669" cy="7694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Gerade Verbindung 543"/>
              <p:cNvCxnSpPr>
                <a:stCxn id="563" idx="5"/>
                <a:endCxn id="553" idx="7"/>
              </p:cNvCxnSpPr>
              <p:nvPr/>
            </p:nvCxnSpPr>
            <p:spPr>
              <a:xfrm flipH="1">
                <a:off x="7510791" y="1948421"/>
                <a:ext cx="315075" cy="41450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Gerade Verbindung 544"/>
              <p:cNvCxnSpPr>
                <a:stCxn id="551" idx="4"/>
                <a:endCxn id="564" idx="1"/>
              </p:cNvCxnSpPr>
              <p:nvPr/>
            </p:nvCxnSpPr>
            <p:spPr>
              <a:xfrm>
                <a:off x="7485332" y="1664801"/>
                <a:ext cx="30261" cy="40396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Gerade Verbindung 545"/>
              <p:cNvCxnSpPr>
                <a:stCxn id="564" idx="2"/>
                <a:endCxn id="552" idx="4"/>
              </p:cNvCxnSpPr>
              <p:nvPr/>
            </p:nvCxnSpPr>
            <p:spPr>
              <a:xfrm flipH="1" flipV="1">
                <a:off x="7485332" y="2044595"/>
                <a:ext cx="2940" cy="2776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Gerade Verbindung 546"/>
              <p:cNvCxnSpPr>
                <a:stCxn id="565" idx="7"/>
                <a:endCxn id="553" idx="2"/>
              </p:cNvCxnSpPr>
              <p:nvPr/>
            </p:nvCxnSpPr>
            <p:spPr>
              <a:xfrm>
                <a:off x="7212140" y="2302756"/>
                <a:ext cx="237188" cy="8562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Gerade Verbindung 547"/>
              <p:cNvCxnSpPr>
                <a:stCxn id="565" idx="0"/>
                <a:endCxn id="552" idx="3"/>
              </p:cNvCxnSpPr>
              <p:nvPr/>
            </p:nvCxnSpPr>
            <p:spPr>
              <a:xfrm flipV="1">
                <a:off x="7208542" y="2034050"/>
                <a:ext cx="251331" cy="24138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Gerade Verbindung 548"/>
              <p:cNvCxnSpPr>
                <a:stCxn id="564" idx="5"/>
                <a:endCxn id="553" idx="0"/>
              </p:cNvCxnSpPr>
              <p:nvPr/>
            </p:nvCxnSpPr>
            <p:spPr>
              <a:xfrm flipH="1">
                <a:off x="7485332" y="2138318"/>
                <a:ext cx="11623" cy="21406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Gerade Verbindung 549"/>
              <p:cNvCxnSpPr>
                <a:stCxn id="565" idx="1"/>
                <a:endCxn id="551" idx="3"/>
              </p:cNvCxnSpPr>
              <p:nvPr/>
            </p:nvCxnSpPr>
            <p:spPr>
              <a:xfrm flipV="1">
                <a:off x="7186681" y="1654256"/>
                <a:ext cx="273192" cy="60440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1" name="Ellipse 550"/>
              <p:cNvSpPr/>
              <p:nvPr/>
            </p:nvSpPr>
            <p:spPr>
              <a:xfrm>
                <a:off x="7449328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2" name="Ellipse 551"/>
              <p:cNvSpPr/>
              <p:nvPr/>
            </p:nvSpPr>
            <p:spPr>
              <a:xfrm>
                <a:off x="7449328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3" name="Ellipse 552"/>
              <p:cNvSpPr/>
              <p:nvPr/>
            </p:nvSpPr>
            <p:spPr>
              <a:xfrm>
                <a:off x="7449328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54" name="Gerade Verbindung 553"/>
              <p:cNvCxnSpPr>
                <a:stCxn id="566" idx="7"/>
                <a:endCxn id="556" idx="1"/>
              </p:cNvCxnSpPr>
              <p:nvPr/>
            </p:nvCxnSpPr>
            <p:spPr>
              <a:xfrm>
                <a:off x="6883229" y="2492653"/>
                <a:ext cx="576644" cy="25006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5" name="Gruppieren 554"/>
              <p:cNvGrpSpPr/>
              <p:nvPr/>
            </p:nvGrpSpPr>
            <p:grpSpPr>
              <a:xfrm rot="3600000">
                <a:off x="7305814" y="1592793"/>
                <a:ext cx="72008" cy="1211390"/>
                <a:chOff x="6732240" y="1592793"/>
                <a:chExt cx="72008" cy="1211390"/>
              </a:xfrm>
            </p:grpSpPr>
            <p:sp>
              <p:nvSpPr>
                <p:cNvPr id="563" name="Ellipse 562"/>
                <p:cNvSpPr/>
                <p:nvPr/>
              </p:nvSpPr>
              <p:spPr>
                <a:xfrm>
                  <a:off x="6732240" y="1592793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64" name="Ellipse 563"/>
                <p:cNvSpPr/>
                <p:nvPr/>
              </p:nvSpPr>
              <p:spPr>
                <a:xfrm>
                  <a:off x="6732240" y="1972587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65" name="Ellipse 564"/>
                <p:cNvSpPr/>
                <p:nvPr/>
              </p:nvSpPr>
              <p:spPr>
                <a:xfrm>
                  <a:off x="6732240" y="2352381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66" name="Ellipse 565"/>
                <p:cNvSpPr/>
                <p:nvPr/>
              </p:nvSpPr>
              <p:spPr>
                <a:xfrm>
                  <a:off x="6732240" y="2732175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556" name="Ellipse 555"/>
              <p:cNvSpPr/>
              <p:nvPr/>
            </p:nvSpPr>
            <p:spPr>
              <a:xfrm>
                <a:off x="7449328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57" name="Gerade Verbindung 556"/>
              <p:cNvCxnSpPr>
                <a:stCxn id="563" idx="5"/>
                <a:endCxn id="556" idx="7"/>
              </p:cNvCxnSpPr>
              <p:nvPr/>
            </p:nvCxnSpPr>
            <p:spPr>
              <a:xfrm flipH="1">
                <a:off x="7510791" y="1948421"/>
                <a:ext cx="315075" cy="79429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Gerade Verbindung 557"/>
              <p:cNvCxnSpPr>
                <a:stCxn id="551" idx="3"/>
                <a:endCxn id="566" idx="1"/>
              </p:cNvCxnSpPr>
              <p:nvPr/>
            </p:nvCxnSpPr>
            <p:spPr>
              <a:xfrm flipH="1">
                <a:off x="6857770" y="1654256"/>
                <a:ext cx="602103" cy="7943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Gerade Verbindung 558"/>
              <p:cNvCxnSpPr>
                <a:stCxn id="564" idx="5"/>
                <a:endCxn id="556" idx="0"/>
              </p:cNvCxnSpPr>
              <p:nvPr/>
            </p:nvCxnSpPr>
            <p:spPr>
              <a:xfrm flipH="1">
                <a:off x="7485332" y="2138318"/>
                <a:ext cx="11623" cy="59385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Gerade Verbindung 559"/>
              <p:cNvCxnSpPr>
                <a:stCxn id="565" idx="6"/>
                <a:endCxn id="556" idx="1"/>
              </p:cNvCxnSpPr>
              <p:nvPr/>
            </p:nvCxnSpPr>
            <p:spPr>
              <a:xfrm>
                <a:off x="7195364" y="2324617"/>
                <a:ext cx="264509" cy="41810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Gerade Verbindung 560"/>
              <p:cNvCxnSpPr>
                <a:stCxn id="552" idx="3"/>
                <a:endCxn id="566" idx="0"/>
              </p:cNvCxnSpPr>
              <p:nvPr/>
            </p:nvCxnSpPr>
            <p:spPr>
              <a:xfrm flipH="1">
                <a:off x="6879631" y="2034050"/>
                <a:ext cx="580242" cy="431282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Gerade Verbindung 561"/>
              <p:cNvCxnSpPr>
                <a:stCxn id="553" idx="2"/>
                <a:endCxn id="566" idx="0"/>
              </p:cNvCxnSpPr>
              <p:nvPr/>
            </p:nvCxnSpPr>
            <p:spPr>
              <a:xfrm flipH="1">
                <a:off x="6879631" y="2388385"/>
                <a:ext cx="569697" cy="7694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3" name="Gruppieren 452"/>
            <p:cNvGrpSpPr/>
            <p:nvPr/>
          </p:nvGrpSpPr>
          <p:grpSpPr>
            <a:xfrm>
              <a:off x="5007931" y="3507378"/>
              <a:ext cx="1211390" cy="1211390"/>
              <a:chOff x="5007931" y="3507378"/>
              <a:chExt cx="1211390" cy="1211390"/>
            </a:xfrm>
          </p:grpSpPr>
          <p:cxnSp>
            <p:nvCxnSpPr>
              <p:cNvPr id="517" name="Gerade Verbindung 516"/>
              <p:cNvCxnSpPr>
                <a:stCxn id="538" idx="2"/>
                <a:endCxn id="526" idx="5"/>
              </p:cNvCxnSpPr>
              <p:nvPr/>
            </p:nvCxnSpPr>
            <p:spPr>
              <a:xfrm flipH="1" flipV="1">
                <a:off x="5784095" y="3568841"/>
                <a:ext cx="304896" cy="22820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Gerade Verbindung 517"/>
              <p:cNvCxnSpPr>
                <a:stCxn id="538" idx="4"/>
                <a:endCxn id="527" idx="6"/>
              </p:cNvCxnSpPr>
              <p:nvPr/>
            </p:nvCxnSpPr>
            <p:spPr>
              <a:xfrm flipH="1">
                <a:off x="5794640" y="3846230"/>
                <a:ext cx="281173" cy="7694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Gerade Verbindung 518"/>
              <p:cNvCxnSpPr>
                <a:stCxn id="538" idx="5"/>
                <a:endCxn id="528" idx="7"/>
              </p:cNvCxnSpPr>
              <p:nvPr/>
            </p:nvCxnSpPr>
            <p:spPr>
              <a:xfrm flipH="1">
                <a:off x="5784095" y="3863006"/>
                <a:ext cx="313579" cy="41450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Gerade Verbindung 519"/>
              <p:cNvCxnSpPr>
                <a:stCxn id="526" idx="4"/>
                <a:endCxn id="539" idx="1"/>
              </p:cNvCxnSpPr>
              <p:nvPr/>
            </p:nvCxnSpPr>
            <p:spPr>
              <a:xfrm>
                <a:off x="5758636" y="3579386"/>
                <a:ext cx="28765" cy="40396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Gerade Verbindung 520"/>
              <p:cNvCxnSpPr>
                <a:stCxn id="539" idx="2"/>
                <a:endCxn id="527" idx="4"/>
              </p:cNvCxnSpPr>
              <p:nvPr/>
            </p:nvCxnSpPr>
            <p:spPr>
              <a:xfrm flipH="1" flipV="1">
                <a:off x="5758636" y="3959180"/>
                <a:ext cx="1444" cy="2776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Gerade Verbindung 521"/>
              <p:cNvCxnSpPr>
                <a:stCxn id="540" idx="7"/>
                <a:endCxn id="528" idx="2"/>
              </p:cNvCxnSpPr>
              <p:nvPr/>
            </p:nvCxnSpPr>
            <p:spPr>
              <a:xfrm>
                <a:off x="5483948" y="4217341"/>
                <a:ext cx="238684" cy="8562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Gerade Verbindung 522"/>
              <p:cNvCxnSpPr>
                <a:stCxn id="540" idx="0"/>
                <a:endCxn id="527" idx="3"/>
              </p:cNvCxnSpPr>
              <p:nvPr/>
            </p:nvCxnSpPr>
            <p:spPr>
              <a:xfrm flipV="1">
                <a:off x="5480350" y="3948635"/>
                <a:ext cx="252827" cy="24138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Gerade Verbindung 523"/>
              <p:cNvCxnSpPr>
                <a:stCxn id="539" idx="5"/>
                <a:endCxn id="528" idx="0"/>
              </p:cNvCxnSpPr>
              <p:nvPr/>
            </p:nvCxnSpPr>
            <p:spPr>
              <a:xfrm flipH="1">
                <a:off x="5758636" y="4052903"/>
                <a:ext cx="10127" cy="21406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Gerade Verbindung 524"/>
              <p:cNvCxnSpPr>
                <a:stCxn id="540" idx="1"/>
                <a:endCxn id="526" idx="3"/>
              </p:cNvCxnSpPr>
              <p:nvPr/>
            </p:nvCxnSpPr>
            <p:spPr>
              <a:xfrm flipV="1">
                <a:off x="5458489" y="3568841"/>
                <a:ext cx="274688" cy="60440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6" name="Ellipse 525"/>
              <p:cNvSpPr/>
              <p:nvPr/>
            </p:nvSpPr>
            <p:spPr>
              <a:xfrm>
                <a:off x="5722632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7" name="Ellipse 526"/>
              <p:cNvSpPr/>
              <p:nvPr/>
            </p:nvSpPr>
            <p:spPr>
              <a:xfrm>
                <a:off x="5722632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8" name="Ellipse 527"/>
              <p:cNvSpPr/>
              <p:nvPr/>
            </p:nvSpPr>
            <p:spPr>
              <a:xfrm>
                <a:off x="5722632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29" name="Gerade Verbindung 528"/>
              <p:cNvCxnSpPr>
                <a:stCxn id="541" idx="7"/>
                <a:endCxn id="531" idx="1"/>
              </p:cNvCxnSpPr>
              <p:nvPr/>
            </p:nvCxnSpPr>
            <p:spPr>
              <a:xfrm>
                <a:off x="5155037" y="4407238"/>
                <a:ext cx="578140" cy="25006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0" name="Gruppieren 529"/>
              <p:cNvGrpSpPr/>
              <p:nvPr/>
            </p:nvGrpSpPr>
            <p:grpSpPr>
              <a:xfrm rot="3600000">
                <a:off x="5577622" y="3507378"/>
                <a:ext cx="72008" cy="1211390"/>
                <a:chOff x="5005544" y="3507378"/>
                <a:chExt cx="72008" cy="1211390"/>
              </a:xfrm>
            </p:grpSpPr>
            <p:sp>
              <p:nvSpPr>
                <p:cNvPr id="538" name="Ellipse 537"/>
                <p:cNvSpPr/>
                <p:nvPr/>
              </p:nvSpPr>
              <p:spPr>
                <a:xfrm>
                  <a:off x="5005544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9" name="Ellipse 538"/>
                <p:cNvSpPr/>
                <p:nvPr/>
              </p:nvSpPr>
              <p:spPr>
                <a:xfrm>
                  <a:off x="5005544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0" name="Ellipse 539"/>
                <p:cNvSpPr/>
                <p:nvPr/>
              </p:nvSpPr>
              <p:spPr>
                <a:xfrm>
                  <a:off x="5005544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1" name="Ellipse 540"/>
                <p:cNvSpPr/>
                <p:nvPr/>
              </p:nvSpPr>
              <p:spPr>
                <a:xfrm>
                  <a:off x="5005544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531" name="Ellipse 530"/>
              <p:cNvSpPr/>
              <p:nvPr/>
            </p:nvSpPr>
            <p:spPr>
              <a:xfrm>
                <a:off x="5722632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32" name="Gerade Verbindung 531"/>
              <p:cNvCxnSpPr>
                <a:stCxn id="538" idx="5"/>
                <a:endCxn id="531" idx="0"/>
              </p:cNvCxnSpPr>
              <p:nvPr/>
            </p:nvCxnSpPr>
            <p:spPr>
              <a:xfrm flipH="1">
                <a:off x="5758636" y="3863006"/>
                <a:ext cx="339038" cy="78375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Gerade Verbindung 532"/>
              <p:cNvCxnSpPr>
                <a:stCxn id="526" idx="3"/>
                <a:endCxn id="541" idx="1"/>
              </p:cNvCxnSpPr>
              <p:nvPr/>
            </p:nvCxnSpPr>
            <p:spPr>
              <a:xfrm flipH="1">
                <a:off x="5129578" y="3568841"/>
                <a:ext cx="603599" cy="7943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Gerade Verbindung 533"/>
              <p:cNvCxnSpPr>
                <a:stCxn id="539" idx="5"/>
                <a:endCxn id="531" idx="0"/>
              </p:cNvCxnSpPr>
              <p:nvPr/>
            </p:nvCxnSpPr>
            <p:spPr>
              <a:xfrm flipH="1">
                <a:off x="5758636" y="4052903"/>
                <a:ext cx="10127" cy="59385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Gerade Verbindung 534"/>
              <p:cNvCxnSpPr>
                <a:stCxn id="540" idx="6"/>
                <a:endCxn id="531" idx="1"/>
              </p:cNvCxnSpPr>
              <p:nvPr/>
            </p:nvCxnSpPr>
            <p:spPr>
              <a:xfrm>
                <a:off x="5467172" y="4239202"/>
                <a:ext cx="266005" cy="41810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Gerade Verbindung 535"/>
              <p:cNvCxnSpPr>
                <a:stCxn id="527" idx="3"/>
                <a:endCxn id="541" idx="0"/>
              </p:cNvCxnSpPr>
              <p:nvPr/>
            </p:nvCxnSpPr>
            <p:spPr>
              <a:xfrm flipH="1">
                <a:off x="5151439" y="3948635"/>
                <a:ext cx="581738" cy="431282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Gerade Verbindung 536"/>
              <p:cNvCxnSpPr>
                <a:stCxn id="528" idx="2"/>
                <a:endCxn id="541" idx="0"/>
              </p:cNvCxnSpPr>
              <p:nvPr/>
            </p:nvCxnSpPr>
            <p:spPr>
              <a:xfrm flipH="1">
                <a:off x="5151439" y="4302970"/>
                <a:ext cx="571193" cy="7694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4" name="Gruppieren 453"/>
            <p:cNvGrpSpPr/>
            <p:nvPr/>
          </p:nvGrpSpPr>
          <p:grpSpPr>
            <a:xfrm>
              <a:off x="6736123" y="3507378"/>
              <a:ext cx="1211390" cy="1211390"/>
              <a:chOff x="6736123" y="3507378"/>
              <a:chExt cx="1211390" cy="1211390"/>
            </a:xfrm>
          </p:grpSpPr>
          <p:cxnSp>
            <p:nvCxnSpPr>
              <p:cNvPr id="492" name="Gerade Verbindung 491"/>
              <p:cNvCxnSpPr>
                <a:stCxn id="513" idx="2"/>
                <a:endCxn id="501" idx="5"/>
              </p:cNvCxnSpPr>
              <p:nvPr/>
            </p:nvCxnSpPr>
            <p:spPr>
              <a:xfrm flipH="1" flipV="1">
                <a:off x="7510791" y="3568841"/>
                <a:ext cx="306392" cy="22820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Gerade Verbindung 492"/>
              <p:cNvCxnSpPr>
                <a:stCxn id="513" idx="4"/>
                <a:endCxn id="502" idx="6"/>
              </p:cNvCxnSpPr>
              <p:nvPr/>
            </p:nvCxnSpPr>
            <p:spPr>
              <a:xfrm flipH="1">
                <a:off x="7521336" y="3846230"/>
                <a:ext cx="282669" cy="7694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Gerade Verbindung 493"/>
              <p:cNvCxnSpPr>
                <a:stCxn id="513" idx="5"/>
                <a:endCxn id="503" idx="7"/>
              </p:cNvCxnSpPr>
              <p:nvPr/>
            </p:nvCxnSpPr>
            <p:spPr>
              <a:xfrm flipH="1">
                <a:off x="7510791" y="3863006"/>
                <a:ext cx="315075" cy="41450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Gerade Verbindung 494"/>
              <p:cNvCxnSpPr>
                <a:stCxn id="501" idx="4"/>
                <a:endCxn id="514" idx="1"/>
              </p:cNvCxnSpPr>
              <p:nvPr/>
            </p:nvCxnSpPr>
            <p:spPr>
              <a:xfrm>
                <a:off x="7485332" y="3579386"/>
                <a:ext cx="30261" cy="40396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Gerade Verbindung 495"/>
              <p:cNvCxnSpPr>
                <a:stCxn id="514" idx="2"/>
                <a:endCxn id="502" idx="4"/>
              </p:cNvCxnSpPr>
              <p:nvPr/>
            </p:nvCxnSpPr>
            <p:spPr>
              <a:xfrm flipH="1" flipV="1">
                <a:off x="7485332" y="3959180"/>
                <a:ext cx="2940" cy="2776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Gerade Verbindung 496"/>
              <p:cNvCxnSpPr>
                <a:stCxn id="515" idx="7"/>
                <a:endCxn id="503" idx="2"/>
              </p:cNvCxnSpPr>
              <p:nvPr/>
            </p:nvCxnSpPr>
            <p:spPr>
              <a:xfrm>
                <a:off x="7212140" y="4217341"/>
                <a:ext cx="237188" cy="8562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Gerade Verbindung 497"/>
              <p:cNvCxnSpPr>
                <a:stCxn id="515" idx="0"/>
                <a:endCxn id="502" idx="3"/>
              </p:cNvCxnSpPr>
              <p:nvPr/>
            </p:nvCxnSpPr>
            <p:spPr>
              <a:xfrm flipV="1">
                <a:off x="7208542" y="3948635"/>
                <a:ext cx="251331" cy="24138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Gerade Verbindung 498"/>
              <p:cNvCxnSpPr>
                <a:stCxn id="514" idx="5"/>
                <a:endCxn id="503" idx="0"/>
              </p:cNvCxnSpPr>
              <p:nvPr/>
            </p:nvCxnSpPr>
            <p:spPr>
              <a:xfrm flipH="1">
                <a:off x="7485332" y="4052903"/>
                <a:ext cx="11623" cy="21406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Gerade Verbindung 499"/>
              <p:cNvCxnSpPr>
                <a:stCxn id="515" idx="1"/>
                <a:endCxn id="501" idx="3"/>
              </p:cNvCxnSpPr>
              <p:nvPr/>
            </p:nvCxnSpPr>
            <p:spPr>
              <a:xfrm flipV="1">
                <a:off x="7186681" y="3568841"/>
                <a:ext cx="273192" cy="60440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1" name="Ellipse 500"/>
              <p:cNvSpPr/>
              <p:nvPr/>
            </p:nvSpPr>
            <p:spPr>
              <a:xfrm>
                <a:off x="7449328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2" name="Ellipse 501"/>
              <p:cNvSpPr/>
              <p:nvPr/>
            </p:nvSpPr>
            <p:spPr>
              <a:xfrm>
                <a:off x="7449328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3" name="Ellipse 502"/>
              <p:cNvSpPr/>
              <p:nvPr/>
            </p:nvSpPr>
            <p:spPr>
              <a:xfrm>
                <a:off x="7449328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04" name="Gerade Verbindung 503"/>
              <p:cNvCxnSpPr>
                <a:stCxn id="516" idx="7"/>
                <a:endCxn id="506" idx="1"/>
              </p:cNvCxnSpPr>
              <p:nvPr/>
            </p:nvCxnSpPr>
            <p:spPr>
              <a:xfrm>
                <a:off x="6883229" y="4407238"/>
                <a:ext cx="576644" cy="25006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5" name="Gruppieren 504"/>
              <p:cNvGrpSpPr/>
              <p:nvPr/>
            </p:nvGrpSpPr>
            <p:grpSpPr>
              <a:xfrm rot="3600000">
                <a:off x="7305814" y="3507378"/>
                <a:ext cx="72008" cy="1211390"/>
                <a:chOff x="6732240" y="3507378"/>
                <a:chExt cx="72008" cy="1211390"/>
              </a:xfrm>
            </p:grpSpPr>
            <p:sp>
              <p:nvSpPr>
                <p:cNvPr id="513" name="Ellipse 512"/>
                <p:cNvSpPr/>
                <p:nvPr/>
              </p:nvSpPr>
              <p:spPr>
                <a:xfrm>
                  <a:off x="6732240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4" name="Ellipse 513"/>
                <p:cNvSpPr/>
                <p:nvPr/>
              </p:nvSpPr>
              <p:spPr>
                <a:xfrm>
                  <a:off x="6732240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5" name="Ellipse 514"/>
                <p:cNvSpPr/>
                <p:nvPr/>
              </p:nvSpPr>
              <p:spPr>
                <a:xfrm>
                  <a:off x="6732240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6" name="Ellipse 515"/>
                <p:cNvSpPr/>
                <p:nvPr/>
              </p:nvSpPr>
              <p:spPr>
                <a:xfrm>
                  <a:off x="6732240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506" name="Ellipse 505"/>
              <p:cNvSpPr/>
              <p:nvPr/>
            </p:nvSpPr>
            <p:spPr>
              <a:xfrm>
                <a:off x="7449328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07" name="Gerade Verbindung 506"/>
              <p:cNvCxnSpPr>
                <a:stCxn id="513" idx="5"/>
                <a:endCxn id="506" idx="7"/>
              </p:cNvCxnSpPr>
              <p:nvPr/>
            </p:nvCxnSpPr>
            <p:spPr>
              <a:xfrm flipH="1">
                <a:off x="7510791" y="3863006"/>
                <a:ext cx="315075" cy="79429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Gerade Verbindung 507"/>
              <p:cNvCxnSpPr>
                <a:stCxn id="501" idx="3"/>
                <a:endCxn id="516" idx="1"/>
              </p:cNvCxnSpPr>
              <p:nvPr/>
            </p:nvCxnSpPr>
            <p:spPr>
              <a:xfrm flipH="1">
                <a:off x="6857770" y="3568841"/>
                <a:ext cx="602103" cy="7943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Gerade Verbindung 508"/>
              <p:cNvCxnSpPr>
                <a:stCxn id="514" idx="5"/>
                <a:endCxn id="506" idx="0"/>
              </p:cNvCxnSpPr>
              <p:nvPr/>
            </p:nvCxnSpPr>
            <p:spPr>
              <a:xfrm flipH="1">
                <a:off x="7485332" y="4052903"/>
                <a:ext cx="11623" cy="59385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Gerade Verbindung 509"/>
              <p:cNvCxnSpPr>
                <a:stCxn id="515" idx="6"/>
                <a:endCxn id="506" idx="1"/>
              </p:cNvCxnSpPr>
              <p:nvPr/>
            </p:nvCxnSpPr>
            <p:spPr>
              <a:xfrm>
                <a:off x="7195364" y="4239202"/>
                <a:ext cx="264509" cy="41810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Gerade Verbindung 510"/>
              <p:cNvCxnSpPr>
                <a:stCxn id="502" idx="3"/>
                <a:endCxn id="516" idx="0"/>
              </p:cNvCxnSpPr>
              <p:nvPr/>
            </p:nvCxnSpPr>
            <p:spPr>
              <a:xfrm flipH="1">
                <a:off x="6879631" y="3948635"/>
                <a:ext cx="580242" cy="431282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Gerade Verbindung 511"/>
              <p:cNvCxnSpPr>
                <a:stCxn id="503" idx="2"/>
                <a:endCxn id="516" idx="0"/>
              </p:cNvCxnSpPr>
              <p:nvPr/>
            </p:nvCxnSpPr>
            <p:spPr>
              <a:xfrm flipH="1">
                <a:off x="6879631" y="4302970"/>
                <a:ext cx="569697" cy="7694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5" name="Gruppieren 454"/>
            <p:cNvGrpSpPr/>
            <p:nvPr/>
          </p:nvGrpSpPr>
          <p:grpSpPr>
            <a:xfrm>
              <a:off x="5758087" y="1546195"/>
              <a:ext cx="3455034" cy="1180688"/>
              <a:chOff x="5758087" y="1408555"/>
              <a:chExt cx="3455034" cy="1180688"/>
            </a:xfrm>
          </p:grpSpPr>
          <p:sp>
            <p:nvSpPr>
              <p:cNvPr id="484" name="Runde Klammer links 483"/>
              <p:cNvSpPr/>
              <p:nvPr/>
            </p:nvSpPr>
            <p:spPr>
              <a:xfrm rot="5400000">
                <a:off x="6598410" y="568232"/>
                <a:ext cx="46598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5" name="Runde Klammer links 484"/>
              <p:cNvSpPr/>
              <p:nvPr/>
            </p:nvSpPr>
            <p:spPr>
              <a:xfrm rot="5400000">
                <a:off x="6598959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6" name="Runde Klammer links 485"/>
              <p:cNvSpPr/>
              <p:nvPr/>
            </p:nvSpPr>
            <p:spPr>
              <a:xfrm rot="5400000">
                <a:off x="6598411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7" name="Runde Klammer links 486"/>
              <p:cNvSpPr/>
              <p:nvPr/>
            </p:nvSpPr>
            <p:spPr>
              <a:xfrm rot="5400000">
                <a:off x="6598959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8" name="Runde Klammer links 487"/>
              <p:cNvSpPr/>
              <p:nvPr/>
            </p:nvSpPr>
            <p:spPr>
              <a:xfrm rot="5400000">
                <a:off x="8325655" y="56823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9" name="Runde Klammer links 488"/>
              <p:cNvSpPr/>
              <p:nvPr/>
            </p:nvSpPr>
            <p:spPr>
              <a:xfrm rot="5400000">
                <a:off x="8326202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0" name="Runde Klammer links 489"/>
              <p:cNvSpPr/>
              <p:nvPr/>
            </p:nvSpPr>
            <p:spPr>
              <a:xfrm rot="5400000">
                <a:off x="8325654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1" name="Runde Klammer links 490"/>
              <p:cNvSpPr/>
              <p:nvPr/>
            </p:nvSpPr>
            <p:spPr>
              <a:xfrm rot="5400000">
                <a:off x="8326202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56" name="Gruppieren 455"/>
            <p:cNvGrpSpPr/>
            <p:nvPr/>
          </p:nvGrpSpPr>
          <p:grpSpPr>
            <a:xfrm>
              <a:off x="5759358" y="3451330"/>
              <a:ext cx="3455034" cy="1180688"/>
              <a:chOff x="5758087" y="1408555"/>
              <a:chExt cx="3455034" cy="1180688"/>
            </a:xfrm>
          </p:grpSpPr>
          <p:sp>
            <p:nvSpPr>
              <p:cNvPr id="476" name="Runde Klammer links 475"/>
              <p:cNvSpPr/>
              <p:nvPr/>
            </p:nvSpPr>
            <p:spPr>
              <a:xfrm rot="5400000">
                <a:off x="6598410" y="568232"/>
                <a:ext cx="46598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7" name="Runde Klammer links 476"/>
              <p:cNvSpPr/>
              <p:nvPr/>
            </p:nvSpPr>
            <p:spPr>
              <a:xfrm rot="5400000">
                <a:off x="6598959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8" name="Runde Klammer links 477"/>
              <p:cNvSpPr/>
              <p:nvPr/>
            </p:nvSpPr>
            <p:spPr>
              <a:xfrm rot="5400000">
                <a:off x="6598411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9" name="Runde Klammer links 478"/>
              <p:cNvSpPr/>
              <p:nvPr/>
            </p:nvSpPr>
            <p:spPr>
              <a:xfrm rot="5400000">
                <a:off x="6598959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0" name="Runde Klammer links 479"/>
              <p:cNvSpPr/>
              <p:nvPr/>
            </p:nvSpPr>
            <p:spPr>
              <a:xfrm rot="5400000">
                <a:off x="8325655" y="56823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1" name="Runde Klammer links 480"/>
              <p:cNvSpPr/>
              <p:nvPr/>
            </p:nvSpPr>
            <p:spPr>
              <a:xfrm rot="5400000">
                <a:off x="8326202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2" name="Runde Klammer links 481"/>
              <p:cNvSpPr/>
              <p:nvPr/>
            </p:nvSpPr>
            <p:spPr>
              <a:xfrm rot="5400000">
                <a:off x="8325654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3" name="Runde Klammer links 482"/>
              <p:cNvSpPr/>
              <p:nvPr/>
            </p:nvSpPr>
            <p:spPr>
              <a:xfrm rot="5400000">
                <a:off x="8326202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57" name="Rechteck 456"/>
            <p:cNvSpPr/>
            <p:nvPr/>
          </p:nvSpPr>
          <p:spPr>
            <a:xfrm>
              <a:off x="8388424" y="1046360"/>
              <a:ext cx="936104" cy="39604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Bogen 457"/>
            <p:cNvSpPr/>
            <p:nvPr/>
          </p:nvSpPr>
          <p:spPr>
            <a:xfrm rot="10800000">
              <a:off x="4989014" y="2465332"/>
              <a:ext cx="18042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9" name="Bogen 458"/>
            <p:cNvSpPr/>
            <p:nvPr/>
          </p:nvSpPr>
          <p:spPr>
            <a:xfrm rot="10800000">
              <a:off x="4989012" y="4388714"/>
              <a:ext cx="180429" cy="1914586"/>
            </a:xfrm>
            <a:prstGeom prst="arc">
              <a:avLst>
                <a:gd name="adj1" fmla="val 1876106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0" name="Bogen 459"/>
            <p:cNvSpPr/>
            <p:nvPr/>
          </p:nvSpPr>
          <p:spPr>
            <a:xfrm rot="10800000">
              <a:off x="5309773" y="2293436"/>
              <a:ext cx="18042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1" name="Bogen 460"/>
            <p:cNvSpPr/>
            <p:nvPr/>
          </p:nvSpPr>
          <p:spPr>
            <a:xfrm rot="10800000">
              <a:off x="5309772" y="4208799"/>
              <a:ext cx="180428" cy="1914586"/>
            </a:xfrm>
            <a:prstGeom prst="arc">
              <a:avLst>
                <a:gd name="adj1" fmla="val 17047909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2" name="Bogen 461"/>
            <p:cNvSpPr/>
            <p:nvPr/>
          </p:nvSpPr>
          <p:spPr>
            <a:xfrm rot="10800000">
              <a:off x="5638487" y="2103540"/>
              <a:ext cx="18042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3" name="Bogen 462"/>
            <p:cNvSpPr/>
            <p:nvPr/>
          </p:nvSpPr>
          <p:spPr>
            <a:xfrm rot="10800000">
              <a:off x="5638485" y="4018903"/>
              <a:ext cx="180428" cy="1914586"/>
            </a:xfrm>
            <a:prstGeom prst="arc">
              <a:avLst>
                <a:gd name="adj1" fmla="val 16498198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4" name="Bogen 463"/>
            <p:cNvSpPr/>
            <p:nvPr/>
          </p:nvSpPr>
          <p:spPr>
            <a:xfrm rot="10800000">
              <a:off x="5967596" y="1913642"/>
              <a:ext cx="18042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5" name="Bogen 464"/>
            <p:cNvSpPr/>
            <p:nvPr/>
          </p:nvSpPr>
          <p:spPr>
            <a:xfrm rot="10800000">
              <a:off x="5967594" y="3829005"/>
              <a:ext cx="180428" cy="1914586"/>
            </a:xfrm>
            <a:prstGeom prst="arc">
              <a:avLst>
                <a:gd name="adj1" fmla="val 16498198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6" name="Bogen 465"/>
            <p:cNvSpPr/>
            <p:nvPr/>
          </p:nvSpPr>
          <p:spPr>
            <a:xfrm rot="10800000">
              <a:off x="6717206" y="2477682"/>
              <a:ext cx="18042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7" name="Bogen 466"/>
            <p:cNvSpPr/>
            <p:nvPr/>
          </p:nvSpPr>
          <p:spPr>
            <a:xfrm rot="10800000">
              <a:off x="6717204" y="4401064"/>
              <a:ext cx="180429" cy="1914586"/>
            </a:xfrm>
            <a:prstGeom prst="arc">
              <a:avLst>
                <a:gd name="adj1" fmla="val 1876106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8" name="Bogen 467"/>
            <p:cNvSpPr/>
            <p:nvPr/>
          </p:nvSpPr>
          <p:spPr>
            <a:xfrm rot="10800000">
              <a:off x="7037965" y="2305786"/>
              <a:ext cx="18042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9" name="Bogen 468"/>
            <p:cNvSpPr/>
            <p:nvPr/>
          </p:nvSpPr>
          <p:spPr>
            <a:xfrm rot="10800000">
              <a:off x="7037964" y="4221149"/>
              <a:ext cx="180428" cy="1914586"/>
            </a:xfrm>
            <a:prstGeom prst="arc">
              <a:avLst>
                <a:gd name="adj1" fmla="val 17047909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0" name="Bogen 469"/>
            <p:cNvSpPr/>
            <p:nvPr/>
          </p:nvSpPr>
          <p:spPr>
            <a:xfrm rot="10800000">
              <a:off x="7366679" y="2115890"/>
              <a:ext cx="18042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1" name="Bogen 470"/>
            <p:cNvSpPr/>
            <p:nvPr/>
          </p:nvSpPr>
          <p:spPr>
            <a:xfrm rot="10800000">
              <a:off x="7366677" y="4031253"/>
              <a:ext cx="180428" cy="1914586"/>
            </a:xfrm>
            <a:prstGeom prst="arc">
              <a:avLst>
                <a:gd name="adj1" fmla="val 16498198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2" name="Bogen 471"/>
            <p:cNvSpPr/>
            <p:nvPr/>
          </p:nvSpPr>
          <p:spPr>
            <a:xfrm rot="10800000">
              <a:off x="7695788" y="1925992"/>
              <a:ext cx="180428" cy="1914586"/>
            </a:xfrm>
            <a:prstGeom prst="arc">
              <a:avLst>
                <a:gd name="adj1" fmla="val 16200000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Bogen 472"/>
            <p:cNvSpPr/>
            <p:nvPr/>
          </p:nvSpPr>
          <p:spPr>
            <a:xfrm rot="10800000">
              <a:off x="7695786" y="3841355"/>
              <a:ext cx="180428" cy="1914586"/>
            </a:xfrm>
            <a:prstGeom prst="arc">
              <a:avLst>
                <a:gd name="adj1" fmla="val 16498198"/>
                <a:gd name="adj2" fmla="val 5382991"/>
              </a:avLst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4" name="Rechteck 473"/>
            <p:cNvSpPr/>
            <p:nvPr/>
          </p:nvSpPr>
          <p:spPr>
            <a:xfrm>
              <a:off x="4572000" y="5457968"/>
              <a:ext cx="4104456" cy="4878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5" name="Gerade Verbindung 474"/>
            <p:cNvCxnSpPr/>
            <p:nvPr/>
          </p:nvCxnSpPr>
          <p:spPr>
            <a:xfrm>
              <a:off x="4355976" y="5457968"/>
              <a:ext cx="4464496" cy="0"/>
            </a:xfrm>
            <a:prstGeom prst="line">
              <a:avLst/>
            </a:prstGeom>
            <a:ln w="571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1" name="Gruppieren 570"/>
          <p:cNvGrpSpPr/>
          <p:nvPr/>
        </p:nvGrpSpPr>
        <p:grpSpPr>
          <a:xfrm>
            <a:off x="4355976" y="1046360"/>
            <a:ext cx="4968552" cy="4411608"/>
            <a:chOff x="4355976" y="1046360"/>
            <a:chExt cx="4968552" cy="4411608"/>
          </a:xfrm>
        </p:grpSpPr>
        <p:grpSp>
          <p:nvGrpSpPr>
            <p:cNvPr id="572" name="Gruppieren 571"/>
            <p:cNvGrpSpPr/>
            <p:nvPr/>
          </p:nvGrpSpPr>
          <p:grpSpPr>
            <a:xfrm>
              <a:off x="5100122" y="1592793"/>
              <a:ext cx="1211390" cy="1211390"/>
              <a:chOff x="5100122" y="1592793"/>
              <a:chExt cx="1211390" cy="1211390"/>
            </a:xfrm>
          </p:grpSpPr>
          <p:cxnSp>
            <p:nvCxnSpPr>
              <p:cNvPr id="687" name="Gerade Verbindung 686"/>
              <p:cNvCxnSpPr>
                <a:stCxn id="708" idx="3"/>
                <a:endCxn id="696" idx="5"/>
              </p:cNvCxnSpPr>
              <p:nvPr/>
            </p:nvCxnSpPr>
            <p:spPr>
              <a:xfrm flipH="1" flipV="1">
                <a:off x="5784095" y="1654256"/>
                <a:ext cx="440820" cy="3787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Gerade Verbindung 687"/>
              <p:cNvCxnSpPr>
                <a:stCxn id="708" idx="4"/>
                <a:endCxn id="697" idx="6"/>
              </p:cNvCxnSpPr>
              <p:nvPr/>
            </p:nvCxnSpPr>
            <p:spPr>
              <a:xfrm flipH="1" flipV="1">
                <a:off x="5794640" y="2008591"/>
                <a:ext cx="426679" cy="5176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Gerade Verbindung 688"/>
              <p:cNvCxnSpPr>
                <a:stCxn id="708" idx="4"/>
                <a:endCxn id="698" idx="7"/>
              </p:cNvCxnSpPr>
              <p:nvPr/>
            </p:nvCxnSpPr>
            <p:spPr>
              <a:xfrm flipH="1">
                <a:off x="5784095" y="2060360"/>
                <a:ext cx="437224" cy="30256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Gerade Verbindung 689"/>
              <p:cNvCxnSpPr>
                <a:stCxn id="696" idx="4"/>
                <a:endCxn id="709" idx="2"/>
              </p:cNvCxnSpPr>
              <p:nvPr/>
            </p:nvCxnSpPr>
            <p:spPr>
              <a:xfrm>
                <a:off x="5758636" y="1664801"/>
                <a:ext cx="121288" cy="44976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Gerade Verbindung 690"/>
              <p:cNvCxnSpPr>
                <a:stCxn id="709" idx="3"/>
                <a:endCxn id="697" idx="5"/>
              </p:cNvCxnSpPr>
              <p:nvPr/>
            </p:nvCxnSpPr>
            <p:spPr>
              <a:xfrm flipH="1" flipV="1">
                <a:off x="5784095" y="2034050"/>
                <a:ext cx="73967" cy="9728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Gerade Verbindung 691"/>
              <p:cNvCxnSpPr>
                <a:stCxn id="710" idx="7"/>
                <a:endCxn id="698" idx="1"/>
              </p:cNvCxnSpPr>
              <p:nvPr/>
            </p:nvCxnSpPr>
            <p:spPr>
              <a:xfrm>
                <a:off x="5553572" y="2265639"/>
                <a:ext cx="179605" cy="9728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Gerade Verbindung 692"/>
              <p:cNvCxnSpPr>
                <a:stCxn id="710" idx="1"/>
                <a:endCxn id="697" idx="3"/>
              </p:cNvCxnSpPr>
              <p:nvPr/>
            </p:nvCxnSpPr>
            <p:spPr>
              <a:xfrm flipV="1">
                <a:off x="5540393" y="2034050"/>
                <a:ext cx="192784" cy="18240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Gerade Verbindung 693"/>
              <p:cNvCxnSpPr>
                <a:stCxn id="709" idx="5"/>
                <a:endCxn id="698" idx="7"/>
              </p:cNvCxnSpPr>
              <p:nvPr/>
            </p:nvCxnSpPr>
            <p:spPr>
              <a:xfrm flipH="1">
                <a:off x="5784095" y="2180520"/>
                <a:ext cx="87146" cy="18240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Gerade Verbindung 694"/>
              <p:cNvCxnSpPr>
                <a:stCxn id="710" idx="1"/>
                <a:endCxn id="696" idx="4"/>
              </p:cNvCxnSpPr>
              <p:nvPr/>
            </p:nvCxnSpPr>
            <p:spPr>
              <a:xfrm flipV="1">
                <a:off x="5540393" y="1664801"/>
                <a:ext cx="218243" cy="55165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6" name="Ellipse 695"/>
              <p:cNvSpPr/>
              <p:nvPr/>
            </p:nvSpPr>
            <p:spPr>
              <a:xfrm>
                <a:off x="5722632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7" name="Ellipse 696"/>
              <p:cNvSpPr/>
              <p:nvPr/>
            </p:nvSpPr>
            <p:spPr>
              <a:xfrm>
                <a:off x="5722632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8" name="Ellipse 697"/>
              <p:cNvSpPr/>
              <p:nvPr/>
            </p:nvSpPr>
            <p:spPr>
              <a:xfrm>
                <a:off x="5722632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99" name="Gerade Verbindung 698"/>
              <p:cNvCxnSpPr>
                <a:stCxn id="711" idx="7"/>
                <a:endCxn id="701" idx="1"/>
              </p:cNvCxnSpPr>
              <p:nvPr/>
            </p:nvCxnSpPr>
            <p:spPr>
              <a:xfrm>
                <a:off x="5186719" y="2363937"/>
                <a:ext cx="546458" cy="378783"/>
              </a:xfrm>
              <a:prstGeom prst="lin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0" name="Gruppieren 699"/>
              <p:cNvGrpSpPr/>
              <p:nvPr/>
            </p:nvGrpSpPr>
            <p:grpSpPr>
              <a:xfrm rot="4500000">
                <a:off x="5669813" y="1592793"/>
                <a:ext cx="72008" cy="1211390"/>
                <a:chOff x="5005544" y="1592793"/>
                <a:chExt cx="72008" cy="1211390"/>
              </a:xfrm>
            </p:grpSpPr>
            <p:sp>
              <p:nvSpPr>
                <p:cNvPr id="708" name="Ellipse 707"/>
                <p:cNvSpPr/>
                <p:nvPr/>
              </p:nvSpPr>
              <p:spPr>
                <a:xfrm>
                  <a:off x="5005544" y="1592793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09" name="Ellipse 708"/>
                <p:cNvSpPr/>
                <p:nvPr/>
              </p:nvSpPr>
              <p:spPr>
                <a:xfrm>
                  <a:off x="5005544" y="1972587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0" name="Ellipse 709"/>
                <p:cNvSpPr/>
                <p:nvPr/>
              </p:nvSpPr>
              <p:spPr>
                <a:xfrm>
                  <a:off x="5005544" y="2352381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1" name="Ellipse 710"/>
                <p:cNvSpPr/>
                <p:nvPr/>
              </p:nvSpPr>
              <p:spPr>
                <a:xfrm>
                  <a:off x="5005544" y="2732175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701" name="Ellipse 700"/>
              <p:cNvSpPr/>
              <p:nvPr/>
            </p:nvSpPr>
            <p:spPr>
              <a:xfrm>
                <a:off x="5722632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02" name="Gerade Verbindung 701"/>
              <p:cNvCxnSpPr>
                <a:stCxn id="708" idx="5"/>
                <a:endCxn id="701" idx="7"/>
              </p:cNvCxnSpPr>
              <p:nvPr/>
            </p:nvCxnSpPr>
            <p:spPr>
              <a:xfrm flipH="1">
                <a:off x="5784095" y="2082222"/>
                <a:ext cx="453999" cy="6604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Gerade Verbindung 702"/>
              <p:cNvCxnSpPr>
                <a:stCxn id="696" idx="3"/>
                <a:endCxn id="711" idx="1"/>
              </p:cNvCxnSpPr>
              <p:nvPr/>
            </p:nvCxnSpPr>
            <p:spPr>
              <a:xfrm flipH="1">
                <a:off x="5173540" y="1654256"/>
                <a:ext cx="559637" cy="6604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Gerade Verbindung 703"/>
              <p:cNvCxnSpPr>
                <a:stCxn id="709" idx="5"/>
                <a:endCxn id="701" idx="0"/>
              </p:cNvCxnSpPr>
              <p:nvPr/>
            </p:nvCxnSpPr>
            <p:spPr>
              <a:xfrm flipH="1">
                <a:off x="5758636" y="2180520"/>
                <a:ext cx="112605" cy="55165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Gerade Verbindung 704"/>
              <p:cNvCxnSpPr>
                <a:stCxn id="710" idx="6"/>
                <a:endCxn id="701" idx="1"/>
              </p:cNvCxnSpPr>
              <p:nvPr/>
            </p:nvCxnSpPr>
            <p:spPr>
              <a:xfrm>
                <a:off x="5531710" y="2282414"/>
                <a:ext cx="201467" cy="46030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Gerade Verbindung 705"/>
              <p:cNvCxnSpPr>
                <a:stCxn id="697" idx="3"/>
                <a:endCxn id="711" idx="0"/>
              </p:cNvCxnSpPr>
              <p:nvPr/>
            </p:nvCxnSpPr>
            <p:spPr>
              <a:xfrm flipH="1">
                <a:off x="5190315" y="2034050"/>
                <a:ext cx="542862" cy="30256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Gerade Verbindung 706"/>
              <p:cNvCxnSpPr>
                <a:stCxn id="698" idx="2"/>
                <a:endCxn id="711" idx="0"/>
              </p:cNvCxnSpPr>
              <p:nvPr/>
            </p:nvCxnSpPr>
            <p:spPr>
              <a:xfrm flipH="1" flipV="1">
                <a:off x="5190315" y="2336616"/>
                <a:ext cx="532317" cy="5176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3" name="Gruppieren 572"/>
            <p:cNvGrpSpPr/>
            <p:nvPr/>
          </p:nvGrpSpPr>
          <p:grpSpPr>
            <a:xfrm>
              <a:off x="6828314" y="1592793"/>
              <a:ext cx="1211390" cy="1211390"/>
              <a:chOff x="6828314" y="1592793"/>
              <a:chExt cx="1211390" cy="1211390"/>
            </a:xfrm>
          </p:grpSpPr>
          <p:cxnSp>
            <p:nvCxnSpPr>
              <p:cNvPr id="662" name="Gerade Verbindung 661"/>
              <p:cNvCxnSpPr>
                <a:stCxn id="683" idx="3"/>
                <a:endCxn id="671" idx="5"/>
              </p:cNvCxnSpPr>
              <p:nvPr/>
            </p:nvCxnSpPr>
            <p:spPr>
              <a:xfrm flipH="1" flipV="1">
                <a:off x="7510791" y="1654256"/>
                <a:ext cx="442316" cy="3787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Gerade Verbindung 662"/>
              <p:cNvCxnSpPr>
                <a:stCxn id="683" idx="4"/>
                <a:endCxn id="672" idx="6"/>
              </p:cNvCxnSpPr>
              <p:nvPr/>
            </p:nvCxnSpPr>
            <p:spPr>
              <a:xfrm flipH="1" flipV="1">
                <a:off x="7521336" y="2008591"/>
                <a:ext cx="428175" cy="5176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Gerade Verbindung 663"/>
              <p:cNvCxnSpPr>
                <a:stCxn id="683" idx="4"/>
                <a:endCxn id="673" idx="7"/>
              </p:cNvCxnSpPr>
              <p:nvPr/>
            </p:nvCxnSpPr>
            <p:spPr>
              <a:xfrm flipH="1">
                <a:off x="7510791" y="2060360"/>
                <a:ext cx="438720" cy="30256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Gerade Verbindung 664"/>
              <p:cNvCxnSpPr>
                <a:stCxn id="671" idx="4"/>
                <a:endCxn id="684" idx="2"/>
              </p:cNvCxnSpPr>
              <p:nvPr/>
            </p:nvCxnSpPr>
            <p:spPr>
              <a:xfrm>
                <a:off x="7485332" y="1664801"/>
                <a:ext cx="122784" cy="44976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Gerade Verbindung 665"/>
              <p:cNvCxnSpPr>
                <a:stCxn id="684" idx="3"/>
                <a:endCxn id="672" idx="5"/>
              </p:cNvCxnSpPr>
              <p:nvPr/>
            </p:nvCxnSpPr>
            <p:spPr>
              <a:xfrm flipH="1" flipV="1">
                <a:off x="7510791" y="2034050"/>
                <a:ext cx="75463" cy="9728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Gerade Verbindung 666"/>
              <p:cNvCxnSpPr>
                <a:stCxn id="685" idx="7"/>
                <a:endCxn id="673" idx="1"/>
              </p:cNvCxnSpPr>
              <p:nvPr/>
            </p:nvCxnSpPr>
            <p:spPr>
              <a:xfrm>
                <a:off x="7281764" y="2265639"/>
                <a:ext cx="178109" cy="9728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Gerade Verbindung 667"/>
              <p:cNvCxnSpPr>
                <a:stCxn id="685" idx="1"/>
                <a:endCxn id="672" idx="3"/>
              </p:cNvCxnSpPr>
              <p:nvPr/>
            </p:nvCxnSpPr>
            <p:spPr>
              <a:xfrm flipV="1">
                <a:off x="7268585" y="2034050"/>
                <a:ext cx="191288" cy="18240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Gerade Verbindung 668"/>
              <p:cNvCxnSpPr>
                <a:stCxn id="684" idx="5"/>
                <a:endCxn id="673" idx="7"/>
              </p:cNvCxnSpPr>
              <p:nvPr/>
            </p:nvCxnSpPr>
            <p:spPr>
              <a:xfrm flipH="1">
                <a:off x="7510791" y="2180520"/>
                <a:ext cx="88642" cy="18240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Gerade Verbindung 669"/>
              <p:cNvCxnSpPr>
                <a:stCxn id="685" idx="1"/>
                <a:endCxn id="671" idx="4"/>
              </p:cNvCxnSpPr>
              <p:nvPr/>
            </p:nvCxnSpPr>
            <p:spPr>
              <a:xfrm flipV="1">
                <a:off x="7268585" y="1664801"/>
                <a:ext cx="216747" cy="55165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1" name="Ellipse 670"/>
              <p:cNvSpPr/>
              <p:nvPr/>
            </p:nvSpPr>
            <p:spPr>
              <a:xfrm>
                <a:off x="7449328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2" name="Ellipse 671"/>
              <p:cNvSpPr/>
              <p:nvPr/>
            </p:nvSpPr>
            <p:spPr>
              <a:xfrm>
                <a:off x="7449328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3" name="Ellipse 672"/>
              <p:cNvSpPr/>
              <p:nvPr/>
            </p:nvSpPr>
            <p:spPr>
              <a:xfrm>
                <a:off x="7449328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74" name="Gerade Verbindung 673"/>
              <p:cNvCxnSpPr>
                <a:stCxn id="686" idx="7"/>
                <a:endCxn id="676" idx="1"/>
              </p:cNvCxnSpPr>
              <p:nvPr/>
            </p:nvCxnSpPr>
            <p:spPr>
              <a:xfrm>
                <a:off x="6914911" y="2363937"/>
                <a:ext cx="544962" cy="3787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5" name="Gruppieren 674"/>
              <p:cNvGrpSpPr/>
              <p:nvPr/>
            </p:nvGrpSpPr>
            <p:grpSpPr>
              <a:xfrm rot="4500000">
                <a:off x="7398005" y="1592793"/>
                <a:ext cx="72008" cy="1211390"/>
                <a:chOff x="6732240" y="1592793"/>
                <a:chExt cx="72008" cy="1211390"/>
              </a:xfrm>
            </p:grpSpPr>
            <p:sp>
              <p:nvSpPr>
                <p:cNvPr id="683" name="Ellipse 682"/>
                <p:cNvSpPr/>
                <p:nvPr/>
              </p:nvSpPr>
              <p:spPr>
                <a:xfrm>
                  <a:off x="6732240" y="1592793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84" name="Ellipse 683"/>
                <p:cNvSpPr/>
                <p:nvPr/>
              </p:nvSpPr>
              <p:spPr>
                <a:xfrm>
                  <a:off x="6732240" y="1972587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85" name="Ellipse 684"/>
                <p:cNvSpPr/>
                <p:nvPr/>
              </p:nvSpPr>
              <p:spPr>
                <a:xfrm>
                  <a:off x="6732240" y="2352381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86" name="Ellipse 685"/>
                <p:cNvSpPr/>
                <p:nvPr/>
              </p:nvSpPr>
              <p:spPr>
                <a:xfrm>
                  <a:off x="6732240" y="2732175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676" name="Ellipse 675"/>
              <p:cNvSpPr/>
              <p:nvPr/>
            </p:nvSpPr>
            <p:spPr>
              <a:xfrm>
                <a:off x="7449328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77" name="Gerade Verbindung 676"/>
              <p:cNvCxnSpPr>
                <a:stCxn id="683" idx="5"/>
                <a:endCxn id="676" idx="7"/>
              </p:cNvCxnSpPr>
              <p:nvPr/>
            </p:nvCxnSpPr>
            <p:spPr>
              <a:xfrm flipH="1">
                <a:off x="7510791" y="2082222"/>
                <a:ext cx="455495" cy="6604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Gerade Verbindung 677"/>
              <p:cNvCxnSpPr>
                <a:stCxn id="671" idx="3"/>
                <a:endCxn id="686" idx="1"/>
              </p:cNvCxnSpPr>
              <p:nvPr/>
            </p:nvCxnSpPr>
            <p:spPr>
              <a:xfrm flipH="1">
                <a:off x="6901732" y="1654256"/>
                <a:ext cx="558141" cy="6604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Gerade Verbindung 678"/>
              <p:cNvCxnSpPr>
                <a:stCxn id="684" idx="5"/>
                <a:endCxn id="676" idx="0"/>
              </p:cNvCxnSpPr>
              <p:nvPr/>
            </p:nvCxnSpPr>
            <p:spPr>
              <a:xfrm flipH="1">
                <a:off x="7485332" y="2180520"/>
                <a:ext cx="114101" cy="55165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Gerade Verbindung 679"/>
              <p:cNvCxnSpPr>
                <a:stCxn id="685" idx="6"/>
                <a:endCxn id="676" idx="1"/>
              </p:cNvCxnSpPr>
              <p:nvPr/>
            </p:nvCxnSpPr>
            <p:spPr>
              <a:xfrm>
                <a:off x="7259902" y="2282414"/>
                <a:ext cx="199971" cy="46030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Gerade Verbindung 680"/>
              <p:cNvCxnSpPr>
                <a:stCxn id="672" idx="3"/>
                <a:endCxn id="686" idx="0"/>
              </p:cNvCxnSpPr>
              <p:nvPr/>
            </p:nvCxnSpPr>
            <p:spPr>
              <a:xfrm flipH="1">
                <a:off x="6918507" y="2034050"/>
                <a:ext cx="541366" cy="30256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Gerade Verbindung 681"/>
              <p:cNvCxnSpPr>
                <a:stCxn id="673" idx="2"/>
                <a:endCxn id="686" idx="0"/>
              </p:cNvCxnSpPr>
              <p:nvPr/>
            </p:nvCxnSpPr>
            <p:spPr>
              <a:xfrm flipH="1" flipV="1">
                <a:off x="6918507" y="2336616"/>
                <a:ext cx="530821" cy="5176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4" name="Gruppieren 573"/>
            <p:cNvGrpSpPr/>
            <p:nvPr/>
          </p:nvGrpSpPr>
          <p:grpSpPr>
            <a:xfrm>
              <a:off x="5100122" y="3507378"/>
              <a:ext cx="1211390" cy="1211390"/>
              <a:chOff x="5100122" y="3507378"/>
              <a:chExt cx="1211390" cy="1211390"/>
            </a:xfrm>
          </p:grpSpPr>
          <p:cxnSp>
            <p:nvCxnSpPr>
              <p:cNvPr id="637" name="Gerade Verbindung 636"/>
              <p:cNvCxnSpPr>
                <a:stCxn id="658" idx="3"/>
                <a:endCxn id="646" idx="5"/>
              </p:cNvCxnSpPr>
              <p:nvPr/>
            </p:nvCxnSpPr>
            <p:spPr>
              <a:xfrm flipH="1" flipV="1">
                <a:off x="5784095" y="3568841"/>
                <a:ext cx="440820" cy="3787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Gerade Verbindung 637"/>
              <p:cNvCxnSpPr>
                <a:stCxn id="658" idx="4"/>
                <a:endCxn id="647" idx="6"/>
              </p:cNvCxnSpPr>
              <p:nvPr/>
            </p:nvCxnSpPr>
            <p:spPr>
              <a:xfrm flipH="1" flipV="1">
                <a:off x="5794640" y="3923176"/>
                <a:ext cx="426679" cy="5176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Gerade Verbindung 638"/>
              <p:cNvCxnSpPr>
                <a:stCxn id="658" idx="4"/>
                <a:endCxn id="648" idx="7"/>
              </p:cNvCxnSpPr>
              <p:nvPr/>
            </p:nvCxnSpPr>
            <p:spPr>
              <a:xfrm flipH="1">
                <a:off x="5784095" y="3974945"/>
                <a:ext cx="437224" cy="30256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Gerade Verbindung 639"/>
              <p:cNvCxnSpPr>
                <a:stCxn id="646" idx="4"/>
                <a:endCxn id="659" idx="2"/>
              </p:cNvCxnSpPr>
              <p:nvPr/>
            </p:nvCxnSpPr>
            <p:spPr>
              <a:xfrm>
                <a:off x="5758636" y="3579386"/>
                <a:ext cx="121288" cy="44976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Gerade Verbindung 640"/>
              <p:cNvCxnSpPr>
                <a:stCxn id="659" idx="3"/>
                <a:endCxn id="647" idx="5"/>
              </p:cNvCxnSpPr>
              <p:nvPr/>
            </p:nvCxnSpPr>
            <p:spPr>
              <a:xfrm flipH="1" flipV="1">
                <a:off x="5784095" y="3948635"/>
                <a:ext cx="73967" cy="9728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Gerade Verbindung 641"/>
              <p:cNvCxnSpPr>
                <a:stCxn id="660" idx="7"/>
                <a:endCxn id="648" idx="1"/>
              </p:cNvCxnSpPr>
              <p:nvPr/>
            </p:nvCxnSpPr>
            <p:spPr>
              <a:xfrm>
                <a:off x="5553572" y="4180224"/>
                <a:ext cx="179605" cy="9728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Gerade Verbindung 642"/>
              <p:cNvCxnSpPr>
                <a:stCxn id="660" idx="1"/>
                <a:endCxn id="647" idx="3"/>
              </p:cNvCxnSpPr>
              <p:nvPr/>
            </p:nvCxnSpPr>
            <p:spPr>
              <a:xfrm flipV="1">
                <a:off x="5540393" y="3948635"/>
                <a:ext cx="192784" cy="18240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Gerade Verbindung 643"/>
              <p:cNvCxnSpPr>
                <a:stCxn id="659" idx="5"/>
                <a:endCxn id="648" idx="7"/>
              </p:cNvCxnSpPr>
              <p:nvPr/>
            </p:nvCxnSpPr>
            <p:spPr>
              <a:xfrm flipH="1">
                <a:off x="5784095" y="4095105"/>
                <a:ext cx="87146" cy="18240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Gerade Verbindung 644"/>
              <p:cNvCxnSpPr>
                <a:stCxn id="660" idx="1"/>
                <a:endCxn id="646" idx="4"/>
              </p:cNvCxnSpPr>
              <p:nvPr/>
            </p:nvCxnSpPr>
            <p:spPr>
              <a:xfrm flipV="1">
                <a:off x="5540393" y="3579386"/>
                <a:ext cx="218243" cy="55165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6" name="Ellipse 645"/>
              <p:cNvSpPr/>
              <p:nvPr/>
            </p:nvSpPr>
            <p:spPr>
              <a:xfrm>
                <a:off x="5722632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7" name="Ellipse 646"/>
              <p:cNvSpPr/>
              <p:nvPr/>
            </p:nvSpPr>
            <p:spPr>
              <a:xfrm>
                <a:off x="5722632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8" name="Ellipse 647"/>
              <p:cNvSpPr/>
              <p:nvPr/>
            </p:nvSpPr>
            <p:spPr>
              <a:xfrm>
                <a:off x="5722632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49" name="Gerade Verbindung 648"/>
              <p:cNvCxnSpPr>
                <a:stCxn id="661" idx="7"/>
                <a:endCxn id="651" idx="1"/>
              </p:cNvCxnSpPr>
              <p:nvPr/>
            </p:nvCxnSpPr>
            <p:spPr>
              <a:xfrm>
                <a:off x="5186719" y="4278522"/>
                <a:ext cx="546458" cy="3787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0" name="Gruppieren 649"/>
              <p:cNvGrpSpPr/>
              <p:nvPr/>
            </p:nvGrpSpPr>
            <p:grpSpPr>
              <a:xfrm rot="4500000">
                <a:off x="5669813" y="3507378"/>
                <a:ext cx="72008" cy="1211390"/>
                <a:chOff x="5005544" y="3507378"/>
                <a:chExt cx="72008" cy="1211390"/>
              </a:xfrm>
            </p:grpSpPr>
            <p:sp>
              <p:nvSpPr>
                <p:cNvPr id="658" name="Ellipse 657"/>
                <p:cNvSpPr/>
                <p:nvPr/>
              </p:nvSpPr>
              <p:spPr>
                <a:xfrm>
                  <a:off x="5005544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9" name="Ellipse 658"/>
                <p:cNvSpPr/>
                <p:nvPr/>
              </p:nvSpPr>
              <p:spPr>
                <a:xfrm>
                  <a:off x="5005544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60" name="Ellipse 659"/>
                <p:cNvSpPr/>
                <p:nvPr/>
              </p:nvSpPr>
              <p:spPr>
                <a:xfrm>
                  <a:off x="5005544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61" name="Ellipse 660"/>
                <p:cNvSpPr/>
                <p:nvPr/>
              </p:nvSpPr>
              <p:spPr>
                <a:xfrm>
                  <a:off x="5005544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651" name="Ellipse 650"/>
              <p:cNvSpPr/>
              <p:nvPr/>
            </p:nvSpPr>
            <p:spPr>
              <a:xfrm>
                <a:off x="5722632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52" name="Gerade Verbindung 651"/>
              <p:cNvCxnSpPr>
                <a:stCxn id="658" idx="5"/>
                <a:endCxn id="651" idx="7"/>
              </p:cNvCxnSpPr>
              <p:nvPr/>
            </p:nvCxnSpPr>
            <p:spPr>
              <a:xfrm flipH="1">
                <a:off x="5784095" y="3996807"/>
                <a:ext cx="453999" cy="6604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Gerade Verbindung 652"/>
              <p:cNvCxnSpPr>
                <a:stCxn id="646" idx="3"/>
                <a:endCxn id="661" idx="1"/>
              </p:cNvCxnSpPr>
              <p:nvPr/>
            </p:nvCxnSpPr>
            <p:spPr>
              <a:xfrm flipH="1">
                <a:off x="5173540" y="3568841"/>
                <a:ext cx="559637" cy="6604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Gerade Verbindung 653"/>
              <p:cNvCxnSpPr>
                <a:stCxn id="659" idx="5"/>
                <a:endCxn id="651" idx="0"/>
              </p:cNvCxnSpPr>
              <p:nvPr/>
            </p:nvCxnSpPr>
            <p:spPr>
              <a:xfrm flipH="1">
                <a:off x="5758636" y="4095105"/>
                <a:ext cx="112605" cy="55165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Gerade Verbindung 654"/>
              <p:cNvCxnSpPr>
                <a:stCxn id="660" idx="6"/>
                <a:endCxn id="651" idx="1"/>
              </p:cNvCxnSpPr>
              <p:nvPr/>
            </p:nvCxnSpPr>
            <p:spPr>
              <a:xfrm>
                <a:off x="5531710" y="4196999"/>
                <a:ext cx="201467" cy="46030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Gerade Verbindung 655"/>
              <p:cNvCxnSpPr>
                <a:stCxn id="647" idx="3"/>
                <a:endCxn id="661" idx="0"/>
              </p:cNvCxnSpPr>
              <p:nvPr/>
            </p:nvCxnSpPr>
            <p:spPr>
              <a:xfrm flipH="1">
                <a:off x="5190315" y="3948635"/>
                <a:ext cx="542862" cy="30256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Gerade Verbindung 656"/>
              <p:cNvCxnSpPr>
                <a:stCxn id="648" idx="2"/>
                <a:endCxn id="661" idx="0"/>
              </p:cNvCxnSpPr>
              <p:nvPr/>
            </p:nvCxnSpPr>
            <p:spPr>
              <a:xfrm flipH="1" flipV="1">
                <a:off x="5190315" y="4251201"/>
                <a:ext cx="532317" cy="5176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5" name="Gruppieren 574"/>
            <p:cNvGrpSpPr/>
            <p:nvPr/>
          </p:nvGrpSpPr>
          <p:grpSpPr>
            <a:xfrm>
              <a:off x="6828314" y="3507378"/>
              <a:ext cx="1211390" cy="1211390"/>
              <a:chOff x="6828314" y="3507378"/>
              <a:chExt cx="1211390" cy="1211390"/>
            </a:xfrm>
          </p:grpSpPr>
          <p:cxnSp>
            <p:nvCxnSpPr>
              <p:cNvPr id="612" name="Gerade Verbindung 611"/>
              <p:cNvCxnSpPr>
                <a:stCxn id="633" idx="3"/>
                <a:endCxn id="621" idx="5"/>
              </p:cNvCxnSpPr>
              <p:nvPr/>
            </p:nvCxnSpPr>
            <p:spPr>
              <a:xfrm flipH="1" flipV="1">
                <a:off x="7510791" y="3568841"/>
                <a:ext cx="442316" cy="3787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Gerade Verbindung 612"/>
              <p:cNvCxnSpPr>
                <a:stCxn id="633" idx="4"/>
                <a:endCxn id="622" idx="6"/>
              </p:cNvCxnSpPr>
              <p:nvPr/>
            </p:nvCxnSpPr>
            <p:spPr>
              <a:xfrm flipH="1" flipV="1">
                <a:off x="7521336" y="3923176"/>
                <a:ext cx="428175" cy="5176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Gerade Verbindung 613"/>
              <p:cNvCxnSpPr>
                <a:stCxn id="633" idx="4"/>
                <a:endCxn id="623" idx="7"/>
              </p:cNvCxnSpPr>
              <p:nvPr/>
            </p:nvCxnSpPr>
            <p:spPr>
              <a:xfrm flipH="1">
                <a:off x="7510791" y="3974945"/>
                <a:ext cx="438720" cy="30256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Gerade Verbindung 614"/>
              <p:cNvCxnSpPr>
                <a:stCxn id="621" idx="4"/>
                <a:endCxn id="634" idx="2"/>
              </p:cNvCxnSpPr>
              <p:nvPr/>
            </p:nvCxnSpPr>
            <p:spPr>
              <a:xfrm>
                <a:off x="7485332" y="3579386"/>
                <a:ext cx="122784" cy="449761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Gerade Verbindung 615"/>
              <p:cNvCxnSpPr>
                <a:stCxn id="634" idx="3"/>
                <a:endCxn id="622" idx="5"/>
              </p:cNvCxnSpPr>
              <p:nvPr/>
            </p:nvCxnSpPr>
            <p:spPr>
              <a:xfrm flipH="1" flipV="1">
                <a:off x="7510791" y="3948635"/>
                <a:ext cx="75463" cy="9728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Gerade Verbindung 616"/>
              <p:cNvCxnSpPr>
                <a:stCxn id="635" idx="7"/>
                <a:endCxn id="623" idx="1"/>
              </p:cNvCxnSpPr>
              <p:nvPr/>
            </p:nvCxnSpPr>
            <p:spPr>
              <a:xfrm>
                <a:off x="7281764" y="4180224"/>
                <a:ext cx="178109" cy="9728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Gerade Verbindung 617"/>
              <p:cNvCxnSpPr>
                <a:stCxn id="635" idx="1"/>
                <a:endCxn id="622" idx="3"/>
              </p:cNvCxnSpPr>
              <p:nvPr/>
            </p:nvCxnSpPr>
            <p:spPr>
              <a:xfrm flipV="1">
                <a:off x="7268585" y="3948635"/>
                <a:ext cx="191288" cy="18240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Gerade Verbindung 618"/>
              <p:cNvCxnSpPr>
                <a:stCxn id="634" idx="5"/>
                <a:endCxn id="623" idx="7"/>
              </p:cNvCxnSpPr>
              <p:nvPr/>
            </p:nvCxnSpPr>
            <p:spPr>
              <a:xfrm flipH="1">
                <a:off x="7510791" y="4095105"/>
                <a:ext cx="88642" cy="182406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Gerade Verbindung 619"/>
              <p:cNvCxnSpPr>
                <a:stCxn id="635" idx="1"/>
                <a:endCxn id="621" idx="4"/>
              </p:cNvCxnSpPr>
              <p:nvPr/>
            </p:nvCxnSpPr>
            <p:spPr>
              <a:xfrm flipV="1">
                <a:off x="7268585" y="3579386"/>
                <a:ext cx="216747" cy="551655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1" name="Ellipse 620"/>
              <p:cNvSpPr/>
              <p:nvPr/>
            </p:nvSpPr>
            <p:spPr>
              <a:xfrm>
                <a:off x="7449328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2" name="Ellipse 621"/>
              <p:cNvSpPr/>
              <p:nvPr/>
            </p:nvSpPr>
            <p:spPr>
              <a:xfrm>
                <a:off x="7449328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3" name="Ellipse 622"/>
              <p:cNvSpPr/>
              <p:nvPr/>
            </p:nvSpPr>
            <p:spPr>
              <a:xfrm>
                <a:off x="7449328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24" name="Gerade Verbindung 623"/>
              <p:cNvCxnSpPr>
                <a:stCxn id="636" idx="7"/>
                <a:endCxn id="626" idx="1"/>
              </p:cNvCxnSpPr>
              <p:nvPr/>
            </p:nvCxnSpPr>
            <p:spPr>
              <a:xfrm>
                <a:off x="6914911" y="4278522"/>
                <a:ext cx="544962" cy="3787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5" name="Gruppieren 624"/>
              <p:cNvGrpSpPr/>
              <p:nvPr/>
            </p:nvGrpSpPr>
            <p:grpSpPr>
              <a:xfrm rot="4500000">
                <a:off x="7398005" y="3507378"/>
                <a:ext cx="72008" cy="1211390"/>
                <a:chOff x="6732240" y="3507378"/>
                <a:chExt cx="72008" cy="1211390"/>
              </a:xfrm>
            </p:grpSpPr>
            <p:sp>
              <p:nvSpPr>
                <p:cNvPr id="633" name="Ellipse 632"/>
                <p:cNvSpPr/>
                <p:nvPr/>
              </p:nvSpPr>
              <p:spPr>
                <a:xfrm>
                  <a:off x="6732240" y="3507378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4" name="Ellipse 633"/>
                <p:cNvSpPr/>
                <p:nvPr/>
              </p:nvSpPr>
              <p:spPr>
                <a:xfrm>
                  <a:off x="6732240" y="3887172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5" name="Ellipse 634"/>
                <p:cNvSpPr/>
                <p:nvPr/>
              </p:nvSpPr>
              <p:spPr>
                <a:xfrm>
                  <a:off x="6732240" y="4266966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6" name="Ellipse 635"/>
                <p:cNvSpPr/>
                <p:nvPr/>
              </p:nvSpPr>
              <p:spPr>
                <a:xfrm>
                  <a:off x="6732240" y="4646760"/>
                  <a:ext cx="72008" cy="7200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626" name="Ellipse 625"/>
              <p:cNvSpPr/>
              <p:nvPr/>
            </p:nvSpPr>
            <p:spPr>
              <a:xfrm>
                <a:off x="7449328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27" name="Gerade Verbindung 626"/>
              <p:cNvCxnSpPr>
                <a:stCxn id="633" idx="5"/>
                <a:endCxn id="626" idx="7"/>
              </p:cNvCxnSpPr>
              <p:nvPr/>
            </p:nvCxnSpPr>
            <p:spPr>
              <a:xfrm flipH="1">
                <a:off x="7510791" y="3996807"/>
                <a:ext cx="455495" cy="6604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Gerade Verbindung 627"/>
              <p:cNvCxnSpPr>
                <a:stCxn id="621" idx="3"/>
                <a:endCxn id="636" idx="1"/>
              </p:cNvCxnSpPr>
              <p:nvPr/>
            </p:nvCxnSpPr>
            <p:spPr>
              <a:xfrm flipH="1">
                <a:off x="6901732" y="3568841"/>
                <a:ext cx="558141" cy="6604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Gerade Verbindung 628"/>
              <p:cNvCxnSpPr>
                <a:stCxn id="634" idx="5"/>
                <a:endCxn id="626" idx="0"/>
              </p:cNvCxnSpPr>
              <p:nvPr/>
            </p:nvCxnSpPr>
            <p:spPr>
              <a:xfrm flipH="1">
                <a:off x="7485332" y="4095105"/>
                <a:ext cx="114101" cy="55165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Gerade Verbindung 629"/>
              <p:cNvCxnSpPr>
                <a:stCxn id="635" idx="6"/>
                <a:endCxn id="626" idx="1"/>
              </p:cNvCxnSpPr>
              <p:nvPr/>
            </p:nvCxnSpPr>
            <p:spPr>
              <a:xfrm>
                <a:off x="7259902" y="4196999"/>
                <a:ext cx="199971" cy="46030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Gerade Verbindung 630"/>
              <p:cNvCxnSpPr>
                <a:stCxn id="622" idx="3"/>
                <a:endCxn id="636" idx="0"/>
              </p:cNvCxnSpPr>
              <p:nvPr/>
            </p:nvCxnSpPr>
            <p:spPr>
              <a:xfrm flipH="1">
                <a:off x="6918507" y="3948635"/>
                <a:ext cx="541366" cy="30256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Gerade Verbindung 631"/>
              <p:cNvCxnSpPr>
                <a:stCxn id="623" idx="2"/>
                <a:endCxn id="636" idx="0"/>
              </p:cNvCxnSpPr>
              <p:nvPr/>
            </p:nvCxnSpPr>
            <p:spPr>
              <a:xfrm flipH="1" flipV="1">
                <a:off x="6918507" y="4251201"/>
                <a:ext cx="530821" cy="51769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6" name="Gruppieren 575"/>
            <p:cNvGrpSpPr/>
            <p:nvPr/>
          </p:nvGrpSpPr>
          <p:grpSpPr>
            <a:xfrm>
              <a:off x="5758087" y="1546195"/>
              <a:ext cx="3455034" cy="1180688"/>
              <a:chOff x="5758087" y="1408555"/>
              <a:chExt cx="3455034" cy="1180688"/>
            </a:xfrm>
          </p:grpSpPr>
          <p:sp>
            <p:nvSpPr>
              <p:cNvPr id="604" name="Runde Klammer links 603"/>
              <p:cNvSpPr/>
              <p:nvPr/>
            </p:nvSpPr>
            <p:spPr>
              <a:xfrm rot="5400000">
                <a:off x="6598410" y="568232"/>
                <a:ext cx="46598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5" name="Runde Klammer links 604"/>
              <p:cNvSpPr/>
              <p:nvPr/>
            </p:nvSpPr>
            <p:spPr>
              <a:xfrm rot="5400000">
                <a:off x="6598959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6" name="Runde Klammer links 605"/>
              <p:cNvSpPr/>
              <p:nvPr/>
            </p:nvSpPr>
            <p:spPr>
              <a:xfrm rot="5400000">
                <a:off x="6598411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7" name="Runde Klammer links 606"/>
              <p:cNvSpPr/>
              <p:nvPr/>
            </p:nvSpPr>
            <p:spPr>
              <a:xfrm rot="5400000">
                <a:off x="6598959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8" name="Runde Klammer links 607"/>
              <p:cNvSpPr/>
              <p:nvPr/>
            </p:nvSpPr>
            <p:spPr>
              <a:xfrm rot="5400000">
                <a:off x="8325655" y="56823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9" name="Runde Klammer links 608"/>
              <p:cNvSpPr/>
              <p:nvPr/>
            </p:nvSpPr>
            <p:spPr>
              <a:xfrm rot="5400000">
                <a:off x="8326202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0" name="Runde Klammer links 609"/>
              <p:cNvSpPr/>
              <p:nvPr/>
            </p:nvSpPr>
            <p:spPr>
              <a:xfrm rot="5400000">
                <a:off x="8325654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1" name="Runde Klammer links 610"/>
              <p:cNvSpPr/>
              <p:nvPr/>
            </p:nvSpPr>
            <p:spPr>
              <a:xfrm rot="5400000">
                <a:off x="8326202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577" name="Gerade Verbindung 576"/>
            <p:cNvCxnSpPr/>
            <p:nvPr/>
          </p:nvCxnSpPr>
          <p:spPr>
            <a:xfrm>
              <a:off x="5155538" y="2382683"/>
              <a:ext cx="0" cy="185366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8" name="Gruppieren 577"/>
            <p:cNvGrpSpPr/>
            <p:nvPr/>
          </p:nvGrpSpPr>
          <p:grpSpPr>
            <a:xfrm>
              <a:off x="5757539" y="3455578"/>
              <a:ext cx="3455034" cy="1180688"/>
              <a:chOff x="5758087" y="1408555"/>
              <a:chExt cx="3455034" cy="1180688"/>
            </a:xfrm>
          </p:grpSpPr>
          <p:sp>
            <p:nvSpPr>
              <p:cNvPr id="596" name="Runde Klammer links 595"/>
              <p:cNvSpPr/>
              <p:nvPr/>
            </p:nvSpPr>
            <p:spPr>
              <a:xfrm rot="5400000">
                <a:off x="6598410" y="568232"/>
                <a:ext cx="46598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7" name="Runde Klammer links 596"/>
              <p:cNvSpPr/>
              <p:nvPr/>
            </p:nvSpPr>
            <p:spPr>
              <a:xfrm rot="5400000">
                <a:off x="6598959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8" name="Runde Klammer links 597"/>
              <p:cNvSpPr/>
              <p:nvPr/>
            </p:nvSpPr>
            <p:spPr>
              <a:xfrm rot="5400000">
                <a:off x="6598411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9" name="Runde Klammer links 598"/>
              <p:cNvSpPr/>
              <p:nvPr/>
            </p:nvSpPr>
            <p:spPr>
              <a:xfrm rot="5400000">
                <a:off x="6598959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0" name="Runde Klammer links 599"/>
              <p:cNvSpPr/>
              <p:nvPr/>
            </p:nvSpPr>
            <p:spPr>
              <a:xfrm rot="5400000">
                <a:off x="8325655" y="56823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1" name="Runde Klammer links 600"/>
              <p:cNvSpPr/>
              <p:nvPr/>
            </p:nvSpPr>
            <p:spPr>
              <a:xfrm rot="5400000">
                <a:off x="8326202" y="948028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2" name="Runde Klammer links 601"/>
              <p:cNvSpPr/>
              <p:nvPr/>
            </p:nvSpPr>
            <p:spPr>
              <a:xfrm rot="5400000">
                <a:off x="8325654" y="1325700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3" name="Runde Klammer links 602"/>
              <p:cNvSpPr/>
              <p:nvPr/>
            </p:nvSpPr>
            <p:spPr>
              <a:xfrm rot="5400000">
                <a:off x="8326202" y="1702324"/>
                <a:ext cx="46595" cy="1727243"/>
              </a:xfrm>
              <a:prstGeom prst="leftBracket">
                <a:avLst>
                  <a:gd name="adj" fmla="val 107200"/>
                </a:avLst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579" name="Gerade Verbindung 578"/>
            <p:cNvCxnSpPr/>
            <p:nvPr/>
          </p:nvCxnSpPr>
          <p:spPr>
            <a:xfrm>
              <a:off x="5522806" y="2276872"/>
              <a:ext cx="0" cy="185366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Gerade Verbindung 579"/>
            <p:cNvCxnSpPr/>
            <p:nvPr/>
          </p:nvCxnSpPr>
          <p:spPr>
            <a:xfrm>
              <a:off x="5890074" y="2175486"/>
              <a:ext cx="0" cy="185366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Gerade Verbindung 580"/>
            <p:cNvCxnSpPr/>
            <p:nvPr/>
          </p:nvCxnSpPr>
          <p:spPr>
            <a:xfrm>
              <a:off x="6257343" y="2082693"/>
              <a:ext cx="0" cy="185366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Gerade Verbindung 581"/>
            <p:cNvCxnSpPr/>
            <p:nvPr/>
          </p:nvCxnSpPr>
          <p:spPr>
            <a:xfrm>
              <a:off x="6882483" y="2376063"/>
              <a:ext cx="0" cy="185366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Gerade Verbindung 582"/>
            <p:cNvCxnSpPr/>
            <p:nvPr/>
          </p:nvCxnSpPr>
          <p:spPr>
            <a:xfrm>
              <a:off x="7249751" y="2276872"/>
              <a:ext cx="0" cy="185366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Gerade Verbindung 583"/>
            <p:cNvCxnSpPr/>
            <p:nvPr/>
          </p:nvCxnSpPr>
          <p:spPr>
            <a:xfrm>
              <a:off x="7617019" y="2168866"/>
              <a:ext cx="0" cy="185366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Gerade Verbindung 584"/>
            <p:cNvCxnSpPr/>
            <p:nvPr/>
          </p:nvCxnSpPr>
          <p:spPr>
            <a:xfrm>
              <a:off x="7984288" y="2076073"/>
              <a:ext cx="0" cy="185366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6" name="Rechteck 585"/>
            <p:cNvSpPr/>
            <p:nvPr/>
          </p:nvSpPr>
          <p:spPr>
            <a:xfrm>
              <a:off x="8388424" y="1046360"/>
              <a:ext cx="936104" cy="39604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87" name="Gerade Verbindung 586"/>
            <p:cNvCxnSpPr/>
            <p:nvPr/>
          </p:nvCxnSpPr>
          <p:spPr>
            <a:xfrm>
              <a:off x="5155538" y="4316332"/>
              <a:ext cx="0" cy="114163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Gerade Verbindung 587"/>
            <p:cNvCxnSpPr/>
            <p:nvPr/>
          </p:nvCxnSpPr>
          <p:spPr>
            <a:xfrm>
              <a:off x="5522806" y="4210521"/>
              <a:ext cx="0" cy="124744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Gerade Verbindung 588"/>
            <p:cNvCxnSpPr/>
            <p:nvPr/>
          </p:nvCxnSpPr>
          <p:spPr>
            <a:xfrm>
              <a:off x="5890074" y="4109135"/>
              <a:ext cx="0" cy="134883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Gerade Verbindung 589"/>
            <p:cNvCxnSpPr/>
            <p:nvPr/>
          </p:nvCxnSpPr>
          <p:spPr>
            <a:xfrm flipH="1">
              <a:off x="6256096" y="4016342"/>
              <a:ext cx="1247" cy="144162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Gerade Verbindung 590"/>
            <p:cNvCxnSpPr/>
            <p:nvPr/>
          </p:nvCxnSpPr>
          <p:spPr>
            <a:xfrm>
              <a:off x="6882483" y="4309712"/>
              <a:ext cx="1247" cy="114825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Gerade Verbindung 591"/>
            <p:cNvCxnSpPr/>
            <p:nvPr/>
          </p:nvCxnSpPr>
          <p:spPr>
            <a:xfrm flipH="1">
              <a:off x="7249751" y="4210521"/>
              <a:ext cx="2" cy="124744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Gerade Verbindung 592"/>
            <p:cNvCxnSpPr/>
            <p:nvPr/>
          </p:nvCxnSpPr>
          <p:spPr>
            <a:xfrm>
              <a:off x="7617019" y="4102515"/>
              <a:ext cx="416" cy="135545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Gerade Verbindung 593"/>
            <p:cNvCxnSpPr/>
            <p:nvPr/>
          </p:nvCxnSpPr>
          <p:spPr>
            <a:xfrm>
              <a:off x="7984288" y="4009722"/>
              <a:ext cx="0" cy="144824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Gerade Verbindung 594"/>
            <p:cNvCxnSpPr/>
            <p:nvPr/>
          </p:nvCxnSpPr>
          <p:spPr>
            <a:xfrm>
              <a:off x="4355976" y="5457968"/>
              <a:ext cx="4392488" cy="0"/>
            </a:xfrm>
            <a:prstGeom prst="line">
              <a:avLst/>
            </a:prstGeom>
            <a:ln w="571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2" name="Gruppieren 711"/>
          <p:cNvGrpSpPr/>
          <p:nvPr/>
        </p:nvGrpSpPr>
        <p:grpSpPr>
          <a:xfrm>
            <a:off x="4283968" y="980728"/>
            <a:ext cx="5112568" cy="4536504"/>
            <a:chOff x="4283968" y="980728"/>
            <a:chExt cx="5112568" cy="4536504"/>
          </a:xfrm>
        </p:grpSpPr>
        <p:sp>
          <p:nvSpPr>
            <p:cNvPr id="713" name="Rechteck 712"/>
            <p:cNvSpPr/>
            <p:nvPr/>
          </p:nvSpPr>
          <p:spPr>
            <a:xfrm>
              <a:off x="4283968" y="980728"/>
              <a:ext cx="5112568" cy="45365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14" name="Gerade Verbindung 713"/>
            <p:cNvCxnSpPr>
              <a:stCxn id="848" idx="3"/>
              <a:endCxn id="844" idx="5"/>
            </p:cNvCxnSpPr>
            <p:nvPr/>
          </p:nvCxnSpPr>
          <p:spPr>
            <a:xfrm flipH="1" flipV="1">
              <a:off x="5789063" y="1654256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Gerade Verbindung 714"/>
            <p:cNvCxnSpPr>
              <a:stCxn id="848" idx="4"/>
              <a:endCxn id="845" idx="6"/>
            </p:cNvCxnSpPr>
            <p:nvPr/>
          </p:nvCxnSpPr>
          <p:spPr>
            <a:xfrm flipH="1" flipV="1">
              <a:off x="5799608" y="200859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Gerade Verbindung 715"/>
            <p:cNvCxnSpPr>
              <a:stCxn id="848" idx="4"/>
              <a:endCxn id="846" idx="6"/>
            </p:cNvCxnSpPr>
            <p:nvPr/>
          </p:nvCxnSpPr>
          <p:spPr>
            <a:xfrm flipH="1">
              <a:off x="5799608" y="2198488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Gerade Verbindung 716"/>
            <p:cNvCxnSpPr>
              <a:stCxn id="844" idx="4"/>
              <a:endCxn id="849" idx="2"/>
            </p:cNvCxnSpPr>
            <p:nvPr/>
          </p:nvCxnSpPr>
          <p:spPr>
            <a:xfrm>
              <a:off x="5763604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Gerade Verbindung 717"/>
            <p:cNvCxnSpPr>
              <a:stCxn id="849" idx="3"/>
              <a:endCxn id="845" idx="5"/>
            </p:cNvCxnSpPr>
            <p:nvPr/>
          </p:nvCxnSpPr>
          <p:spPr>
            <a:xfrm flipH="1" flipV="1">
              <a:off x="5789063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Gerade Verbindung 718"/>
            <p:cNvCxnSpPr>
              <a:stCxn id="850" idx="7"/>
              <a:endCxn id="846" idx="1"/>
            </p:cNvCxnSpPr>
            <p:nvPr/>
          </p:nvCxnSpPr>
          <p:spPr>
            <a:xfrm>
              <a:off x="5599166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Gerade Verbindung 719"/>
            <p:cNvCxnSpPr>
              <a:stCxn id="850" idx="1"/>
              <a:endCxn id="845" idx="3"/>
            </p:cNvCxnSpPr>
            <p:nvPr/>
          </p:nvCxnSpPr>
          <p:spPr>
            <a:xfrm flipV="1">
              <a:off x="5599166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Gerade Verbindung 720"/>
            <p:cNvCxnSpPr>
              <a:stCxn id="849" idx="5"/>
              <a:endCxn id="846" idx="7"/>
            </p:cNvCxnSpPr>
            <p:nvPr/>
          </p:nvCxnSpPr>
          <p:spPr>
            <a:xfrm flipH="1">
              <a:off x="5789063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Gerade Verbindung 721"/>
            <p:cNvCxnSpPr>
              <a:stCxn id="850" idx="2"/>
              <a:endCxn id="844" idx="4"/>
            </p:cNvCxnSpPr>
            <p:nvPr/>
          </p:nvCxnSpPr>
          <p:spPr>
            <a:xfrm flipV="1">
              <a:off x="5573707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Gerade Verbindung 722"/>
            <p:cNvCxnSpPr>
              <a:stCxn id="851" idx="7"/>
              <a:endCxn id="847" idx="1"/>
            </p:cNvCxnSpPr>
            <p:nvPr/>
          </p:nvCxnSpPr>
          <p:spPr>
            <a:xfrm>
              <a:off x="5219372" y="2223947"/>
              <a:ext cx="518773" cy="518773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4" name="Gruppieren 723"/>
            <p:cNvGrpSpPr/>
            <p:nvPr/>
          </p:nvGrpSpPr>
          <p:grpSpPr>
            <a:xfrm rot="5400000">
              <a:off x="5727600" y="1592793"/>
              <a:ext cx="72008" cy="1211390"/>
              <a:chOff x="5005544" y="1592793"/>
              <a:chExt cx="72008" cy="1211390"/>
            </a:xfrm>
          </p:grpSpPr>
          <p:sp>
            <p:nvSpPr>
              <p:cNvPr id="848" name="Ellipse 847"/>
              <p:cNvSpPr/>
              <p:nvPr/>
            </p:nvSpPr>
            <p:spPr>
              <a:xfrm>
                <a:off x="5005544" y="1592793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9" name="Ellipse 848"/>
              <p:cNvSpPr/>
              <p:nvPr/>
            </p:nvSpPr>
            <p:spPr>
              <a:xfrm>
                <a:off x="5005544" y="1972587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0" name="Ellipse 849"/>
              <p:cNvSpPr/>
              <p:nvPr/>
            </p:nvSpPr>
            <p:spPr>
              <a:xfrm>
                <a:off x="5005544" y="2352381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1" name="Ellipse 850"/>
              <p:cNvSpPr/>
              <p:nvPr/>
            </p:nvSpPr>
            <p:spPr>
              <a:xfrm>
                <a:off x="5005544" y="2732175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25" name="Gruppieren 724"/>
            <p:cNvGrpSpPr/>
            <p:nvPr/>
          </p:nvGrpSpPr>
          <p:grpSpPr>
            <a:xfrm>
              <a:off x="5727600" y="1592793"/>
              <a:ext cx="72008" cy="1211390"/>
              <a:chOff x="5722632" y="1592793"/>
              <a:chExt cx="72008" cy="1211390"/>
            </a:xfrm>
          </p:grpSpPr>
          <p:sp>
            <p:nvSpPr>
              <p:cNvPr id="844" name="Ellipse 843"/>
              <p:cNvSpPr/>
              <p:nvPr/>
            </p:nvSpPr>
            <p:spPr>
              <a:xfrm>
                <a:off x="5722632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5" name="Ellipse 844"/>
              <p:cNvSpPr/>
              <p:nvPr/>
            </p:nvSpPr>
            <p:spPr>
              <a:xfrm>
                <a:off x="5722632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6" name="Ellipse 845"/>
              <p:cNvSpPr/>
              <p:nvPr/>
            </p:nvSpPr>
            <p:spPr>
              <a:xfrm>
                <a:off x="5722632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7" name="Ellipse 846"/>
              <p:cNvSpPr/>
              <p:nvPr/>
            </p:nvSpPr>
            <p:spPr>
              <a:xfrm>
                <a:off x="5722632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726" name="Gerade Verbindung 725"/>
            <p:cNvCxnSpPr>
              <a:stCxn id="848" idx="5"/>
              <a:endCxn id="847" idx="7"/>
            </p:cNvCxnSpPr>
            <p:nvPr/>
          </p:nvCxnSpPr>
          <p:spPr>
            <a:xfrm flipH="1">
              <a:off x="5789063" y="2223947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Gerade Verbindung 726"/>
            <p:cNvCxnSpPr>
              <a:stCxn id="844" idx="3"/>
              <a:endCxn id="851" idx="1"/>
            </p:cNvCxnSpPr>
            <p:nvPr/>
          </p:nvCxnSpPr>
          <p:spPr>
            <a:xfrm flipH="1">
              <a:off x="5219372" y="1654256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Gerade Verbindung 727"/>
            <p:cNvCxnSpPr>
              <a:stCxn id="849" idx="6"/>
              <a:endCxn id="847" idx="0"/>
            </p:cNvCxnSpPr>
            <p:nvPr/>
          </p:nvCxnSpPr>
          <p:spPr>
            <a:xfrm flipH="1">
              <a:off x="5763604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Gerade Verbindung 728"/>
            <p:cNvCxnSpPr>
              <a:stCxn id="850" idx="6"/>
              <a:endCxn id="847" idx="0"/>
            </p:cNvCxnSpPr>
            <p:nvPr/>
          </p:nvCxnSpPr>
          <p:spPr>
            <a:xfrm>
              <a:off x="5573707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Gerade Verbindung 729"/>
            <p:cNvCxnSpPr>
              <a:stCxn id="845" idx="2"/>
              <a:endCxn id="851" idx="0"/>
            </p:cNvCxnSpPr>
            <p:nvPr/>
          </p:nvCxnSpPr>
          <p:spPr>
            <a:xfrm flipH="1">
              <a:off x="5229917" y="200859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Gerade Verbindung 730"/>
            <p:cNvCxnSpPr>
              <a:stCxn id="846" idx="2"/>
              <a:endCxn id="851" idx="0"/>
            </p:cNvCxnSpPr>
            <p:nvPr/>
          </p:nvCxnSpPr>
          <p:spPr>
            <a:xfrm flipH="1" flipV="1">
              <a:off x="5229917" y="2198488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Gerade Verbindung 731"/>
            <p:cNvCxnSpPr>
              <a:stCxn id="840" idx="3"/>
              <a:endCxn id="836" idx="5"/>
            </p:cNvCxnSpPr>
            <p:nvPr/>
          </p:nvCxnSpPr>
          <p:spPr>
            <a:xfrm flipH="1" flipV="1">
              <a:off x="7507410" y="1654256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Gerade Verbindung 732"/>
            <p:cNvCxnSpPr>
              <a:stCxn id="840" idx="4"/>
              <a:endCxn id="837" idx="6"/>
            </p:cNvCxnSpPr>
            <p:nvPr/>
          </p:nvCxnSpPr>
          <p:spPr>
            <a:xfrm flipH="1" flipV="1">
              <a:off x="7517955" y="200859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Gerade Verbindung 733"/>
            <p:cNvCxnSpPr>
              <a:stCxn id="840" idx="4"/>
              <a:endCxn id="838" idx="6"/>
            </p:cNvCxnSpPr>
            <p:nvPr/>
          </p:nvCxnSpPr>
          <p:spPr>
            <a:xfrm flipH="1">
              <a:off x="7517955" y="2198488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Gerade Verbindung 734"/>
            <p:cNvCxnSpPr>
              <a:stCxn id="836" idx="4"/>
              <a:endCxn id="841" idx="2"/>
            </p:cNvCxnSpPr>
            <p:nvPr/>
          </p:nvCxnSpPr>
          <p:spPr>
            <a:xfrm>
              <a:off x="7481951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Gerade Verbindung 735"/>
            <p:cNvCxnSpPr>
              <a:stCxn id="841" idx="3"/>
              <a:endCxn id="837" idx="5"/>
            </p:cNvCxnSpPr>
            <p:nvPr/>
          </p:nvCxnSpPr>
          <p:spPr>
            <a:xfrm flipH="1" flipV="1">
              <a:off x="7507410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Gerade Verbindung 736"/>
            <p:cNvCxnSpPr>
              <a:stCxn id="842" idx="7"/>
              <a:endCxn id="838" idx="1"/>
            </p:cNvCxnSpPr>
            <p:nvPr/>
          </p:nvCxnSpPr>
          <p:spPr>
            <a:xfrm>
              <a:off x="7317513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Gerade Verbindung 737"/>
            <p:cNvCxnSpPr>
              <a:stCxn id="842" idx="1"/>
              <a:endCxn id="837" idx="3"/>
            </p:cNvCxnSpPr>
            <p:nvPr/>
          </p:nvCxnSpPr>
          <p:spPr>
            <a:xfrm flipV="1">
              <a:off x="7317513" y="203405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Gerade Verbindung 738"/>
            <p:cNvCxnSpPr>
              <a:stCxn id="841" idx="5"/>
              <a:endCxn id="838" idx="7"/>
            </p:cNvCxnSpPr>
            <p:nvPr/>
          </p:nvCxnSpPr>
          <p:spPr>
            <a:xfrm flipH="1">
              <a:off x="7507410" y="2223947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Gerade Verbindung 739"/>
            <p:cNvCxnSpPr>
              <a:stCxn id="842" idx="2"/>
              <a:endCxn id="836" idx="4"/>
            </p:cNvCxnSpPr>
            <p:nvPr/>
          </p:nvCxnSpPr>
          <p:spPr>
            <a:xfrm flipV="1">
              <a:off x="7292054" y="1664801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Gerade Verbindung 740"/>
            <p:cNvCxnSpPr>
              <a:stCxn id="843" idx="7"/>
              <a:endCxn id="839" idx="1"/>
            </p:cNvCxnSpPr>
            <p:nvPr/>
          </p:nvCxnSpPr>
          <p:spPr>
            <a:xfrm>
              <a:off x="6937719" y="2223947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2" name="Gruppieren 741"/>
            <p:cNvGrpSpPr/>
            <p:nvPr/>
          </p:nvGrpSpPr>
          <p:grpSpPr>
            <a:xfrm rot="5400000">
              <a:off x="7445947" y="1592793"/>
              <a:ext cx="72008" cy="1211390"/>
              <a:chOff x="6732240" y="1592793"/>
              <a:chExt cx="72008" cy="1211390"/>
            </a:xfrm>
          </p:grpSpPr>
          <p:sp>
            <p:nvSpPr>
              <p:cNvPr id="840" name="Ellipse 839"/>
              <p:cNvSpPr/>
              <p:nvPr/>
            </p:nvSpPr>
            <p:spPr>
              <a:xfrm>
                <a:off x="6732240" y="1592793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1" name="Ellipse 840"/>
              <p:cNvSpPr/>
              <p:nvPr/>
            </p:nvSpPr>
            <p:spPr>
              <a:xfrm>
                <a:off x="6732240" y="1972587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2" name="Ellipse 841"/>
              <p:cNvSpPr/>
              <p:nvPr/>
            </p:nvSpPr>
            <p:spPr>
              <a:xfrm>
                <a:off x="6732240" y="2352381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3" name="Ellipse 842"/>
              <p:cNvSpPr/>
              <p:nvPr/>
            </p:nvSpPr>
            <p:spPr>
              <a:xfrm>
                <a:off x="6732240" y="2732175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43" name="Gruppieren 742"/>
            <p:cNvGrpSpPr/>
            <p:nvPr/>
          </p:nvGrpSpPr>
          <p:grpSpPr>
            <a:xfrm>
              <a:off x="7445947" y="1592793"/>
              <a:ext cx="72008" cy="1211390"/>
              <a:chOff x="7449328" y="1592793"/>
              <a:chExt cx="72008" cy="1211390"/>
            </a:xfrm>
          </p:grpSpPr>
          <p:sp>
            <p:nvSpPr>
              <p:cNvPr id="836" name="Ellipse 835"/>
              <p:cNvSpPr/>
              <p:nvPr/>
            </p:nvSpPr>
            <p:spPr>
              <a:xfrm>
                <a:off x="7449328" y="159279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7" name="Ellipse 836"/>
              <p:cNvSpPr/>
              <p:nvPr/>
            </p:nvSpPr>
            <p:spPr>
              <a:xfrm>
                <a:off x="7449328" y="197258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8" name="Ellipse 837"/>
              <p:cNvSpPr/>
              <p:nvPr/>
            </p:nvSpPr>
            <p:spPr>
              <a:xfrm>
                <a:off x="7449328" y="235238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9" name="Ellipse 838"/>
              <p:cNvSpPr/>
              <p:nvPr/>
            </p:nvSpPr>
            <p:spPr>
              <a:xfrm>
                <a:off x="7449328" y="2732175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744" name="Gerade Verbindung 743"/>
            <p:cNvCxnSpPr>
              <a:stCxn id="840" idx="5"/>
              <a:endCxn id="839" idx="7"/>
            </p:cNvCxnSpPr>
            <p:nvPr/>
          </p:nvCxnSpPr>
          <p:spPr>
            <a:xfrm flipH="1">
              <a:off x="7507410" y="2223947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Gerade Verbindung 744"/>
            <p:cNvCxnSpPr>
              <a:stCxn id="836" idx="3"/>
              <a:endCxn id="843" idx="1"/>
            </p:cNvCxnSpPr>
            <p:nvPr/>
          </p:nvCxnSpPr>
          <p:spPr>
            <a:xfrm flipH="1">
              <a:off x="6937719" y="1654256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Gerade Verbindung 745"/>
            <p:cNvCxnSpPr>
              <a:stCxn id="841" idx="6"/>
              <a:endCxn id="839" idx="0"/>
            </p:cNvCxnSpPr>
            <p:nvPr/>
          </p:nvCxnSpPr>
          <p:spPr>
            <a:xfrm flipH="1">
              <a:off x="7481951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Gerade Verbindung 746"/>
            <p:cNvCxnSpPr>
              <a:stCxn id="842" idx="6"/>
              <a:endCxn id="839" idx="0"/>
            </p:cNvCxnSpPr>
            <p:nvPr/>
          </p:nvCxnSpPr>
          <p:spPr>
            <a:xfrm>
              <a:off x="7292054" y="2234492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Gerade Verbindung 747"/>
            <p:cNvCxnSpPr>
              <a:stCxn id="837" idx="2"/>
              <a:endCxn id="843" idx="0"/>
            </p:cNvCxnSpPr>
            <p:nvPr/>
          </p:nvCxnSpPr>
          <p:spPr>
            <a:xfrm flipH="1">
              <a:off x="6948264" y="200859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Gerade Verbindung 748"/>
            <p:cNvCxnSpPr>
              <a:stCxn id="838" idx="2"/>
              <a:endCxn id="843" idx="0"/>
            </p:cNvCxnSpPr>
            <p:nvPr/>
          </p:nvCxnSpPr>
          <p:spPr>
            <a:xfrm flipH="1" flipV="1">
              <a:off x="6948264" y="2198488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Gerade Verbindung 749"/>
            <p:cNvCxnSpPr>
              <a:stCxn id="832" idx="3"/>
              <a:endCxn id="828" idx="5"/>
            </p:cNvCxnSpPr>
            <p:nvPr/>
          </p:nvCxnSpPr>
          <p:spPr>
            <a:xfrm flipH="1" flipV="1">
              <a:off x="5779218" y="3568841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Gerade Verbindung 750"/>
            <p:cNvCxnSpPr>
              <a:stCxn id="832" idx="4"/>
              <a:endCxn id="829" idx="6"/>
            </p:cNvCxnSpPr>
            <p:nvPr/>
          </p:nvCxnSpPr>
          <p:spPr>
            <a:xfrm flipH="1" flipV="1">
              <a:off x="5789763" y="3923176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Gerade Verbindung 751"/>
            <p:cNvCxnSpPr>
              <a:stCxn id="832" idx="4"/>
              <a:endCxn id="830" idx="6"/>
            </p:cNvCxnSpPr>
            <p:nvPr/>
          </p:nvCxnSpPr>
          <p:spPr>
            <a:xfrm flipH="1">
              <a:off x="5789763" y="4113073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Gerade Verbindung 752"/>
            <p:cNvCxnSpPr>
              <a:stCxn id="828" idx="4"/>
              <a:endCxn id="833" idx="2"/>
            </p:cNvCxnSpPr>
            <p:nvPr/>
          </p:nvCxnSpPr>
          <p:spPr>
            <a:xfrm>
              <a:off x="5753759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Gerade Verbindung 753"/>
            <p:cNvCxnSpPr>
              <a:stCxn id="833" idx="3"/>
              <a:endCxn id="829" idx="5"/>
            </p:cNvCxnSpPr>
            <p:nvPr/>
          </p:nvCxnSpPr>
          <p:spPr>
            <a:xfrm flipH="1" flipV="1">
              <a:off x="5779218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Gerade Verbindung 754"/>
            <p:cNvCxnSpPr>
              <a:stCxn id="834" idx="7"/>
              <a:endCxn id="830" idx="1"/>
            </p:cNvCxnSpPr>
            <p:nvPr/>
          </p:nvCxnSpPr>
          <p:spPr>
            <a:xfrm>
              <a:off x="5589321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Gerade Verbindung 755"/>
            <p:cNvCxnSpPr>
              <a:stCxn id="834" idx="1"/>
              <a:endCxn id="829" idx="3"/>
            </p:cNvCxnSpPr>
            <p:nvPr/>
          </p:nvCxnSpPr>
          <p:spPr>
            <a:xfrm flipV="1">
              <a:off x="5589321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Gerade Verbindung 756"/>
            <p:cNvCxnSpPr>
              <a:stCxn id="833" idx="5"/>
              <a:endCxn id="830" idx="7"/>
            </p:cNvCxnSpPr>
            <p:nvPr/>
          </p:nvCxnSpPr>
          <p:spPr>
            <a:xfrm flipH="1">
              <a:off x="5779218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Gerade Verbindung 757"/>
            <p:cNvCxnSpPr>
              <a:stCxn id="834" idx="2"/>
              <a:endCxn id="828" idx="4"/>
            </p:cNvCxnSpPr>
            <p:nvPr/>
          </p:nvCxnSpPr>
          <p:spPr>
            <a:xfrm flipV="1">
              <a:off x="5563862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Gerade Verbindung 758"/>
            <p:cNvCxnSpPr>
              <a:stCxn id="835" idx="7"/>
              <a:endCxn id="831" idx="1"/>
            </p:cNvCxnSpPr>
            <p:nvPr/>
          </p:nvCxnSpPr>
          <p:spPr>
            <a:xfrm>
              <a:off x="5209527" y="4138532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0" name="Gruppieren 759"/>
            <p:cNvGrpSpPr/>
            <p:nvPr/>
          </p:nvGrpSpPr>
          <p:grpSpPr>
            <a:xfrm rot="5400000">
              <a:off x="5717755" y="3507378"/>
              <a:ext cx="72008" cy="1211390"/>
              <a:chOff x="5005544" y="3507378"/>
              <a:chExt cx="72008" cy="1211390"/>
            </a:xfrm>
          </p:grpSpPr>
          <p:sp>
            <p:nvSpPr>
              <p:cNvPr id="832" name="Ellipse 831"/>
              <p:cNvSpPr/>
              <p:nvPr/>
            </p:nvSpPr>
            <p:spPr>
              <a:xfrm>
                <a:off x="5005544" y="3507378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3" name="Ellipse 832"/>
              <p:cNvSpPr/>
              <p:nvPr/>
            </p:nvSpPr>
            <p:spPr>
              <a:xfrm>
                <a:off x="5005544" y="3887172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4" name="Ellipse 833"/>
              <p:cNvSpPr/>
              <p:nvPr/>
            </p:nvSpPr>
            <p:spPr>
              <a:xfrm>
                <a:off x="5005544" y="4266966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5" name="Ellipse 834"/>
              <p:cNvSpPr/>
              <p:nvPr/>
            </p:nvSpPr>
            <p:spPr>
              <a:xfrm>
                <a:off x="5005544" y="4646760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61" name="Gruppieren 760"/>
            <p:cNvGrpSpPr/>
            <p:nvPr/>
          </p:nvGrpSpPr>
          <p:grpSpPr>
            <a:xfrm>
              <a:off x="5717755" y="3507378"/>
              <a:ext cx="72008" cy="1211390"/>
              <a:chOff x="5722632" y="3507378"/>
              <a:chExt cx="72008" cy="1211390"/>
            </a:xfrm>
          </p:grpSpPr>
          <p:sp>
            <p:nvSpPr>
              <p:cNvPr id="828" name="Ellipse 827"/>
              <p:cNvSpPr/>
              <p:nvPr/>
            </p:nvSpPr>
            <p:spPr>
              <a:xfrm>
                <a:off x="5722632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9" name="Ellipse 828"/>
              <p:cNvSpPr/>
              <p:nvPr/>
            </p:nvSpPr>
            <p:spPr>
              <a:xfrm>
                <a:off x="5722632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0" name="Ellipse 829"/>
              <p:cNvSpPr/>
              <p:nvPr/>
            </p:nvSpPr>
            <p:spPr>
              <a:xfrm>
                <a:off x="5722632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1" name="Ellipse 830"/>
              <p:cNvSpPr/>
              <p:nvPr/>
            </p:nvSpPr>
            <p:spPr>
              <a:xfrm>
                <a:off x="5722632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762" name="Gerade Verbindung 761"/>
            <p:cNvCxnSpPr>
              <a:stCxn id="832" idx="5"/>
              <a:endCxn id="831" idx="7"/>
            </p:cNvCxnSpPr>
            <p:nvPr/>
          </p:nvCxnSpPr>
          <p:spPr>
            <a:xfrm flipH="1">
              <a:off x="5779218" y="4138532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Gerade Verbindung 762"/>
            <p:cNvCxnSpPr>
              <a:stCxn id="828" idx="3"/>
              <a:endCxn id="835" idx="1"/>
            </p:cNvCxnSpPr>
            <p:nvPr/>
          </p:nvCxnSpPr>
          <p:spPr>
            <a:xfrm flipH="1">
              <a:off x="5209527" y="3568841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Gerade Verbindung 763"/>
            <p:cNvCxnSpPr>
              <a:stCxn id="833" idx="6"/>
              <a:endCxn id="831" idx="0"/>
            </p:cNvCxnSpPr>
            <p:nvPr/>
          </p:nvCxnSpPr>
          <p:spPr>
            <a:xfrm flipH="1">
              <a:off x="5753759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Gerade Verbindung 764"/>
            <p:cNvCxnSpPr>
              <a:stCxn id="834" idx="6"/>
              <a:endCxn id="831" idx="0"/>
            </p:cNvCxnSpPr>
            <p:nvPr/>
          </p:nvCxnSpPr>
          <p:spPr>
            <a:xfrm>
              <a:off x="5563862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Gerade Verbindung 765"/>
            <p:cNvCxnSpPr>
              <a:stCxn id="829" idx="2"/>
              <a:endCxn id="835" idx="0"/>
            </p:cNvCxnSpPr>
            <p:nvPr/>
          </p:nvCxnSpPr>
          <p:spPr>
            <a:xfrm flipH="1">
              <a:off x="5220072" y="3923176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Gerade Verbindung 766"/>
            <p:cNvCxnSpPr>
              <a:stCxn id="830" idx="2"/>
              <a:endCxn id="835" idx="0"/>
            </p:cNvCxnSpPr>
            <p:nvPr/>
          </p:nvCxnSpPr>
          <p:spPr>
            <a:xfrm flipH="1" flipV="1">
              <a:off x="5220072" y="4113073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Gerade Verbindung 767"/>
            <p:cNvCxnSpPr>
              <a:stCxn id="824" idx="3"/>
              <a:endCxn id="820" idx="5"/>
            </p:cNvCxnSpPr>
            <p:nvPr/>
          </p:nvCxnSpPr>
          <p:spPr>
            <a:xfrm flipH="1" flipV="1">
              <a:off x="7507410" y="3568841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Gerade Verbindung 768"/>
            <p:cNvCxnSpPr>
              <a:stCxn id="824" idx="4"/>
              <a:endCxn id="821" idx="6"/>
            </p:cNvCxnSpPr>
            <p:nvPr/>
          </p:nvCxnSpPr>
          <p:spPr>
            <a:xfrm flipH="1" flipV="1">
              <a:off x="7517955" y="3923176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Gerade Verbindung 769"/>
            <p:cNvCxnSpPr>
              <a:stCxn id="824" idx="4"/>
              <a:endCxn id="822" idx="6"/>
            </p:cNvCxnSpPr>
            <p:nvPr/>
          </p:nvCxnSpPr>
          <p:spPr>
            <a:xfrm flipH="1">
              <a:off x="7517955" y="4113073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Gerade Verbindung 770"/>
            <p:cNvCxnSpPr>
              <a:stCxn id="820" idx="4"/>
              <a:endCxn id="825" idx="2"/>
            </p:cNvCxnSpPr>
            <p:nvPr/>
          </p:nvCxnSpPr>
          <p:spPr>
            <a:xfrm>
              <a:off x="7481951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Gerade Verbindung 771"/>
            <p:cNvCxnSpPr>
              <a:stCxn id="825" idx="3"/>
              <a:endCxn id="821" idx="5"/>
            </p:cNvCxnSpPr>
            <p:nvPr/>
          </p:nvCxnSpPr>
          <p:spPr>
            <a:xfrm flipH="1" flipV="1">
              <a:off x="7507410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Gerade Verbindung 772"/>
            <p:cNvCxnSpPr>
              <a:stCxn id="826" idx="7"/>
              <a:endCxn id="822" idx="1"/>
            </p:cNvCxnSpPr>
            <p:nvPr/>
          </p:nvCxnSpPr>
          <p:spPr>
            <a:xfrm>
              <a:off x="7317513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Gerade Verbindung 773"/>
            <p:cNvCxnSpPr>
              <a:stCxn id="826" idx="1"/>
              <a:endCxn id="821" idx="3"/>
            </p:cNvCxnSpPr>
            <p:nvPr/>
          </p:nvCxnSpPr>
          <p:spPr>
            <a:xfrm flipV="1">
              <a:off x="7317513" y="394863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Gerade Verbindung 774"/>
            <p:cNvCxnSpPr>
              <a:stCxn id="825" idx="5"/>
              <a:endCxn id="822" idx="7"/>
            </p:cNvCxnSpPr>
            <p:nvPr/>
          </p:nvCxnSpPr>
          <p:spPr>
            <a:xfrm flipH="1">
              <a:off x="7507410" y="4138532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Gerade Verbindung 775"/>
            <p:cNvCxnSpPr>
              <a:stCxn id="826" idx="2"/>
              <a:endCxn id="820" idx="4"/>
            </p:cNvCxnSpPr>
            <p:nvPr/>
          </p:nvCxnSpPr>
          <p:spPr>
            <a:xfrm flipV="1">
              <a:off x="7292054" y="3579386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Gerade Verbindung 776"/>
            <p:cNvCxnSpPr>
              <a:stCxn id="827" idx="7"/>
              <a:endCxn id="823" idx="1"/>
            </p:cNvCxnSpPr>
            <p:nvPr/>
          </p:nvCxnSpPr>
          <p:spPr>
            <a:xfrm>
              <a:off x="6937719" y="4138532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8" name="Gruppieren 777"/>
            <p:cNvGrpSpPr/>
            <p:nvPr/>
          </p:nvGrpSpPr>
          <p:grpSpPr>
            <a:xfrm rot="5400000">
              <a:off x="7445947" y="3507378"/>
              <a:ext cx="72008" cy="1211390"/>
              <a:chOff x="6732240" y="3507378"/>
              <a:chExt cx="72008" cy="1211390"/>
            </a:xfrm>
          </p:grpSpPr>
          <p:sp>
            <p:nvSpPr>
              <p:cNvPr id="824" name="Ellipse 823"/>
              <p:cNvSpPr/>
              <p:nvPr/>
            </p:nvSpPr>
            <p:spPr>
              <a:xfrm>
                <a:off x="6732240" y="3507378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5" name="Ellipse 824"/>
              <p:cNvSpPr/>
              <p:nvPr/>
            </p:nvSpPr>
            <p:spPr>
              <a:xfrm>
                <a:off x="6732240" y="3887172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6" name="Ellipse 825"/>
              <p:cNvSpPr/>
              <p:nvPr/>
            </p:nvSpPr>
            <p:spPr>
              <a:xfrm>
                <a:off x="6732240" y="4266966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7" name="Ellipse 826"/>
              <p:cNvSpPr/>
              <p:nvPr/>
            </p:nvSpPr>
            <p:spPr>
              <a:xfrm>
                <a:off x="6732240" y="4646760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79" name="Gruppieren 778"/>
            <p:cNvGrpSpPr/>
            <p:nvPr/>
          </p:nvGrpSpPr>
          <p:grpSpPr>
            <a:xfrm>
              <a:off x="7445947" y="3507378"/>
              <a:ext cx="72008" cy="1211390"/>
              <a:chOff x="7449328" y="3507378"/>
              <a:chExt cx="72008" cy="1211390"/>
            </a:xfrm>
          </p:grpSpPr>
          <p:sp>
            <p:nvSpPr>
              <p:cNvPr id="820" name="Ellipse 819"/>
              <p:cNvSpPr/>
              <p:nvPr/>
            </p:nvSpPr>
            <p:spPr>
              <a:xfrm>
                <a:off x="7449328" y="3507378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1" name="Ellipse 820"/>
              <p:cNvSpPr/>
              <p:nvPr/>
            </p:nvSpPr>
            <p:spPr>
              <a:xfrm>
                <a:off x="7449328" y="388717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2" name="Ellipse 821"/>
              <p:cNvSpPr/>
              <p:nvPr/>
            </p:nvSpPr>
            <p:spPr>
              <a:xfrm>
                <a:off x="7449328" y="4266966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3" name="Ellipse 822"/>
              <p:cNvSpPr/>
              <p:nvPr/>
            </p:nvSpPr>
            <p:spPr>
              <a:xfrm>
                <a:off x="7449328" y="464676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780" name="Gerade Verbindung 779"/>
            <p:cNvCxnSpPr>
              <a:stCxn id="824" idx="5"/>
              <a:endCxn id="823" idx="7"/>
            </p:cNvCxnSpPr>
            <p:nvPr/>
          </p:nvCxnSpPr>
          <p:spPr>
            <a:xfrm flipH="1">
              <a:off x="7507410" y="4138532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Gerade Verbindung 780"/>
            <p:cNvCxnSpPr>
              <a:stCxn id="820" idx="3"/>
              <a:endCxn id="827" idx="1"/>
            </p:cNvCxnSpPr>
            <p:nvPr/>
          </p:nvCxnSpPr>
          <p:spPr>
            <a:xfrm flipH="1">
              <a:off x="6937719" y="3568841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Gerade Verbindung 781"/>
            <p:cNvCxnSpPr>
              <a:stCxn id="825" idx="6"/>
              <a:endCxn id="823" idx="0"/>
            </p:cNvCxnSpPr>
            <p:nvPr/>
          </p:nvCxnSpPr>
          <p:spPr>
            <a:xfrm flipH="1">
              <a:off x="7481951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Gerade Verbindung 782"/>
            <p:cNvCxnSpPr>
              <a:stCxn id="826" idx="6"/>
              <a:endCxn id="823" idx="0"/>
            </p:cNvCxnSpPr>
            <p:nvPr/>
          </p:nvCxnSpPr>
          <p:spPr>
            <a:xfrm>
              <a:off x="7292054" y="4149077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Gerade Verbindung 783"/>
            <p:cNvCxnSpPr>
              <a:stCxn id="821" idx="2"/>
              <a:endCxn id="827" idx="0"/>
            </p:cNvCxnSpPr>
            <p:nvPr/>
          </p:nvCxnSpPr>
          <p:spPr>
            <a:xfrm flipH="1">
              <a:off x="6948264" y="3923176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Gerade Verbindung 784"/>
            <p:cNvCxnSpPr>
              <a:stCxn id="822" idx="2"/>
              <a:endCxn id="827" idx="0"/>
            </p:cNvCxnSpPr>
            <p:nvPr/>
          </p:nvCxnSpPr>
          <p:spPr>
            <a:xfrm flipH="1" flipV="1">
              <a:off x="6948264" y="4113073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Gerade Verbindung 785"/>
            <p:cNvCxnSpPr/>
            <p:nvPr/>
          </p:nvCxnSpPr>
          <p:spPr>
            <a:xfrm>
              <a:off x="4355976" y="5457968"/>
              <a:ext cx="4392488" cy="0"/>
            </a:xfrm>
            <a:prstGeom prst="line">
              <a:avLst/>
            </a:prstGeom>
            <a:ln w="571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Gerade Verbindung 786"/>
            <p:cNvCxnSpPr/>
            <p:nvPr/>
          </p:nvCxnSpPr>
          <p:spPr>
            <a:xfrm flipH="1">
              <a:off x="5190611" y="2223947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Gerade Verbindung 787"/>
            <p:cNvCxnSpPr/>
            <p:nvPr/>
          </p:nvCxnSpPr>
          <p:spPr>
            <a:xfrm flipH="1">
              <a:off x="5569747" y="2231977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Gerade Verbindung 788"/>
            <p:cNvCxnSpPr/>
            <p:nvPr/>
          </p:nvCxnSpPr>
          <p:spPr>
            <a:xfrm flipH="1">
              <a:off x="5948883" y="2234492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Gerade Verbindung 789"/>
            <p:cNvCxnSpPr/>
            <p:nvPr/>
          </p:nvCxnSpPr>
          <p:spPr>
            <a:xfrm flipH="1">
              <a:off x="6328019" y="2242519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Gerade Verbindung 790"/>
            <p:cNvCxnSpPr/>
            <p:nvPr/>
          </p:nvCxnSpPr>
          <p:spPr>
            <a:xfrm flipH="1">
              <a:off x="6914234" y="2229249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Gerade Verbindung 791"/>
            <p:cNvCxnSpPr/>
            <p:nvPr/>
          </p:nvCxnSpPr>
          <p:spPr>
            <a:xfrm flipH="1">
              <a:off x="7293370" y="2237279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Gerade Verbindung 792"/>
            <p:cNvCxnSpPr/>
            <p:nvPr/>
          </p:nvCxnSpPr>
          <p:spPr>
            <a:xfrm flipH="1">
              <a:off x="7672506" y="2239794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Gerade Verbindung 793"/>
            <p:cNvCxnSpPr/>
            <p:nvPr/>
          </p:nvCxnSpPr>
          <p:spPr>
            <a:xfrm flipH="1">
              <a:off x="8051642" y="2247821"/>
              <a:ext cx="1" cy="1845095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Gerade Verbindung 794"/>
            <p:cNvCxnSpPr/>
            <p:nvPr/>
          </p:nvCxnSpPr>
          <p:spPr>
            <a:xfrm flipH="1">
              <a:off x="5184068" y="4149785"/>
              <a:ext cx="1975" cy="13081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Gerade Verbindung 795"/>
            <p:cNvCxnSpPr/>
            <p:nvPr/>
          </p:nvCxnSpPr>
          <p:spPr>
            <a:xfrm>
              <a:off x="5565179" y="4157815"/>
              <a:ext cx="0" cy="130015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Gerade Verbindung 796"/>
            <p:cNvCxnSpPr/>
            <p:nvPr/>
          </p:nvCxnSpPr>
          <p:spPr>
            <a:xfrm flipH="1">
              <a:off x="5943656" y="4160330"/>
              <a:ext cx="659" cy="129763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Gerade Verbindung 797"/>
            <p:cNvCxnSpPr>
              <a:stCxn id="832" idx="6"/>
            </p:cNvCxnSpPr>
            <p:nvPr/>
          </p:nvCxnSpPr>
          <p:spPr>
            <a:xfrm>
              <a:off x="6323450" y="4149077"/>
              <a:ext cx="0" cy="130889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Gerade Verbindung 798"/>
            <p:cNvCxnSpPr/>
            <p:nvPr/>
          </p:nvCxnSpPr>
          <p:spPr>
            <a:xfrm flipH="1">
              <a:off x="6910451" y="4149785"/>
              <a:ext cx="1975" cy="13081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Gerade Verbindung 799"/>
            <p:cNvCxnSpPr/>
            <p:nvPr/>
          </p:nvCxnSpPr>
          <p:spPr>
            <a:xfrm>
              <a:off x="7291562" y="4157815"/>
              <a:ext cx="0" cy="130015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Gerade Verbindung 800"/>
            <p:cNvCxnSpPr/>
            <p:nvPr/>
          </p:nvCxnSpPr>
          <p:spPr>
            <a:xfrm flipH="1">
              <a:off x="7670039" y="4160330"/>
              <a:ext cx="659" cy="129763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Gerade Verbindung 801"/>
            <p:cNvCxnSpPr/>
            <p:nvPr/>
          </p:nvCxnSpPr>
          <p:spPr>
            <a:xfrm>
              <a:off x="8049833" y="4149077"/>
              <a:ext cx="0" cy="130889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Gerade Verbindung 802"/>
            <p:cNvCxnSpPr>
              <a:stCxn id="844" idx="6"/>
              <a:endCxn id="836" idx="2"/>
            </p:cNvCxnSpPr>
            <p:nvPr/>
          </p:nvCxnSpPr>
          <p:spPr>
            <a:xfrm>
              <a:off x="5799608" y="1628797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Gerade Verbindung 803"/>
            <p:cNvCxnSpPr/>
            <p:nvPr/>
          </p:nvCxnSpPr>
          <p:spPr>
            <a:xfrm>
              <a:off x="5799607" y="2008591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Gerade Verbindung 804"/>
            <p:cNvCxnSpPr/>
            <p:nvPr/>
          </p:nvCxnSpPr>
          <p:spPr>
            <a:xfrm>
              <a:off x="5810153" y="2388385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Gerade Verbindung 805"/>
            <p:cNvCxnSpPr/>
            <p:nvPr/>
          </p:nvCxnSpPr>
          <p:spPr>
            <a:xfrm>
              <a:off x="5810153" y="2768179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Gerade Verbindung 806"/>
            <p:cNvCxnSpPr/>
            <p:nvPr/>
          </p:nvCxnSpPr>
          <p:spPr>
            <a:xfrm>
              <a:off x="5789063" y="354338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Gerade Verbindung 807"/>
            <p:cNvCxnSpPr/>
            <p:nvPr/>
          </p:nvCxnSpPr>
          <p:spPr>
            <a:xfrm>
              <a:off x="5789062" y="3923176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Gerade Verbindung 808"/>
            <p:cNvCxnSpPr/>
            <p:nvPr/>
          </p:nvCxnSpPr>
          <p:spPr>
            <a:xfrm>
              <a:off x="5799608" y="430297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Gerade Verbindung 809"/>
            <p:cNvCxnSpPr/>
            <p:nvPr/>
          </p:nvCxnSpPr>
          <p:spPr>
            <a:xfrm>
              <a:off x="5799608" y="468276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Gerade Verbindung 810"/>
            <p:cNvCxnSpPr/>
            <p:nvPr/>
          </p:nvCxnSpPr>
          <p:spPr>
            <a:xfrm>
              <a:off x="7507410" y="1631169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Gerade Verbindung 811"/>
            <p:cNvCxnSpPr/>
            <p:nvPr/>
          </p:nvCxnSpPr>
          <p:spPr>
            <a:xfrm>
              <a:off x="7507409" y="2010963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Gerade Verbindung 812"/>
            <p:cNvCxnSpPr/>
            <p:nvPr/>
          </p:nvCxnSpPr>
          <p:spPr>
            <a:xfrm>
              <a:off x="7517955" y="2390757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Gerade Verbindung 813"/>
            <p:cNvCxnSpPr/>
            <p:nvPr/>
          </p:nvCxnSpPr>
          <p:spPr>
            <a:xfrm>
              <a:off x="7517955" y="2770551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Gerade Verbindung 814"/>
            <p:cNvCxnSpPr/>
            <p:nvPr/>
          </p:nvCxnSpPr>
          <p:spPr>
            <a:xfrm>
              <a:off x="7523628" y="354338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Gerade Verbindung 815"/>
            <p:cNvCxnSpPr/>
            <p:nvPr/>
          </p:nvCxnSpPr>
          <p:spPr>
            <a:xfrm>
              <a:off x="7523627" y="3923176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Gerade Verbindung 816"/>
            <p:cNvCxnSpPr/>
            <p:nvPr/>
          </p:nvCxnSpPr>
          <p:spPr>
            <a:xfrm>
              <a:off x="7534173" y="430297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Gerade Verbindung 817"/>
            <p:cNvCxnSpPr/>
            <p:nvPr/>
          </p:nvCxnSpPr>
          <p:spPr>
            <a:xfrm>
              <a:off x="7534173" y="468276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" name="Rechteck 818"/>
            <p:cNvSpPr/>
            <p:nvPr/>
          </p:nvSpPr>
          <p:spPr>
            <a:xfrm>
              <a:off x="8388424" y="1046360"/>
              <a:ext cx="936104" cy="39604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52" name="Textplatzhalter 1"/>
          <p:cNvSpPr txBox="1">
            <a:spLocks/>
          </p:cNvSpPr>
          <p:nvPr/>
        </p:nvSpPr>
        <p:spPr>
          <a:xfrm>
            <a:off x="486000" y="1591200"/>
            <a:ext cx="3960000" cy="43380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Not all </a:t>
            </a:r>
            <a:r>
              <a:rPr lang="de-DE" dirty="0" err="1" smtClean="0"/>
              <a:t>Qubits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endParaRPr lang="de-DE" dirty="0" smtClean="0"/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realise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r>
              <a:rPr lang="de-DE" dirty="0" smtClean="0"/>
              <a:t>?</a:t>
            </a:r>
          </a:p>
          <a:p>
            <a:r>
              <a:rPr lang="de-DE" dirty="0" smtClean="0"/>
              <a:t>Solution: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Connection via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qubits</a:t>
            </a:r>
            <a:endParaRPr lang="de-DE" dirty="0" smtClean="0"/>
          </a:p>
          <a:p>
            <a:pPr lvl="1"/>
            <a:r>
              <a:rPr lang="de-DE" dirty="0" err="1" smtClean="0"/>
              <a:t>Representation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i="1" dirty="0" err="1" smtClean="0"/>
              <a:t>logical</a:t>
            </a:r>
            <a:r>
              <a:rPr lang="de-DE" dirty="0" smtClean="0"/>
              <a:t> </a:t>
            </a:r>
            <a:r>
              <a:rPr lang="de-DE" dirty="0" err="1" smtClean="0"/>
              <a:t>qubit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qubits</a:t>
            </a:r>
            <a:endParaRPr lang="de-DE" dirty="0"/>
          </a:p>
        </p:txBody>
      </p:sp>
      <p:grpSp>
        <p:nvGrpSpPr>
          <p:cNvPr id="859" name="Gruppieren 858"/>
          <p:cNvGrpSpPr/>
          <p:nvPr/>
        </p:nvGrpSpPr>
        <p:grpSpPr>
          <a:xfrm>
            <a:off x="5147364" y="2157241"/>
            <a:ext cx="585265" cy="1991279"/>
            <a:chOff x="5211486" y="2056162"/>
            <a:chExt cx="585265" cy="1991279"/>
          </a:xfrm>
        </p:grpSpPr>
        <p:cxnSp>
          <p:nvCxnSpPr>
            <p:cNvPr id="860" name="Gerade Verbindung 859"/>
            <p:cNvCxnSpPr>
              <a:stCxn id="866" idx="1"/>
              <a:endCxn id="863" idx="5"/>
            </p:cNvCxnSpPr>
            <p:nvPr/>
          </p:nvCxnSpPr>
          <p:spPr>
            <a:xfrm flipH="1" flipV="1">
              <a:off x="5280192" y="2117625"/>
              <a:ext cx="516559" cy="524471"/>
            </a:xfrm>
            <a:prstGeom prst="line">
              <a:avLst/>
            </a:prstGeom>
            <a:ln w="28575">
              <a:solidFill>
                <a:srgbClr val="92D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Gerade Verbindung 860"/>
            <p:cNvCxnSpPr>
              <a:stCxn id="864" idx="7"/>
              <a:endCxn id="867" idx="3"/>
            </p:cNvCxnSpPr>
            <p:nvPr/>
          </p:nvCxnSpPr>
          <p:spPr>
            <a:xfrm flipV="1">
              <a:off x="5272949" y="3467763"/>
              <a:ext cx="518772" cy="518215"/>
            </a:xfrm>
            <a:prstGeom prst="line">
              <a:avLst/>
            </a:prstGeom>
            <a:ln w="28575">
              <a:solidFill>
                <a:srgbClr val="92D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Gerade Verbindung 861"/>
            <p:cNvCxnSpPr>
              <a:endCxn id="864" idx="0"/>
            </p:cNvCxnSpPr>
            <p:nvPr/>
          </p:nvCxnSpPr>
          <p:spPr>
            <a:xfrm flipH="1">
              <a:off x="5247490" y="2133413"/>
              <a:ext cx="10545" cy="1842020"/>
            </a:xfrm>
            <a:prstGeom prst="line">
              <a:avLst/>
            </a:prstGeom>
            <a:ln w="28575">
              <a:solidFill>
                <a:srgbClr val="92D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3" name="Ellipse 862"/>
            <p:cNvSpPr/>
            <p:nvPr/>
          </p:nvSpPr>
          <p:spPr>
            <a:xfrm>
              <a:off x="5218729" y="2056162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4" name="Ellipse 863"/>
            <p:cNvSpPr/>
            <p:nvPr/>
          </p:nvSpPr>
          <p:spPr>
            <a:xfrm>
              <a:off x="5211486" y="3975433"/>
              <a:ext cx="72008" cy="7200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65" name="Gruppieren 864"/>
          <p:cNvGrpSpPr/>
          <p:nvPr/>
        </p:nvGrpSpPr>
        <p:grpSpPr>
          <a:xfrm>
            <a:off x="5717054" y="2732630"/>
            <a:ext cx="77038" cy="846757"/>
            <a:chOff x="5717054" y="2594990"/>
            <a:chExt cx="77038" cy="846757"/>
          </a:xfrm>
        </p:grpSpPr>
        <p:sp>
          <p:nvSpPr>
            <p:cNvPr id="866" name="Ellipse 865"/>
            <p:cNvSpPr/>
            <p:nvPr/>
          </p:nvSpPr>
          <p:spPr>
            <a:xfrm>
              <a:off x="5722084" y="2594990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7" name="Ellipse 866"/>
            <p:cNvSpPr/>
            <p:nvPr/>
          </p:nvSpPr>
          <p:spPr>
            <a:xfrm>
              <a:off x="5717054" y="3369739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68" name="Gruppieren 867"/>
          <p:cNvGrpSpPr/>
          <p:nvPr/>
        </p:nvGrpSpPr>
        <p:grpSpPr>
          <a:xfrm>
            <a:off x="5152636" y="2161929"/>
            <a:ext cx="579993" cy="1992453"/>
            <a:chOff x="5421650" y="2061831"/>
            <a:chExt cx="579993" cy="1992453"/>
          </a:xfrm>
        </p:grpSpPr>
        <p:cxnSp>
          <p:nvCxnSpPr>
            <p:cNvPr id="869" name="Gerade Verbindung 868"/>
            <p:cNvCxnSpPr>
              <a:stCxn id="866" idx="1"/>
              <a:endCxn id="871" idx="5"/>
            </p:cNvCxnSpPr>
            <p:nvPr/>
          </p:nvCxnSpPr>
          <p:spPr>
            <a:xfrm flipH="1" flipV="1">
              <a:off x="5488386" y="2123294"/>
              <a:ext cx="513257" cy="519783"/>
            </a:xfrm>
            <a:prstGeom prst="line">
              <a:avLst/>
            </a:prstGeom>
            <a:ln w="28575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0" name="Gerade Verbindung 869"/>
            <p:cNvCxnSpPr>
              <a:stCxn id="867" idx="3"/>
            </p:cNvCxnSpPr>
            <p:nvPr/>
          </p:nvCxnSpPr>
          <p:spPr>
            <a:xfrm flipH="1">
              <a:off x="5478541" y="3468744"/>
              <a:ext cx="518072" cy="518772"/>
            </a:xfrm>
            <a:prstGeom prst="line">
              <a:avLst/>
            </a:prstGeom>
            <a:ln w="28575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1" name="Ellipse 870"/>
            <p:cNvSpPr/>
            <p:nvPr/>
          </p:nvSpPr>
          <p:spPr>
            <a:xfrm>
              <a:off x="5426923" y="2061831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2" name="Ellipse 871"/>
            <p:cNvSpPr/>
            <p:nvPr/>
          </p:nvSpPr>
          <p:spPr>
            <a:xfrm>
              <a:off x="5421650" y="3982276"/>
              <a:ext cx="72008" cy="72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873" name="Gerade Verbindung 872"/>
          <p:cNvCxnSpPr/>
          <p:nvPr/>
        </p:nvCxnSpPr>
        <p:spPr>
          <a:xfrm flipH="1">
            <a:off x="5753058" y="2804638"/>
            <a:ext cx="5030" cy="702741"/>
          </a:xfrm>
          <a:prstGeom prst="line">
            <a:avLst/>
          </a:prstGeom>
          <a:ln w="190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mph" presetSubtype="2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Rule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implementing</a:t>
            </a:r>
            <a:r>
              <a:rPr lang="de-DE" dirty="0" smtClean="0"/>
              <a:t> a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onto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D-Wave </a:t>
            </a:r>
            <a:r>
              <a:rPr lang="de-DE" dirty="0" err="1" smtClean="0"/>
              <a:t>hardware</a:t>
            </a:r>
            <a:r>
              <a:rPr lang="de-DE" dirty="0" smtClean="0"/>
              <a:t>: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Overcome</a:t>
            </a:r>
            <a:r>
              <a:rPr lang="de-DE" dirty="0" smtClean="0"/>
              <a:t> </a:t>
            </a:r>
            <a:r>
              <a:rPr lang="de-DE" dirty="0" err="1" smtClean="0"/>
              <a:t>connectivity</a:t>
            </a:r>
            <a:r>
              <a:rPr lang="de-DE" dirty="0" smtClean="0"/>
              <a:t> </a:t>
            </a:r>
            <a:r>
              <a:rPr lang="de-DE" dirty="0" err="1" smtClean="0"/>
              <a:t>limitation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29622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618259" y="54579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Source: D-Wave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Sys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. Simulator Software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Documentation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/>
          <p:cNvGrpSpPr/>
          <p:nvPr/>
        </p:nvGrpSpPr>
        <p:grpSpPr>
          <a:xfrm>
            <a:off x="3324636" y="2846727"/>
            <a:ext cx="2513276" cy="930638"/>
            <a:chOff x="3358525" y="2838422"/>
            <a:chExt cx="2513276" cy="930638"/>
          </a:xfrm>
        </p:grpSpPr>
        <p:cxnSp>
          <p:nvCxnSpPr>
            <p:cNvPr id="31" name="Gerade Verbindung 30"/>
            <p:cNvCxnSpPr/>
            <p:nvPr/>
          </p:nvCxnSpPr>
          <p:spPr>
            <a:xfrm flipV="1">
              <a:off x="3358525" y="2838422"/>
              <a:ext cx="2513276" cy="9306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>
              <a:off x="4488980" y="2838422"/>
              <a:ext cx="352274" cy="889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platzhalter 32"/>
          <p:cNvSpPr>
            <a:spLocks noGrp="1"/>
          </p:cNvSpPr>
          <p:nvPr>
            <p:ph type="body" sz="quarter" idx="12"/>
          </p:nvPr>
        </p:nvSpPr>
        <p:spPr>
          <a:xfrm>
            <a:off x="529163" y="1602841"/>
            <a:ext cx="3520772" cy="344353"/>
          </a:xfrm>
        </p:spPr>
        <p:txBody>
          <a:bodyPr/>
          <a:lstStyle/>
          <a:p>
            <a:r>
              <a:rPr lang="de-DE" dirty="0" smtClean="0"/>
              <a:t>Find </a:t>
            </a:r>
            <a:r>
              <a:rPr lang="de-DE" dirty="0" err="1" smtClean="0"/>
              <a:t>largest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subgraph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Maximum Clique </a:t>
            </a:r>
            <a:r>
              <a:rPr lang="de-DE" dirty="0" err="1" smtClean="0"/>
              <a:t>problem</a:t>
            </a:r>
            <a:r>
              <a:rPr lang="de-DE" dirty="0" smtClean="0"/>
              <a:t> - </a:t>
            </a:r>
            <a:r>
              <a:rPr lang="de-DE" dirty="0" err="1" smtClean="0"/>
              <a:t>Example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542846" y="1014584"/>
            <a:ext cx="6032747" cy="4578314"/>
            <a:chOff x="2822641" y="1952836"/>
            <a:chExt cx="3842752" cy="2916304"/>
          </a:xfrm>
        </p:grpSpPr>
        <p:cxnSp>
          <p:nvCxnSpPr>
            <p:cNvPr id="6" name="Gerade Verbindung 5"/>
            <p:cNvCxnSpPr>
              <a:stCxn id="26" idx="7"/>
              <a:endCxn id="28" idx="3"/>
            </p:cNvCxnSpPr>
            <p:nvPr/>
          </p:nvCxnSpPr>
          <p:spPr>
            <a:xfrm flipV="1">
              <a:off x="2976281" y="3114588"/>
              <a:ext cx="570360" cy="5945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>
              <a:stCxn id="28" idx="6"/>
              <a:endCxn id="24" idx="2"/>
            </p:cNvCxnSpPr>
            <p:nvPr/>
          </p:nvCxnSpPr>
          <p:spPr>
            <a:xfrm>
              <a:off x="3700281" y="3050948"/>
              <a:ext cx="8453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>
              <a:stCxn id="26" idx="6"/>
              <a:endCxn id="21" idx="2"/>
            </p:cNvCxnSpPr>
            <p:nvPr/>
          </p:nvCxnSpPr>
          <p:spPr>
            <a:xfrm flipV="1">
              <a:off x="3002641" y="3771028"/>
              <a:ext cx="822915" cy="1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>
              <a:stCxn id="21" idx="7"/>
              <a:endCxn id="24" idx="3"/>
            </p:cNvCxnSpPr>
            <p:nvPr/>
          </p:nvCxnSpPr>
          <p:spPr>
            <a:xfrm flipV="1">
              <a:off x="3979196" y="3114588"/>
              <a:ext cx="592800" cy="592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>
              <a:stCxn id="21" idx="6"/>
              <a:endCxn id="25" idx="2"/>
            </p:cNvCxnSpPr>
            <p:nvPr/>
          </p:nvCxnSpPr>
          <p:spPr>
            <a:xfrm>
              <a:off x="4005556" y="3771028"/>
              <a:ext cx="8281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>
              <a:stCxn id="21" idx="4"/>
              <a:endCxn id="23" idx="0"/>
            </p:cNvCxnSpPr>
            <p:nvPr/>
          </p:nvCxnSpPr>
          <p:spPr>
            <a:xfrm>
              <a:off x="3915556" y="3861028"/>
              <a:ext cx="0" cy="828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>
              <a:stCxn id="25" idx="7"/>
              <a:endCxn id="22" idx="3"/>
            </p:cNvCxnSpPr>
            <p:nvPr/>
          </p:nvCxnSpPr>
          <p:spPr>
            <a:xfrm flipV="1">
              <a:off x="4987308" y="3114588"/>
              <a:ext cx="592800" cy="592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>
              <a:stCxn id="24" idx="6"/>
              <a:endCxn id="22" idx="2"/>
            </p:cNvCxnSpPr>
            <p:nvPr/>
          </p:nvCxnSpPr>
          <p:spPr>
            <a:xfrm>
              <a:off x="4725636" y="3050948"/>
              <a:ext cx="8281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>
              <a:stCxn id="24" idx="7"/>
              <a:endCxn id="20" idx="3"/>
            </p:cNvCxnSpPr>
            <p:nvPr/>
          </p:nvCxnSpPr>
          <p:spPr>
            <a:xfrm flipV="1">
              <a:off x="4699276" y="2106476"/>
              <a:ext cx="880835" cy="880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>
              <a:stCxn id="20" idx="4"/>
              <a:endCxn id="22" idx="0"/>
            </p:cNvCxnSpPr>
            <p:nvPr/>
          </p:nvCxnSpPr>
          <p:spPr>
            <a:xfrm flipH="1">
              <a:off x="5643748" y="2132836"/>
              <a:ext cx="10" cy="828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>
              <a:stCxn id="22" idx="6"/>
              <a:endCxn id="29" idx="2"/>
            </p:cNvCxnSpPr>
            <p:nvPr/>
          </p:nvCxnSpPr>
          <p:spPr>
            <a:xfrm>
              <a:off x="5733748" y="3050948"/>
              <a:ext cx="7516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>
              <a:stCxn id="25" idx="6"/>
              <a:endCxn id="27" idx="2"/>
            </p:cNvCxnSpPr>
            <p:nvPr/>
          </p:nvCxnSpPr>
          <p:spPr>
            <a:xfrm>
              <a:off x="5013668" y="3771028"/>
              <a:ext cx="7687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>
              <a:stCxn id="23" idx="7"/>
              <a:endCxn id="25" idx="3"/>
            </p:cNvCxnSpPr>
            <p:nvPr/>
          </p:nvCxnSpPr>
          <p:spPr>
            <a:xfrm flipV="1">
              <a:off x="3979196" y="3834668"/>
              <a:ext cx="880832" cy="8808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>
              <a:stCxn id="27" idx="7"/>
              <a:endCxn id="29" idx="3"/>
            </p:cNvCxnSpPr>
            <p:nvPr/>
          </p:nvCxnSpPr>
          <p:spPr>
            <a:xfrm flipV="1">
              <a:off x="5936104" y="3114588"/>
              <a:ext cx="575649" cy="592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5553748" y="1952836"/>
              <a:ext cx="18002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1</a:t>
              </a:r>
              <a:endParaRPr lang="de-DE" sz="1600" dirty="0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825556" y="36810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7</a:t>
              </a:r>
              <a:endParaRPr lang="de-DE" sz="1600" dirty="0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5553748" y="296094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4</a:t>
              </a:r>
              <a:endParaRPr lang="de-DE" sz="1600" dirty="0"/>
            </a:p>
          </p:txBody>
        </p:sp>
        <p:sp>
          <p:nvSpPr>
            <p:cNvPr id="23" name="Ellipse 22"/>
            <p:cNvSpPr>
              <a:spLocks noChangeAspect="1"/>
            </p:cNvSpPr>
            <p:nvPr/>
          </p:nvSpPr>
          <p:spPr>
            <a:xfrm>
              <a:off x="3825556" y="468914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de-DE" sz="1400" dirty="0" smtClean="0"/>
                <a:t>10</a:t>
              </a:r>
              <a:endParaRPr lang="de-DE" sz="1400" dirty="0"/>
            </a:p>
          </p:txBody>
        </p:sp>
        <p:sp>
          <p:nvSpPr>
            <p:cNvPr id="24" name="Ellipse 23"/>
            <p:cNvSpPr>
              <a:spLocks noChangeAspect="1"/>
            </p:cNvSpPr>
            <p:nvPr/>
          </p:nvSpPr>
          <p:spPr>
            <a:xfrm>
              <a:off x="4545636" y="296094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3</a:t>
              </a:r>
              <a:endParaRPr lang="de-DE" sz="1600" dirty="0"/>
            </a:p>
          </p:txBody>
        </p:sp>
        <p:sp>
          <p:nvSpPr>
            <p:cNvPr id="25" name="Ellipse 24"/>
            <p:cNvSpPr>
              <a:spLocks noChangeAspect="1"/>
            </p:cNvSpPr>
            <p:nvPr/>
          </p:nvSpPr>
          <p:spPr>
            <a:xfrm>
              <a:off x="4833668" y="36810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8</a:t>
              </a:r>
              <a:endParaRPr lang="de-DE" sz="1600" dirty="0"/>
            </a:p>
          </p:txBody>
        </p:sp>
        <p:sp>
          <p:nvSpPr>
            <p:cNvPr id="26" name="Ellipse 25"/>
            <p:cNvSpPr>
              <a:spLocks noChangeAspect="1"/>
            </p:cNvSpPr>
            <p:nvPr/>
          </p:nvSpPr>
          <p:spPr>
            <a:xfrm>
              <a:off x="2822641" y="3682799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6</a:t>
              </a:r>
              <a:endParaRPr lang="de-DE" sz="1600" dirty="0"/>
            </a:p>
          </p:txBody>
        </p:sp>
        <p:sp>
          <p:nvSpPr>
            <p:cNvPr id="27" name="Ellipse 26"/>
            <p:cNvSpPr>
              <a:spLocks noChangeAspect="1"/>
            </p:cNvSpPr>
            <p:nvPr/>
          </p:nvSpPr>
          <p:spPr>
            <a:xfrm>
              <a:off x="5782464" y="368102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9</a:t>
              </a:r>
            </a:p>
          </p:txBody>
        </p:sp>
        <p:sp>
          <p:nvSpPr>
            <p:cNvPr id="28" name="Ellipse 27"/>
            <p:cNvSpPr>
              <a:spLocks noChangeAspect="1"/>
            </p:cNvSpPr>
            <p:nvPr/>
          </p:nvSpPr>
          <p:spPr>
            <a:xfrm>
              <a:off x="3520281" y="296094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2</a:t>
              </a:r>
              <a:endParaRPr lang="de-DE" sz="1600" dirty="0"/>
            </a:p>
          </p:txBody>
        </p:sp>
        <p:sp>
          <p:nvSpPr>
            <p:cNvPr id="29" name="Ellipse 28"/>
            <p:cNvSpPr>
              <a:spLocks noChangeAspect="1"/>
            </p:cNvSpPr>
            <p:nvPr/>
          </p:nvSpPr>
          <p:spPr>
            <a:xfrm>
              <a:off x="6485393" y="296094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5</a:t>
              </a:r>
              <a:endParaRPr lang="de-DE" sz="1600" dirty="0"/>
            </a:p>
          </p:txBody>
        </p:sp>
      </p:grpSp>
      <p:grpSp>
        <p:nvGrpSpPr>
          <p:cNvPr id="117" name="Gruppieren 116"/>
          <p:cNvGrpSpPr/>
          <p:nvPr/>
        </p:nvGrpSpPr>
        <p:grpSpPr>
          <a:xfrm>
            <a:off x="3117293" y="2597221"/>
            <a:ext cx="2995707" cy="1407843"/>
            <a:chOff x="5477166" y="4675954"/>
            <a:chExt cx="2995707" cy="1407843"/>
          </a:xfrm>
        </p:grpSpPr>
        <p:cxnSp>
          <p:nvCxnSpPr>
            <p:cNvPr id="38" name="Gerade Verbindung 37"/>
            <p:cNvCxnSpPr/>
            <p:nvPr/>
          </p:nvCxnSpPr>
          <p:spPr>
            <a:xfrm flipV="1">
              <a:off x="5718366" y="4901487"/>
              <a:ext cx="2513276" cy="930638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uppieren 115"/>
            <p:cNvGrpSpPr/>
            <p:nvPr/>
          </p:nvGrpSpPr>
          <p:grpSpPr>
            <a:xfrm>
              <a:off x="5477166" y="4675954"/>
              <a:ext cx="2995707" cy="1407843"/>
              <a:chOff x="5477166" y="4675954"/>
              <a:chExt cx="2995707" cy="1407843"/>
            </a:xfrm>
          </p:grpSpPr>
          <p:cxnSp>
            <p:nvCxnSpPr>
              <p:cNvPr id="39" name="Gerade Verbindung 38"/>
              <p:cNvCxnSpPr/>
              <p:nvPr/>
            </p:nvCxnSpPr>
            <p:spPr>
              <a:xfrm>
                <a:off x="6814964" y="4925460"/>
                <a:ext cx="352274" cy="889256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Ellipse 101"/>
              <p:cNvSpPr>
                <a:spLocks noChangeAspect="1"/>
              </p:cNvSpPr>
              <p:nvPr/>
            </p:nvSpPr>
            <p:spPr>
              <a:xfrm>
                <a:off x="6614641" y="4675954"/>
                <a:ext cx="282582" cy="28258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/>
              </a:p>
            </p:txBody>
          </p:sp>
          <p:sp>
            <p:nvSpPr>
              <p:cNvPr id="103" name="Ellipse 102"/>
              <p:cNvSpPr>
                <a:spLocks noChangeAspect="1"/>
              </p:cNvSpPr>
              <p:nvPr/>
            </p:nvSpPr>
            <p:spPr>
              <a:xfrm>
                <a:off x="8190291" y="4677933"/>
                <a:ext cx="282582" cy="28258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/>
              </a:p>
            </p:txBody>
          </p:sp>
          <p:sp>
            <p:nvSpPr>
              <p:cNvPr id="105" name="Ellipse 104"/>
              <p:cNvSpPr>
                <a:spLocks noChangeAspect="1"/>
              </p:cNvSpPr>
              <p:nvPr/>
            </p:nvSpPr>
            <p:spPr>
              <a:xfrm>
                <a:off x="7059804" y="5801214"/>
                <a:ext cx="282582" cy="28258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/>
              </a:p>
            </p:txBody>
          </p:sp>
          <p:sp>
            <p:nvSpPr>
              <p:cNvPr id="106" name="Ellipse 105"/>
              <p:cNvSpPr>
                <a:spLocks noChangeAspect="1"/>
              </p:cNvSpPr>
              <p:nvPr/>
            </p:nvSpPr>
            <p:spPr>
              <a:xfrm>
                <a:off x="5477166" y="5797305"/>
                <a:ext cx="282582" cy="28258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/>
              </a:p>
            </p:txBody>
          </p:sp>
          <p:cxnSp>
            <p:nvCxnSpPr>
              <p:cNvPr id="109" name="Gerade Verbindung 108"/>
              <p:cNvCxnSpPr/>
              <p:nvPr/>
            </p:nvCxnSpPr>
            <p:spPr>
              <a:xfrm flipV="1">
                <a:off x="7291881" y="4916048"/>
                <a:ext cx="930638" cy="930638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110"/>
              <p:cNvCxnSpPr/>
              <p:nvPr/>
            </p:nvCxnSpPr>
            <p:spPr>
              <a:xfrm>
                <a:off x="5759781" y="5954926"/>
                <a:ext cx="1300055" cy="0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112"/>
              <p:cNvCxnSpPr/>
              <p:nvPr/>
            </p:nvCxnSpPr>
            <p:spPr>
              <a:xfrm flipV="1">
                <a:off x="5718398" y="4892576"/>
                <a:ext cx="930638" cy="930638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Gerade Verbindung 113"/>
              <p:cNvCxnSpPr/>
              <p:nvPr/>
            </p:nvCxnSpPr>
            <p:spPr>
              <a:xfrm>
                <a:off x="6876274" y="4817246"/>
                <a:ext cx="1300055" cy="0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rade Verbindung 119"/>
              <p:cNvCxnSpPr/>
              <p:nvPr/>
            </p:nvCxnSpPr>
            <p:spPr>
              <a:xfrm flipV="1">
                <a:off x="5699377" y="4928012"/>
                <a:ext cx="930638" cy="930638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2815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Maximum Clique </a:t>
            </a:r>
            <a:r>
              <a:rPr lang="de-DE" dirty="0" err="1" smtClean="0"/>
              <a:t>problem</a:t>
            </a:r>
            <a:r>
              <a:rPr lang="de-DE" dirty="0" smtClean="0"/>
              <a:t> - </a:t>
            </a:r>
            <a:r>
              <a:rPr lang="de-DE" dirty="0" err="1" smtClean="0"/>
              <a:t>Example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  <p:grpSp>
        <p:nvGrpSpPr>
          <p:cNvPr id="33" name="Gruppieren 32"/>
          <p:cNvGrpSpPr>
            <a:grpSpLocks noChangeAspect="1"/>
          </p:cNvGrpSpPr>
          <p:nvPr/>
        </p:nvGrpSpPr>
        <p:grpSpPr>
          <a:xfrm>
            <a:off x="2051720" y="1062371"/>
            <a:ext cx="5157403" cy="4694505"/>
            <a:chOff x="2284565" y="1106179"/>
            <a:chExt cx="4734549" cy="4712893"/>
          </a:xfrm>
        </p:grpSpPr>
        <p:sp>
          <p:nvSpPr>
            <p:cNvPr id="34" name="Ellipse 33"/>
            <p:cNvSpPr/>
            <p:nvPr/>
          </p:nvSpPr>
          <p:spPr>
            <a:xfrm>
              <a:off x="2429003" y="1164906"/>
              <a:ext cx="4519261" cy="4640357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5" name="Gerade Verbindung 34"/>
            <p:cNvCxnSpPr>
              <a:stCxn id="55" idx="4"/>
              <a:endCxn id="56" idx="0"/>
            </p:cNvCxnSpPr>
            <p:nvPr/>
          </p:nvCxnSpPr>
          <p:spPr>
            <a:xfrm flipH="1">
              <a:off x="3935303" y="1441593"/>
              <a:ext cx="1522501" cy="40883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>
              <a:stCxn id="52" idx="7"/>
              <a:endCxn id="53" idx="4"/>
            </p:cNvCxnSpPr>
            <p:nvPr/>
          </p:nvCxnSpPr>
          <p:spPr>
            <a:xfrm flipV="1">
              <a:off x="5580351" y="2287303"/>
              <a:ext cx="949893" cy="3239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>
              <a:stCxn id="57" idx="1"/>
              <a:endCxn id="59" idx="4"/>
            </p:cNvCxnSpPr>
            <p:nvPr/>
          </p:nvCxnSpPr>
          <p:spPr>
            <a:xfrm flipH="1" flipV="1">
              <a:off x="3933898" y="1395307"/>
              <a:ext cx="2502872" cy="32634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>
              <a:endCxn id="55" idx="2"/>
            </p:cNvCxnSpPr>
            <p:nvPr/>
          </p:nvCxnSpPr>
          <p:spPr>
            <a:xfrm>
              <a:off x="4067496" y="1250743"/>
              <a:ext cx="1258114" cy="462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>
              <a:stCxn id="57" idx="3"/>
              <a:endCxn id="52" idx="6"/>
            </p:cNvCxnSpPr>
            <p:nvPr/>
          </p:nvCxnSpPr>
          <p:spPr>
            <a:xfrm flipH="1">
              <a:off x="5619070" y="4863162"/>
              <a:ext cx="817699" cy="7662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>
              <a:stCxn id="52" idx="0"/>
              <a:endCxn id="55" idx="4"/>
            </p:cNvCxnSpPr>
            <p:nvPr/>
          </p:nvCxnSpPr>
          <p:spPr>
            <a:xfrm flipH="1" flipV="1">
              <a:off x="5457803" y="1441593"/>
              <a:ext cx="29073" cy="40432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>
              <a:stCxn id="52" idx="2"/>
              <a:endCxn id="56" idx="6"/>
            </p:cNvCxnSpPr>
            <p:nvPr/>
          </p:nvCxnSpPr>
          <p:spPr>
            <a:xfrm flipH="1">
              <a:off x="4067496" y="5629425"/>
              <a:ext cx="1287187" cy="450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>
              <a:stCxn id="52" idx="1"/>
              <a:endCxn id="54" idx="5"/>
            </p:cNvCxnSpPr>
            <p:nvPr/>
          </p:nvCxnSpPr>
          <p:spPr>
            <a:xfrm flipH="1" flipV="1">
              <a:off x="2510233" y="3585634"/>
              <a:ext cx="2883169" cy="19415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>
              <a:stCxn id="56" idx="0"/>
              <a:endCxn id="53" idx="3"/>
            </p:cNvCxnSpPr>
            <p:nvPr/>
          </p:nvCxnSpPr>
          <p:spPr>
            <a:xfrm flipV="1">
              <a:off x="3935303" y="2244961"/>
              <a:ext cx="2501467" cy="32849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>
              <a:stCxn id="55" idx="6"/>
              <a:endCxn id="53" idx="1"/>
            </p:cNvCxnSpPr>
            <p:nvPr/>
          </p:nvCxnSpPr>
          <p:spPr>
            <a:xfrm>
              <a:off x="5589997" y="1297029"/>
              <a:ext cx="846773" cy="7434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>
              <a:stCxn id="55" idx="3"/>
              <a:endCxn id="51" idx="6"/>
            </p:cNvCxnSpPr>
            <p:nvPr/>
          </p:nvCxnSpPr>
          <p:spPr>
            <a:xfrm flipH="1">
              <a:off x="2916215" y="1399250"/>
              <a:ext cx="2448114" cy="704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>
              <a:stCxn id="51" idx="6"/>
              <a:endCxn id="53" idx="2"/>
            </p:cNvCxnSpPr>
            <p:nvPr/>
          </p:nvCxnSpPr>
          <p:spPr>
            <a:xfrm>
              <a:off x="2916215" y="2104062"/>
              <a:ext cx="3481836" cy="386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>
              <a:stCxn id="53" idx="5"/>
              <a:endCxn id="60" idx="0"/>
            </p:cNvCxnSpPr>
            <p:nvPr/>
          </p:nvCxnSpPr>
          <p:spPr>
            <a:xfrm>
              <a:off x="6623719" y="2244961"/>
              <a:ext cx="263202" cy="1100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>
              <a:stCxn id="56" idx="2"/>
              <a:endCxn id="58" idx="5"/>
            </p:cNvCxnSpPr>
            <p:nvPr/>
          </p:nvCxnSpPr>
          <p:spPr>
            <a:xfrm flipH="1" flipV="1">
              <a:off x="2976762" y="4993930"/>
              <a:ext cx="826347" cy="6805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>
              <a:stCxn id="54" idx="5"/>
              <a:endCxn id="56" idx="1"/>
            </p:cNvCxnSpPr>
            <p:nvPr/>
          </p:nvCxnSpPr>
          <p:spPr>
            <a:xfrm>
              <a:off x="2510233" y="3585634"/>
              <a:ext cx="1331595" cy="19866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>
              <a:stCxn id="58" idx="7"/>
              <a:endCxn id="60" idx="2"/>
            </p:cNvCxnSpPr>
            <p:nvPr/>
          </p:nvCxnSpPr>
          <p:spPr>
            <a:xfrm flipV="1">
              <a:off x="2976762" y="3490355"/>
              <a:ext cx="3777965" cy="12991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50"/>
            <p:cNvSpPr>
              <a:spLocks noChangeAspect="1"/>
            </p:cNvSpPr>
            <p:nvPr/>
          </p:nvSpPr>
          <p:spPr>
            <a:xfrm>
              <a:off x="2651828" y="1959498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1</a:t>
              </a:r>
              <a:endParaRPr lang="de-DE" sz="1600" dirty="0"/>
            </a:p>
          </p:txBody>
        </p:sp>
        <p:sp>
          <p:nvSpPr>
            <p:cNvPr id="52" name="Ellipse 51"/>
            <p:cNvSpPr>
              <a:spLocks noChangeAspect="1"/>
            </p:cNvSpPr>
            <p:nvPr/>
          </p:nvSpPr>
          <p:spPr>
            <a:xfrm>
              <a:off x="5354683" y="5484861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7</a:t>
              </a:r>
              <a:endParaRPr lang="de-DE" sz="1600" dirty="0"/>
            </a:p>
          </p:txBody>
        </p:sp>
        <p:sp>
          <p:nvSpPr>
            <p:cNvPr id="53" name="Ellipse 52"/>
            <p:cNvSpPr>
              <a:spLocks noChangeAspect="1"/>
            </p:cNvSpPr>
            <p:nvPr/>
          </p:nvSpPr>
          <p:spPr>
            <a:xfrm>
              <a:off x="6398051" y="1998175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4</a:t>
              </a:r>
              <a:endParaRPr lang="de-DE" sz="1600" dirty="0"/>
            </a:p>
          </p:txBody>
        </p:sp>
        <p:sp>
          <p:nvSpPr>
            <p:cNvPr id="54" name="Ellipse 53"/>
            <p:cNvSpPr>
              <a:spLocks noChangeAspect="1"/>
            </p:cNvSpPr>
            <p:nvPr/>
          </p:nvSpPr>
          <p:spPr>
            <a:xfrm>
              <a:off x="2284565" y="3338848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10</a:t>
              </a:r>
              <a:endParaRPr lang="de-DE" sz="1600" dirty="0"/>
            </a:p>
          </p:txBody>
        </p:sp>
        <p:sp>
          <p:nvSpPr>
            <p:cNvPr id="55" name="Ellipse 54"/>
            <p:cNvSpPr>
              <a:spLocks noChangeAspect="1"/>
            </p:cNvSpPr>
            <p:nvPr/>
          </p:nvSpPr>
          <p:spPr>
            <a:xfrm>
              <a:off x="5325610" y="1152465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3</a:t>
              </a:r>
              <a:endParaRPr lang="de-DE" sz="1600" dirty="0"/>
            </a:p>
          </p:txBody>
        </p:sp>
        <p:sp>
          <p:nvSpPr>
            <p:cNvPr id="56" name="Ellipse 55"/>
            <p:cNvSpPr>
              <a:spLocks noChangeAspect="1"/>
            </p:cNvSpPr>
            <p:nvPr/>
          </p:nvSpPr>
          <p:spPr>
            <a:xfrm>
              <a:off x="3803109" y="5529944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8</a:t>
              </a:r>
              <a:endParaRPr lang="de-DE" sz="1600" dirty="0"/>
            </a:p>
          </p:txBody>
        </p:sp>
        <p:sp>
          <p:nvSpPr>
            <p:cNvPr id="57" name="Ellipse 56"/>
            <p:cNvSpPr>
              <a:spLocks noChangeAspect="1"/>
            </p:cNvSpPr>
            <p:nvPr/>
          </p:nvSpPr>
          <p:spPr>
            <a:xfrm>
              <a:off x="6398051" y="4616377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6</a:t>
              </a:r>
              <a:endParaRPr lang="de-DE" sz="1600" dirty="0"/>
            </a:p>
          </p:txBody>
        </p:sp>
        <p:sp>
          <p:nvSpPr>
            <p:cNvPr id="58" name="Ellipse 57"/>
            <p:cNvSpPr>
              <a:spLocks noChangeAspect="1"/>
            </p:cNvSpPr>
            <p:nvPr/>
          </p:nvSpPr>
          <p:spPr>
            <a:xfrm>
              <a:off x="2751094" y="4747144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9</a:t>
              </a:r>
              <a:endParaRPr lang="de-DE" sz="1600" dirty="0"/>
            </a:p>
          </p:txBody>
        </p:sp>
        <p:sp>
          <p:nvSpPr>
            <p:cNvPr id="59" name="Ellipse 58"/>
            <p:cNvSpPr>
              <a:spLocks noChangeAspect="1"/>
            </p:cNvSpPr>
            <p:nvPr/>
          </p:nvSpPr>
          <p:spPr>
            <a:xfrm>
              <a:off x="3801705" y="1106179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2</a:t>
              </a:r>
              <a:endParaRPr lang="de-DE" sz="1600" dirty="0"/>
            </a:p>
          </p:txBody>
        </p:sp>
        <p:sp>
          <p:nvSpPr>
            <p:cNvPr id="60" name="Ellipse 59"/>
            <p:cNvSpPr>
              <a:spLocks noChangeAspect="1"/>
            </p:cNvSpPr>
            <p:nvPr/>
          </p:nvSpPr>
          <p:spPr>
            <a:xfrm>
              <a:off x="6754727" y="3345791"/>
              <a:ext cx="264387" cy="289128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600" dirty="0" smtClean="0"/>
                <a:t>5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6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Clique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QUBO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16</a:t>
            </a:fld>
            <a:endParaRPr lang="en-GB" noProof="0" dirty="0"/>
          </a:p>
        </p:txBody>
      </p:sp>
      <p:grpSp>
        <p:nvGrpSpPr>
          <p:cNvPr id="81" name="Gruppieren 80"/>
          <p:cNvGrpSpPr/>
          <p:nvPr/>
        </p:nvGrpSpPr>
        <p:grpSpPr>
          <a:xfrm>
            <a:off x="4985962" y="1748082"/>
            <a:ext cx="3861882" cy="3569401"/>
            <a:chOff x="1385562" y="1748082"/>
            <a:chExt cx="3861882" cy="3569401"/>
          </a:xfrm>
        </p:grpSpPr>
        <p:cxnSp>
          <p:nvCxnSpPr>
            <p:cNvPr id="82" name="Gerade Verbindung 81"/>
            <p:cNvCxnSpPr>
              <a:stCxn id="150" idx="4"/>
              <a:endCxn id="151" idx="0"/>
            </p:cNvCxnSpPr>
            <p:nvPr/>
          </p:nvCxnSpPr>
          <p:spPr>
            <a:xfrm flipH="1">
              <a:off x="2643008" y="1902073"/>
              <a:ext cx="1343418" cy="32987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>
              <a:stCxn id="147" idx="7"/>
              <a:endCxn id="148" idx="4"/>
            </p:cNvCxnSpPr>
            <p:nvPr/>
          </p:nvCxnSpPr>
          <p:spPr>
            <a:xfrm flipV="1">
              <a:off x="4094560" y="2584450"/>
              <a:ext cx="838162" cy="2614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>
              <a:stCxn id="152" idx="1"/>
              <a:endCxn id="154" idx="4"/>
            </p:cNvCxnSpPr>
            <p:nvPr/>
          </p:nvCxnSpPr>
          <p:spPr>
            <a:xfrm flipH="1" flipV="1">
              <a:off x="2641769" y="1864726"/>
              <a:ext cx="2208472" cy="26331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>
              <a:stCxn id="154" idx="6"/>
              <a:endCxn id="150" idx="2"/>
            </p:cNvCxnSpPr>
            <p:nvPr/>
          </p:nvCxnSpPr>
          <p:spPr>
            <a:xfrm>
              <a:off x="2758413" y="1748082"/>
              <a:ext cx="1111368" cy="37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>
              <a:stCxn id="152" idx="3"/>
              <a:endCxn id="147" idx="6"/>
            </p:cNvCxnSpPr>
            <p:nvPr/>
          </p:nvCxnSpPr>
          <p:spPr>
            <a:xfrm flipH="1">
              <a:off x="4128724" y="4662834"/>
              <a:ext cx="721517" cy="6182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>
              <a:stCxn id="147" idx="0"/>
              <a:endCxn id="150" idx="4"/>
            </p:cNvCxnSpPr>
            <p:nvPr/>
          </p:nvCxnSpPr>
          <p:spPr>
            <a:xfrm flipH="1" flipV="1">
              <a:off x="3986426" y="1902073"/>
              <a:ext cx="25654" cy="32623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>
              <a:stCxn id="147" idx="2"/>
              <a:endCxn id="151" idx="6"/>
            </p:cNvCxnSpPr>
            <p:nvPr/>
          </p:nvCxnSpPr>
          <p:spPr>
            <a:xfrm flipH="1">
              <a:off x="2759652" y="5281107"/>
              <a:ext cx="1135783" cy="363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>
              <a:stCxn id="147" idx="1"/>
              <a:endCxn id="149" idx="5"/>
            </p:cNvCxnSpPr>
            <p:nvPr/>
          </p:nvCxnSpPr>
          <p:spPr>
            <a:xfrm flipH="1" flipV="1">
              <a:off x="1385562" y="3632035"/>
              <a:ext cx="2544037" cy="15665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>
              <a:stCxn id="151" idx="0"/>
              <a:endCxn id="148" idx="3"/>
            </p:cNvCxnSpPr>
            <p:nvPr/>
          </p:nvCxnSpPr>
          <p:spPr>
            <a:xfrm flipV="1">
              <a:off x="2643008" y="2550286"/>
              <a:ext cx="2207233" cy="2650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>
              <a:stCxn id="150" idx="6"/>
              <a:endCxn id="148" idx="1"/>
            </p:cNvCxnSpPr>
            <p:nvPr/>
          </p:nvCxnSpPr>
          <p:spPr>
            <a:xfrm>
              <a:off x="4103070" y="1785429"/>
              <a:ext cx="747171" cy="5998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>
              <a:stCxn id="150" idx="3"/>
              <a:endCxn id="146" idx="6"/>
            </p:cNvCxnSpPr>
            <p:nvPr/>
          </p:nvCxnSpPr>
          <p:spPr>
            <a:xfrm flipH="1">
              <a:off x="1743790" y="1867909"/>
              <a:ext cx="2160155" cy="5686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>
              <a:stCxn id="146" idx="6"/>
              <a:endCxn id="148" idx="2"/>
            </p:cNvCxnSpPr>
            <p:nvPr/>
          </p:nvCxnSpPr>
          <p:spPr>
            <a:xfrm>
              <a:off x="1743790" y="2436599"/>
              <a:ext cx="3072287" cy="312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>
              <a:stCxn id="148" idx="5"/>
              <a:endCxn id="155" idx="0"/>
            </p:cNvCxnSpPr>
            <p:nvPr/>
          </p:nvCxnSpPr>
          <p:spPr>
            <a:xfrm>
              <a:off x="5015202" y="2550286"/>
              <a:ext cx="232242" cy="888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>
              <a:stCxn id="151" idx="2"/>
              <a:endCxn id="153" idx="5"/>
            </p:cNvCxnSpPr>
            <p:nvPr/>
          </p:nvCxnSpPr>
          <p:spPr>
            <a:xfrm flipH="1" flipV="1">
              <a:off x="1797216" y="4768346"/>
              <a:ext cx="729147" cy="5491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>
              <a:stCxn id="149" idx="5"/>
              <a:endCxn id="151" idx="1"/>
            </p:cNvCxnSpPr>
            <p:nvPr/>
          </p:nvCxnSpPr>
          <p:spPr>
            <a:xfrm>
              <a:off x="1385562" y="3632035"/>
              <a:ext cx="1174965" cy="16029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>
              <a:stCxn id="153" idx="7"/>
              <a:endCxn id="155" idx="2"/>
            </p:cNvCxnSpPr>
            <p:nvPr/>
          </p:nvCxnSpPr>
          <p:spPr>
            <a:xfrm flipV="1">
              <a:off x="1797216" y="3555157"/>
              <a:ext cx="3333583" cy="10482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uppieren 97"/>
          <p:cNvGrpSpPr/>
          <p:nvPr/>
        </p:nvGrpSpPr>
        <p:grpSpPr>
          <a:xfrm>
            <a:off x="4499992" y="1484784"/>
            <a:ext cx="5040560" cy="4104456"/>
            <a:chOff x="899592" y="1484784"/>
            <a:chExt cx="5040560" cy="4104456"/>
          </a:xfrm>
        </p:grpSpPr>
        <p:sp>
          <p:nvSpPr>
            <p:cNvPr id="99" name="Rechteck 98"/>
            <p:cNvSpPr/>
            <p:nvPr/>
          </p:nvSpPr>
          <p:spPr>
            <a:xfrm>
              <a:off x="899592" y="1484784"/>
              <a:ext cx="5040560" cy="4104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0" name="Gerade Verbindung 99"/>
            <p:cNvCxnSpPr>
              <a:stCxn id="150" idx="4"/>
              <a:endCxn id="151" idx="0"/>
            </p:cNvCxnSpPr>
            <p:nvPr/>
          </p:nvCxnSpPr>
          <p:spPr>
            <a:xfrm flipH="1">
              <a:off x="2643008" y="1902073"/>
              <a:ext cx="1343418" cy="3298765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>
              <a:stCxn id="147" idx="7"/>
              <a:endCxn id="148" idx="4"/>
            </p:cNvCxnSpPr>
            <p:nvPr/>
          </p:nvCxnSpPr>
          <p:spPr>
            <a:xfrm flipV="1">
              <a:off x="4094560" y="2584450"/>
              <a:ext cx="838162" cy="261417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>
              <a:stCxn id="152" idx="1"/>
              <a:endCxn id="154" idx="4"/>
            </p:cNvCxnSpPr>
            <p:nvPr/>
          </p:nvCxnSpPr>
          <p:spPr>
            <a:xfrm flipH="1" flipV="1">
              <a:off x="2641769" y="1864726"/>
              <a:ext cx="2208472" cy="2633147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>
              <a:stCxn id="154" idx="6"/>
              <a:endCxn id="150" idx="2"/>
            </p:cNvCxnSpPr>
            <p:nvPr/>
          </p:nvCxnSpPr>
          <p:spPr>
            <a:xfrm>
              <a:off x="2758413" y="1748082"/>
              <a:ext cx="1111368" cy="37347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>
              <a:stCxn id="152" idx="3"/>
              <a:endCxn id="147" idx="6"/>
            </p:cNvCxnSpPr>
            <p:nvPr/>
          </p:nvCxnSpPr>
          <p:spPr>
            <a:xfrm flipH="1">
              <a:off x="4128724" y="4662834"/>
              <a:ext cx="721517" cy="61827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>
              <a:stCxn id="147" idx="0"/>
              <a:endCxn id="150" idx="4"/>
            </p:cNvCxnSpPr>
            <p:nvPr/>
          </p:nvCxnSpPr>
          <p:spPr>
            <a:xfrm flipH="1" flipV="1">
              <a:off x="3986426" y="1902073"/>
              <a:ext cx="25654" cy="326238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>
              <a:stCxn id="147" idx="2"/>
              <a:endCxn id="151" idx="6"/>
            </p:cNvCxnSpPr>
            <p:nvPr/>
          </p:nvCxnSpPr>
          <p:spPr>
            <a:xfrm flipH="1">
              <a:off x="2759652" y="5281107"/>
              <a:ext cx="1135783" cy="3637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>
              <a:stCxn id="147" idx="1"/>
              <a:endCxn id="149" idx="5"/>
            </p:cNvCxnSpPr>
            <p:nvPr/>
          </p:nvCxnSpPr>
          <p:spPr>
            <a:xfrm flipH="1" flipV="1">
              <a:off x="1385562" y="3632035"/>
              <a:ext cx="2544037" cy="156659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>
              <a:stCxn id="151" idx="0"/>
              <a:endCxn id="148" idx="3"/>
            </p:cNvCxnSpPr>
            <p:nvPr/>
          </p:nvCxnSpPr>
          <p:spPr>
            <a:xfrm flipV="1">
              <a:off x="2643008" y="2550286"/>
              <a:ext cx="2207233" cy="265055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>
              <a:stCxn id="150" idx="6"/>
              <a:endCxn id="148" idx="1"/>
            </p:cNvCxnSpPr>
            <p:nvPr/>
          </p:nvCxnSpPr>
          <p:spPr>
            <a:xfrm>
              <a:off x="4103070" y="1785429"/>
              <a:ext cx="747171" cy="59989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>
              <a:stCxn id="150" idx="3"/>
              <a:endCxn id="146" idx="6"/>
            </p:cNvCxnSpPr>
            <p:nvPr/>
          </p:nvCxnSpPr>
          <p:spPr>
            <a:xfrm flipH="1">
              <a:off x="1743790" y="1867909"/>
              <a:ext cx="2160155" cy="56869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>
              <a:stCxn id="146" idx="6"/>
              <a:endCxn id="148" idx="2"/>
            </p:cNvCxnSpPr>
            <p:nvPr/>
          </p:nvCxnSpPr>
          <p:spPr>
            <a:xfrm>
              <a:off x="1743790" y="2436599"/>
              <a:ext cx="3072287" cy="31207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>
              <a:stCxn id="148" idx="5"/>
              <a:endCxn id="155" idx="0"/>
            </p:cNvCxnSpPr>
            <p:nvPr/>
          </p:nvCxnSpPr>
          <p:spPr>
            <a:xfrm>
              <a:off x="5015202" y="2550286"/>
              <a:ext cx="232242" cy="88822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>
              <a:stCxn id="151" idx="2"/>
              <a:endCxn id="153" idx="5"/>
            </p:cNvCxnSpPr>
            <p:nvPr/>
          </p:nvCxnSpPr>
          <p:spPr>
            <a:xfrm flipH="1" flipV="1">
              <a:off x="1797216" y="4768346"/>
              <a:ext cx="729147" cy="549137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>
              <a:stCxn id="149" idx="5"/>
              <a:endCxn id="151" idx="1"/>
            </p:cNvCxnSpPr>
            <p:nvPr/>
          </p:nvCxnSpPr>
          <p:spPr>
            <a:xfrm>
              <a:off x="1385562" y="3632035"/>
              <a:ext cx="1174965" cy="1602967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>
              <a:stCxn id="153" idx="7"/>
              <a:endCxn id="155" idx="2"/>
            </p:cNvCxnSpPr>
            <p:nvPr/>
          </p:nvCxnSpPr>
          <p:spPr>
            <a:xfrm flipV="1">
              <a:off x="1797216" y="3555157"/>
              <a:ext cx="3333583" cy="104822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uppieren 115"/>
          <p:cNvGrpSpPr/>
          <p:nvPr/>
        </p:nvGrpSpPr>
        <p:grpSpPr>
          <a:xfrm>
            <a:off x="4903482" y="1748082"/>
            <a:ext cx="3944362" cy="3486920"/>
            <a:chOff x="1303082" y="1748082"/>
            <a:chExt cx="3944362" cy="3486920"/>
          </a:xfrm>
        </p:grpSpPr>
        <p:cxnSp>
          <p:nvCxnSpPr>
            <p:cNvPr id="117" name="Gerade Verbindung 116"/>
            <p:cNvCxnSpPr>
              <a:stCxn id="154" idx="2"/>
              <a:endCxn id="146" idx="7"/>
            </p:cNvCxnSpPr>
            <p:nvPr/>
          </p:nvCxnSpPr>
          <p:spPr>
            <a:xfrm flipH="1">
              <a:off x="1709626" y="1748082"/>
              <a:ext cx="815498" cy="60603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>
              <a:stCxn id="154" idx="3"/>
              <a:endCxn id="149" idx="7"/>
            </p:cNvCxnSpPr>
            <p:nvPr/>
          </p:nvCxnSpPr>
          <p:spPr>
            <a:xfrm flipH="1">
              <a:off x="1385562" y="1830562"/>
              <a:ext cx="1173726" cy="163651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>
              <a:stCxn id="154" idx="3"/>
              <a:endCxn id="153" idx="0"/>
            </p:cNvCxnSpPr>
            <p:nvPr/>
          </p:nvCxnSpPr>
          <p:spPr>
            <a:xfrm flipH="1">
              <a:off x="1714736" y="1830562"/>
              <a:ext cx="844552" cy="273865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>
              <a:stCxn id="154" idx="4"/>
              <a:endCxn id="151" idx="0"/>
            </p:cNvCxnSpPr>
            <p:nvPr/>
          </p:nvCxnSpPr>
          <p:spPr>
            <a:xfrm>
              <a:off x="2641769" y="1864726"/>
              <a:ext cx="1239" cy="333611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>
              <a:stCxn id="154" idx="4"/>
              <a:endCxn id="147" idx="0"/>
            </p:cNvCxnSpPr>
            <p:nvPr/>
          </p:nvCxnSpPr>
          <p:spPr>
            <a:xfrm>
              <a:off x="2641769" y="1864726"/>
              <a:ext cx="1370311" cy="329973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>
              <a:stCxn id="154" idx="5"/>
              <a:endCxn id="155" idx="1"/>
            </p:cNvCxnSpPr>
            <p:nvPr/>
          </p:nvCxnSpPr>
          <p:spPr>
            <a:xfrm>
              <a:off x="2724249" y="1830562"/>
              <a:ext cx="2440714" cy="1642114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2"/>
            <p:cNvCxnSpPr>
              <a:stCxn id="154" idx="5"/>
              <a:endCxn id="148" idx="2"/>
            </p:cNvCxnSpPr>
            <p:nvPr/>
          </p:nvCxnSpPr>
          <p:spPr>
            <a:xfrm>
              <a:off x="2724249" y="1830562"/>
              <a:ext cx="2091828" cy="637244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>
              <a:stCxn id="150" idx="3"/>
              <a:endCxn id="149" idx="7"/>
            </p:cNvCxnSpPr>
            <p:nvPr/>
          </p:nvCxnSpPr>
          <p:spPr>
            <a:xfrm flipH="1">
              <a:off x="1385562" y="1867909"/>
              <a:ext cx="2518383" cy="159916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>
              <a:stCxn id="150" idx="4"/>
              <a:endCxn id="153" idx="7"/>
            </p:cNvCxnSpPr>
            <p:nvPr/>
          </p:nvCxnSpPr>
          <p:spPr>
            <a:xfrm flipH="1">
              <a:off x="1797216" y="1902073"/>
              <a:ext cx="2189210" cy="270131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/>
            <p:cNvCxnSpPr>
              <a:stCxn id="150" idx="5"/>
              <a:endCxn id="152" idx="0"/>
            </p:cNvCxnSpPr>
            <p:nvPr/>
          </p:nvCxnSpPr>
          <p:spPr>
            <a:xfrm>
              <a:off x="4068906" y="1867909"/>
              <a:ext cx="863816" cy="259580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/>
            <p:cNvCxnSpPr>
              <a:stCxn id="150" idx="5"/>
              <a:endCxn id="155" idx="1"/>
            </p:cNvCxnSpPr>
            <p:nvPr/>
          </p:nvCxnSpPr>
          <p:spPr>
            <a:xfrm>
              <a:off x="4068906" y="1867909"/>
              <a:ext cx="1096057" cy="160476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/>
            <p:cNvCxnSpPr>
              <a:stCxn id="148" idx="3"/>
              <a:endCxn id="149" idx="6"/>
            </p:cNvCxnSpPr>
            <p:nvPr/>
          </p:nvCxnSpPr>
          <p:spPr>
            <a:xfrm flipH="1">
              <a:off x="1419726" y="2550286"/>
              <a:ext cx="3430515" cy="99926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8"/>
            <p:cNvCxnSpPr>
              <a:stCxn id="148" idx="4"/>
              <a:endCxn id="152" idx="0"/>
            </p:cNvCxnSpPr>
            <p:nvPr/>
          </p:nvCxnSpPr>
          <p:spPr>
            <a:xfrm>
              <a:off x="4932722" y="2584450"/>
              <a:ext cx="0" cy="187925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>
              <a:stCxn id="148" idx="3"/>
              <a:endCxn id="153" idx="7"/>
            </p:cNvCxnSpPr>
            <p:nvPr/>
          </p:nvCxnSpPr>
          <p:spPr>
            <a:xfrm flipH="1">
              <a:off x="1797216" y="2550286"/>
              <a:ext cx="3053025" cy="205309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>
              <a:stCxn id="155" idx="2"/>
              <a:endCxn id="146" idx="5"/>
            </p:cNvCxnSpPr>
            <p:nvPr/>
          </p:nvCxnSpPr>
          <p:spPr>
            <a:xfrm flipH="1" flipV="1">
              <a:off x="1709626" y="2519079"/>
              <a:ext cx="3421173" cy="103607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>
              <a:stCxn id="155" idx="2"/>
              <a:endCxn id="149" idx="6"/>
            </p:cNvCxnSpPr>
            <p:nvPr/>
          </p:nvCxnSpPr>
          <p:spPr>
            <a:xfrm flipH="1" flipV="1">
              <a:off x="1419726" y="3549555"/>
              <a:ext cx="3711073" cy="560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2"/>
            <p:cNvCxnSpPr>
              <a:stCxn id="155" idx="3"/>
              <a:endCxn id="151" idx="7"/>
            </p:cNvCxnSpPr>
            <p:nvPr/>
          </p:nvCxnSpPr>
          <p:spPr>
            <a:xfrm flipH="1">
              <a:off x="2725488" y="3637637"/>
              <a:ext cx="2439475" cy="159736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3"/>
            <p:cNvCxnSpPr>
              <a:stCxn id="155" idx="3"/>
              <a:endCxn id="147" idx="7"/>
            </p:cNvCxnSpPr>
            <p:nvPr/>
          </p:nvCxnSpPr>
          <p:spPr>
            <a:xfrm flipH="1">
              <a:off x="4094560" y="3637637"/>
              <a:ext cx="1070403" cy="156098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34"/>
            <p:cNvCxnSpPr>
              <a:stCxn id="155" idx="4"/>
              <a:endCxn id="152" idx="7"/>
            </p:cNvCxnSpPr>
            <p:nvPr/>
          </p:nvCxnSpPr>
          <p:spPr>
            <a:xfrm flipH="1">
              <a:off x="5015202" y="3671801"/>
              <a:ext cx="232242" cy="82607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35"/>
            <p:cNvCxnSpPr>
              <a:stCxn id="152" idx="1"/>
              <a:endCxn id="146" idx="5"/>
            </p:cNvCxnSpPr>
            <p:nvPr/>
          </p:nvCxnSpPr>
          <p:spPr>
            <a:xfrm flipH="1" flipV="1">
              <a:off x="1709626" y="2519079"/>
              <a:ext cx="3140615" cy="1978794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36"/>
            <p:cNvCxnSpPr>
              <a:stCxn id="152" idx="1"/>
              <a:endCxn id="149" idx="6"/>
            </p:cNvCxnSpPr>
            <p:nvPr/>
          </p:nvCxnSpPr>
          <p:spPr>
            <a:xfrm flipH="1" flipV="1">
              <a:off x="1419726" y="3549555"/>
              <a:ext cx="3430515" cy="94831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37"/>
            <p:cNvCxnSpPr>
              <a:stCxn id="152" idx="2"/>
              <a:endCxn id="153" idx="6"/>
            </p:cNvCxnSpPr>
            <p:nvPr/>
          </p:nvCxnSpPr>
          <p:spPr>
            <a:xfrm flipH="1">
              <a:off x="1831380" y="4580354"/>
              <a:ext cx="2984697" cy="10551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38"/>
            <p:cNvCxnSpPr>
              <a:stCxn id="152" idx="2"/>
              <a:endCxn id="151" idx="7"/>
            </p:cNvCxnSpPr>
            <p:nvPr/>
          </p:nvCxnSpPr>
          <p:spPr>
            <a:xfrm flipH="1">
              <a:off x="2725488" y="4580354"/>
              <a:ext cx="2090589" cy="65464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39"/>
            <p:cNvCxnSpPr>
              <a:stCxn id="146" idx="5"/>
              <a:endCxn id="147" idx="0"/>
            </p:cNvCxnSpPr>
            <p:nvPr/>
          </p:nvCxnSpPr>
          <p:spPr>
            <a:xfrm>
              <a:off x="1709626" y="2519079"/>
              <a:ext cx="2302454" cy="2645383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0"/>
            <p:cNvCxnSpPr>
              <a:stCxn id="153" idx="6"/>
              <a:endCxn id="147" idx="1"/>
            </p:cNvCxnSpPr>
            <p:nvPr/>
          </p:nvCxnSpPr>
          <p:spPr>
            <a:xfrm>
              <a:off x="1831380" y="4685866"/>
              <a:ext cx="2098219" cy="51276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41"/>
            <p:cNvCxnSpPr>
              <a:stCxn id="146" idx="4"/>
              <a:endCxn id="151" idx="1"/>
            </p:cNvCxnSpPr>
            <p:nvPr/>
          </p:nvCxnSpPr>
          <p:spPr>
            <a:xfrm>
              <a:off x="1627146" y="2553243"/>
              <a:ext cx="933381" cy="268175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2"/>
            <p:cNvCxnSpPr>
              <a:stCxn id="146" idx="4"/>
              <a:endCxn id="153" idx="0"/>
            </p:cNvCxnSpPr>
            <p:nvPr/>
          </p:nvCxnSpPr>
          <p:spPr>
            <a:xfrm>
              <a:off x="1627146" y="2553243"/>
              <a:ext cx="87590" cy="201597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3"/>
            <p:cNvCxnSpPr>
              <a:stCxn id="149" idx="4"/>
              <a:endCxn id="153" idx="1"/>
            </p:cNvCxnSpPr>
            <p:nvPr/>
          </p:nvCxnSpPr>
          <p:spPr>
            <a:xfrm>
              <a:off x="1303082" y="3666199"/>
              <a:ext cx="329173" cy="93718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4"/>
            <p:cNvCxnSpPr>
              <a:stCxn id="146" idx="3"/>
              <a:endCxn id="149" idx="0"/>
            </p:cNvCxnSpPr>
            <p:nvPr/>
          </p:nvCxnSpPr>
          <p:spPr>
            <a:xfrm flipH="1">
              <a:off x="1303082" y="2519079"/>
              <a:ext cx="241583" cy="91383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Ellipse 145"/>
          <p:cNvSpPr>
            <a:spLocks noChangeAspect="1"/>
          </p:cNvSpPr>
          <p:nvPr/>
        </p:nvSpPr>
        <p:spPr>
          <a:xfrm>
            <a:off x="5110901" y="2319954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1</a:t>
            </a:r>
            <a:endParaRPr lang="de-DE" sz="1600" dirty="0"/>
          </a:p>
        </p:txBody>
      </p:sp>
      <p:sp>
        <p:nvSpPr>
          <p:cNvPr id="147" name="Ellipse 146"/>
          <p:cNvSpPr>
            <a:spLocks noChangeAspect="1"/>
          </p:cNvSpPr>
          <p:nvPr/>
        </p:nvSpPr>
        <p:spPr>
          <a:xfrm>
            <a:off x="7495835" y="5164462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7</a:t>
            </a:r>
            <a:endParaRPr lang="de-DE" sz="1600" dirty="0"/>
          </a:p>
        </p:txBody>
      </p:sp>
      <p:sp>
        <p:nvSpPr>
          <p:cNvPr id="148" name="Ellipse 147"/>
          <p:cNvSpPr>
            <a:spLocks noChangeAspect="1"/>
          </p:cNvSpPr>
          <p:nvPr/>
        </p:nvSpPr>
        <p:spPr>
          <a:xfrm>
            <a:off x="8416477" y="2351161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4</a:t>
            </a:r>
            <a:endParaRPr lang="de-DE" sz="1600" dirty="0"/>
          </a:p>
        </p:txBody>
      </p:sp>
      <p:sp>
        <p:nvSpPr>
          <p:cNvPr id="149" name="Ellipse 148"/>
          <p:cNvSpPr>
            <a:spLocks noChangeAspect="1"/>
          </p:cNvSpPr>
          <p:nvPr/>
        </p:nvSpPr>
        <p:spPr>
          <a:xfrm>
            <a:off x="4786837" y="3432910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400" dirty="0" smtClean="0"/>
              <a:t>10</a:t>
            </a:r>
            <a:endParaRPr lang="de-DE" sz="1400" dirty="0"/>
          </a:p>
        </p:txBody>
      </p:sp>
      <p:sp>
        <p:nvSpPr>
          <p:cNvPr id="150" name="Ellipse 149"/>
          <p:cNvSpPr>
            <a:spLocks noChangeAspect="1"/>
          </p:cNvSpPr>
          <p:nvPr/>
        </p:nvSpPr>
        <p:spPr>
          <a:xfrm>
            <a:off x="7470181" y="1668784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3</a:t>
            </a:r>
            <a:endParaRPr lang="de-DE" sz="1600" dirty="0"/>
          </a:p>
        </p:txBody>
      </p:sp>
      <p:sp>
        <p:nvSpPr>
          <p:cNvPr id="151" name="Ellipse 150"/>
          <p:cNvSpPr>
            <a:spLocks noChangeAspect="1"/>
          </p:cNvSpPr>
          <p:nvPr/>
        </p:nvSpPr>
        <p:spPr>
          <a:xfrm>
            <a:off x="6126763" y="5200838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8</a:t>
            </a:r>
            <a:endParaRPr lang="de-DE" sz="1600" dirty="0"/>
          </a:p>
        </p:txBody>
      </p:sp>
      <p:sp>
        <p:nvSpPr>
          <p:cNvPr id="152" name="Ellipse 151"/>
          <p:cNvSpPr>
            <a:spLocks noChangeAspect="1"/>
          </p:cNvSpPr>
          <p:nvPr/>
        </p:nvSpPr>
        <p:spPr>
          <a:xfrm>
            <a:off x="8416477" y="4463709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6</a:t>
            </a:r>
            <a:endParaRPr lang="de-DE" sz="1600" dirty="0"/>
          </a:p>
        </p:txBody>
      </p:sp>
      <p:sp>
        <p:nvSpPr>
          <p:cNvPr id="153" name="Ellipse 152"/>
          <p:cNvSpPr>
            <a:spLocks noChangeAspect="1"/>
          </p:cNvSpPr>
          <p:nvPr/>
        </p:nvSpPr>
        <p:spPr>
          <a:xfrm>
            <a:off x="5198491" y="4569221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9</a:t>
            </a:r>
            <a:endParaRPr lang="de-DE" sz="1600" dirty="0"/>
          </a:p>
        </p:txBody>
      </p:sp>
      <p:sp>
        <p:nvSpPr>
          <p:cNvPr id="154" name="Ellipse 153"/>
          <p:cNvSpPr>
            <a:spLocks noChangeAspect="1"/>
          </p:cNvSpPr>
          <p:nvPr/>
        </p:nvSpPr>
        <p:spPr>
          <a:xfrm>
            <a:off x="6125524" y="1631437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2</a:t>
            </a:r>
            <a:endParaRPr lang="de-DE" sz="1600" dirty="0"/>
          </a:p>
        </p:txBody>
      </p:sp>
      <p:sp>
        <p:nvSpPr>
          <p:cNvPr id="155" name="Ellipse 154"/>
          <p:cNvSpPr>
            <a:spLocks noChangeAspect="1"/>
          </p:cNvSpPr>
          <p:nvPr/>
        </p:nvSpPr>
        <p:spPr>
          <a:xfrm>
            <a:off x="8731199" y="3438512"/>
            <a:ext cx="233289" cy="233289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600" dirty="0" smtClean="0"/>
              <a:t>5</a:t>
            </a:r>
            <a:endParaRPr lang="de-D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platzhalter 217"/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86000" y="1591200"/>
                <a:ext cx="4181133" cy="4358080"/>
              </a:xfrm>
            </p:spPr>
            <p:txBody>
              <a:bodyPr/>
              <a:lstStyle/>
              <a:p>
                <a:r>
                  <a:rPr lang="de-DE" dirty="0" smtClean="0"/>
                  <a:t>Set negative </a:t>
                </a:r>
                <a:r>
                  <a:rPr lang="de-DE" dirty="0" err="1" smtClean="0"/>
                  <a:t>strength</a:t>
                </a:r>
                <a:r>
                  <a:rPr lang="de-DE" dirty="0" smtClean="0"/>
                  <a:t> at all </a:t>
                </a:r>
                <a:r>
                  <a:rPr lang="de-DE" dirty="0" err="1" smtClean="0"/>
                  <a:t>nodes</a:t>
                </a:r>
                <a:r>
                  <a:rPr lang="de-DE" dirty="0" smtClean="0"/>
                  <a:t>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>
                            <a:solidFill>
                              <a:srgbClr val="0039A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0039AC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sz="2000" i="1">
                            <a:solidFill>
                              <a:srgbClr val="0039A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sz="2000" b="1" i="1" smtClean="0">
                        <a:solidFill>
                          <a:srgbClr val="0039AC"/>
                        </a:solidFill>
                        <a:latin typeface="Cambria Math"/>
                      </a:rPr>
                      <m:t>=−</m:t>
                    </m:r>
                    <m:r>
                      <a:rPr lang="de-DE" sz="2000" b="0" i="1" smtClean="0">
                        <a:solidFill>
                          <a:srgbClr val="0039AC"/>
                        </a:solidFill>
                        <a:latin typeface="Cambria Math"/>
                      </a:rPr>
                      <m:t>1</m:t>
                    </m:r>
                    <m:r>
                      <a:rPr lang="de-DE" sz="2000" b="1" i="1">
                        <a:solidFill>
                          <a:srgbClr val="0039AC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de-DE" sz="2000" dirty="0" smtClean="0"/>
              </a:p>
              <a:p>
                <a:endParaRPr lang="de-DE" dirty="0"/>
              </a:p>
              <a:p>
                <a:r>
                  <a:rPr lang="de-DE" dirty="0" err="1" smtClean="0"/>
                  <a:t>Penalise</a:t>
                </a:r>
                <a:r>
                  <a:rPr lang="de-DE" dirty="0" smtClean="0"/>
                  <a:t> all </a:t>
                </a:r>
                <a:r>
                  <a:rPr lang="de-DE" dirty="0" err="1" smtClean="0"/>
                  <a:t>edges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graph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complement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positive </a:t>
                </a:r>
                <a:r>
                  <a:rPr lang="de-DE" dirty="0" err="1" smtClean="0"/>
                  <a:t>couplings</a:t>
                </a:r>
                <a:r>
                  <a:rPr lang="de-DE" dirty="0" smtClean="0"/>
                  <a:t>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de-DE" sz="2000" b="0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de-DE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+10</m:t>
                    </m:r>
                  </m:oMath>
                </a14:m>
                <a:endParaRPr lang="de-DE" dirty="0" smtClean="0"/>
              </a:p>
              <a:p>
                <a:endParaRPr lang="de-DE" dirty="0"/>
              </a:p>
              <a:p>
                <a:pPr marL="180000" lvl="2">
                  <a:spcBef>
                    <a:spcPts val="300"/>
                  </a:spcBef>
                </a:pPr>
                <a:r>
                  <a:rPr lang="de-DE" dirty="0" err="1"/>
                  <a:t>Edges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graph</a:t>
                </a:r>
                <a:r>
                  <a:rPr lang="de-DE" dirty="0"/>
                  <a:t> </a:t>
                </a:r>
                <a:r>
                  <a:rPr lang="de-DE" dirty="0" err="1" smtClean="0"/>
                  <a:t>itself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can</a:t>
                </a:r>
                <a:r>
                  <a:rPr lang="de-DE" dirty="0" smtClean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activated</a:t>
                </a:r>
                <a:r>
                  <a:rPr lang="de-DE" dirty="0"/>
                  <a:t> </a:t>
                </a:r>
                <a:r>
                  <a:rPr lang="de-DE" dirty="0" err="1"/>
                  <a:t>without</a:t>
                </a:r>
                <a:r>
                  <a:rPr lang="de-DE" dirty="0"/>
                  <a:t> </a:t>
                </a:r>
                <a:r>
                  <a:rPr lang="de-DE" dirty="0" err="1" smtClean="0"/>
                  <a:t>penalty</a:t>
                </a:r>
                <a:r>
                  <a:rPr lang="de-DE" dirty="0" smtClean="0"/>
                  <a:t>, </a:t>
                </a:r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18" name="Textplatzhalter 2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86000" y="1591200"/>
                <a:ext cx="4181133" cy="4358080"/>
              </a:xfrm>
              <a:blipFill rotWithShape="1">
                <a:blip r:embed="rId2"/>
                <a:stretch>
                  <a:fillRect l="-3207" t="-1678" r="-23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feld 218"/>
              <p:cNvSpPr txBox="1"/>
              <p:nvPr/>
            </p:nvSpPr>
            <p:spPr>
              <a:xfrm>
                <a:off x="5717775" y="5586209"/>
                <a:ext cx="375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>
                          <a:solidFill>
                            <a:srgbClr val="0039AC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>
                          <a:solidFill>
                            <a:srgbClr val="0039AC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9" name="Textfeld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775" y="5586209"/>
                <a:ext cx="375103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3279" r="-14754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feld 234"/>
              <p:cNvSpPr txBox="1"/>
              <p:nvPr/>
            </p:nvSpPr>
            <p:spPr>
              <a:xfrm>
                <a:off x="4536103" y="1951292"/>
                <a:ext cx="905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>
                              <a:solidFill>
                                <a:srgbClr val="0039A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39AC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39A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b="1" i="1">
                          <a:solidFill>
                            <a:srgbClr val="0039AC"/>
                          </a:solidFill>
                          <a:latin typeface="Cambria Math"/>
                        </a:rPr>
                        <m:t>=−</m:t>
                      </m:r>
                      <m:r>
                        <a:rPr lang="de-DE" b="1" i="1">
                          <a:solidFill>
                            <a:srgbClr val="0039AC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5" name="Textfeld 2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103" y="1951292"/>
                <a:ext cx="905889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4698" r="-5369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feld 237"/>
              <p:cNvSpPr txBox="1"/>
              <p:nvPr/>
            </p:nvSpPr>
            <p:spPr>
              <a:xfrm>
                <a:off x="7452320" y="5517232"/>
                <a:ext cx="375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>
                          <a:solidFill>
                            <a:srgbClr val="0039AC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>
                          <a:solidFill>
                            <a:srgbClr val="0039AC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8" name="Textfeld 2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5517232"/>
                <a:ext cx="375103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1613" r="-14516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feld 238"/>
              <p:cNvSpPr txBox="1"/>
              <p:nvPr/>
            </p:nvSpPr>
            <p:spPr>
              <a:xfrm>
                <a:off x="8445369" y="4941168"/>
                <a:ext cx="375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>
                          <a:solidFill>
                            <a:srgbClr val="0039AC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>
                          <a:solidFill>
                            <a:srgbClr val="0039AC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9" name="Textfeld 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369" y="4941168"/>
                <a:ext cx="375103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1613" r="-1451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feld 239"/>
              <p:cNvSpPr txBox="1"/>
              <p:nvPr/>
            </p:nvSpPr>
            <p:spPr>
              <a:xfrm>
                <a:off x="4355976" y="3717032"/>
                <a:ext cx="375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>
                          <a:solidFill>
                            <a:srgbClr val="0039AC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>
                          <a:solidFill>
                            <a:srgbClr val="0039AC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0" name="Textfeld 2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717032"/>
                <a:ext cx="375103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3279" r="-1475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feld 240"/>
              <p:cNvSpPr txBox="1"/>
              <p:nvPr/>
            </p:nvSpPr>
            <p:spPr>
              <a:xfrm>
                <a:off x="5913816" y="1268760"/>
                <a:ext cx="375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>
                          <a:solidFill>
                            <a:srgbClr val="0039AC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>
                          <a:solidFill>
                            <a:srgbClr val="0039AC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1" name="Textfeld 2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816" y="1268760"/>
                <a:ext cx="375103" cy="276999"/>
              </a:xfrm>
              <a:prstGeom prst="rect">
                <a:avLst/>
              </a:prstGeom>
              <a:blipFill rotWithShape="1">
                <a:blip r:embed="rId8"/>
                <a:stretch>
                  <a:fillRect l="-1613" r="-14516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Textfeld 241"/>
              <p:cNvSpPr txBox="1"/>
              <p:nvPr/>
            </p:nvSpPr>
            <p:spPr>
              <a:xfrm>
                <a:off x="7365249" y="1279793"/>
                <a:ext cx="375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>
                          <a:solidFill>
                            <a:srgbClr val="0039AC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>
                          <a:solidFill>
                            <a:srgbClr val="0039AC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2" name="Textfeld 2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249" y="1279793"/>
                <a:ext cx="375103" cy="276999"/>
              </a:xfrm>
              <a:prstGeom prst="rect">
                <a:avLst/>
              </a:prstGeom>
              <a:blipFill rotWithShape="1">
                <a:blip r:embed="rId9"/>
                <a:stretch>
                  <a:fillRect l="-1613" r="-1451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feld 242"/>
              <p:cNvSpPr txBox="1"/>
              <p:nvPr/>
            </p:nvSpPr>
            <p:spPr>
              <a:xfrm>
                <a:off x="4916977" y="4880193"/>
                <a:ext cx="375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>
                          <a:solidFill>
                            <a:srgbClr val="0039AC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>
                          <a:solidFill>
                            <a:srgbClr val="0039AC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3" name="Textfeld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77" y="4880193"/>
                <a:ext cx="375103" cy="276999"/>
              </a:xfrm>
              <a:prstGeom prst="rect">
                <a:avLst/>
              </a:prstGeom>
              <a:blipFill rotWithShape="1">
                <a:blip r:embed="rId10"/>
                <a:stretch>
                  <a:fillRect l="-3279" r="-1475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Textfeld 243"/>
              <p:cNvSpPr txBox="1"/>
              <p:nvPr/>
            </p:nvSpPr>
            <p:spPr>
              <a:xfrm>
                <a:off x="7371228" y="2273287"/>
                <a:ext cx="4825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de-DE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4" name="Textfeld 2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228" y="2273287"/>
                <a:ext cx="482504" cy="276999"/>
              </a:xfrm>
              <a:prstGeom prst="rect">
                <a:avLst/>
              </a:prstGeom>
              <a:blipFill rotWithShape="1">
                <a:blip r:embed="rId11"/>
                <a:stretch>
                  <a:fillRect l="-8861" r="-1265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Rechteck 244"/>
              <p:cNvSpPr/>
              <p:nvPr/>
            </p:nvSpPr>
            <p:spPr>
              <a:xfrm>
                <a:off x="611560" y="5164462"/>
                <a:ext cx="4017125" cy="435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000" i="1">
                        <a:latin typeface="Cambria Math"/>
                      </a:rPr>
                      <m:t>𝐸</m:t>
                    </m:r>
                    <m:r>
                      <a:rPr lang="de-DE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000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sz="2000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DE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20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sz="2000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DE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000" i="1">
                            <a:latin typeface="Cambria Math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sz="2000" dirty="0"/>
                  <a:t> </a:t>
                </a:r>
                <a:endParaRPr lang="en-GB" sz="2000" dirty="0"/>
              </a:p>
            </p:txBody>
          </p:sp>
        </mc:Choice>
        <mc:Fallback xmlns="">
          <p:sp>
            <p:nvSpPr>
              <p:cNvPr id="245" name="Rechteck 2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164462"/>
                <a:ext cx="4017125" cy="435119"/>
              </a:xfrm>
              <a:prstGeom prst="rect">
                <a:avLst/>
              </a:prstGeom>
              <a:blipFill rotWithShape="1">
                <a:blip r:embed="rId12"/>
                <a:stretch>
                  <a:fillRect t="-111111" b="-159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2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35" grpId="0"/>
      <p:bldP spid="238" grpId="0"/>
      <p:bldP spid="239" grpId="0"/>
      <p:bldP spid="240" grpId="0"/>
      <p:bldP spid="241" grpId="0"/>
      <p:bldP spid="242" grpId="0"/>
      <p:bldP spid="243" grpId="0"/>
      <p:bldP spid="2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platzhalter 33"/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58000" y="1588842"/>
                <a:ext cx="3825968" cy="489643"/>
              </a:xfrm>
            </p:spPr>
            <p:txBody>
              <a:bodyPr/>
              <a:lstStyle/>
              <a:p>
                <a:r>
                  <a:rPr lang="de-DE" dirty="0" smtClean="0"/>
                  <a:t>1 </a:t>
                </a:r>
                <a:r>
                  <a:rPr lang="de-DE" dirty="0" err="1" smtClean="0"/>
                  <a:t>logical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qubit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GB" dirty="0" smtClean="0"/>
                  <a:t> 4 physical </a:t>
                </a:r>
                <a:r>
                  <a:rPr lang="en-GB" dirty="0" err="1" smtClean="0"/>
                  <a:t>qubits</a:t>
                </a:r>
                <a:endParaRPr lang="en-GB" dirty="0"/>
              </a:p>
            </p:txBody>
          </p:sp>
        </mc:Choice>
        <mc:Fallback xmlns="">
          <p:sp>
            <p:nvSpPr>
              <p:cNvPr id="34" name="Textplatzhalter 3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58000" y="1588842"/>
                <a:ext cx="3825968" cy="489643"/>
              </a:xfrm>
              <a:blipFill rotWithShape="1">
                <a:blip r:embed="rId2"/>
                <a:stretch>
                  <a:fillRect l="-3344" t="-1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17</a:t>
            </a:fld>
            <a:endParaRPr lang="en-GB" noProof="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611560" y="2181144"/>
            <a:ext cx="2485332" cy="572943"/>
            <a:chOff x="2721862" y="4737767"/>
            <a:chExt cx="3456384" cy="796800"/>
          </a:xfrm>
        </p:grpSpPr>
        <p:sp>
          <p:nvSpPr>
            <p:cNvPr id="5" name="Abgerundetes Rechteck 4"/>
            <p:cNvSpPr/>
            <p:nvPr/>
          </p:nvSpPr>
          <p:spPr>
            <a:xfrm>
              <a:off x="2721862" y="4737767"/>
              <a:ext cx="3456384" cy="7968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92D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2915816" y="5085184"/>
              <a:ext cx="3073112" cy="108000"/>
              <a:chOff x="3073043" y="5245627"/>
              <a:chExt cx="3073112" cy="108000"/>
            </a:xfrm>
          </p:grpSpPr>
          <p:cxnSp>
            <p:nvCxnSpPr>
              <p:cNvPr id="7" name="Gerade Verbindung 6"/>
              <p:cNvCxnSpPr>
                <a:stCxn id="12" idx="6"/>
                <a:endCxn id="11" idx="2"/>
              </p:cNvCxnSpPr>
              <p:nvPr/>
            </p:nvCxnSpPr>
            <p:spPr>
              <a:xfrm>
                <a:off x="3181043" y="5299627"/>
                <a:ext cx="9173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Gerade Verbindung 7"/>
              <p:cNvCxnSpPr>
                <a:stCxn id="11" idx="6"/>
                <a:endCxn id="10" idx="2"/>
              </p:cNvCxnSpPr>
              <p:nvPr/>
            </p:nvCxnSpPr>
            <p:spPr>
              <a:xfrm>
                <a:off x="4206398" y="5299627"/>
                <a:ext cx="90011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 Verbindung 8"/>
              <p:cNvCxnSpPr>
                <a:stCxn id="10" idx="6"/>
                <a:endCxn id="13" idx="2"/>
              </p:cNvCxnSpPr>
              <p:nvPr/>
            </p:nvCxnSpPr>
            <p:spPr>
              <a:xfrm>
                <a:off x="5214510" y="5299627"/>
                <a:ext cx="8236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Ellipse 9"/>
              <p:cNvSpPr/>
              <p:nvPr/>
            </p:nvSpPr>
            <p:spPr>
              <a:xfrm>
                <a:off x="5106510" y="5245627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4098398" y="5245627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3073043" y="5245627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6038155" y="5245627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5" name="Titel 60"/>
          <p:cNvSpPr txBox="1">
            <a:spLocks/>
          </p:cNvSpPr>
          <p:nvPr/>
        </p:nvSpPr>
        <p:spPr>
          <a:xfrm>
            <a:off x="486000" y="648000"/>
            <a:ext cx="8172000" cy="7381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Cliquen </a:t>
            </a:r>
            <a:r>
              <a:rPr lang="de-DE" dirty="0"/>
              <a:t>P</a:t>
            </a:r>
            <a:r>
              <a:rPr lang="de-DE" dirty="0" smtClean="0"/>
              <a:t>roblem on D-Wave Device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652352" y="3010304"/>
            <a:ext cx="50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92D050"/>
                </a:solidFill>
              </a:rPr>
              <a:t>-1</a:t>
            </a:r>
            <a:endParaRPr lang="de-DE" sz="2400" b="1" dirty="0">
              <a:solidFill>
                <a:srgbClr val="92D050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611560" y="2180443"/>
            <a:ext cx="2485332" cy="573951"/>
            <a:chOff x="2723055" y="4737767"/>
            <a:chExt cx="3456384" cy="798201"/>
          </a:xfrm>
        </p:grpSpPr>
        <p:sp>
          <p:nvSpPr>
            <p:cNvPr id="18" name="Abgerundetes Rechteck 17"/>
            <p:cNvSpPr/>
            <p:nvPr/>
          </p:nvSpPr>
          <p:spPr>
            <a:xfrm>
              <a:off x="2723055" y="4739168"/>
              <a:ext cx="3456384" cy="7968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92D050"/>
                </a:solidFill>
              </a:endParaRPr>
            </a:p>
          </p:txBody>
        </p:sp>
        <p:cxnSp>
          <p:nvCxnSpPr>
            <p:cNvPr id="19" name="Gerade Verbindung 18"/>
            <p:cNvCxnSpPr>
              <a:stCxn id="24" idx="6"/>
              <a:endCxn id="23" idx="2"/>
            </p:cNvCxnSpPr>
            <p:nvPr/>
          </p:nvCxnSpPr>
          <p:spPr>
            <a:xfrm>
              <a:off x="3028643" y="5147227"/>
              <a:ext cx="91735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>
              <a:stCxn id="23" idx="6"/>
              <a:endCxn id="22" idx="2"/>
            </p:cNvCxnSpPr>
            <p:nvPr/>
          </p:nvCxnSpPr>
          <p:spPr>
            <a:xfrm>
              <a:off x="4053998" y="5147227"/>
              <a:ext cx="90011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>
              <a:stCxn id="22" idx="6"/>
              <a:endCxn id="25" idx="2"/>
            </p:cNvCxnSpPr>
            <p:nvPr/>
          </p:nvCxnSpPr>
          <p:spPr>
            <a:xfrm>
              <a:off x="5062110" y="5147227"/>
              <a:ext cx="82364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/>
            <p:cNvSpPr/>
            <p:nvPr/>
          </p:nvSpPr>
          <p:spPr>
            <a:xfrm>
              <a:off x="4954110" y="509322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3945998" y="509322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920643" y="509322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885755" y="509322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805804" y="47391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C00000"/>
                  </a:solidFill>
                </a:rPr>
                <a:t>5</a:t>
              </a:r>
              <a:endParaRPr lang="de-DE" dirty="0">
                <a:solidFill>
                  <a:srgbClr val="C00000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831159" y="47377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C00000"/>
                  </a:solidFill>
                </a:rPr>
                <a:t>5</a:t>
              </a:r>
              <a:endParaRPr lang="de-DE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770916" y="47391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C00000"/>
                  </a:solidFill>
                </a:rPr>
                <a:t>5</a:t>
              </a:r>
              <a:endParaRPr lang="de-DE" dirty="0">
                <a:solidFill>
                  <a:srgbClr val="C00000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4839271" y="47391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C00000"/>
                  </a:solidFill>
                </a:rPr>
                <a:t>5</a:t>
              </a:r>
              <a:endParaRPr lang="de-DE" dirty="0">
                <a:solidFill>
                  <a:srgbClr val="C00000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3283215" y="516523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70C0"/>
                  </a:solidFill>
                </a:rPr>
                <a:t>-7</a:t>
              </a:r>
              <a:endParaRPr lang="de-DE" dirty="0">
                <a:solidFill>
                  <a:srgbClr val="0070C0"/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5269827" y="516523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70C0"/>
                  </a:solidFill>
                </a:rPr>
                <a:t>-7</a:t>
              </a:r>
              <a:endParaRPr lang="de-DE" dirty="0">
                <a:solidFill>
                  <a:srgbClr val="0070C0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4299950" y="516523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70C0"/>
                  </a:solidFill>
                </a:rPr>
                <a:t>-7</a:t>
              </a:r>
              <a:endParaRPr lang="de-DE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1" name="Gruppieren 380"/>
          <p:cNvGrpSpPr>
            <a:grpSpLocks noChangeAspect="1"/>
          </p:cNvGrpSpPr>
          <p:nvPr/>
        </p:nvGrpSpPr>
        <p:grpSpPr>
          <a:xfrm>
            <a:off x="820911" y="3439608"/>
            <a:ext cx="2817709" cy="2787381"/>
            <a:chOff x="6474559" y="1497387"/>
            <a:chExt cx="2355310" cy="2329959"/>
          </a:xfrm>
        </p:grpSpPr>
        <p:sp>
          <p:nvSpPr>
            <p:cNvPr id="382" name="Textfeld 381"/>
            <p:cNvSpPr txBox="1"/>
            <p:nvPr/>
          </p:nvSpPr>
          <p:spPr>
            <a:xfrm>
              <a:off x="8135165" y="1497387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383" name="Textfeld 382"/>
            <p:cNvSpPr txBox="1"/>
            <p:nvPr/>
          </p:nvSpPr>
          <p:spPr>
            <a:xfrm>
              <a:off x="6898746" y="2096979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0039AC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384" name="Textfeld 383"/>
            <p:cNvSpPr txBox="1"/>
            <p:nvPr/>
          </p:nvSpPr>
          <p:spPr>
            <a:xfrm>
              <a:off x="7522195" y="2096979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385" name="Textfeld 384"/>
            <p:cNvSpPr txBox="1"/>
            <p:nvPr/>
          </p:nvSpPr>
          <p:spPr>
            <a:xfrm>
              <a:off x="8248801" y="2096979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386" name="Textfeld 385"/>
            <p:cNvSpPr txBox="1"/>
            <p:nvPr/>
          </p:nvSpPr>
          <p:spPr>
            <a:xfrm>
              <a:off x="8701629" y="2096978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387" name="Textfeld 386"/>
            <p:cNvSpPr txBox="1"/>
            <p:nvPr/>
          </p:nvSpPr>
          <p:spPr>
            <a:xfrm>
              <a:off x="6474559" y="2915699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388" name="Textfeld 387"/>
            <p:cNvSpPr txBox="1"/>
            <p:nvPr/>
          </p:nvSpPr>
          <p:spPr>
            <a:xfrm>
              <a:off x="6976277" y="2915699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389" name="Textfeld 388"/>
            <p:cNvSpPr txBox="1"/>
            <p:nvPr/>
          </p:nvSpPr>
          <p:spPr>
            <a:xfrm>
              <a:off x="7697328" y="2915698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860000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390" name="Textfeld 389"/>
            <p:cNvSpPr txBox="1"/>
            <p:nvPr/>
          </p:nvSpPr>
          <p:spPr>
            <a:xfrm>
              <a:off x="8273853" y="2915698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391" name="Textfeld 390"/>
            <p:cNvSpPr txBox="1"/>
            <p:nvPr/>
          </p:nvSpPr>
          <p:spPr>
            <a:xfrm>
              <a:off x="7020243" y="3550347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CC00FF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grpSp>
          <p:nvGrpSpPr>
            <p:cNvPr id="392" name="Gruppieren 391"/>
            <p:cNvGrpSpPr>
              <a:grpSpLocks noChangeAspect="1"/>
            </p:cNvGrpSpPr>
            <p:nvPr/>
          </p:nvGrpSpPr>
          <p:grpSpPr>
            <a:xfrm>
              <a:off x="6483956" y="1727802"/>
              <a:ext cx="2336516" cy="1773206"/>
              <a:chOff x="1542846" y="1014584"/>
              <a:chExt cx="6032747" cy="4578314"/>
            </a:xfrm>
          </p:grpSpPr>
          <p:grpSp>
            <p:nvGrpSpPr>
              <p:cNvPr id="393" name="Gruppieren 392"/>
              <p:cNvGrpSpPr/>
              <p:nvPr/>
            </p:nvGrpSpPr>
            <p:grpSpPr>
              <a:xfrm>
                <a:off x="1542846" y="1014584"/>
                <a:ext cx="6032747" cy="4578314"/>
                <a:chOff x="2822641" y="1952836"/>
                <a:chExt cx="3842752" cy="2916304"/>
              </a:xfrm>
            </p:grpSpPr>
            <p:cxnSp>
              <p:nvCxnSpPr>
                <p:cNvPr id="397" name="Gerade Verbindung 396"/>
                <p:cNvCxnSpPr>
                  <a:stCxn id="420" idx="7"/>
                  <a:endCxn id="413" idx="3"/>
                </p:cNvCxnSpPr>
                <p:nvPr/>
              </p:nvCxnSpPr>
              <p:spPr>
                <a:xfrm flipV="1">
                  <a:off x="3979196" y="3114588"/>
                  <a:ext cx="592800" cy="592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Gerade Verbindung 397"/>
                <p:cNvCxnSpPr>
                  <a:stCxn id="414" idx="7"/>
                  <a:endCxn id="416" idx="3"/>
                </p:cNvCxnSpPr>
                <p:nvPr/>
              </p:nvCxnSpPr>
              <p:spPr>
                <a:xfrm flipV="1">
                  <a:off x="2976281" y="3114588"/>
                  <a:ext cx="570360" cy="59457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Gerade Verbindung 398"/>
                <p:cNvCxnSpPr>
                  <a:stCxn id="416" idx="6"/>
                  <a:endCxn id="413" idx="2"/>
                </p:cNvCxnSpPr>
                <p:nvPr/>
              </p:nvCxnSpPr>
              <p:spPr>
                <a:xfrm>
                  <a:off x="3700281" y="3050948"/>
                  <a:ext cx="84535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Gerade Verbindung 399"/>
                <p:cNvCxnSpPr>
                  <a:stCxn id="414" idx="6"/>
                  <a:endCxn id="420" idx="2"/>
                </p:cNvCxnSpPr>
                <p:nvPr/>
              </p:nvCxnSpPr>
              <p:spPr>
                <a:xfrm flipV="1">
                  <a:off x="3002641" y="3771028"/>
                  <a:ext cx="822915" cy="177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Gerade Verbindung 400"/>
                <p:cNvCxnSpPr>
                  <a:stCxn id="420" idx="6"/>
                  <a:endCxn id="419" idx="2"/>
                </p:cNvCxnSpPr>
                <p:nvPr/>
              </p:nvCxnSpPr>
              <p:spPr>
                <a:xfrm>
                  <a:off x="4005556" y="3771028"/>
                  <a:ext cx="82811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Gerade Verbindung 401"/>
                <p:cNvCxnSpPr>
                  <a:stCxn id="420" idx="4"/>
                  <a:endCxn id="412" idx="0"/>
                </p:cNvCxnSpPr>
                <p:nvPr/>
              </p:nvCxnSpPr>
              <p:spPr>
                <a:xfrm>
                  <a:off x="3915556" y="3861028"/>
                  <a:ext cx="0" cy="8281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Gerade Verbindung 402"/>
                <p:cNvCxnSpPr>
                  <a:stCxn id="419" idx="7"/>
                  <a:endCxn id="418" idx="3"/>
                </p:cNvCxnSpPr>
                <p:nvPr/>
              </p:nvCxnSpPr>
              <p:spPr>
                <a:xfrm flipV="1">
                  <a:off x="4987308" y="3114588"/>
                  <a:ext cx="592800" cy="592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Gerade Verbindung 403"/>
                <p:cNvCxnSpPr>
                  <a:stCxn id="413" idx="6"/>
                  <a:endCxn id="418" idx="2"/>
                </p:cNvCxnSpPr>
                <p:nvPr/>
              </p:nvCxnSpPr>
              <p:spPr>
                <a:xfrm>
                  <a:off x="4725636" y="3050948"/>
                  <a:ext cx="82811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Gerade Verbindung 404"/>
                <p:cNvCxnSpPr>
                  <a:stCxn id="413" idx="7"/>
                  <a:endCxn id="411" idx="3"/>
                </p:cNvCxnSpPr>
                <p:nvPr/>
              </p:nvCxnSpPr>
              <p:spPr>
                <a:xfrm flipV="1">
                  <a:off x="4699276" y="2106476"/>
                  <a:ext cx="880835" cy="8808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Gerade Verbindung 405"/>
                <p:cNvCxnSpPr>
                  <a:stCxn id="411" idx="4"/>
                  <a:endCxn id="418" idx="0"/>
                </p:cNvCxnSpPr>
                <p:nvPr/>
              </p:nvCxnSpPr>
              <p:spPr>
                <a:xfrm flipH="1">
                  <a:off x="5643748" y="2132836"/>
                  <a:ext cx="10" cy="8281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Gerade Verbindung 406"/>
                <p:cNvCxnSpPr>
                  <a:stCxn id="418" idx="6"/>
                  <a:endCxn id="417" idx="2"/>
                </p:cNvCxnSpPr>
                <p:nvPr/>
              </p:nvCxnSpPr>
              <p:spPr>
                <a:xfrm>
                  <a:off x="5733748" y="3050948"/>
                  <a:ext cx="75164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Gerade Verbindung 407"/>
                <p:cNvCxnSpPr>
                  <a:stCxn id="419" idx="6"/>
                  <a:endCxn id="415" idx="2"/>
                </p:cNvCxnSpPr>
                <p:nvPr/>
              </p:nvCxnSpPr>
              <p:spPr>
                <a:xfrm>
                  <a:off x="5013668" y="3771028"/>
                  <a:ext cx="768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Gerade Verbindung 408"/>
                <p:cNvCxnSpPr>
                  <a:stCxn id="412" idx="7"/>
                  <a:endCxn id="419" idx="3"/>
                </p:cNvCxnSpPr>
                <p:nvPr/>
              </p:nvCxnSpPr>
              <p:spPr>
                <a:xfrm flipV="1">
                  <a:off x="3979196" y="3834668"/>
                  <a:ext cx="880832" cy="8808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Gerade Verbindung 409"/>
                <p:cNvCxnSpPr>
                  <a:stCxn id="415" idx="7"/>
                  <a:endCxn id="417" idx="3"/>
                </p:cNvCxnSpPr>
                <p:nvPr/>
              </p:nvCxnSpPr>
              <p:spPr>
                <a:xfrm flipV="1">
                  <a:off x="5936104" y="3114588"/>
                  <a:ext cx="575649" cy="592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1" name="Ellipse 410"/>
                <p:cNvSpPr>
                  <a:spLocks noChangeAspect="1"/>
                </p:cNvSpPr>
                <p:nvPr/>
              </p:nvSpPr>
              <p:spPr>
                <a:xfrm>
                  <a:off x="5553748" y="1952836"/>
                  <a:ext cx="180020" cy="180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412" name="Ellipse 411"/>
                <p:cNvSpPr>
                  <a:spLocks noChangeAspect="1"/>
                </p:cNvSpPr>
                <p:nvPr/>
              </p:nvSpPr>
              <p:spPr>
                <a:xfrm>
                  <a:off x="3825556" y="4689140"/>
                  <a:ext cx="180000" cy="180000"/>
                </a:xfrm>
                <a:prstGeom prst="ellipse">
                  <a:avLst/>
                </a:prstGeom>
                <a:solidFill>
                  <a:srgbClr val="CC00FF"/>
                </a:solidFill>
                <a:ln>
                  <a:solidFill>
                    <a:srgbClr val="CC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/>
                  <a:endParaRPr lang="de-DE" sz="1400" dirty="0"/>
                </a:p>
              </p:txBody>
            </p:sp>
            <p:sp>
              <p:nvSpPr>
                <p:cNvPr id="413" name="Ellipse 412"/>
                <p:cNvSpPr>
                  <a:spLocks noChangeAspect="1"/>
                </p:cNvSpPr>
                <p:nvPr/>
              </p:nvSpPr>
              <p:spPr>
                <a:xfrm>
                  <a:off x="4545636" y="2960948"/>
                  <a:ext cx="180000" cy="180000"/>
                </a:xfrm>
                <a:prstGeom prst="ellipse">
                  <a:avLst/>
                </a:prstGeom>
                <a:solidFill>
                  <a:srgbClr val="006600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414" name="Ellipse 413"/>
                <p:cNvSpPr>
                  <a:spLocks noChangeAspect="1"/>
                </p:cNvSpPr>
                <p:nvPr/>
              </p:nvSpPr>
              <p:spPr>
                <a:xfrm>
                  <a:off x="2822641" y="3682799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415" name="Ellipse 414"/>
                <p:cNvSpPr>
                  <a:spLocks noChangeAspect="1"/>
                </p:cNvSpPr>
                <p:nvPr/>
              </p:nvSpPr>
              <p:spPr>
                <a:xfrm>
                  <a:off x="5782464" y="3681028"/>
                  <a:ext cx="180000" cy="18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416" name="Ellipse 415"/>
                <p:cNvSpPr>
                  <a:spLocks noChangeAspect="1"/>
                </p:cNvSpPr>
                <p:nvPr/>
              </p:nvSpPr>
              <p:spPr>
                <a:xfrm>
                  <a:off x="3520281" y="2960948"/>
                  <a:ext cx="180000" cy="180000"/>
                </a:xfrm>
                <a:prstGeom prst="ellipse">
                  <a:avLst/>
                </a:prstGeom>
                <a:solidFill>
                  <a:srgbClr val="0039AC"/>
                </a:solidFill>
                <a:ln>
                  <a:solidFill>
                    <a:srgbClr val="0039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417" name="Ellipse 416"/>
                <p:cNvSpPr>
                  <a:spLocks noChangeAspect="1"/>
                </p:cNvSpPr>
                <p:nvPr/>
              </p:nvSpPr>
              <p:spPr>
                <a:xfrm>
                  <a:off x="6485393" y="2960948"/>
                  <a:ext cx="180000" cy="18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418" name="Ellipse 417"/>
                <p:cNvSpPr>
                  <a:spLocks noChangeAspect="1"/>
                </p:cNvSpPr>
                <p:nvPr/>
              </p:nvSpPr>
              <p:spPr>
                <a:xfrm>
                  <a:off x="5553748" y="2960948"/>
                  <a:ext cx="180000" cy="1800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419" name="Ellipse 418"/>
                <p:cNvSpPr>
                  <a:spLocks noChangeAspect="1"/>
                </p:cNvSpPr>
                <p:nvPr/>
              </p:nvSpPr>
              <p:spPr>
                <a:xfrm>
                  <a:off x="4833668" y="3681028"/>
                  <a:ext cx="180000" cy="180000"/>
                </a:xfrm>
                <a:prstGeom prst="ellipse">
                  <a:avLst/>
                </a:prstGeom>
                <a:solidFill>
                  <a:srgbClr val="860000"/>
                </a:solidFill>
                <a:ln>
                  <a:solidFill>
                    <a:srgbClr val="86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sp>
              <p:nvSpPr>
                <p:cNvPr id="420" name="Ellipse 419"/>
                <p:cNvSpPr>
                  <a:spLocks noChangeAspect="1"/>
                </p:cNvSpPr>
                <p:nvPr/>
              </p:nvSpPr>
              <p:spPr>
                <a:xfrm>
                  <a:off x="3825556" y="3681028"/>
                  <a:ext cx="180000" cy="18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</p:grpSp>
          <p:grpSp>
            <p:nvGrpSpPr>
              <p:cNvPr id="394" name="Gruppieren 393"/>
              <p:cNvGrpSpPr/>
              <p:nvPr/>
            </p:nvGrpSpPr>
            <p:grpSpPr>
              <a:xfrm>
                <a:off x="3358525" y="2838422"/>
                <a:ext cx="2513276" cy="930638"/>
                <a:chOff x="3358525" y="2838422"/>
                <a:chExt cx="2513276" cy="930638"/>
              </a:xfrm>
            </p:grpSpPr>
            <p:cxnSp>
              <p:nvCxnSpPr>
                <p:cNvPr id="395" name="Gerade Verbindung 394"/>
                <p:cNvCxnSpPr/>
                <p:nvPr/>
              </p:nvCxnSpPr>
              <p:spPr>
                <a:xfrm flipV="1">
                  <a:off x="3358525" y="2838422"/>
                  <a:ext cx="2513276" cy="9306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Gerade Verbindung 395"/>
                <p:cNvCxnSpPr/>
                <p:nvPr/>
              </p:nvCxnSpPr>
              <p:spPr>
                <a:xfrm>
                  <a:off x="4488980" y="2838422"/>
                  <a:ext cx="352274" cy="8892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21" name="Gruppieren 420"/>
          <p:cNvGrpSpPr/>
          <p:nvPr/>
        </p:nvGrpSpPr>
        <p:grpSpPr>
          <a:xfrm>
            <a:off x="4355976" y="1527161"/>
            <a:ext cx="4648332" cy="4566135"/>
            <a:chOff x="1975896" y="1167121"/>
            <a:chExt cx="4648332" cy="4566135"/>
          </a:xfrm>
        </p:grpSpPr>
        <p:cxnSp>
          <p:nvCxnSpPr>
            <p:cNvPr id="422" name="Gerade Verbindung 421"/>
            <p:cNvCxnSpPr>
              <a:stCxn id="432" idx="3"/>
              <a:endCxn id="436" idx="5"/>
            </p:cNvCxnSpPr>
            <p:nvPr/>
          </p:nvCxnSpPr>
          <p:spPr>
            <a:xfrm flipH="1" flipV="1">
              <a:off x="2620711" y="1228584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Gerade Verbindung 422"/>
            <p:cNvCxnSpPr>
              <a:stCxn id="432" idx="4"/>
              <a:endCxn id="437" idx="6"/>
            </p:cNvCxnSpPr>
            <p:nvPr/>
          </p:nvCxnSpPr>
          <p:spPr>
            <a:xfrm flipH="1" flipV="1">
              <a:off x="2631256" y="1582919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Gerade Verbindung 423"/>
            <p:cNvCxnSpPr>
              <a:stCxn id="432" idx="4"/>
              <a:endCxn id="438" idx="6"/>
            </p:cNvCxnSpPr>
            <p:nvPr/>
          </p:nvCxnSpPr>
          <p:spPr>
            <a:xfrm flipH="1">
              <a:off x="2631256" y="1772816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Gerade Verbindung 424"/>
            <p:cNvCxnSpPr>
              <a:stCxn id="436" idx="4"/>
              <a:endCxn id="433" idx="2"/>
            </p:cNvCxnSpPr>
            <p:nvPr/>
          </p:nvCxnSpPr>
          <p:spPr>
            <a:xfrm>
              <a:off x="2595252" y="1239129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Gerade Verbindung 425"/>
            <p:cNvCxnSpPr>
              <a:stCxn id="433" idx="3"/>
              <a:endCxn id="437" idx="5"/>
            </p:cNvCxnSpPr>
            <p:nvPr/>
          </p:nvCxnSpPr>
          <p:spPr>
            <a:xfrm flipH="1" flipV="1">
              <a:off x="2620711" y="1608378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Gerade Verbindung 426"/>
            <p:cNvCxnSpPr>
              <a:stCxn id="434" idx="7"/>
              <a:endCxn id="438" idx="1"/>
            </p:cNvCxnSpPr>
            <p:nvPr/>
          </p:nvCxnSpPr>
          <p:spPr>
            <a:xfrm>
              <a:off x="2430814" y="179827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Gerade Verbindung 427"/>
            <p:cNvCxnSpPr>
              <a:stCxn id="434" idx="1"/>
              <a:endCxn id="437" idx="3"/>
            </p:cNvCxnSpPr>
            <p:nvPr/>
          </p:nvCxnSpPr>
          <p:spPr>
            <a:xfrm flipV="1">
              <a:off x="2430814" y="1608378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Gerade Verbindung 428"/>
            <p:cNvCxnSpPr>
              <a:stCxn id="433" idx="5"/>
              <a:endCxn id="438" idx="7"/>
            </p:cNvCxnSpPr>
            <p:nvPr/>
          </p:nvCxnSpPr>
          <p:spPr>
            <a:xfrm flipH="1">
              <a:off x="2620711" y="179827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Gerade Verbindung 429"/>
            <p:cNvCxnSpPr>
              <a:stCxn id="434" idx="2"/>
              <a:endCxn id="436" idx="4"/>
            </p:cNvCxnSpPr>
            <p:nvPr/>
          </p:nvCxnSpPr>
          <p:spPr>
            <a:xfrm flipV="1">
              <a:off x="2405355" y="1239129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Gerade Verbindung 430"/>
            <p:cNvCxnSpPr>
              <a:stCxn id="435" idx="7"/>
              <a:endCxn id="439" idx="1"/>
            </p:cNvCxnSpPr>
            <p:nvPr/>
          </p:nvCxnSpPr>
          <p:spPr>
            <a:xfrm>
              <a:off x="2051020" y="1798275"/>
              <a:ext cx="518773" cy="518773"/>
            </a:xfrm>
            <a:prstGeom prst="lin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Ellipse 431"/>
            <p:cNvSpPr/>
            <p:nvPr/>
          </p:nvSpPr>
          <p:spPr>
            <a:xfrm rot="5400000">
              <a:off x="3128939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3" name="Ellipse 432"/>
            <p:cNvSpPr/>
            <p:nvPr/>
          </p:nvSpPr>
          <p:spPr>
            <a:xfrm rot="5400000">
              <a:off x="2749145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4" name="Ellipse 433"/>
            <p:cNvSpPr/>
            <p:nvPr/>
          </p:nvSpPr>
          <p:spPr>
            <a:xfrm rot="5400000">
              <a:off x="2369351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5" name="Ellipse 434"/>
            <p:cNvSpPr/>
            <p:nvPr/>
          </p:nvSpPr>
          <p:spPr>
            <a:xfrm rot="5400000">
              <a:off x="1989557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6" name="Ellipse 435"/>
            <p:cNvSpPr/>
            <p:nvPr/>
          </p:nvSpPr>
          <p:spPr>
            <a:xfrm>
              <a:off x="2559248" y="1167121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7" name="Ellipse 436"/>
            <p:cNvSpPr/>
            <p:nvPr/>
          </p:nvSpPr>
          <p:spPr>
            <a:xfrm>
              <a:off x="2559248" y="1546915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8" name="Ellipse 437"/>
            <p:cNvSpPr/>
            <p:nvPr/>
          </p:nvSpPr>
          <p:spPr>
            <a:xfrm>
              <a:off x="2559248" y="1926709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9" name="Ellipse 438"/>
            <p:cNvSpPr/>
            <p:nvPr/>
          </p:nvSpPr>
          <p:spPr>
            <a:xfrm>
              <a:off x="2559248" y="230650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0" name="Gerade Verbindung 439"/>
            <p:cNvCxnSpPr>
              <a:stCxn id="432" idx="5"/>
              <a:endCxn id="439" idx="7"/>
            </p:cNvCxnSpPr>
            <p:nvPr/>
          </p:nvCxnSpPr>
          <p:spPr>
            <a:xfrm flipH="1">
              <a:off x="2620711" y="1798275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Gerade Verbindung 440"/>
            <p:cNvCxnSpPr>
              <a:stCxn id="436" idx="3"/>
              <a:endCxn id="435" idx="1"/>
            </p:cNvCxnSpPr>
            <p:nvPr/>
          </p:nvCxnSpPr>
          <p:spPr>
            <a:xfrm flipH="1">
              <a:off x="2051020" y="1228584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Gerade Verbindung 441"/>
            <p:cNvCxnSpPr>
              <a:stCxn id="433" idx="6"/>
              <a:endCxn id="439" idx="0"/>
            </p:cNvCxnSpPr>
            <p:nvPr/>
          </p:nvCxnSpPr>
          <p:spPr>
            <a:xfrm flipH="1">
              <a:off x="2595252" y="1808820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Gerade Verbindung 442"/>
            <p:cNvCxnSpPr>
              <a:stCxn id="434" idx="6"/>
              <a:endCxn id="439" idx="0"/>
            </p:cNvCxnSpPr>
            <p:nvPr/>
          </p:nvCxnSpPr>
          <p:spPr>
            <a:xfrm>
              <a:off x="2405355" y="1808820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Gerade Verbindung 443"/>
            <p:cNvCxnSpPr>
              <a:stCxn id="437" idx="2"/>
              <a:endCxn id="435" idx="0"/>
            </p:cNvCxnSpPr>
            <p:nvPr/>
          </p:nvCxnSpPr>
          <p:spPr>
            <a:xfrm flipH="1">
              <a:off x="2061565" y="1582919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Gerade Verbindung 444"/>
            <p:cNvCxnSpPr>
              <a:stCxn id="438" idx="2"/>
              <a:endCxn id="435" idx="0"/>
            </p:cNvCxnSpPr>
            <p:nvPr/>
          </p:nvCxnSpPr>
          <p:spPr>
            <a:xfrm flipH="1" flipV="1">
              <a:off x="2061565" y="1772816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Gerade Verbindung 445"/>
            <p:cNvCxnSpPr>
              <a:stCxn id="456" idx="3"/>
              <a:endCxn id="460" idx="5"/>
            </p:cNvCxnSpPr>
            <p:nvPr/>
          </p:nvCxnSpPr>
          <p:spPr>
            <a:xfrm flipH="1" flipV="1">
              <a:off x="4339058" y="1228584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Gerade Verbindung 446"/>
            <p:cNvCxnSpPr>
              <a:stCxn id="456" idx="4"/>
              <a:endCxn id="461" idx="6"/>
            </p:cNvCxnSpPr>
            <p:nvPr/>
          </p:nvCxnSpPr>
          <p:spPr>
            <a:xfrm flipH="1" flipV="1">
              <a:off x="4349603" y="1582919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Gerade Verbindung 447"/>
            <p:cNvCxnSpPr>
              <a:stCxn id="456" idx="4"/>
              <a:endCxn id="462" idx="6"/>
            </p:cNvCxnSpPr>
            <p:nvPr/>
          </p:nvCxnSpPr>
          <p:spPr>
            <a:xfrm flipH="1">
              <a:off x="4349603" y="1772816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Gerade Verbindung 448"/>
            <p:cNvCxnSpPr>
              <a:stCxn id="460" idx="4"/>
              <a:endCxn id="457" idx="2"/>
            </p:cNvCxnSpPr>
            <p:nvPr/>
          </p:nvCxnSpPr>
          <p:spPr>
            <a:xfrm>
              <a:off x="4313599" y="1239129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Gerade Verbindung 449"/>
            <p:cNvCxnSpPr>
              <a:stCxn id="457" idx="3"/>
              <a:endCxn id="461" idx="5"/>
            </p:cNvCxnSpPr>
            <p:nvPr/>
          </p:nvCxnSpPr>
          <p:spPr>
            <a:xfrm flipH="1" flipV="1">
              <a:off x="4339058" y="1608378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Gerade Verbindung 450"/>
            <p:cNvCxnSpPr>
              <a:stCxn id="458" idx="7"/>
              <a:endCxn id="462" idx="1"/>
            </p:cNvCxnSpPr>
            <p:nvPr/>
          </p:nvCxnSpPr>
          <p:spPr>
            <a:xfrm>
              <a:off x="4149161" y="179827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Gerade Verbindung 451"/>
            <p:cNvCxnSpPr>
              <a:stCxn id="458" idx="1"/>
              <a:endCxn id="461" idx="3"/>
            </p:cNvCxnSpPr>
            <p:nvPr/>
          </p:nvCxnSpPr>
          <p:spPr>
            <a:xfrm flipV="1">
              <a:off x="4149161" y="1608378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Gerade Verbindung 452"/>
            <p:cNvCxnSpPr>
              <a:stCxn id="457" idx="5"/>
              <a:endCxn id="462" idx="7"/>
            </p:cNvCxnSpPr>
            <p:nvPr/>
          </p:nvCxnSpPr>
          <p:spPr>
            <a:xfrm flipH="1">
              <a:off x="4339058" y="179827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Gerade Verbindung 453"/>
            <p:cNvCxnSpPr>
              <a:stCxn id="458" idx="2"/>
              <a:endCxn id="460" idx="4"/>
            </p:cNvCxnSpPr>
            <p:nvPr/>
          </p:nvCxnSpPr>
          <p:spPr>
            <a:xfrm flipV="1">
              <a:off x="4123702" y="1239129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Gerade Verbindung 454"/>
            <p:cNvCxnSpPr>
              <a:stCxn id="459" idx="7"/>
              <a:endCxn id="463" idx="1"/>
            </p:cNvCxnSpPr>
            <p:nvPr/>
          </p:nvCxnSpPr>
          <p:spPr>
            <a:xfrm>
              <a:off x="3769367" y="1798275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Ellipse 455"/>
            <p:cNvSpPr/>
            <p:nvPr/>
          </p:nvSpPr>
          <p:spPr>
            <a:xfrm rot="5400000">
              <a:off x="4847286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7" name="Ellipse 456"/>
            <p:cNvSpPr/>
            <p:nvPr/>
          </p:nvSpPr>
          <p:spPr>
            <a:xfrm rot="5400000">
              <a:off x="4467492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8" name="Ellipse 457"/>
            <p:cNvSpPr/>
            <p:nvPr/>
          </p:nvSpPr>
          <p:spPr>
            <a:xfrm rot="5400000">
              <a:off x="4087698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9" name="Ellipse 458"/>
            <p:cNvSpPr/>
            <p:nvPr/>
          </p:nvSpPr>
          <p:spPr>
            <a:xfrm rot="5400000">
              <a:off x="3707904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0" name="Ellipse 459"/>
            <p:cNvSpPr/>
            <p:nvPr/>
          </p:nvSpPr>
          <p:spPr>
            <a:xfrm>
              <a:off x="4277595" y="1167121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1" name="Ellipse 460"/>
            <p:cNvSpPr/>
            <p:nvPr/>
          </p:nvSpPr>
          <p:spPr>
            <a:xfrm>
              <a:off x="4277595" y="1546915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2" name="Ellipse 461"/>
            <p:cNvSpPr/>
            <p:nvPr/>
          </p:nvSpPr>
          <p:spPr>
            <a:xfrm>
              <a:off x="4277595" y="1926709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3" name="Ellipse 462"/>
            <p:cNvSpPr/>
            <p:nvPr/>
          </p:nvSpPr>
          <p:spPr>
            <a:xfrm>
              <a:off x="4277595" y="230650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64" name="Gerade Verbindung 463"/>
            <p:cNvCxnSpPr>
              <a:stCxn id="456" idx="5"/>
              <a:endCxn id="463" idx="7"/>
            </p:cNvCxnSpPr>
            <p:nvPr/>
          </p:nvCxnSpPr>
          <p:spPr>
            <a:xfrm flipH="1">
              <a:off x="4339058" y="1798275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Gerade Verbindung 464"/>
            <p:cNvCxnSpPr>
              <a:stCxn id="460" idx="3"/>
              <a:endCxn id="459" idx="1"/>
            </p:cNvCxnSpPr>
            <p:nvPr/>
          </p:nvCxnSpPr>
          <p:spPr>
            <a:xfrm flipH="1">
              <a:off x="3769367" y="1228584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Gerade Verbindung 465"/>
            <p:cNvCxnSpPr>
              <a:stCxn id="457" idx="6"/>
              <a:endCxn id="463" idx="0"/>
            </p:cNvCxnSpPr>
            <p:nvPr/>
          </p:nvCxnSpPr>
          <p:spPr>
            <a:xfrm flipH="1">
              <a:off x="4313599" y="1808820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Gerade Verbindung 466"/>
            <p:cNvCxnSpPr>
              <a:stCxn id="458" idx="6"/>
              <a:endCxn id="463" idx="0"/>
            </p:cNvCxnSpPr>
            <p:nvPr/>
          </p:nvCxnSpPr>
          <p:spPr>
            <a:xfrm>
              <a:off x="4123702" y="1808820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Gerade Verbindung 467"/>
            <p:cNvCxnSpPr>
              <a:stCxn id="461" idx="2"/>
              <a:endCxn id="459" idx="0"/>
            </p:cNvCxnSpPr>
            <p:nvPr/>
          </p:nvCxnSpPr>
          <p:spPr>
            <a:xfrm flipH="1">
              <a:off x="3779912" y="1582919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Gerade Verbindung 468"/>
            <p:cNvCxnSpPr>
              <a:stCxn id="462" idx="2"/>
              <a:endCxn id="459" idx="0"/>
            </p:cNvCxnSpPr>
            <p:nvPr/>
          </p:nvCxnSpPr>
          <p:spPr>
            <a:xfrm flipH="1" flipV="1">
              <a:off x="3779912" y="1772816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Gerade Verbindung 469"/>
            <p:cNvCxnSpPr>
              <a:stCxn id="480" idx="3"/>
              <a:endCxn id="484" idx="5"/>
            </p:cNvCxnSpPr>
            <p:nvPr/>
          </p:nvCxnSpPr>
          <p:spPr>
            <a:xfrm flipH="1" flipV="1">
              <a:off x="2610866" y="2914399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Gerade Verbindung 470"/>
            <p:cNvCxnSpPr>
              <a:stCxn id="480" idx="4"/>
              <a:endCxn id="485" idx="6"/>
            </p:cNvCxnSpPr>
            <p:nvPr/>
          </p:nvCxnSpPr>
          <p:spPr>
            <a:xfrm flipH="1" flipV="1">
              <a:off x="2621411" y="3268734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Gerade Verbindung 471"/>
            <p:cNvCxnSpPr>
              <a:stCxn id="480" idx="4"/>
              <a:endCxn id="486" idx="6"/>
            </p:cNvCxnSpPr>
            <p:nvPr/>
          </p:nvCxnSpPr>
          <p:spPr>
            <a:xfrm flipH="1">
              <a:off x="2621411" y="345863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Gerade Verbindung 472"/>
            <p:cNvCxnSpPr>
              <a:stCxn id="484" idx="4"/>
              <a:endCxn id="481" idx="2"/>
            </p:cNvCxnSpPr>
            <p:nvPr/>
          </p:nvCxnSpPr>
          <p:spPr>
            <a:xfrm>
              <a:off x="2585407" y="292494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Gerade Verbindung 473"/>
            <p:cNvCxnSpPr>
              <a:stCxn id="481" idx="3"/>
              <a:endCxn id="485" idx="5"/>
            </p:cNvCxnSpPr>
            <p:nvPr/>
          </p:nvCxnSpPr>
          <p:spPr>
            <a:xfrm flipH="1" flipV="1">
              <a:off x="2610866" y="329419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Gerade Verbindung 474"/>
            <p:cNvCxnSpPr>
              <a:stCxn id="482" idx="7"/>
              <a:endCxn id="486" idx="1"/>
            </p:cNvCxnSpPr>
            <p:nvPr/>
          </p:nvCxnSpPr>
          <p:spPr>
            <a:xfrm>
              <a:off x="2420969" y="348409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Gerade Verbindung 475"/>
            <p:cNvCxnSpPr>
              <a:stCxn id="482" idx="1"/>
              <a:endCxn id="485" idx="3"/>
            </p:cNvCxnSpPr>
            <p:nvPr/>
          </p:nvCxnSpPr>
          <p:spPr>
            <a:xfrm flipV="1">
              <a:off x="2420969" y="329419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Gerade Verbindung 476"/>
            <p:cNvCxnSpPr>
              <a:stCxn id="481" idx="5"/>
              <a:endCxn id="486" idx="7"/>
            </p:cNvCxnSpPr>
            <p:nvPr/>
          </p:nvCxnSpPr>
          <p:spPr>
            <a:xfrm flipH="1">
              <a:off x="2610866" y="348409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Gerade Verbindung 477"/>
            <p:cNvCxnSpPr>
              <a:stCxn id="482" idx="2"/>
              <a:endCxn id="484" idx="4"/>
            </p:cNvCxnSpPr>
            <p:nvPr/>
          </p:nvCxnSpPr>
          <p:spPr>
            <a:xfrm flipV="1">
              <a:off x="2395510" y="292494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Gerade Verbindung 478"/>
            <p:cNvCxnSpPr>
              <a:stCxn id="483" idx="7"/>
              <a:endCxn id="487" idx="1"/>
            </p:cNvCxnSpPr>
            <p:nvPr/>
          </p:nvCxnSpPr>
          <p:spPr>
            <a:xfrm>
              <a:off x="2041175" y="3484090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Ellipse 479"/>
            <p:cNvSpPr/>
            <p:nvPr/>
          </p:nvSpPr>
          <p:spPr>
            <a:xfrm rot="5400000">
              <a:off x="3119094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1" name="Ellipse 480"/>
            <p:cNvSpPr/>
            <p:nvPr/>
          </p:nvSpPr>
          <p:spPr>
            <a:xfrm rot="5400000">
              <a:off x="2739300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2" name="Ellipse 481"/>
            <p:cNvSpPr/>
            <p:nvPr/>
          </p:nvSpPr>
          <p:spPr>
            <a:xfrm rot="5400000">
              <a:off x="2359506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3" name="Ellipse 482"/>
            <p:cNvSpPr/>
            <p:nvPr/>
          </p:nvSpPr>
          <p:spPr>
            <a:xfrm rot="5400000">
              <a:off x="1979712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4" name="Ellipse 483"/>
            <p:cNvSpPr/>
            <p:nvPr/>
          </p:nvSpPr>
          <p:spPr>
            <a:xfrm>
              <a:off x="2549403" y="285293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5" name="Ellipse 484"/>
            <p:cNvSpPr/>
            <p:nvPr/>
          </p:nvSpPr>
          <p:spPr>
            <a:xfrm>
              <a:off x="2549403" y="323273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6" name="Ellipse 485"/>
            <p:cNvSpPr/>
            <p:nvPr/>
          </p:nvSpPr>
          <p:spPr>
            <a:xfrm>
              <a:off x="2549403" y="361252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7" name="Ellipse 486"/>
            <p:cNvSpPr/>
            <p:nvPr/>
          </p:nvSpPr>
          <p:spPr>
            <a:xfrm>
              <a:off x="2549403" y="399231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88" name="Gerade Verbindung 487"/>
            <p:cNvCxnSpPr>
              <a:stCxn id="480" idx="5"/>
              <a:endCxn id="487" idx="7"/>
            </p:cNvCxnSpPr>
            <p:nvPr/>
          </p:nvCxnSpPr>
          <p:spPr>
            <a:xfrm flipH="1">
              <a:off x="2610866" y="3484090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Gerade Verbindung 488"/>
            <p:cNvCxnSpPr>
              <a:stCxn id="484" idx="3"/>
              <a:endCxn id="483" idx="1"/>
            </p:cNvCxnSpPr>
            <p:nvPr/>
          </p:nvCxnSpPr>
          <p:spPr>
            <a:xfrm flipH="1">
              <a:off x="2041175" y="2914399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Gerade Verbindung 489"/>
            <p:cNvCxnSpPr>
              <a:stCxn id="481" idx="6"/>
              <a:endCxn id="487" idx="0"/>
            </p:cNvCxnSpPr>
            <p:nvPr/>
          </p:nvCxnSpPr>
          <p:spPr>
            <a:xfrm flipH="1">
              <a:off x="2585407" y="349463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Gerade Verbindung 490"/>
            <p:cNvCxnSpPr>
              <a:stCxn id="482" idx="6"/>
              <a:endCxn id="487" idx="0"/>
            </p:cNvCxnSpPr>
            <p:nvPr/>
          </p:nvCxnSpPr>
          <p:spPr>
            <a:xfrm>
              <a:off x="2395510" y="349463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Gerade Verbindung 491"/>
            <p:cNvCxnSpPr>
              <a:stCxn id="485" idx="2"/>
              <a:endCxn id="483" idx="0"/>
            </p:cNvCxnSpPr>
            <p:nvPr/>
          </p:nvCxnSpPr>
          <p:spPr>
            <a:xfrm flipH="1">
              <a:off x="2051720" y="3268734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Gerade Verbindung 492"/>
            <p:cNvCxnSpPr>
              <a:stCxn id="486" idx="2"/>
              <a:endCxn id="483" idx="0"/>
            </p:cNvCxnSpPr>
            <p:nvPr/>
          </p:nvCxnSpPr>
          <p:spPr>
            <a:xfrm flipH="1" flipV="1">
              <a:off x="2051720" y="345863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Gerade Verbindung 493"/>
            <p:cNvCxnSpPr>
              <a:stCxn id="504" idx="3"/>
              <a:endCxn id="508" idx="5"/>
            </p:cNvCxnSpPr>
            <p:nvPr/>
          </p:nvCxnSpPr>
          <p:spPr>
            <a:xfrm flipH="1" flipV="1">
              <a:off x="4339058" y="2914399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Gerade Verbindung 494"/>
            <p:cNvCxnSpPr>
              <a:stCxn id="504" idx="4"/>
              <a:endCxn id="509" idx="6"/>
            </p:cNvCxnSpPr>
            <p:nvPr/>
          </p:nvCxnSpPr>
          <p:spPr>
            <a:xfrm flipH="1" flipV="1">
              <a:off x="4349603" y="3268734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Gerade Verbindung 495"/>
            <p:cNvCxnSpPr>
              <a:stCxn id="504" idx="4"/>
              <a:endCxn id="510" idx="6"/>
            </p:cNvCxnSpPr>
            <p:nvPr/>
          </p:nvCxnSpPr>
          <p:spPr>
            <a:xfrm flipH="1">
              <a:off x="4349603" y="345863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Gerade Verbindung 496"/>
            <p:cNvCxnSpPr>
              <a:stCxn id="508" idx="4"/>
              <a:endCxn id="505" idx="2"/>
            </p:cNvCxnSpPr>
            <p:nvPr/>
          </p:nvCxnSpPr>
          <p:spPr>
            <a:xfrm>
              <a:off x="4313599" y="292494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Gerade Verbindung 497"/>
            <p:cNvCxnSpPr>
              <a:stCxn id="505" idx="3"/>
              <a:endCxn id="509" idx="5"/>
            </p:cNvCxnSpPr>
            <p:nvPr/>
          </p:nvCxnSpPr>
          <p:spPr>
            <a:xfrm flipH="1" flipV="1">
              <a:off x="4339058" y="329419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Gerade Verbindung 498"/>
            <p:cNvCxnSpPr>
              <a:stCxn id="506" idx="7"/>
              <a:endCxn id="510" idx="1"/>
            </p:cNvCxnSpPr>
            <p:nvPr/>
          </p:nvCxnSpPr>
          <p:spPr>
            <a:xfrm>
              <a:off x="4149161" y="348409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Gerade Verbindung 499"/>
            <p:cNvCxnSpPr>
              <a:stCxn id="506" idx="1"/>
              <a:endCxn id="509" idx="3"/>
            </p:cNvCxnSpPr>
            <p:nvPr/>
          </p:nvCxnSpPr>
          <p:spPr>
            <a:xfrm flipV="1">
              <a:off x="4149161" y="329419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Gerade Verbindung 500"/>
            <p:cNvCxnSpPr>
              <a:stCxn id="505" idx="5"/>
              <a:endCxn id="510" idx="7"/>
            </p:cNvCxnSpPr>
            <p:nvPr/>
          </p:nvCxnSpPr>
          <p:spPr>
            <a:xfrm flipH="1">
              <a:off x="4339058" y="348409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Gerade Verbindung 501"/>
            <p:cNvCxnSpPr>
              <a:stCxn id="506" idx="2"/>
              <a:endCxn id="508" idx="4"/>
            </p:cNvCxnSpPr>
            <p:nvPr/>
          </p:nvCxnSpPr>
          <p:spPr>
            <a:xfrm flipV="1">
              <a:off x="4123702" y="292494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Gerade Verbindung 502"/>
            <p:cNvCxnSpPr>
              <a:stCxn id="507" idx="7"/>
              <a:endCxn id="511" idx="1"/>
            </p:cNvCxnSpPr>
            <p:nvPr/>
          </p:nvCxnSpPr>
          <p:spPr>
            <a:xfrm>
              <a:off x="3769367" y="3484090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Ellipse 503"/>
            <p:cNvSpPr/>
            <p:nvPr/>
          </p:nvSpPr>
          <p:spPr>
            <a:xfrm rot="5400000">
              <a:off x="4847286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5" name="Ellipse 504"/>
            <p:cNvSpPr/>
            <p:nvPr/>
          </p:nvSpPr>
          <p:spPr>
            <a:xfrm rot="5400000">
              <a:off x="4467492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6" name="Ellipse 505"/>
            <p:cNvSpPr/>
            <p:nvPr/>
          </p:nvSpPr>
          <p:spPr>
            <a:xfrm rot="5400000">
              <a:off x="4087698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7" name="Ellipse 506"/>
            <p:cNvSpPr/>
            <p:nvPr/>
          </p:nvSpPr>
          <p:spPr>
            <a:xfrm rot="5400000">
              <a:off x="3707904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8" name="Ellipse 507"/>
            <p:cNvSpPr/>
            <p:nvPr/>
          </p:nvSpPr>
          <p:spPr>
            <a:xfrm>
              <a:off x="4277595" y="285293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9" name="Ellipse 508"/>
            <p:cNvSpPr/>
            <p:nvPr/>
          </p:nvSpPr>
          <p:spPr>
            <a:xfrm>
              <a:off x="4277595" y="323273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0" name="Ellipse 509"/>
            <p:cNvSpPr/>
            <p:nvPr/>
          </p:nvSpPr>
          <p:spPr>
            <a:xfrm>
              <a:off x="4277595" y="361252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1" name="Ellipse 510"/>
            <p:cNvSpPr/>
            <p:nvPr/>
          </p:nvSpPr>
          <p:spPr>
            <a:xfrm>
              <a:off x="4277595" y="399231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12" name="Gerade Verbindung 511"/>
            <p:cNvCxnSpPr>
              <a:stCxn id="504" idx="5"/>
              <a:endCxn id="511" idx="7"/>
            </p:cNvCxnSpPr>
            <p:nvPr/>
          </p:nvCxnSpPr>
          <p:spPr>
            <a:xfrm flipH="1">
              <a:off x="4339058" y="3484090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Gerade Verbindung 512"/>
            <p:cNvCxnSpPr>
              <a:stCxn id="508" idx="3"/>
              <a:endCxn id="507" idx="1"/>
            </p:cNvCxnSpPr>
            <p:nvPr/>
          </p:nvCxnSpPr>
          <p:spPr>
            <a:xfrm flipH="1">
              <a:off x="3769367" y="2914399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Gerade Verbindung 513"/>
            <p:cNvCxnSpPr>
              <a:stCxn id="505" idx="6"/>
              <a:endCxn id="511" idx="0"/>
            </p:cNvCxnSpPr>
            <p:nvPr/>
          </p:nvCxnSpPr>
          <p:spPr>
            <a:xfrm flipH="1">
              <a:off x="4313599" y="349463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Gerade Verbindung 514"/>
            <p:cNvCxnSpPr>
              <a:stCxn id="506" idx="6"/>
              <a:endCxn id="511" idx="0"/>
            </p:cNvCxnSpPr>
            <p:nvPr/>
          </p:nvCxnSpPr>
          <p:spPr>
            <a:xfrm>
              <a:off x="4123702" y="349463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Gerade Verbindung 515"/>
            <p:cNvCxnSpPr>
              <a:stCxn id="509" idx="2"/>
              <a:endCxn id="507" idx="0"/>
            </p:cNvCxnSpPr>
            <p:nvPr/>
          </p:nvCxnSpPr>
          <p:spPr>
            <a:xfrm flipH="1">
              <a:off x="3779912" y="3268734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Gerade Verbindung 516"/>
            <p:cNvCxnSpPr>
              <a:stCxn id="510" idx="2"/>
              <a:endCxn id="507" idx="0"/>
            </p:cNvCxnSpPr>
            <p:nvPr/>
          </p:nvCxnSpPr>
          <p:spPr>
            <a:xfrm flipH="1" flipV="1">
              <a:off x="3779912" y="345863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Gerade Verbindung 517"/>
            <p:cNvCxnSpPr/>
            <p:nvPr/>
          </p:nvCxnSpPr>
          <p:spPr>
            <a:xfrm flipH="1">
              <a:off x="2022259" y="1798275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Gerade Verbindung 518"/>
            <p:cNvCxnSpPr/>
            <p:nvPr/>
          </p:nvCxnSpPr>
          <p:spPr>
            <a:xfrm flipH="1">
              <a:off x="2401395" y="1806305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Gerade Verbindung 519"/>
            <p:cNvCxnSpPr/>
            <p:nvPr/>
          </p:nvCxnSpPr>
          <p:spPr>
            <a:xfrm flipH="1">
              <a:off x="2780531" y="1808820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Gerade Verbindung 520"/>
            <p:cNvCxnSpPr/>
            <p:nvPr/>
          </p:nvCxnSpPr>
          <p:spPr>
            <a:xfrm flipH="1">
              <a:off x="3159667" y="1816847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Gerade Verbindung 521"/>
            <p:cNvCxnSpPr/>
            <p:nvPr/>
          </p:nvCxnSpPr>
          <p:spPr>
            <a:xfrm flipH="1">
              <a:off x="3745882" y="1803577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Gerade Verbindung 522"/>
            <p:cNvCxnSpPr/>
            <p:nvPr/>
          </p:nvCxnSpPr>
          <p:spPr>
            <a:xfrm flipH="1">
              <a:off x="4125018" y="1811607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Gerade Verbindung 523"/>
            <p:cNvCxnSpPr/>
            <p:nvPr/>
          </p:nvCxnSpPr>
          <p:spPr>
            <a:xfrm flipH="1">
              <a:off x="4504154" y="1814122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Gerade Verbindung 524"/>
            <p:cNvCxnSpPr/>
            <p:nvPr/>
          </p:nvCxnSpPr>
          <p:spPr>
            <a:xfrm flipH="1">
              <a:off x="4883290" y="1822149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Gerade Verbindung 525"/>
            <p:cNvCxnSpPr>
              <a:stCxn id="436" idx="6"/>
              <a:endCxn id="460" idx="2"/>
            </p:cNvCxnSpPr>
            <p:nvPr/>
          </p:nvCxnSpPr>
          <p:spPr>
            <a:xfrm>
              <a:off x="2631256" y="1203125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Gerade Verbindung 526"/>
            <p:cNvCxnSpPr/>
            <p:nvPr/>
          </p:nvCxnSpPr>
          <p:spPr>
            <a:xfrm>
              <a:off x="2631255" y="1582919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Gerade Verbindung 527"/>
            <p:cNvCxnSpPr/>
            <p:nvPr/>
          </p:nvCxnSpPr>
          <p:spPr>
            <a:xfrm>
              <a:off x="2641801" y="1962713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Gerade Verbindung 528"/>
            <p:cNvCxnSpPr/>
            <p:nvPr/>
          </p:nvCxnSpPr>
          <p:spPr>
            <a:xfrm>
              <a:off x="2641801" y="2342507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Gerade Verbindung 529"/>
            <p:cNvCxnSpPr/>
            <p:nvPr/>
          </p:nvCxnSpPr>
          <p:spPr>
            <a:xfrm>
              <a:off x="2620711" y="288894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Gerade Verbindung 530"/>
            <p:cNvCxnSpPr/>
            <p:nvPr/>
          </p:nvCxnSpPr>
          <p:spPr>
            <a:xfrm>
              <a:off x="2620710" y="326873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Gerade Verbindung 531"/>
            <p:cNvCxnSpPr/>
            <p:nvPr/>
          </p:nvCxnSpPr>
          <p:spPr>
            <a:xfrm>
              <a:off x="2631256" y="3648528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Gerade Verbindung 532"/>
            <p:cNvCxnSpPr/>
            <p:nvPr/>
          </p:nvCxnSpPr>
          <p:spPr>
            <a:xfrm>
              <a:off x="2631256" y="402832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Gerade Verbindung 533"/>
            <p:cNvCxnSpPr/>
            <p:nvPr/>
          </p:nvCxnSpPr>
          <p:spPr>
            <a:xfrm>
              <a:off x="4339058" y="1205497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Gerade Verbindung 534"/>
            <p:cNvCxnSpPr/>
            <p:nvPr/>
          </p:nvCxnSpPr>
          <p:spPr>
            <a:xfrm>
              <a:off x="4339057" y="1585291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Gerade Verbindung 535"/>
            <p:cNvCxnSpPr/>
            <p:nvPr/>
          </p:nvCxnSpPr>
          <p:spPr>
            <a:xfrm>
              <a:off x="4349603" y="1965085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Gerade Verbindung 536"/>
            <p:cNvCxnSpPr/>
            <p:nvPr/>
          </p:nvCxnSpPr>
          <p:spPr>
            <a:xfrm>
              <a:off x="4349603" y="2344879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Gerade Verbindung 537"/>
            <p:cNvCxnSpPr/>
            <p:nvPr/>
          </p:nvCxnSpPr>
          <p:spPr>
            <a:xfrm>
              <a:off x="4355276" y="288894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Gerade Verbindung 538"/>
            <p:cNvCxnSpPr/>
            <p:nvPr/>
          </p:nvCxnSpPr>
          <p:spPr>
            <a:xfrm>
              <a:off x="4355275" y="326873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Gerade Verbindung 539"/>
            <p:cNvCxnSpPr/>
            <p:nvPr/>
          </p:nvCxnSpPr>
          <p:spPr>
            <a:xfrm>
              <a:off x="4365821" y="3648528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Gerade Verbindung 540"/>
            <p:cNvCxnSpPr/>
            <p:nvPr/>
          </p:nvCxnSpPr>
          <p:spPr>
            <a:xfrm>
              <a:off x="4365821" y="402832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Gerade Verbindung 541"/>
            <p:cNvCxnSpPr>
              <a:stCxn id="552" idx="3"/>
              <a:endCxn id="556" idx="5"/>
            </p:cNvCxnSpPr>
            <p:nvPr/>
          </p:nvCxnSpPr>
          <p:spPr>
            <a:xfrm flipH="1" flipV="1">
              <a:off x="2607050" y="4583329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Gerade Verbindung 542"/>
            <p:cNvCxnSpPr>
              <a:stCxn id="552" idx="4"/>
              <a:endCxn id="557" idx="6"/>
            </p:cNvCxnSpPr>
            <p:nvPr/>
          </p:nvCxnSpPr>
          <p:spPr>
            <a:xfrm flipH="1" flipV="1">
              <a:off x="2617595" y="4937664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Gerade Verbindung 543"/>
            <p:cNvCxnSpPr>
              <a:stCxn id="552" idx="4"/>
              <a:endCxn id="558" idx="6"/>
            </p:cNvCxnSpPr>
            <p:nvPr/>
          </p:nvCxnSpPr>
          <p:spPr>
            <a:xfrm flipH="1">
              <a:off x="2617595" y="512756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Gerade Verbindung 544"/>
            <p:cNvCxnSpPr>
              <a:stCxn id="556" idx="4"/>
              <a:endCxn id="553" idx="2"/>
            </p:cNvCxnSpPr>
            <p:nvPr/>
          </p:nvCxnSpPr>
          <p:spPr>
            <a:xfrm>
              <a:off x="2581591" y="459387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Gerade Verbindung 545"/>
            <p:cNvCxnSpPr>
              <a:stCxn id="553" idx="3"/>
              <a:endCxn id="557" idx="5"/>
            </p:cNvCxnSpPr>
            <p:nvPr/>
          </p:nvCxnSpPr>
          <p:spPr>
            <a:xfrm flipH="1" flipV="1">
              <a:off x="2607050" y="496312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Gerade Verbindung 546"/>
            <p:cNvCxnSpPr>
              <a:stCxn id="554" idx="7"/>
              <a:endCxn id="558" idx="1"/>
            </p:cNvCxnSpPr>
            <p:nvPr/>
          </p:nvCxnSpPr>
          <p:spPr>
            <a:xfrm>
              <a:off x="2417153" y="515302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Gerade Verbindung 547"/>
            <p:cNvCxnSpPr>
              <a:stCxn id="554" idx="1"/>
              <a:endCxn id="557" idx="3"/>
            </p:cNvCxnSpPr>
            <p:nvPr/>
          </p:nvCxnSpPr>
          <p:spPr>
            <a:xfrm flipV="1">
              <a:off x="2417153" y="496312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Gerade Verbindung 548"/>
            <p:cNvCxnSpPr>
              <a:stCxn id="553" idx="5"/>
              <a:endCxn id="558" idx="7"/>
            </p:cNvCxnSpPr>
            <p:nvPr/>
          </p:nvCxnSpPr>
          <p:spPr>
            <a:xfrm flipH="1">
              <a:off x="2607050" y="515302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Gerade Verbindung 549"/>
            <p:cNvCxnSpPr>
              <a:stCxn id="554" idx="2"/>
              <a:endCxn id="556" idx="4"/>
            </p:cNvCxnSpPr>
            <p:nvPr/>
          </p:nvCxnSpPr>
          <p:spPr>
            <a:xfrm flipV="1">
              <a:off x="2391694" y="459387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Gerade Verbindung 550"/>
            <p:cNvCxnSpPr>
              <a:stCxn id="555" idx="7"/>
              <a:endCxn id="559" idx="1"/>
            </p:cNvCxnSpPr>
            <p:nvPr/>
          </p:nvCxnSpPr>
          <p:spPr>
            <a:xfrm>
              <a:off x="2037359" y="5153020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2" name="Ellipse 551"/>
            <p:cNvSpPr/>
            <p:nvPr/>
          </p:nvSpPr>
          <p:spPr>
            <a:xfrm rot="5400000">
              <a:off x="3115278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3" name="Ellipse 552"/>
            <p:cNvSpPr/>
            <p:nvPr/>
          </p:nvSpPr>
          <p:spPr>
            <a:xfrm rot="5400000">
              <a:off x="2735484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4" name="Ellipse 553"/>
            <p:cNvSpPr/>
            <p:nvPr/>
          </p:nvSpPr>
          <p:spPr>
            <a:xfrm rot="5400000">
              <a:off x="2355690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5" name="Ellipse 554"/>
            <p:cNvSpPr/>
            <p:nvPr/>
          </p:nvSpPr>
          <p:spPr>
            <a:xfrm rot="5400000">
              <a:off x="1975896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6" name="Ellipse 555"/>
            <p:cNvSpPr/>
            <p:nvPr/>
          </p:nvSpPr>
          <p:spPr>
            <a:xfrm>
              <a:off x="2545587" y="452186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7" name="Ellipse 556"/>
            <p:cNvSpPr/>
            <p:nvPr/>
          </p:nvSpPr>
          <p:spPr>
            <a:xfrm>
              <a:off x="2545587" y="490166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8" name="Ellipse 557"/>
            <p:cNvSpPr/>
            <p:nvPr/>
          </p:nvSpPr>
          <p:spPr>
            <a:xfrm>
              <a:off x="2545587" y="528145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9" name="Ellipse 558"/>
            <p:cNvSpPr/>
            <p:nvPr/>
          </p:nvSpPr>
          <p:spPr>
            <a:xfrm>
              <a:off x="2545587" y="566124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60" name="Gerade Verbindung 559"/>
            <p:cNvCxnSpPr>
              <a:stCxn id="552" idx="5"/>
              <a:endCxn id="559" idx="7"/>
            </p:cNvCxnSpPr>
            <p:nvPr/>
          </p:nvCxnSpPr>
          <p:spPr>
            <a:xfrm flipH="1">
              <a:off x="2607050" y="5153020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Gerade Verbindung 560"/>
            <p:cNvCxnSpPr>
              <a:stCxn id="556" idx="3"/>
              <a:endCxn id="555" idx="1"/>
            </p:cNvCxnSpPr>
            <p:nvPr/>
          </p:nvCxnSpPr>
          <p:spPr>
            <a:xfrm flipH="1">
              <a:off x="2037359" y="4583329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Gerade Verbindung 561"/>
            <p:cNvCxnSpPr>
              <a:stCxn id="553" idx="6"/>
              <a:endCxn id="559" idx="0"/>
            </p:cNvCxnSpPr>
            <p:nvPr/>
          </p:nvCxnSpPr>
          <p:spPr>
            <a:xfrm flipH="1">
              <a:off x="2581591" y="516356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Gerade Verbindung 562"/>
            <p:cNvCxnSpPr>
              <a:stCxn id="554" idx="6"/>
              <a:endCxn id="559" idx="0"/>
            </p:cNvCxnSpPr>
            <p:nvPr/>
          </p:nvCxnSpPr>
          <p:spPr>
            <a:xfrm>
              <a:off x="2391694" y="516356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Gerade Verbindung 563"/>
            <p:cNvCxnSpPr>
              <a:stCxn id="557" idx="2"/>
              <a:endCxn id="555" idx="0"/>
            </p:cNvCxnSpPr>
            <p:nvPr/>
          </p:nvCxnSpPr>
          <p:spPr>
            <a:xfrm flipH="1">
              <a:off x="2047904" y="4937664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Gerade Verbindung 564"/>
            <p:cNvCxnSpPr>
              <a:stCxn id="558" idx="2"/>
              <a:endCxn id="555" idx="0"/>
            </p:cNvCxnSpPr>
            <p:nvPr/>
          </p:nvCxnSpPr>
          <p:spPr>
            <a:xfrm flipH="1" flipV="1">
              <a:off x="2047904" y="512756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Gerade Verbindung 565"/>
            <p:cNvCxnSpPr>
              <a:stCxn id="576" idx="3"/>
              <a:endCxn id="580" idx="5"/>
            </p:cNvCxnSpPr>
            <p:nvPr/>
          </p:nvCxnSpPr>
          <p:spPr>
            <a:xfrm flipH="1" flipV="1">
              <a:off x="4335242" y="4583329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Gerade Verbindung 566"/>
            <p:cNvCxnSpPr>
              <a:stCxn id="576" idx="4"/>
              <a:endCxn id="581" idx="6"/>
            </p:cNvCxnSpPr>
            <p:nvPr/>
          </p:nvCxnSpPr>
          <p:spPr>
            <a:xfrm flipH="1" flipV="1">
              <a:off x="4345787" y="4937664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Gerade Verbindung 567"/>
            <p:cNvCxnSpPr>
              <a:stCxn id="576" idx="4"/>
              <a:endCxn id="582" idx="6"/>
            </p:cNvCxnSpPr>
            <p:nvPr/>
          </p:nvCxnSpPr>
          <p:spPr>
            <a:xfrm flipH="1">
              <a:off x="4345787" y="512756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Gerade Verbindung 568"/>
            <p:cNvCxnSpPr>
              <a:stCxn id="580" idx="4"/>
              <a:endCxn id="577" idx="2"/>
            </p:cNvCxnSpPr>
            <p:nvPr/>
          </p:nvCxnSpPr>
          <p:spPr>
            <a:xfrm>
              <a:off x="4309783" y="459387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Gerade Verbindung 569"/>
            <p:cNvCxnSpPr>
              <a:stCxn id="577" idx="3"/>
              <a:endCxn id="581" idx="5"/>
            </p:cNvCxnSpPr>
            <p:nvPr/>
          </p:nvCxnSpPr>
          <p:spPr>
            <a:xfrm flipH="1" flipV="1">
              <a:off x="4335242" y="496312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Gerade Verbindung 570"/>
            <p:cNvCxnSpPr>
              <a:stCxn id="578" idx="7"/>
              <a:endCxn id="582" idx="1"/>
            </p:cNvCxnSpPr>
            <p:nvPr/>
          </p:nvCxnSpPr>
          <p:spPr>
            <a:xfrm>
              <a:off x="4145345" y="515302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Gerade Verbindung 571"/>
            <p:cNvCxnSpPr>
              <a:stCxn id="578" idx="1"/>
              <a:endCxn id="581" idx="3"/>
            </p:cNvCxnSpPr>
            <p:nvPr/>
          </p:nvCxnSpPr>
          <p:spPr>
            <a:xfrm flipV="1">
              <a:off x="4145345" y="496312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Gerade Verbindung 572"/>
            <p:cNvCxnSpPr>
              <a:stCxn id="577" idx="5"/>
              <a:endCxn id="582" idx="7"/>
            </p:cNvCxnSpPr>
            <p:nvPr/>
          </p:nvCxnSpPr>
          <p:spPr>
            <a:xfrm flipH="1">
              <a:off x="4335242" y="515302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Gerade Verbindung 573"/>
            <p:cNvCxnSpPr>
              <a:stCxn id="578" idx="2"/>
              <a:endCxn id="580" idx="4"/>
            </p:cNvCxnSpPr>
            <p:nvPr/>
          </p:nvCxnSpPr>
          <p:spPr>
            <a:xfrm flipV="1">
              <a:off x="4119886" y="459387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Gerade Verbindung 574"/>
            <p:cNvCxnSpPr>
              <a:stCxn id="579" idx="7"/>
              <a:endCxn id="583" idx="1"/>
            </p:cNvCxnSpPr>
            <p:nvPr/>
          </p:nvCxnSpPr>
          <p:spPr>
            <a:xfrm>
              <a:off x="3765551" y="5153020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6" name="Ellipse 575"/>
            <p:cNvSpPr/>
            <p:nvPr/>
          </p:nvSpPr>
          <p:spPr>
            <a:xfrm rot="5400000">
              <a:off x="4843470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7" name="Ellipse 576"/>
            <p:cNvSpPr/>
            <p:nvPr/>
          </p:nvSpPr>
          <p:spPr>
            <a:xfrm rot="5400000">
              <a:off x="4463676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8" name="Ellipse 577"/>
            <p:cNvSpPr/>
            <p:nvPr/>
          </p:nvSpPr>
          <p:spPr>
            <a:xfrm rot="5400000">
              <a:off x="4083882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9" name="Ellipse 578"/>
            <p:cNvSpPr/>
            <p:nvPr/>
          </p:nvSpPr>
          <p:spPr>
            <a:xfrm rot="5400000">
              <a:off x="3704088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0" name="Ellipse 579"/>
            <p:cNvSpPr/>
            <p:nvPr/>
          </p:nvSpPr>
          <p:spPr>
            <a:xfrm>
              <a:off x="4273779" y="452186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1" name="Ellipse 580"/>
            <p:cNvSpPr/>
            <p:nvPr/>
          </p:nvSpPr>
          <p:spPr>
            <a:xfrm>
              <a:off x="4273779" y="490166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2" name="Ellipse 581"/>
            <p:cNvSpPr/>
            <p:nvPr/>
          </p:nvSpPr>
          <p:spPr>
            <a:xfrm>
              <a:off x="4273779" y="528145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3" name="Ellipse 582"/>
            <p:cNvSpPr/>
            <p:nvPr/>
          </p:nvSpPr>
          <p:spPr>
            <a:xfrm>
              <a:off x="4273779" y="566124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84" name="Gerade Verbindung 583"/>
            <p:cNvCxnSpPr>
              <a:stCxn id="576" idx="5"/>
              <a:endCxn id="583" idx="7"/>
            </p:cNvCxnSpPr>
            <p:nvPr/>
          </p:nvCxnSpPr>
          <p:spPr>
            <a:xfrm flipH="1">
              <a:off x="4335242" y="5153020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Gerade Verbindung 584"/>
            <p:cNvCxnSpPr>
              <a:stCxn id="580" idx="3"/>
              <a:endCxn id="579" idx="1"/>
            </p:cNvCxnSpPr>
            <p:nvPr/>
          </p:nvCxnSpPr>
          <p:spPr>
            <a:xfrm flipH="1">
              <a:off x="3765551" y="4583329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Gerade Verbindung 585"/>
            <p:cNvCxnSpPr>
              <a:stCxn id="577" idx="6"/>
              <a:endCxn id="583" idx="0"/>
            </p:cNvCxnSpPr>
            <p:nvPr/>
          </p:nvCxnSpPr>
          <p:spPr>
            <a:xfrm flipH="1">
              <a:off x="4309783" y="516356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Gerade Verbindung 586"/>
            <p:cNvCxnSpPr>
              <a:stCxn id="578" idx="6"/>
              <a:endCxn id="583" idx="0"/>
            </p:cNvCxnSpPr>
            <p:nvPr/>
          </p:nvCxnSpPr>
          <p:spPr>
            <a:xfrm>
              <a:off x="4119886" y="516356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Gerade Verbindung 587"/>
            <p:cNvCxnSpPr>
              <a:stCxn id="581" idx="2"/>
              <a:endCxn id="579" idx="0"/>
            </p:cNvCxnSpPr>
            <p:nvPr/>
          </p:nvCxnSpPr>
          <p:spPr>
            <a:xfrm flipH="1">
              <a:off x="3776096" y="4937664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Gerade Verbindung 588"/>
            <p:cNvCxnSpPr>
              <a:stCxn id="582" idx="2"/>
              <a:endCxn id="579" idx="0"/>
            </p:cNvCxnSpPr>
            <p:nvPr/>
          </p:nvCxnSpPr>
          <p:spPr>
            <a:xfrm flipH="1" flipV="1">
              <a:off x="3776096" y="512756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Gerade Verbindung 589"/>
            <p:cNvCxnSpPr/>
            <p:nvPr/>
          </p:nvCxnSpPr>
          <p:spPr>
            <a:xfrm flipH="1">
              <a:off x="2018443" y="3467128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Gerade Verbindung 590"/>
            <p:cNvCxnSpPr/>
            <p:nvPr/>
          </p:nvCxnSpPr>
          <p:spPr>
            <a:xfrm flipH="1">
              <a:off x="2397579" y="3475158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Gerade Verbindung 591"/>
            <p:cNvCxnSpPr/>
            <p:nvPr/>
          </p:nvCxnSpPr>
          <p:spPr>
            <a:xfrm flipH="1">
              <a:off x="2776715" y="3477673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Gerade Verbindung 592"/>
            <p:cNvCxnSpPr/>
            <p:nvPr/>
          </p:nvCxnSpPr>
          <p:spPr>
            <a:xfrm flipH="1">
              <a:off x="3155851" y="3485700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Gerade Verbindung 593"/>
            <p:cNvCxnSpPr/>
            <p:nvPr/>
          </p:nvCxnSpPr>
          <p:spPr>
            <a:xfrm flipH="1">
              <a:off x="3742066" y="3472430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Gerade Verbindung 594"/>
            <p:cNvCxnSpPr/>
            <p:nvPr/>
          </p:nvCxnSpPr>
          <p:spPr>
            <a:xfrm flipH="1">
              <a:off x="4121202" y="3480460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Gerade Verbindung 595"/>
            <p:cNvCxnSpPr/>
            <p:nvPr/>
          </p:nvCxnSpPr>
          <p:spPr>
            <a:xfrm flipH="1">
              <a:off x="4500338" y="3482975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Gerade Verbindung 596"/>
            <p:cNvCxnSpPr/>
            <p:nvPr/>
          </p:nvCxnSpPr>
          <p:spPr>
            <a:xfrm flipH="1">
              <a:off x="4879474" y="3491002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Gerade Verbindung 597"/>
            <p:cNvCxnSpPr/>
            <p:nvPr/>
          </p:nvCxnSpPr>
          <p:spPr>
            <a:xfrm>
              <a:off x="2616895" y="455787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Gerade Verbindung 598"/>
            <p:cNvCxnSpPr/>
            <p:nvPr/>
          </p:nvCxnSpPr>
          <p:spPr>
            <a:xfrm>
              <a:off x="2616894" y="493766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Gerade Verbindung 599"/>
            <p:cNvCxnSpPr/>
            <p:nvPr/>
          </p:nvCxnSpPr>
          <p:spPr>
            <a:xfrm>
              <a:off x="2627440" y="5317458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Gerade Verbindung 600"/>
            <p:cNvCxnSpPr/>
            <p:nvPr/>
          </p:nvCxnSpPr>
          <p:spPr>
            <a:xfrm>
              <a:off x="2627440" y="569725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Gerade Verbindung 601"/>
            <p:cNvCxnSpPr/>
            <p:nvPr/>
          </p:nvCxnSpPr>
          <p:spPr>
            <a:xfrm>
              <a:off x="4351460" y="4557870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Gerade Verbindung 602"/>
            <p:cNvCxnSpPr/>
            <p:nvPr/>
          </p:nvCxnSpPr>
          <p:spPr>
            <a:xfrm>
              <a:off x="4351459" y="4937664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Gerade Verbindung 603"/>
            <p:cNvCxnSpPr/>
            <p:nvPr/>
          </p:nvCxnSpPr>
          <p:spPr>
            <a:xfrm>
              <a:off x="4362005" y="5317458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Gerade Verbindung 604"/>
            <p:cNvCxnSpPr/>
            <p:nvPr/>
          </p:nvCxnSpPr>
          <p:spPr>
            <a:xfrm>
              <a:off x="4362005" y="5697252"/>
              <a:ext cx="1646339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Gerade Verbindung 605"/>
            <p:cNvCxnSpPr>
              <a:stCxn id="616" idx="3"/>
              <a:endCxn id="620" idx="5"/>
            </p:cNvCxnSpPr>
            <p:nvPr/>
          </p:nvCxnSpPr>
          <p:spPr>
            <a:xfrm flipH="1" flipV="1">
              <a:off x="6043992" y="1228584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Gerade Verbindung 606"/>
            <p:cNvCxnSpPr>
              <a:stCxn id="616" idx="4"/>
              <a:endCxn id="621" idx="6"/>
            </p:cNvCxnSpPr>
            <p:nvPr/>
          </p:nvCxnSpPr>
          <p:spPr>
            <a:xfrm flipH="1" flipV="1">
              <a:off x="6054537" y="1582919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Gerade Verbindung 607"/>
            <p:cNvCxnSpPr>
              <a:stCxn id="616" idx="4"/>
              <a:endCxn id="622" idx="6"/>
            </p:cNvCxnSpPr>
            <p:nvPr/>
          </p:nvCxnSpPr>
          <p:spPr>
            <a:xfrm flipH="1">
              <a:off x="6054537" y="1772816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Gerade Verbindung 608"/>
            <p:cNvCxnSpPr>
              <a:stCxn id="620" idx="4"/>
              <a:endCxn id="617" idx="2"/>
            </p:cNvCxnSpPr>
            <p:nvPr/>
          </p:nvCxnSpPr>
          <p:spPr>
            <a:xfrm>
              <a:off x="6018533" y="1239129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Gerade Verbindung 609"/>
            <p:cNvCxnSpPr>
              <a:stCxn id="617" idx="3"/>
              <a:endCxn id="621" idx="5"/>
            </p:cNvCxnSpPr>
            <p:nvPr/>
          </p:nvCxnSpPr>
          <p:spPr>
            <a:xfrm flipH="1" flipV="1">
              <a:off x="6043992" y="1608378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Gerade Verbindung 610"/>
            <p:cNvCxnSpPr>
              <a:stCxn id="618" idx="7"/>
              <a:endCxn id="622" idx="1"/>
            </p:cNvCxnSpPr>
            <p:nvPr/>
          </p:nvCxnSpPr>
          <p:spPr>
            <a:xfrm>
              <a:off x="5854095" y="179827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Gerade Verbindung 611"/>
            <p:cNvCxnSpPr>
              <a:stCxn id="618" idx="1"/>
              <a:endCxn id="621" idx="3"/>
            </p:cNvCxnSpPr>
            <p:nvPr/>
          </p:nvCxnSpPr>
          <p:spPr>
            <a:xfrm flipV="1">
              <a:off x="5854095" y="1608378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Gerade Verbindung 612"/>
            <p:cNvCxnSpPr>
              <a:stCxn id="617" idx="5"/>
              <a:endCxn id="622" idx="7"/>
            </p:cNvCxnSpPr>
            <p:nvPr/>
          </p:nvCxnSpPr>
          <p:spPr>
            <a:xfrm flipH="1">
              <a:off x="6043992" y="1798275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Gerade Verbindung 613"/>
            <p:cNvCxnSpPr>
              <a:stCxn id="618" idx="2"/>
              <a:endCxn id="620" idx="4"/>
            </p:cNvCxnSpPr>
            <p:nvPr/>
          </p:nvCxnSpPr>
          <p:spPr>
            <a:xfrm flipV="1">
              <a:off x="5828636" y="1239129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Gerade Verbindung 614"/>
            <p:cNvCxnSpPr>
              <a:stCxn id="619" idx="7"/>
              <a:endCxn id="623" idx="1"/>
            </p:cNvCxnSpPr>
            <p:nvPr/>
          </p:nvCxnSpPr>
          <p:spPr>
            <a:xfrm>
              <a:off x="5474301" y="1798275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Ellipse 615"/>
            <p:cNvSpPr/>
            <p:nvPr/>
          </p:nvSpPr>
          <p:spPr>
            <a:xfrm rot="5400000">
              <a:off x="6552220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7" name="Ellipse 616"/>
            <p:cNvSpPr/>
            <p:nvPr/>
          </p:nvSpPr>
          <p:spPr>
            <a:xfrm rot="5400000">
              <a:off x="6172426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8" name="Ellipse 617"/>
            <p:cNvSpPr/>
            <p:nvPr/>
          </p:nvSpPr>
          <p:spPr>
            <a:xfrm rot="5400000">
              <a:off x="5792632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9" name="Ellipse 618"/>
            <p:cNvSpPr/>
            <p:nvPr/>
          </p:nvSpPr>
          <p:spPr>
            <a:xfrm rot="5400000">
              <a:off x="5412838" y="17368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0" name="Ellipse 619"/>
            <p:cNvSpPr/>
            <p:nvPr/>
          </p:nvSpPr>
          <p:spPr>
            <a:xfrm>
              <a:off x="5982529" y="1167121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1" name="Ellipse 620"/>
            <p:cNvSpPr/>
            <p:nvPr/>
          </p:nvSpPr>
          <p:spPr>
            <a:xfrm>
              <a:off x="5982529" y="1546915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2" name="Ellipse 621"/>
            <p:cNvSpPr/>
            <p:nvPr/>
          </p:nvSpPr>
          <p:spPr>
            <a:xfrm>
              <a:off x="5982529" y="1926709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3" name="Ellipse 622"/>
            <p:cNvSpPr/>
            <p:nvPr/>
          </p:nvSpPr>
          <p:spPr>
            <a:xfrm>
              <a:off x="5982529" y="230650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24" name="Gerade Verbindung 623"/>
            <p:cNvCxnSpPr>
              <a:stCxn id="616" idx="5"/>
              <a:endCxn id="623" idx="7"/>
            </p:cNvCxnSpPr>
            <p:nvPr/>
          </p:nvCxnSpPr>
          <p:spPr>
            <a:xfrm flipH="1">
              <a:off x="6043992" y="1798275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Gerade Verbindung 624"/>
            <p:cNvCxnSpPr>
              <a:stCxn id="620" idx="3"/>
              <a:endCxn id="619" idx="1"/>
            </p:cNvCxnSpPr>
            <p:nvPr/>
          </p:nvCxnSpPr>
          <p:spPr>
            <a:xfrm flipH="1">
              <a:off x="5474301" y="1228584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Gerade Verbindung 625"/>
            <p:cNvCxnSpPr>
              <a:stCxn id="617" idx="6"/>
              <a:endCxn id="623" idx="0"/>
            </p:cNvCxnSpPr>
            <p:nvPr/>
          </p:nvCxnSpPr>
          <p:spPr>
            <a:xfrm flipH="1">
              <a:off x="6018533" y="1808820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Gerade Verbindung 626"/>
            <p:cNvCxnSpPr>
              <a:stCxn id="618" idx="6"/>
              <a:endCxn id="623" idx="0"/>
            </p:cNvCxnSpPr>
            <p:nvPr/>
          </p:nvCxnSpPr>
          <p:spPr>
            <a:xfrm>
              <a:off x="5828636" y="1808820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Gerade Verbindung 627"/>
            <p:cNvCxnSpPr>
              <a:stCxn id="621" idx="2"/>
              <a:endCxn id="619" idx="0"/>
            </p:cNvCxnSpPr>
            <p:nvPr/>
          </p:nvCxnSpPr>
          <p:spPr>
            <a:xfrm flipH="1">
              <a:off x="5484846" y="1582919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Gerade Verbindung 628"/>
            <p:cNvCxnSpPr>
              <a:stCxn id="622" idx="2"/>
              <a:endCxn id="619" idx="0"/>
            </p:cNvCxnSpPr>
            <p:nvPr/>
          </p:nvCxnSpPr>
          <p:spPr>
            <a:xfrm flipH="1" flipV="1">
              <a:off x="5484846" y="1772816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Gerade Verbindung 629"/>
            <p:cNvCxnSpPr>
              <a:stCxn id="640" idx="3"/>
              <a:endCxn id="644" idx="5"/>
            </p:cNvCxnSpPr>
            <p:nvPr/>
          </p:nvCxnSpPr>
          <p:spPr>
            <a:xfrm flipH="1" flipV="1">
              <a:off x="6043992" y="2914399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Gerade Verbindung 630"/>
            <p:cNvCxnSpPr>
              <a:stCxn id="640" idx="4"/>
              <a:endCxn id="645" idx="6"/>
            </p:cNvCxnSpPr>
            <p:nvPr/>
          </p:nvCxnSpPr>
          <p:spPr>
            <a:xfrm flipH="1" flipV="1">
              <a:off x="6054537" y="3268734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Gerade Verbindung 631"/>
            <p:cNvCxnSpPr>
              <a:stCxn id="640" idx="4"/>
              <a:endCxn id="646" idx="6"/>
            </p:cNvCxnSpPr>
            <p:nvPr/>
          </p:nvCxnSpPr>
          <p:spPr>
            <a:xfrm flipH="1">
              <a:off x="6054537" y="345863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Gerade Verbindung 632"/>
            <p:cNvCxnSpPr>
              <a:stCxn id="644" idx="4"/>
              <a:endCxn id="641" idx="2"/>
            </p:cNvCxnSpPr>
            <p:nvPr/>
          </p:nvCxnSpPr>
          <p:spPr>
            <a:xfrm>
              <a:off x="6018533" y="292494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Gerade Verbindung 633"/>
            <p:cNvCxnSpPr>
              <a:stCxn id="641" idx="3"/>
              <a:endCxn id="645" idx="5"/>
            </p:cNvCxnSpPr>
            <p:nvPr/>
          </p:nvCxnSpPr>
          <p:spPr>
            <a:xfrm flipH="1" flipV="1">
              <a:off x="6043992" y="329419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Gerade Verbindung 634"/>
            <p:cNvCxnSpPr>
              <a:stCxn id="642" idx="7"/>
              <a:endCxn id="646" idx="1"/>
            </p:cNvCxnSpPr>
            <p:nvPr/>
          </p:nvCxnSpPr>
          <p:spPr>
            <a:xfrm>
              <a:off x="5854095" y="348409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Gerade Verbindung 635"/>
            <p:cNvCxnSpPr>
              <a:stCxn id="642" idx="1"/>
              <a:endCxn id="645" idx="3"/>
            </p:cNvCxnSpPr>
            <p:nvPr/>
          </p:nvCxnSpPr>
          <p:spPr>
            <a:xfrm flipV="1">
              <a:off x="5854095" y="329419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Gerade Verbindung 636"/>
            <p:cNvCxnSpPr>
              <a:stCxn id="641" idx="5"/>
              <a:endCxn id="646" idx="7"/>
            </p:cNvCxnSpPr>
            <p:nvPr/>
          </p:nvCxnSpPr>
          <p:spPr>
            <a:xfrm flipH="1">
              <a:off x="6043992" y="348409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Gerade Verbindung 637"/>
            <p:cNvCxnSpPr>
              <a:stCxn id="642" idx="2"/>
              <a:endCxn id="644" idx="4"/>
            </p:cNvCxnSpPr>
            <p:nvPr/>
          </p:nvCxnSpPr>
          <p:spPr>
            <a:xfrm flipV="1">
              <a:off x="5828636" y="292494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Gerade Verbindung 638"/>
            <p:cNvCxnSpPr>
              <a:stCxn id="643" idx="7"/>
              <a:endCxn id="647" idx="1"/>
            </p:cNvCxnSpPr>
            <p:nvPr/>
          </p:nvCxnSpPr>
          <p:spPr>
            <a:xfrm>
              <a:off x="5474301" y="3484090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0" name="Ellipse 639"/>
            <p:cNvSpPr/>
            <p:nvPr/>
          </p:nvSpPr>
          <p:spPr>
            <a:xfrm rot="5400000">
              <a:off x="6552220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1" name="Ellipse 640"/>
            <p:cNvSpPr/>
            <p:nvPr/>
          </p:nvSpPr>
          <p:spPr>
            <a:xfrm rot="5400000">
              <a:off x="6172426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2" name="Ellipse 641"/>
            <p:cNvSpPr/>
            <p:nvPr/>
          </p:nvSpPr>
          <p:spPr>
            <a:xfrm rot="5400000">
              <a:off x="5792632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3" name="Ellipse 642"/>
            <p:cNvSpPr/>
            <p:nvPr/>
          </p:nvSpPr>
          <p:spPr>
            <a:xfrm rot="5400000">
              <a:off x="5412838" y="34226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4" name="Ellipse 643"/>
            <p:cNvSpPr/>
            <p:nvPr/>
          </p:nvSpPr>
          <p:spPr>
            <a:xfrm>
              <a:off x="5982529" y="285293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5" name="Ellipse 644"/>
            <p:cNvSpPr/>
            <p:nvPr/>
          </p:nvSpPr>
          <p:spPr>
            <a:xfrm>
              <a:off x="5982529" y="323273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6" name="Ellipse 645"/>
            <p:cNvSpPr/>
            <p:nvPr/>
          </p:nvSpPr>
          <p:spPr>
            <a:xfrm>
              <a:off x="5982529" y="361252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7" name="Ellipse 646"/>
            <p:cNvSpPr/>
            <p:nvPr/>
          </p:nvSpPr>
          <p:spPr>
            <a:xfrm>
              <a:off x="5982529" y="399231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48" name="Gerade Verbindung 647"/>
            <p:cNvCxnSpPr>
              <a:stCxn id="640" idx="5"/>
              <a:endCxn id="647" idx="7"/>
            </p:cNvCxnSpPr>
            <p:nvPr/>
          </p:nvCxnSpPr>
          <p:spPr>
            <a:xfrm flipH="1">
              <a:off x="6043992" y="3484090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Gerade Verbindung 648"/>
            <p:cNvCxnSpPr>
              <a:stCxn id="644" idx="3"/>
              <a:endCxn id="643" idx="1"/>
            </p:cNvCxnSpPr>
            <p:nvPr/>
          </p:nvCxnSpPr>
          <p:spPr>
            <a:xfrm flipH="1">
              <a:off x="5474301" y="2914399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Gerade Verbindung 649"/>
            <p:cNvCxnSpPr>
              <a:stCxn id="641" idx="6"/>
              <a:endCxn id="647" idx="0"/>
            </p:cNvCxnSpPr>
            <p:nvPr/>
          </p:nvCxnSpPr>
          <p:spPr>
            <a:xfrm flipH="1">
              <a:off x="6018533" y="349463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Gerade Verbindung 650"/>
            <p:cNvCxnSpPr>
              <a:stCxn id="642" idx="6"/>
              <a:endCxn id="647" idx="0"/>
            </p:cNvCxnSpPr>
            <p:nvPr/>
          </p:nvCxnSpPr>
          <p:spPr>
            <a:xfrm>
              <a:off x="5828636" y="349463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Gerade Verbindung 651"/>
            <p:cNvCxnSpPr>
              <a:stCxn id="645" idx="2"/>
              <a:endCxn id="643" idx="0"/>
            </p:cNvCxnSpPr>
            <p:nvPr/>
          </p:nvCxnSpPr>
          <p:spPr>
            <a:xfrm flipH="1">
              <a:off x="5484846" y="3268734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Gerade Verbindung 652"/>
            <p:cNvCxnSpPr>
              <a:stCxn id="646" idx="2"/>
              <a:endCxn id="643" idx="0"/>
            </p:cNvCxnSpPr>
            <p:nvPr/>
          </p:nvCxnSpPr>
          <p:spPr>
            <a:xfrm flipH="1" flipV="1">
              <a:off x="5484846" y="345863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Gerade Verbindung 653"/>
            <p:cNvCxnSpPr/>
            <p:nvPr/>
          </p:nvCxnSpPr>
          <p:spPr>
            <a:xfrm flipH="1">
              <a:off x="5450816" y="1803577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Gerade Verbindung 654"/>
            <p:cNvCxnSpPr/>
            <p:nvPr/>
          </p:nvCxnSpPr>
          <p:spPr>
            <a:xfrm flipH="1">
              <a:off x="5829952" y="1811607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Gerade Verbindung 655"/>
            <p:cNvCxnSpPr/>
            <p:nvPr/>
          </p:nvCxnSpPr>
          <p:spPr>
            <a:xfrm flipH="1">
              <a:off x="6209088" y="1814122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Gerade Verbindung 656"/>
            <p:cNvCxnSpPr/>
            <p:nvPr/>
          </p:nvCxnSpPr>
          <p:spPr>
            <a:xfrm flipH="1">
              <a:off x="6588224" y="1822149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Gerade Verbindung 657"/>
            <p:cNvCxnSpPr>
              <a:stCxn id="668" idx="3"/>
              <a:endCxn id="672" idx="5"/>
            </p:cNvCxnSpPr>
            <p:nvPr/>
          </p:nvCxnSpPr>
          <p:spPr>
            <a:xfrm flipH="1" flipV="1">
              <a:off x="6040176" y="4583329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Gerade Verbindung 658"/>
            <p:cNvCxnSpPr>
              <a:stCxn id="668" idx="4"/>
              <a:endCxn id="673" idx="6"/>
            </p:cNvCxnSpPr>
            <p:nvPr/>
          </p:nvCxnSpPr>
          <p:spPr>
            <a:xfrm flipH="1" flipV="1">
              <a:off x="6050721" y="4937664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Gerade Verbindung 659"/>
            <p:cNvCxnSpPr>
              <a:stCxn id="668" idx="4"/>
              <a:endCxn id="674" idx="6"/>
            </p:cNvCxnSpPr>
            <p:nvPr/>
          </p:nvCxnSpPr>
          <p:spPr>
            <a:xfrm flipH="1">
              <a:off x="6050721" y="5127561"/>
              <a:ext cx="497683" cy="189897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Gerade Verbindung 660"/>
            <p:cNvCxnSpPr>
              <a:stCxn id="672" idx="4"/>
              <a:endCxn id="669" idx="2"/>
            </p:cNvCxnSpPr>
            <p:nvPr/>
          </p:nvCxnSpPr>
          <p:spPr>
            <a:xfrm>
              <a:off x="6014717" y="459387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Gerade Verbindung 661"/>
            <p:cNvCxnSpPr>
              <a:stCxn id="669" idx="3"/>
              <a:endCxn id="673" idx="5"/>
            </p:cNvCxnSpPr>
            <p:nvPr/>
          </p:nvCxnSpPr>
          <p:spPr>
            <a:xfrm flipH="1" flipV="1">
              <a:off x="6040176" y="496312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Gerade Verbindung 662"/>
            <p:cNvCxnSpPr>
              <a:stCxn id="670" idx="7"/>
              <a:endCxn id="674" idx="1"/>
            </p:cNvCxnSpPr>
            <p:nvPr/>
          </p:nvCxnSpPr>
          <p:spPr>
            <a:xfrm>
              <a:off x="5850279" y="515302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Gerade Verbindung 663"/>
            <p:cNvCxnSpPr>
              <a:stCxn id="670" idx="1"/>
              <a:endCxn id="673" idx="3"/>
            </p:cNvCxnSpPr>
            <p:nvPr/>
          </p:nvCxnSpPr>
          <p:spPr>
            <a:xfrm flipV="1">
              <a:off x="5850279" y="4963123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Gerade Verbindung 664"/>
            <p:cNvCxnSpPr>
              <a:stCxn id="669" idx="5"/>
              <a:endCxn id="674" idx="7"/>
            </p:cNvCxnSpPr>
            <p:nvPr/>
          </p:nvCxnSpPr>
          <p:spPr>
            <a:xfrm flipH="1">
              <a:off x="6040176" y="5153020"/>
              <a:ext cx="138979" cy="138979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Gerade Verbindung 665"/>
            <p:cNvCxnSpPr>
              <a:stCxn id="670" idx="2"/>
              <a:endCxn id="672" idx="4"/>
            </p:cNvCxnSpPr>
            <p:nvPr/>
          </p:nvCxnSpPr>
          <p:spPr>
            <a:xfrm flipV="1">
              <a:off x="5824820" y="4593874"/>
              <a:ext cx="189897" cy="49768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Gerade Verbindung 666"/>
            <p:cNvCxnSpPr>
              <a:stCxn id="671" idx="7"/>
              <a:endCxn id="675" idx="1"/>
            </p:cNvCxnSpPr>
            <p:nvPr/>
          </p:nvCxnSpPr>
          <p:spPr>
            <a:xfrm>
              <a:off x="5470485" y="5153020"/>
              <a:ext cx="518773" cy="518773"/>
            </a:xfrm>
            <a:prstGeom prst="lin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8" name="Ellipse 667"/>
            <p:cNvSpPr/>
            <p:nvPr/>
          </p:nvSpPr>
          <p:spPr>
            <a:xfrm rot="5400000">
              <a:off x="6548404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9" name="Ellipse 668"/>
            <p:cNvSpPr/>
            <p:nvPr/>
          </p:nvSpPr>
          <p:spPr>
            <a:xfrm rot="5400000">
              <a:off x="6168610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0" name="Ellipse 669"/>
            <p:cNvSpPr/>
            <p:nvPr/>
          </p:nvSpPr>
          <p:spPr>
            <a:xfrm rot="5400000">
              <a:off x="5788816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1" name="Ellipse 670"/>
            <p:cNvSpPr/>
            <p:nvPr/>
          </p:nvSpPr>
          <p:spPr>
            <a:xfrm rot="5400000">
              <a:off x="5409022" y="509155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2" name="Ellipse 671"/>
            <p:cNvSpPr/>
            <p:nvPr/>
          </p:nvSpPr>
          <p:spPr>
            <a:xfrm>
              <a:off x="5978713" y="452186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3" name="Ellipse 672"/>
            <p:cNvSpPr/>
            <p:nvPr/>
          </p:nvSpPr>
          <p:spPr>
            <a:xfrm>
              <a:off x="5978713" y="490166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4" name="Ellipse 673"/>
            <p:cNvSpPr/>
            <p:nvPr/>
          </p:nvSpPr>
          <p:spPr>
            <a:xfrm>
              <a:off x="5978713" y="528145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5" name="Ellipse 674"/>
            <p:cNvSpPr/>
            <p:nvPr/>
          </p:nvSpPr>
          <p:spPr>
            <a:xfrm>
              <a:off x="5978713" y="566124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76" name="Gerade Verbindung 675"/>
            <p:cNvCxnSpPr>
              <a:stCxn id="668" idx="5"/>
              <a:endCxn id="675" idx="7"/>
            </p:cNvCxnSpPr>
            <p:nvPr/>
          </p:nvCxnSpPr>
          <p:spPr>
            <a:xfrm flipH="1">
              <a:off x="6040176" y="5153020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Gerade Verbindung 676"/>
            <p:cNvCxnSpPr>
              <a:stCxn id="672" idx="3"/>
              <a:endCxn id="671" idx="1"/>
            </p:cNvCxnSpPr>
            <p:nvPr/>
          </p:nvCxnSpPr>
          <p:spPr>
            <a:xfrm flipH="1">
              <a:off x="5470485" y="4583329"/>
              <a:ext cx="518773" cy="51877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Gerade Verbindung 677"/>
            <p:cNvCxnSpPr>
              <a:stCxn id="669" idx="6"/>
              <a:endCxn id="675" idx="0"/>
            </p:cNvCxnSpPr>
            <p:nvPr/>
          </p:nvCxnSpPr>
          <p:spPr>
            <a:xfrm flipH="1">
              <a:off x="6014717" y="516356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Gerade Verbindung 678"/>
            <p:cNvCxnSpPr>
              <a:stCxn id="670" idx="6"/>
              <a:endCxn id="675" idx="0"/>
            </p:cNvCxnSpPr>
            <p:nvPr/>
          </p:nvCxnSpPr>
          <p:spPr>
            <a:xfrm>
              <a:off x="5824820" y="5163565"/>
              <a:ext cx="189897" cy="497683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Gerade Verbindung 679"/>
            <p:cNvCxnSpPr>
              <a:stCxn id="673" idx="2"/>
              <a:endCxn id="671" idx="0"/>
            </p:cNvCxnSpPr>
            <p:nvPr/>
          </p:nvCxnSpPr>
          <p:spPr>
            <a:xfrm flipH="1">
              <a:off x="5481030" y="4937664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Gerade Verbindung 680"/>
            <p:cNvCxnSpPr>
              <a:stCxn id="674" idx="2"/>
              <a:endCxn id="671" idx="0"/>
            </p:cNvCxnSpPr>
            <p:nvPr/>
          </p:nvCxnSpPr>
          <p:spPr>
            <a:xfrm flipH="1" flipV="1">
              <a:off x="5481030" y="5127561"/>
              <a:ext cx="497683" cy="18989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Gerade Verbindung 681"/>
            <p:cNvCxnSpPr/>
            <p:nvPr/>
          </p:nvCxnSpPr>
          <p:spPr>
            <a:xfrm flipH="1">
              <a:off x="5447000" y="3472430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Gerade Verbindung 682"/>
            <p:cNvCxnSpPr/>
            <p:nvPr/>
          </p:nvCxnSpPr>
          <p:spPr>
            <a:xfrm flipH="1">
              <a:off x="5826136" y="3480460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Gerade Verbindung 683"/>
            <p:cNvCxnSpPr/>
            <p:nvPr/>
          </p:nvCxnSpPr>
          <p:spPr>
            <a:xfrm flipH="1">
              <a:off x="6205272" y="3482975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Gerade Verbindung 684"/>
            <p:cNvCxnSpPr/>
            <p:nvPr/>
          </p:nvCxnSpPr>
          <p:spPr>
            <a:xfrm flipH="1">
              <a:off x="6584408" y="3491002"/>
              <a:ext cx="1" cy="1620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" name="Gruppieren 685"/>
          <p:cNvGrpSpPr/>
          <p:nvPr/>
        </p:nvGrpSpPr>
        <p:grpSpPr>
          <a:xfrm>
            <a:off x="4946875" y="2088812"/>
            <a:ext cx="261905" cy="3426753"/>
            <a:chOff x="3120601" y="2062092"/>
            <a:chExt cx="261905" cy="3426753"/>
          </a:xfrm>
          <a:solidFill>
            <a:srgbClr val="006600"/>
          </a:solidFill>
        </p:grpSpPr>
        <p:cxnSp>
          <p:nvCxnSpPr>
            <p:cNvPr id="687" name="Gerade Verbindung 686"/>
            <p:cNvCxnSpPr>
              <a:stCxn id="688" idx="5"/>
              <a:endCxn id="689" idx="7"/>
            </p:cNvCxnSpPr>
            <p:nvPr/>
          </p:nvCxnSpPr>
          <p:spPr>
            <a:xfrm flipH="1">
              <a:off x="3182064" y="2123555"/>
              <a:ext cx="138979" cy="138979"/>
            </a:xfrm>
            <a:prstGeom prst="line">
              <a:avLst/>
            </a:prstGeom>
            <a:grpFill/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8" name="Ellipse 687"/>
            <p:cNvSpPr/>
            <p:nvPr/>
          </p:nvSpPr>
          <p:spPr>
            <a:xfrm rot="5400000">
              <a:off x="3310498" y="2062092"/>
              <a:ext cx="72008" cy="72008"/>
            </a:xfrm>
            <a:prstGeom prst="ellipse">
              <a:avLst/>
            </a:prstGeom>
            <a:grpFill/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9" name="Ellipse 688"/>
            <p:cNvSpPr/>
            <p:nvPr/>
          </p:nvSpPr>
          <p:spPr>
            <a:xfrm>
              <a:off x="3120601" y="2251989"/>
              <a:ext cx="72008" cy="72008"/>
            </a:xfrm>
            <a:prstGeom prst="ellipse">
              <a:avLst/>
            </a:prstGeom>
            <a:grpFill/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0" name="Ellipse 689"/>
            <p:cNvSpPr/>
            <p:nvPr/>
          </p:nvSpPr>
          <p:spPr>
            <a:xfrm rot="5400000">
              <a:off x="3300653" y="3747907"/>
              <a:ext cx="72008" cy="72008"/>
            </a:xfrm>
            <a:prstGeom prst="ellipse">
              <a:avLst/>
            </a:prstGeom>
            <a:grpFill/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91" name="Gerade Verbindung 690"/>
            <p:cNvCxnSpPr/>
            <p:nvPr/>
          </p:nvCxnSpPr>
          <p:spPr>
            <a:xfrm flipH="1">
              <a:off x="3341884" y="2134100"/>
              <a:ext cx="1" cy="1620000"/>
            </a:xfrm>
            <a:prstGeom prst="line">
              <a:avLst/>
            </a:prstGeom>
            <a:grpFill/>
            <a:ln w="38100">
              <a:solidFill>
                <a:srgbClr val="00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2" name="Ellipse 691"/>
            <p:cNvSpPr/>
            <p:nvPr/>
          </p:nvSpPr>
          <p:spPr>
            <a:xfrm rot="5400000">
              <a:off x="3296837" y="5416837"/>
              <a:ext cx="72008" cy="72008"/>
            </a:xfrm>
            <a:prstGeom prst="ellipse">
              <a:avLst/>
            </a:prstGeom>
            <a:grpFill/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93" name="Gerade Verbindung 692"/>
            <p:cNvCxnSpPr/>
            <p:nvPr/>
          </p:nvCxnSpPr>
          <p:spPr>
            <a:xfrm flipH="1">
              <a:off x="3338068" y="3802953"/>
              <a:ext cx="1" cy="1620000"/>
            </a:xfrm>
            <a:prstGeom prst="line">
              <a:avLst/>
            </a:prstGeom>
            <a:grpFill/>
            <a:ln w="38100">
              <a:solidFill>
                <a:srgbClr val="0066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4" name="Gruppieren 693"/>
          <p:cNvGrpSpPr/>
          <p:nvPr/>
        </p:nvGrpSpPr>
        <p:grpSpPr>
          <a:xfrm>
            <a:off x="4940711" y="2097254"/>
            <a:ext cx="641699" cy="3426753"/>
            <a:chOff x="3120601" y="2062092"/>
            <a:chExt cx="641699" cy="3426753"/>
          </a:xfrm>
          <a:solidFill>
            <a:srgbClr val="92D050"/>
          </a:solidFill>
        </p:grpSpPr>
        <p:sp>
          <p:nvSpPr>
            <p:cNvPr id="695" name="Ellipse 694"/>
            <p:cNvSpPr/>
            <p:nvPr/>
          </p:nvSpPr>
          <p:spPr>
            <a:xfrm rot="5400000">
              <a:off x="3690292" y="2062092"/>
              <a:ext cx="72008" cy="72008"/>
            </a:xfrm>
            <a:prstGeom prst="ellipse">
              <a:avLst/>
            </a:prstGeom>
            <a:grp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6" name="Ellipse 695"/>
            <p:cNvSpPr/>
            <p:nvPr/>
          </p:nvSpPr>
          <p:spPr>
            <a:xfrm>
              <a:off x="3120601" y="2631783"/>
              <a:ext cx="72008" cy="72008"/>
            </a:xfrm>
            <a:prstGeom prst="ellipse">
              <a:avLst/>
            </a:prstGeom>
            <a:grp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97" name="Gerade Verbindung 696"/>
            <p:cNvCxnSpPr>
              <a:stCxn id="695" idx="5"/>
              <a:endCxn id="696" idx="7"/>
            </p:cNvCxnSpPr>
            <p:nvPr/>
          </p:nvCxnSpPr>
          <p:spPr>
            <a:xfrm flipH="1">
              <a:off x="3182064" y="2123555"/>
              <a:ext cx="518773" cy="518773"/>
            </a:xfrm>
            <a:prstGeom prst="line">
              <a:avLst/>
            </a:prstGeom>
            <a:grpFill/>
            <a:ln w="38100">
              <a:solidFill>
                <a:srgbClr val="92D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" name="Ellipse 697"/>
            <p:cNvSpPr/>
            <p:nvPr/>
          </p:nvSpPr>
          <p:spPr>
            <a:xfrm rot="5400000">
              <a:off x="3680447" y="3747907"/>
              <a:ext cx="72008" cy="72008"/>
            </a:xfrm>
            <a:prstGeom prst="ellipse">
              <a:avLst/>
            </a:prstGeom>
            <a:grp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99" name="Gerade Verbindung 698"/>
            <p:cNvCxnSpPr/>
            <p:nvPr/>
          </p:nvCxnSpPr>
          <p:spPr>
            <a:xfrm flipH="1">
              <a:off x="3721020" y="2142127"/>
              <a:ext cx="1" cy="1620000"/>
            </a:xfrm>
            <a:prstGeom prst="line">
              <a:avLst/>
            </a:prstGeom>
            <a:grpFill/>
            <a:ln w="38100">
              <a:solidFill>
                <a:srgbClr val="92D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0" name="Ellipse 699"/>
            <p:cNvSpPr/>
            <p:nvPr/>
          </p:nvSpPr>
          <p:spPr>
            <a:xfrm rot="5400000">
              <a:off x="3676631" y="5416837"/>
              <a:ext cx="72008" cy="72008"/>
            </a:xfrm>
            <a:prstGeom prst="ellipse">
              <a:avLst/>
            </a:prstGeom>
            <a:grp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1" name="Gerade Verbindung 700"/>
            <p:cNvCxnSpPr/>
            <p:nvPr/>
          </p:nvCxnSpPr>
          <p:spPr>
            <a:xfrm flipH="1">
              <a:off x="3717204" y="3810980"/>
              <a:ext cx="1" cy="1620000"/>
            </a:xfrm>
            <a:prstGeom prst="line">
              <a:avLst/>
            </a:prstGeom>
            <a:grpFill/>
            <a:ln w="38100">
              <a:solidFill>
                <a:srgbClr val="92D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2" name="Gruppieren 701"/>
          <p:cNvGrpSpPr/>
          <p:nvPr/>
        </p:nvGrpSpPr>
        <p:grpSpPr>
          <a:xfrm>
            <a:off x="4923568" y="3783782"/>
            <a:ext cx="1990097" cy="1740938"/>
            <a:chOff x="2952441" y="3596622"/>
            <a:chExt cx="1990097" cy="1740938"/>
          </a:xfrm>
        </p:grpSpPr>
        <p:sp>
          <p:nvSpPr>
            <p:cNvPr id="703" name="Ellipse 702"/>
            <p:cNvSpPr/>
            <p:nvPr/>
          </p:nvSpPr>
          <p:spPr>
            <a:xfrm>
              <a:off x="2952441" y="3786519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4" name="Gerade Verbindung 703"/>
            <p:cNvCxnSpPr>
              <a:stCxn id="705" idx="5"/>
              <a:endCxn id="706" idx="7"/>
            </p:cNvCxnSpPr>
            <p:nvPr/>
          </p:nvCxnSpPr>
          <p:spPr>
            <a:xfrm flipH="1">
              <a:off x="4742096" y="3658085"/>
              <a:ext cx="138979" cy="138979"/>
            </a:xfrm>
            <a:prstGeom prst="line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5" name="Ellipse 704"/>
            <p:cNvSpPr/>
            <p:nvPr/>
          </p:nvSpPr>
          <p:spPr>
            <a:xfrm rot="5400000">
              <a:off x="4870530" y="3596622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6" name="Ellipse 705"/>
            <p:cNvSpPr/>
            <p:nvPr/>
          </p:nvSpPr>
          <p:spPr>
            <a:xfrm>
              <a:off x="4680633" y="3786519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7" name="Gerade Verbindung 706"/>
            <p:cNvCxnSpPr/>
            <p:nvPr/>
          </p:nvCxnSpPr>
          <p:spPr>
            <a:xfrm>
              <a:off x="3034294" y="3822523"/>
              <a:ext cx="1646339" cy="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8" name="Ellipse 707"/>
            <p:cNvSpPr/>
            <p:nvPr/>
          </p:nvSpPr>
          <p:spPr>
            <a:xfrm rot="5400000">
              <a:off x="4866714" y="5265552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9" name="Gerade Verbindung 708"/>
            <p:cNvCxnSpPr/>
            <p:nvPr/>
          </p:nvCxnSpPr>
          <p:spPr>
            <a:xfrm flipH="1">
              <a:off x="4903376" y="3656970"/>
              <a:ext cx="1" cy="162000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0" name="Ellipse 709"/>
          <p:cNvSpPr/>
          <p:nvPr/>
        </p:nvSpPr>
        <p:spPr>
          <a:xfrm>
            <a:off x="4923338" y="4353531"/>
            <a:ext cx="72008" cy="72008"/>
          </a:xfrm>
          <a:prstGeom prst="ellipse">
            <a:avLst/>
          </a:prstGeom>
          <a:solidFill>
            <a:srgbClr val="860000"/>
          </a:solidFill>
          <a:ln w="381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1" name="Ellipse 710"/>
          <p:cNvSpPr/>
          <p:nvPr/>
        </p:nvSpPr>
        <p:spPr>
          <a:xfrm rot="5400000">
            <a:off x="7221221" y="3783840"/>
            <a:ext cx="72008" cy="72008"/>
          </a:xfrm>
          <a:prstGeom prst="ellipse">
            <a:avLst/>
          </a:prstGeom>
          <a:solidFill>
            <a:srgbClr val="860000"/>
          </a:solidFill>
          <a:ln w="381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2" name="Ellipse 711"/>
          <p:cNvSpPr/>
          <p:nvPr/>
        </p:nvSpPr>
        <p:spPr>
          <a:xfrm>
            <a:off x="6651530" y="4353531"/>
            <a:ext cx="72008" cy="72008"/>
          </a:xfrm>
          <a:prstGeom prst="ellipse">
            <a:avLst/>
          </a:prstGeom>
          <a:solidFill>
            <a:srgbClr val="860000"/>
          </a:solidFill>
          <a:ln w="381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13" name="Gerade Verbindung 712"/>
          <p:cNvCxnSpPr>
            <a:stCxn id="711" idx="5"/>
            <a:endCxn id="712" idx="7"/>
          </p:cNvCxnSpPr>
          <p:nvPr/>
        </p:nvCxnSpPr>
        <p:spPr>
          <a:xfrm flipH="1">
            <a:off x="6712993" y="3845303"/>
            <a:ext cx="518773" cy="518773"/>
          </a:xfrm>
          <a:prstGeom prst="line">
            <a:avLst/>
          </a:prstGeom>
          <a:ln w="38100">
            <a:solidFill>
              <a:srgbClr val="86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Gerade Verbindung 713"/>
          <p:cNvCxnSpPr/>
          <p:nvPr/>
        </p:nvCxnSpPr>
        <p:spPr>
          <a:xfrm>
            <a:off x="5005191" y="4389535"/>
            <a:ext cx="1646339" cy="0"/>
          </a:xfrm>
          <a:prstGeom prst="line">
            <a:avLst/>
          </a:prstGeom>
          <a:ln w="38100">
            <a:solidFill>
              <a:srgbClr val="86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5" name="Ellipse 714"/>
          <p:cNvSpPr/>
          <p:nvPr/>
        </p:nvSpPr>
        <p:spPr>
          <a:xfrm rot="5400000">
            <a:off x="7217405" y="5452770"/>
            <a:ext cx="72008" cy="72008"/>
          </a:xfrm>
          <a:prstGeom prst="ellipse">
            <a:avLst/>
          </a:prstGeom>
          <a:solidFill>
            <a:srgbClr val="860000"/>
          </a:solidFill>
          <a:ln w="381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16" name="Gerade Verbindung 715"/>
          <p:cNvCxnSpPr/>
          <p:nvPr/>
        </p:nvCxnSpPr>
        <p:spPr>
          <a:xfrm flipH="1">
            <a:off x="7253409" y="3852215"/>
            <a:ext cx="1" cy="1620000"/>
          </a:xfrm>
          <a:prstGeom prst="line">
            <a:avLst/>
          </a:prstGeom>
          <a:ln w="38100">
            <a:solidFill>
              <a:srgbClr val="86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" name="Gruppieren 716"/>
          <p:cNvGrpSpPr/>
          <p:nvPr/>
        </p:nvGrpSpPr>
        <p:grpSpPr>
          <a:xfrm>
            <a:off x="4356691" y="1535603"/>
            <a:ext cx="4074810" cy="3996444"/>
            <a:chOff x="1476371" y="1348443"/>
            <a:chExt cx="4074810" cy="3996444"/>
          </a:xfrm>
        </p:grpSpPr>
        <p:grpSp>
          <p:nvGrpSpPr>
            <p:cNvPr id="718" name="Gruppieren 717"/>
            <p:cNvGrpSpPr/>
            <p:nvPr/>
          </p:nvGrpSpPr>
          <p:grpSpPr>
            <a:xfrm>
              <a:off x="1476371" y="1348443"/>
              <a:ext cx="655360" cy="3996444"/>
              <a:chOff x="2537249" y="1492401"/>
              <a:chExt cx="655360" cy="3996444"/>
            </a:xfrm>
          </p:grpSpPr>
          <p:sp>
            <p:nvSpPr>
              <p:cNvPr id="759" name="Ellipse 758"/>
              <p:cNvSpPr/>
              <p:nvPr/>
            </p:nvSpPr>
            <p:spPr>
              <a:xfrm rot="5400000">
                <a:off x="2550910" y="2062092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0" name="Ellipse 759"/>
              <p:cNvSpPr/>
              <p:nvPr/>
            </p:nvSpPr>
            <p:spPr>
              <a:xfrm>
                <a:off x="3120601" y="1492401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61" name="Gerade Verbindung 760"/>
              <p:cNvCxnSpPr>
                <a:stCxn id="760" idx="3"/>
                <a:endCxn id="759" idx="1"/>
              </p:cNvCxnSpPr>
              <p:nvPr/>
            </p:nvCxnSpPr>
            <p:spPr>
              <a:xfrm flipH="1">
                <a:off x="2612373" y="1553864"/>
                <a:ext cx="518773" cy="518773"/>
              </a:xfrm>
              <a:prstGeom prst="line">
                <a:avLst/>
              </a:prstGeom>
              <a:ln w="38100">
                <a:solidFill>
                  <a:srgbClr val="00B0F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2" name="Ellipse 761"/>
              <p:cNvSpPr/>
              <p:nvPr/>
            </p:nvSpPr>
            <p:spPr>
              <a:xfrm rot="5400000">
                <a:off x="2541065" y="374790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63" name="Gerade Verbindung 762"/>
              <p:cNvCxnSpPr/>
              <p:nvPr/>
            </p:nvCxnSpPr>
            <p:spPr>
              <a:xfrm flipH="1">
                <a:off x="2583612" y="2123555"/>
                <a:ext cx="1" cy="1620000"/>
              </a:xfrm>
              <a:prstGeom prst="line">
                <a:avLst/>
              </a:prstGeom>
              <a:ln w="38100">
                <a:solidFill>
                  <a:srgbClr val="00B0F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4" name="Ellipse 763"/>
              <p:cNvSpPr/>
              <p:nvPr/>
            </p:nvSpPr>
            <p:spPr>
              <a:xfrm rot="5400000">
                <a:off x="2537249" y="5416837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65" name="Gerade Verbindung 764"/>
              <p:cNvCxnSpPr/>
              <p:nvPr/>
            </p:nvCxnSpPr>
            <p:spPr>
              <a:xfrm flipH="1">
                <a:off x="2579796" y="3792408"/>
                <a:ext cx="1" cy="1620000"/>
              </a:xfrm>
              <a:prstGeom prst="line">
                <a:avLst/>
              </a:prstGeom>
              <a:ln w="38100">
                <a:solidFill>
                  <a:srgbClr val="00B0F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9" name="Gruppieren 718"/>
            <p:cNvGrpSpPr/>
            <p:nvPr/>
          </p:nvGrpSpPr>
          <p:grpSpPr>
            <a:xfrm>
              <a:off x="1852452" y="1719795"/>
              <a:ext cx="275566" cy="3616650"/>
              <a:chOff x="2917043" y="1872195"/>
              <a:chExt cx="275566" cy="3616650"/>
            </a:xfrm>
            <a:solidFill>
              <a:srgbClr val="0039AC"/>
            </a:solidFill>
          </p:grpSpPr>
          <p:cxnSp>
            <p:nvCxnSpPr>
              <p:cNvPr id="752" name="Gerade Verbindung 751"/>
              <p:cNvCxnSpPr>
                <a:stCxn id="753" idx="1"/>
                <a:endCxn id="754" idx="3"/>
              </p:cNvCxnSpPr>
              <p:nvPr/>
            </p:nvCxnSpPr>
            <p:spPr>
              <a:xfrm flipV="1">
                <a:off x="2992167" y="1933658"/>
                <a:ext cx="138979" cy="138979"/>
              </a:xfrm>
              <a:prstGeom prst="line">
                <a:avLst/>
              </a:prstGeom>
              <a:grpFill/>
              <a:ln w="38100">
                <a:solidFill>
                  <a:srgbClr val="0039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3" name="Ellipse 752"/>
              <p:cNvSpPr/>
              <p:nvPr/>
            </p:nvSpPr>
            <p:spPr>
              <a:xfrm rot="5400000">
                <a:off x="2930704" y="2062092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0039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4" name="Ellipse 753"/>
              <p:cNvSpPr/>
              <p:nvPr/>
            </p:nvSpPr>
            <p:spPr>
              <a:xfrm>
                <a:off x="3120601" y="1872195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0039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5" name="Ellipse 754"/>
              <p:cNvSpPr/>
              <p:nvPr/>
            </p:nvSpPr>
            <p:spPr>
              <a:xfrm rot="5400000">
                <a:off x="2920859" y="3747907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0039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56" name="Gerade Verbindung 755"/>
              <p:cNvCxnSpPr/>
              <p:nvPr/>
            </p:nvCxnSpPr>
            <p:spPr>
              <a:xfrm flipH="1">
                <a:off x="2962748" y="2131585"/>
                <a:ext cx="1" cy="1620000"/>
              </a:xfrm>
              <a:prstGeom prst="line">
                <a:avLst/>
              </a:prstGeom>
              <a:grpFill/>
              <a:ln w="38100">
                <a:solidFill>
                  <a:srgbClr val="0039AC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7" name="Ellipse 756"/>
              <p:cNvSpPr/>
              <p:nvPr/>
            </p:nvSpPr>
            <p:spPr>
              <a:xfrm rot="5400000">
                <a:off x="2917043" y="5416837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0039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58" name="Gerade Verbindung 757"/>
              <p:cNvCxnSpPr/>
              <p:nvPr/>
            </p:nvCxnSpPr>
            <p:spPr>
              <a:xfrm flipH="1">
                <a:off x="2958932" y="3800438"/>
                <a:ext cx="1" cy="1620000"/>
              </a:xfrm>
              <a:prstGeom prst="line">
                <a:avLst/>
              </a:prstGeom>
              <a:grpFill/>
              <a:ln w="38100">
                <a:solidFill>
                  <a:srgbClr val="0039AC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0" name="Gruppieren 719"/>
            <p:cNvGrpSpPr/>
            <p:nvPr/>
          </p:nvGrpSpPr>
          <p:grpSpPr>
            <a:xfrm>
              <a:off x="2045345" y="3028300"/>
              <a:ext cx="1800200" cy="2310629"/>
              <a:chOff x="2954538" y="3028300"/>
              <a:chExt cx="1800200" cy="2310629"/>
            </a:xfrm>
          </p:grpSpPr>
          <p:sp>
            <p:nvSpPr>
              <p:cNvPr id="745" name="Ellipse 744"/>
              <p:cNvSpPr/>
              <p:nvPr/>
            </p:nvSpPr>
            <p:spPr>
              <a:xfrm>
                <a:off x="2954538" y="3028300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6" name="Ellipse 745"/>
              <p:cNvSpPr/>
              <p:nvPr/>
            </p:nvSpPr>
            <p:spPr>
              <a:xfrm rot="5400000">
                <a:off x="4113039" y="3597991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7" name="Ellipse 746"/>
              <p:cNvSpPr/>
              <p:nvPr/>
            </p:nvSpPr>
            <p:spPr>
              <a:xfrm>
                <a:off x="4682730" y="3028300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48" name="Gerade Verbindung 747"/>
              <p:cNvCxnSpPr>
                <a:stCxn id="747" idx="3"/>
                <a:endCxn id="746" idx="1"/>
              </p:cNvCxnSpPr>
              <p:nvPr/>
            </p:nvCxnSpPr>
            <p:spPr>
              <a:xfrm flipH="1">
                <a:off x="4174502" y="3089763"/>
                <a:ext cx="518773" cy="518773"/>
              </a:xfrm>
              <a:prstGeom prst="line">
                <a:avLst/>
              </a:prstGeom>
              <a:ln w="38100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Gerade Verbindung 748"/>
              <p:cNvCxnSpPr/>
              <p:nvPr/>
            </p:nvCxnSpPr>
            <p:spPr>
              <a:xfrm>
                <a:off x="3025846" y="3064304"/>
                <a:ext cx="1646339" cy="0"/>
              </a:xfrm>
              <a:prstGeom prst="line">
                <a:avLst/>
              </a:prstGeom>
              <a:ln w="38100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0" name="Ellipse 749"/>
              <p:cNvSpPr/>
              <p:nvPr/>
            </p:nvSpPr>
            <p:spPr>
              <a:xfrm rot="5400000">
                <a:off x="4109223" y="5266921"/>
                <a:ext cx="72008" cy="7200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51" name="Gerade Verbindung 750"/>
              <p:cNvCxnSpPr/>
              <p:nvPr/>
            </p:nvCxnSpPr>
            <p:spPr>
              <a:xfrm flipH="1">
                <a:off x="4147201" y="3647794"/>
                <a:ext cx="1" cy="1620000"/>
              </a:xfrm>
              <a:prstGeom prst="line">
                <a:avLst/>
              </a:prstGeom>
              <a:ln w="38100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1" name="Gruppieren 720"/>
            <p:cNvGrpSpPr/>
            <p:nvPr/>
          </p:nvGrpSpPr>
          <p:grpSpPr>
            <a:xfrm>
              <a:off x="2050719" y="3399191"/>
              <a:ext cx="1800200" cy="1930835"/>
              <a:chOff x="2959912" y="3399191"/>
              <a:chExt cx="1800200" cy="1930835"/>
            </a:xfrm>
          </p:grpSpPr>
          <p:sp>
            <p:nvSpPr>
              <p:cNvPr id="738" name="Ellipse 737"/>
              <p:cNvSpPr/>
              <p:nvPr/>
            </p:nvSpPr>
            <p:spPr>
              <a:xfrm>
                <a:off x="2959912" y="3399191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39" name="Gerade Verbindung 738"/>
              <p:cNvCxnSpPr>
                <a:stCxn id="740" idx="1"/>
                <a:endCxn id="741" idx="3"/>
              </p:cNvCxnSpPr>
              <p:nvPr/>
            </p:nvCxnSpPr>
            <p:spPr>
              <a:xfrm flipV="1">
                <a:off x="4559670" y="3460654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0" name="Ellipse 739"/>
              <p:cNvSpPr/>
              <p:nvPr/>
            </p:nvSpPr>
            <p:spPr>
              <a:xfrm rot="5400000">
                <a:off x="4498207" y="3589088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1" name="Ellipse 740"/>
              <p:cNvSpPr/>
              <p:nvPr/>
            </p:nvSpPr>
            <p:spPr>
              <a:xfrm>
                <a:off x="4688104" y="3399191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42" name="Gerade Verbindung 741"/>
              <p:cNvCxnSpPr/>
              <p:nvPr/>
            </p:nvCxnSpPr>
            <p:spPr>
              <a:xfrm>
                <a:off x="3031219" y="3435195"/>
                <a:ext cx="1646339" cy="0"/>
              </a:xfrm>
              <a:prstGeom prst="line">
                <a:avLst/>
              </a:prstGeom>
              <a:ln w="38100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3" name="Ellipse 742"/>
              <p:cNvSpPr/>
              <p:nvPr/>
            </p:nvSpPr>
            <p:spPr>
              <a:xfrm rot="5400000">
                <a:off x="4494391" y="5258018"/>
                <a:ext cx="72008" cy="72008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44" name="Gerade Verbindung 743"/>
              <p:cNvCxnSpPr/>
              <p:nvPr/>
            </p:nvCxnSpPr>
            <p:spPr>
              <a:xfrm flipH="1">
                <a:off x="4531711" y="3646921"/>
                <a:ext cx="1" cy="1620000"/>
              </a:xfrm>
              <a:prstGeom prst="line">
                <a:avLst/>
              </a:prstGeom>
              <a:ln w="38100">
                <a:solidFill>
                  <a:srgbClr val="FFC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2" name="Gruppieren 721"/>
            <p:cNvGrpSpPr/>
            <p:nvPr/>
          </p:nvGrpSpPr>
          <p:grpSpPr>
            <a:xfrm>
              <a:off x="2046047" y="4695575"/>
              <a:ext cx="3505134" cy="641699"/>
              <a:chOff x="2955240" y="4695575"/>
              <a:chExt cx="3505134" cy="641699"/>
            </a:xfrm>
          </p:grpSpPr>
          <p:sp>
            <p:nvSpPr>
              <p:cNvPr id="731" name="Ellipse 730"/>
              <p:cNvSpPr/>
              <p:nvPr/>
            </p:nvSpPr>
            <p:spPr>
              <a:xfrm>
                <a:off x="2955240" y="4695575"/>
                <a:ext cx="72008" cy="72008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2" name="Ellipse 731"/>
              <p:cNvSpPr/>
              <p:nvPr/>
            </p:nvSpPr>
            <p:spPr>
              <a:xfrm>
                <a:off x="4683432" y="4695575"/>
                <a:ext cx="72008" cy="72008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33" name="Gerade Verbindung 732"/>
              <p:cNvCxnSpPr/>
              <p:nvPr/>
            </p:nvCxnSpPr>
            <p:spPr>
              <a:xfrm>
                <a:off x="3026548" y="4731579"/>
                <a:ext cx="1646339" cy="0"/>
              </a:xfrm>
              <a:prstGeom prst="line">
                <a:avLst/>
              </a:prstGeom>
              <a:ln w="38100">
                <a:solidFill>
                  <a:srgbClr val="7030A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Gerade Verbindung 733"/>
              <p:cNvCxnSpPr/>
              <p:nvPr/>
            </p:nvCxnSpPr>
            <p:spPr>
              <a:xfrm>
                <a:off x="4761113" y="4731579"/>
                <a:ext cx="1646339" cy="0"/>
              </a:xfrm>
              <a:prstGeom prst="line">
                <a:avLst/>
              </a:prstGeom>
              <a:ln w="38100">
                <a:solidFill>
                  <a:srgbClr val="7030A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Gerade Verbindung 734"/>
              <p:cNvCxnSpPr>
                <a:stCxn id="736" idx="1"/>
                <a:endCxn id="737" idx="3"/>
              </p:cNvCxnSpPr>
              <p:nvPr/>
            </p:nvCxnSpPr>
            <p:spPr>
              <a:xfrm flipV="1">
                <a:off x="5884521" y="4757038"/>
                <a:ext cx="514390" cy="518773"/>
              </a:xfrm>
              <a:prstGeom prst="line">
                <a:avLst/>
              </a:prstGeom>
              <a:solidFill>
                <a:schemeClr val="tx1"/>
              </a:solidFill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6" name="Ellipse 735"/>
              <p:cNvSpPr/>
              <p:nvPr/>
            </p:nvSpPr>
            <p:spPr>
              <a:xfrm rot="5400000">
                <a:off x="5823058" y="5265266"/>
                <a:ext cx="72008" cy="72008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7" name="Ellipse 736"/>
              <p:cNvSpPr/>
              <p:nvPr/>
            </p:nvSpPr>
            <p:spPr>
              <a:xfrm>
                <a:off x="6388366" y="4695575"/>
                <a:ext cx="72008" cy="72008"/>
              </a:xfrm>
              <a:prstGeom prst="ellipse">
                <a:avLst/>
              </a:prstGeom>
              <a:solidFill>
                <a:srgbClr val="7030A0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23" name="Gruppieren 722"/>
            <p:cNvGrpSpPr/>
            <p:nvPr/>
          </p:nvGrpSpPr>
          <p:grpSpPr>
            <a:xfrm>
              <a:off x="2046047" y="5075369"/>
              <a:ext cx="3505134" cy="261905"/>
              <a:chOff x="3106940" y="5226940"/>
              <a:chExt cx="3505134" cy="261905"/>
            </a:xfrm>
            <a:solidFill>
              <a:srgbClr val="CC00FF"/>
            </a:solidFill>
          </p:grpSpPr>
          <p:sp>
            <p:nvSpPr>
              <p:cNvPr id="724" name="Ellipse 723"/>
              <p:cNvSpPr/>
              <p:nvPr/>
            </p:nvSpPr>
            <p:spPr>
              <a:xfrm>
                <a:off x="3106940" y="5226940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5" name="Ellipse 724"/>
              <p:cNvSpPr/>
              <p:nvPr/>
            </p:nvSpPr>
            <p:spPr>
              <a:xfrm>
                <a:off x="4835132" y="5226940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26" name="Gerade Verbindung 725"/>
              <p:cNvCxnSpPr/>
              <p:nvPr/>
            </p:nvCxnSpPr>
            <p:spPr>
              <a:xfrm>
                <a:off x="3178247" y="5262944"/>
                <a:ext cx="1646339" cy="0"/>
              </a:xfrm>
              <a:prstGeom prst="line">
                <a:avLst/>
              </a:prstGeom>
              <a:grpFill/>
              <a:ln w="38100">
                <a:solidFill>
                  <a:srgbClr val="CC00FF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Gerade Verbindung 726"/>
              <p:cNvCxnSpPr/>
              <p:nvPr/>
            </p:nvCxnSpPr>
            <p:spPr>
              <a:xfrm>
                <a:off x="4912812" y="5262944"/>
                <a:ext cx="1646339" cy="0"/>
              </a:xfrm>
              <a:prstGeom prst="line">
                <a:avLst/>
              </a:prstGeom>
              <a:grpFill/>
              <a:ln w="38100">
                <a:solidFill>
                  <a:srgbClr val="CC00FF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Gerade Verbindung 727"/>
              <p:cNvCxnSpPr>
                <a:stCxn id="729" idx="1"/>
                <a:endCxn id="730" idx="3"/>
              </p:cNvCxnSpPr>
              <p:nvPr/>
            </p:nvCxnSpPr>
            <p:spPr>
              <a:xfrm flipV="1">
                <a:off x="6411632" y="5288403"/>
                <a:ext cx="138979" cy="138979"/>
              </a:xfrm>
              <a:prstGeom prst="line">
                <a:avLst/>
              </a:prstGeom>
              <a:grpFill/>
              <a:ln w="38100">
                <a:solidFill>
                  <a:srgbClr val="CC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9" name="Ellipse 728"/>
              <p:cNvSpPr/>
              <p:nvPr/>
            </p:nvSpPr>
            <p:spPr>
              <a:xfrm rot="5400000">
                <a:off x="6350169" y="5416837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0" name="Ellipse 729"/>
              <p:cNvSpPr/>
              <p:nvPr/>
            </p:nvSpPr>
            <p:spPr>
              <a:xfrm>
                <a:off x="6540066" y="5226940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8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" grpId="0" animBg="1"/>
      <p:bldP spid="711" grpId="0" animBg="1"/>
      <p:bldP spid="712" grpId="0" animBg="1"/>
      <p:bldP spid="7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platzhalter 33"/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58000" y="1588842"/>
                <a:ext cx="3825968" cy="4196517"/>
              </a:xfrm>
            </p:spPr>
            <p:txBody>
              <a:bodyPr/>
              <a:lstStyle/>
              <a:p>
                <a:r>
                  <a:rPr lang="de-DE" dirty="0" err="1" smtClean="0"/>
                  <a:t>Improvement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hand</a:t>
                </a:r>
                <a:r>
                  <a:rPr lang="de-DE" dirty="0" smtClean="0"/>
                  <a:t>:</a:t>
                </a:r>
                <a:r>
                  <a:rPr lang="de-DE" dirty="0"/>
                  <a:t> </a:t>
                </a:r>
                <a:r>
                  <a:rPr lang="de-DE" dirty="0" err="1" smtClean="0"/>
                  <a:t>Reduce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physical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qubits</a:t>
                </a:r>
                <a:r>
                  <a:rPr lang="de-DE" dirty="0" smtClean="0"/>
                  <a:t> </a:t>
                </a:r>
                <a:r>
                  <a:rPr lang="de-DE" dirty="0" err="1"/>
                  <a:t>f</a:t>
                </a:r>
                <a:r>
                  <a:rPr lang="de-DE" dirty="0" err="1" smtClean="0"/>
                  <a:t>rom</a:t>
                </a:r>
                <a:r>
                  <a:rPr lang="de-DE" dirty="0" smtClean="0"/>
                  <a:t> 40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de-DE" dirty="0" smtClean="0"/>
                  <a:t> 15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r>
                  <a:rPr lang="de-DE" dirty="0" smtClean="0"/>
                  <a:t>In </a:t>
                </a:r>
                <a:r>
                  <a:rPr lang="de-DE" dirty="0" err="1" smtClean="0"/>
                  <a:t>general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Embed</a:t>
                </a:r>
                <a:r>
                  <a:rPr lang="de-DE" dirty="0" smtClean="0"/>
                  <a:t> </a:t>
                </a:r>
                <a:r>
                  <a:rPr lang="de-DE" dirty="0"/>
                  <a:t>maximal </a:t>
                </a:r>
                <a:r>
                  <a:rPr lang="de-DE" dirty="0" err="1"/>
                  <a:t>clique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hardware</a:t>
                </a:r>
                <a:r>
                  <a:rPr lang="en-GB" dirty="0"/>
                  <a:t> </a:t>
                </a:r>
                <a:r>
                  <a:rPr lang="en-GB" dirty="0" smtClean="0"/>
                  <a:t>by scheme</a:t>
                </a:r>
                <a:endParaRPr lang="en-GB" dirty="0"/>
              </a:p>
              <a:p>
                <a:pPr marL="0" indent="0">
                  <a:buNone/>
                </a:pPr>
                <a:endParaRPr lang="de-DE" dirty="0" smtClean="0"/>
              </a:p>
            </p:txBody>
          </p:sp>
        </mc:Choice>
        <mc:Fallback xmlns="">
          <p:sp>
            <p:nvSpPr>
              <p:cNvPr id="34" name="Textplatzhalter 3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58000" y="1588842"/>
                <a:ext cx="3825968" cy="4196517"/>
              </a:xfrm>
              <a:blipFill rotWithShape="1">
                <a:blip r:embed="rId2"/>
                <a:stretch>
                  <a:fillRect l="-3344" t="-1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18</a:t>
            </a:fld>
            <a:endParaRPr lang="en-GB" noProof="0" dirty="0"/>
          </a:p>
        </p:txBody>
      </p:sp>
      <p:sp>
        <p:nvSpPr>
          <p:cNvPr id="15" name="Titel 60"/>
          <p:cNvSpPr txBox="1">
            <a:spLocks/>
          </p:cNvSpPr>
          <p:nvPr/>
        </p:nvSpPr>
        <p:spPr>
          <a:xfrm>
            <a:off x="486000" y="648000"/>
            <a:ext cx="8172000" cy="7381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Qubits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Clique Problem</a:t>
            </a:r>
            <a:endParaRPr lang="de-DE" dirty="0"/>
          </a:p>
        </p:txBody>
      </p:sp>
      <p:grpSp>
        <p:nvGrpSpPr>
          <p:cNvPr id="766" name="Gruppieren 765"/>
          <p:cNvGrpSpPr/>
          <p:nvPr/>
        </p:nvGrpSpPr>
        <p:grpSpPr>
          <a:xfrm>
            <a:off x="4388164" y="1540074"/>
            <a:ext cx="4648332" cy="4697238"/>
            <a:chOff x="1475656" y="1340001"/>
            <a:chExt cx="4648332" cy="4697238"/>
          </a:xfrm>
        </p:grpSpPr>
        <p:sp>
          <p:nvSpPr>
            <p:cNvPr id="767" name="Textfeld 766"/>
            <p:cNvSpPr txBox="1"/>
            <p:nvPr/>
          </p:nvSpPr>
          <p:spPr>
            <a:xfrm>
              <a:off x="4918895" y="566790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dirty="0"/>
            </a:p>
          </p:txBody>
        </p:sp>
        <p:grpSp>
          <p:nvGrpSpPr>
            <p:cNvPr id="768" name="Gruppieren 767"/>
            <p:cNvGrpSpPr/>
            <p:nvPr/>
          </p:nvGrpSpPr>
          <p:grpSpPr>
            <a:xfrm>
              <a:off x="1475656" y="1340001"/>
              <a:ext cx="4648332" cy="4566135"/>
              <a:chOff x="1975896" y="1167121"/>
              <a:chExt cx="4648332" cy="4566135"/>
            </a:xfrm>
          </p:grpSpPr>
          <p:cxnSp>
            <p:nvCxnSpPr>
              <p:cNvPr id="793" name="Gerade Verbindung 792"/>
              <p:cNvCxnSpPr>
                <a:stCxn id="803" idx="3"/>
                <a:endCxn id="807" idx="5"/>
              </p:cNvCxnSpPr>
              <p:nvPr/>
            </p:nvCxnSpPr>
            <p:spPr>
              <a:xfrm flipH="1" flipV="1">
                <a:off x="2620711" y="1228584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Gerade Verbindung 793"/>
              <p:cNvCxnSpPr>
                <a:stCxn id="803" idx="4"/>
                <a:endCxn id="808" idx="6"/>
              </p:cNvCxnSpPr>
              <p:nvPr/>
            </p:nvCxnSpPr>
            <p:spPr>
              <a:xfrm flipH="1" flipV="1">
                <a:off x="2631256" y="1582919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Gerade Verbindung 794"/>
              <p:cNvCxnSpPr>
                <a:stCxn id="803" idx="4"/>
                <a:endCxn id="809" idx="6"/>
              </p:cNvCxnSpPr>
              <p:nvPr/>
            </p:nvCxnSpPr>
            <p:spPr>
              <a:xfrm flipH="1">
                <a:off x="2631256" y="1772816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Gerade Verbindung 795"/>
              <p:cNvCxnSpPr>
                <a:stCxn id="807" idx="4"/>
                <a:endCxn id="804" idx="2"/>
              </p:cNvCxnSpPr>
              <p:nvPr/>
            </p:nvCxnSpPr>
            <p:spPr>
              <a:xfrm>
                <a:off x="2595252" y="1239129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Gerade Verbindung 796"/>
              <p:cNvCxnSpPr>
                <a:stCxn id="804" idx="3"/>
                <a:endCxn id="808" idx="5"/>
              </p:cNvCxnSpPr>
              <p:nvPr/>
            </p:nvCxnSpPr>
            <p:spPr>
              <a:xfrm flipH="1" flipV="1">
                <a:off x="2620711" y="1608378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Gerade Verbindung 797"/>
              <p:cNvCxnSpPr>
                <a:stCxn id="805" idx="7"/>
                <a:endCxn id="809" idx="1"/>
              </p:cNvCxnSpPr>
              <p:nvPr/>
            </p:nvCxnSpPr>
            <p:spPr>
              <a:xfrm>
                <a:off x="2430814" y="1798275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Gerade Verbindung 798"/>
              <p:cNvCxnSpPr>
                <a:stCxn id="805" idx="1"/>
                <a:endCxn id="808" idx="3"/>
              </p:cNvCxnSpPr>
              <p:nvPr/>
            </p:nvCxnSpPr>
            <p:spPr>
              <a:xfrm flipV="1">
                <a:off x="2430814" y="1608378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Gerade Verbindung 799"/>
              <p:cNvCxnSpPr>
                <a:stCxn id="804" idx="5"/>
                <a:endCxn id="809" idx="7"/>
              </p:cNvCxnSpPr>
              <p:nvPr/>
            </p:nvCxnSpPr>
            <p:spPr>
              <a:xfrm flipH="1">
                <a:off x="2620711" y="1798275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Gerade Verbindung 800"/>
              <p:cNvCxnSpPr>
                <a:stCxn id="805" idx="2"/>
                <a:endCxn id="807" idx="4"/>
              </p:cNvCxnSpPr>
              <p:nvPr/>
            </p:nvCxnSpPr>
            <p:spPr>
              <a:xfrm flipV="1">
                <a:off x="2405355" y="1239129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Gerade Verbindung 801"/>
              <p:cNvCxnSpPr>
                <a:stCxn id="806" idx="7"/>
                <a:endCxn id="810" idx="1"/>
              </p:cNvCxnSpPr>
              <p:nvPr/>
            </p:nvCxnSpPr>
            <p:spPr>
              <a:xfrm>
                <a:off x="2051020" y="1798275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3" name="Ellipse 802"/>
              <p:cNvSpPr/>
              <p:nvPr/>
            </p:nvSpPr>
            <p:spPr>
              <a:xfrm rot="5400000">
                <a:off x="3128939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4" name="Ellipse 803"/>
              <p:cNvSpPr/>
              <p:nvPr/>
            </p:nvSpPr>
            <p:spPr>
              <a:xfrm rot="5400000">
                <a:off x="2749145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5" name="Ellipse 804"/>
              <p:cNvSpPr/>
              <p:nvPr/>
            </p:nvSpPr>
            <p:spPr>
              <a:xfrm rot="5400000">
                <a:off x="2369351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6" name="Ellipse 805"/>
              <p:cNvSpPr/>
              <p:nvPr/>
            </p:nvSpPr>
            <p:spPr>
              <a:xfrm rot="5400000">
                <a:off x="1989557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7" name="Ellipse 806"/>
              <p:cNvSpPr/>
              <p:nvPr/>
            </p:nvSpPr>
            <p:spPr>
              <a:xfrm>
                <a:off x="2559248" y="116712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8" name="Ellipse 807"/>
              <p:cNvSpPr/>
              <p:nvPr/>
            </p:nvSpPr>
            <p:spPr>
              <a:xfrm>
                <a:off x="2559248" y="154691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9" name="Ellipse 808"/>
              <p:cNvSpPr/>
              <p:nvPr/>
            </p:nvSpPr>
            <p:spPr>
              <a:xfrm>
                <a:off x="2559248" y="192670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0" name="Ellipse 809"/>
              <p:cNvSpPr/>
              <p:nvPr/>
            </p:nvSpPr>
            <p:spPr>
              <a:xfrm>
                <a:off x="2559248" y="230650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11" name="Gerade Verbindung 810"/>
              <p:cNvCxnSpPr>
                <a:stCxn id="803" idx="5"/>
                <a:endCxn id="810" idx="7"/>
              </p:cNvCxnSpPr>
              <p:nvPr/>
            </p:nvCxnSpPr>
            <p:spPr>
              <a:xfrm flipH="1">
                <a:off x="2620711" y="1798275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Gerade Verbindung 811"/>
              <p:cNvCxnSpPr>
                <a:stCxn id="807" idx="3"/>
                <a:endCxn id="806" idx="1"/>
              </p:cNvCxnSpPr>
              <p:nvPr/>
            </p:nvCxnSpPr>
            <p:spPr>
              <a:xfrm flipH="1">
                <a:off x="2051020" y="1228584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Gerade Verbindung 812"/>
              <p:cNvCxnSpPr>
                <a:stCxn id="804" idx="6"/>
                <a:endCxn id="810" idx="0"/>
              </p:cNvCxnSpPr>
              <p:nvPr/>
            </p:nvCxnSpPr>
            <p:spPr>
              <a:xfrm flipH="1">
                <a:off x="2595252" y="1808820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Gerade Verbindung 813"/>
              <p:cNvCxnSpPr>
                <a:stCxn id="805" idx="6"/>
                <a:endCxn id="810" idx="0"/>
              </p:cNvCxnSpPr>
              <p:nvPr/>
            </p:nvCxnSpPr>
            <p:spPr>
              <a:xfrm>
                <a:off x="2405355" y="1808820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Gerade Verbindung 814"/>
              <p:cNvCxnSpPr>
                <a:stCxn id="808" idx="2"/>
                <a:endCxn id="806" idx="0"/>
              </p:cNvCxnSpPr>
              <p:nvPr/>
            </p:nvCxnSpPr>
            <p:spPr>
              <a:xfrm flipH="1">
                <a:off x="2061565" y="1582919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Gerade Verbindung 815"/>
              <p:cNvCxnSpPr>
                <a:stCxn id="809" idx="2"/>
                <a:endCxn id="806" idx="0"/>
              </p:cNvCxnSpPr>
              <p:nvPr/>
            </p:nvCxnSpPr>
            <p:spPr>
              <a:xfrm flipH="1" flipV="1">
                <a:off x="2061565" y="1772816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Gerade Verbindung 816"/>
              <p:cNvCxnSpPr>
                <a:stCxn id="827" idx="3"/>
                <a:endCxn id="831" idx="5"/>
              </p:cNvCxnSpPr>
              <p:nvPr/>
            </p:nvCxnSpPr>
            <p:spPr>
              <a:xfrm flipH="1" flipV="1">
                <a:off x="4339058" y="1228584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Gerade Verbindung 817"/>
              <p:cNvCxnSpPr>
                <a:stCxn id="827" idx="4"/>
                <a:endCxn id="832" idx="6"/>
              </p:cNvCxnSpPr>
              <p:nvPr/>
            </p:nvCxnSpPr>
            <p:spPr>
              <a:xfrm flipH="1" flipV="1">
                <a:off x="4349603" y="1582919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Gerade Verbindung 818"/>
              <p:cNvCxnSpPr>
                <a:stCxn id="827" idx="4"/>
                <a:endCxn id="833" idx="6"/>
              </p:cNvCxnSpPr>
              <p:nvPr/>
            </p:nvCxnSpPr>
            <p:spPr>
              <a:xfrm flipH="1">
                <a:off x="4349603" y="1772816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Gerade Verbindung 819"/>
              <p:cNvCxnSpPr>
                <a:stCxn id="831" idx="4"/>
                <a:endCxn id="828" idx="2"/>
              </p:cNvCxnSpPr>
              <p:nvPr/>
            </p:nvCxnSpPr>
            <p:spPr>
              <a:xfrm>
                <a:off x="4313599" y="1239129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Gerade Verbindung 820"/>
              <p:cNvCxnSpPr>
                <a:stCxn id="828" idx="3"/>
                <a:endCxn id="832" idx="5"/>
              </p:cNvCxnSpPr>
              <p:nvPr/>
            </p:nvCxnSpPr>
            <p:spPr>
              <a:xfrm flipH="1" flipV="1">
                <a:off x="4339058" y="1608378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Gerade Verbindung 821"/>
              <p:cNvCxnSpPr>
                <a:stCxn id="829" idx="7"/>
                <a:endCxn id="833" idx="1"/>
              </p:cNvCxnSpPr>
              <p:nvPr/>
            </p:nvCxnSpPr>
            <p:spPr>
              <a:xfrm>
                <a:off x="4149161" y="1798275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Gerade Verbindung 822"/>
              <p:cNvCxnSpPr>
                <a:stCxn id="829" idx="1"/>
                <a:endCxn id="832" idx="3"/>
              </p:cNvCxnSpPr>
              <p:nvPr/>
            </p:nvCxnSpPr>
            <p:spPr>
              <a:xfrm flipV="1">
                <a:off x="4149161" y="1608378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Gerade Verbindung 823"/>
              <p:cNvCxnSpPr>
                <a:stCxn id="828" idx="5"/>
                <a:endCxn id="833" idx="7"/>
              </p:cNvCxnSpPr>
              <p:nvPr/>
            </p:nvCxnSpPr>
            <p:spPr>
              <a:xfrm flipH="1">
                <a:off x="4339058" y="1798275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5" name="Gerade Verbindung 824"/>
              <p:cNvCxnSpPr>
                <a:stCxn id="829" idx="2"/>
                <a:endCxn id="831" idx="4"/>
              </p:cNvCxnSpPr>
              <p:nvPr/>
            </p:nvCxnSpPr>
            <p:spPr>
              <a:xfrm flipV="1">
                <a:off x="4123702" y="1239129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Gerade Verbindung 825"/>
              <p:cNvCxnSpPr>
                <a:stCxn id="830" idx="7"/>
                <a:endCxn id="834" idx="1"/>
              </p:cNvCxnSpPr>
              <p:nvPr/>
            </p:nvCxnSpPr>
            <p:spPr>
              <a:xfrm>
                <a:off x="3769367" y="1798275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7" name="Ellipse 826"/>
              <p:cNvSpPr/>
              <p:nvPr/>
            </p:nvSpPr>
            <p:spPr>
              <a:xfrm rot="5400000">
                <a:off x="4847286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8" name="Ellipse 827"/>
              <p:cNvSpPr/>
              <p:nvPr/>
            </p:nvSpPr>
            <p:spPr>
              <a:xfrm rot="5400000">
                <a:off x="4467492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9" name="Ellipse 828"/>
              <p:cNvSpPr/>
              <p:nvPr/>
            </p:nvSpPr>
            <p:spPr>
              <a:xfrm rot="5400000">
                <a:off x="4087698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0" name="Ellipse 829"/>
              <p:cNvSpPr/>
              <p:nvPr/>
            </p:nvSpPr>
            <p:spPr>
              <a:xfrm rot="5400000">
                <a:off x="3707904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1" name="Ellipse 830"/>
              <p:cNvSpPr/>
              <p:nvPr/>
            </p:nvSpPr>
            <p:spPr>
              <a:xfrm>
                <a:off x="4277595" y="116712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2" name="Ellipse 831"/>
              <p:cNvSpPr/>
              <p:nvPr/>
            </p:nvSpPr>
            <p:spPr>
              <a:xfrm>
                <a:off x="4277595" y="154691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3" name="Ellipse 832"/>
              <p:cNvSpPr/>
              <p:nvPr/>
            </p:nvSpPr>
            <p:spPr>
              <a:xfrm>
                <a:off x="4277595" y="192670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4" name="Ellipse 833"/>
              <p:cNvSpPr/>
              <p:nvPr/>
            </p:nvSpPr>
            <p:spPr>
              <a:xfrm>
                <a:off x="4277595" y="230650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35" name="Gerade Verbindung 834"/>
              <p:cNvCxnSpPr>
                <a:stCxn id="827" idx="5"/>
                <a:endCxn id="834" idx="7"/>
              </p:cNvCxnSpPr>
              <p:nvPr/>
            </p:nvCxnSpPr>
            <p:spPr>
              <a:xfrm flipH="1">
                <a:off x="4339058" y="1798275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Gerade Verbindung 835"/>
              <p:cNvCxnSpPr>
                <a:stCxn id="831" idx="3"/>
                <a:endCxn id="830" idx="1"/>
              </p:cNvCxnSpPr>
              <p:nvPr/>
            </p:nvCxnSpPr>
            <p:spPr>
              <a:xfrm flipH="1">
                <a:off x="3769367" y="1228584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Gerade Verbindung 836"/>
              <p:cNvCxnSpPr>
                <a:stCxn id="828" idx="6"/>
                <a:endCxn id="834" idx="0"/>
              </p:cNvCxnSpPr>
              <p:nvPr/>
            </p:nvCxnSpPr>
            <p:spPr>
              <a:xfrm flipH="1">
                <a:off x="4313599" y="1808820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Gerade Verbindung 837"/>
              <p:cNvCxnSpPr>
                <a:stCxn id="829" idx="6"/>
                <a:endCxn id="834" idx="0"/>
              </p:cNvCxnSpPr>
              <p:nvPr/>
            </p:nvCxnSpPr>
            <p:spPr>
              <a:xfrm>
                <a:off x="4123702" y="1808820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Gerade Verbindung 838"/>
              <p:cNvCxnSpPr>
                <a:stCxn id="832" idx="2"/>
                <a:endCxn id="830" idx="0"/>
              </p:cNvCxnSpPr>
              <p:nvPr/>
            </p:nvCxnSpPr>
            <p:spPr>
              <a:xfrm flipH="1">
                <a:off x="3779912" y="1582919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Gerade Verbindung 839"/>
              <p:cNvCxnSpPr>
                <a:stCxn id="833" idx="2"/>
                <a:endCxn id="830" idx="0"/>
              </p:cNvCxnSpPr>
              <p:nvPr/>
            </p:nvCxnSpPr>
            <p:spPr>
              <a:xfrm flipH="1" flipV="1">
                <a:off x="3779912" y="1772816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Gerade Verbindung 840"/>
              <p:cNvCxnSpPr>
                <a:stCxn id="851" idx="3"/>
                <a:endCxn id="855" idx="5"/>
              </p:cNvCxnSpPr>
              <p:nvPr/>
            </p:nvCxnSpPr>
            <p:spPr>
              <a:xfrm flipH="1" flipV="1">
                <a:off x="2610866" y="2914399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Gerade Verbindung 841"/>
              <p:cNvCxnSpPr>
                <a:stCxn id="851" idx="4"/>
                <a:endCxn id="856" idx="6"/>
              </p:cNvCxnSpPr>
              <p:nvPr/>
            </p:nvCxnSpPr>
            <p:spPr>
              <a:xfrm flipH="1" flipV="1">
                <a:off x="2621411" y="3268734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Gerade Verbindung 842"/>
              <p:cNvCxnSpPr>
                <a:stCxn id="851" idx="4"/>
                <a:endCxn id="857" idx="6"/>
              </p:cNvCxnSpPr>
              <p:nvPr/>
            </p:nvCxnSpPr>
            <p:spPr>
              <a:xfrm flipH="1">
                <a:off x="2621411" y="3458631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Gerade Verbindung 843"/>
              <p:cNvCxnSpPr>
                <a:stCxn id="855" idx="4"/>
                <a:endCxn id="852" idx="2"/>
              </p:cNvCxnSpPr>
              <p:nvPr/>
            </p:nvCxnSpPr>
            <p:spPr>
              <a:xfrm>
                <a:off x="2585407" y="292494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Gerade Verbindung 844"/>
              <p:cNvCxnSpPr>
                <a:stCxn id="852" idx="3"/>
                <a:endCxn id="856" idx="5"/>
              </p:cNvCxnSpPr>
              <p:nvPr/>
            </p:nvCxnSpPr>
            <p:spPr>
              <a:xfrm flipH="1" flipV="1">
                <a:off x="2610866" y="329419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Gerade Verbindung 845"/>
              <p:cNvCxnSpPr>
                <a:stCxn id="853" idx="7"/>
                <a:endCxn id="857" idx="1"/>
              </p:cNvCxnSpPr>
              <p:nvPr/>
            </p:nvCxnSpPr>
            <p:spPr>
              <a:xfrm>
                <a:off x="2420969" y="348409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Gerade Verbindung 846"/>
              <p:cNvCxnSpPr>
                <a:stCxn id="853" idx="1"/>
                <a:endCxn id="856" idx="3"/>
              </p:cNvCxnSpPr>
              <p:nvPr/>
            </p:nvCxnSpPr>
            <p:spPr>
              <a:xfrm flipV="1">
                <a:off x="2420969" y="329419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Gerade Verbindung 847"/>
              <p:cNvCxnSpPr>
                <a:stCxn id="852" idx="5"/>
                <a:endCxn id="857" idx="7"/>
              </p:cNvCxnSpPr>
              <p:nvPr/>
            </p:nvCxnSpPr>
            <p:spPr>
              <a:xfrm flipH="1">
                <a:off x="2610866" y="348409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Gerade Verbindung 848"/>
              <p:cNvCxnSpPr>
                <a:stCxn id="853" idx="2"/>
                <a:endCxn id="855" idx="4"/>
              </p:cNvCxnSpPr>
              <p:nvPr/>
            </p:nvCxnSpPr>
            <p:spPr>
              <a:xfrm flipV="1">
                <a:off x="2395510" y="292494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Gerade Verbindung 849"/>
              <p:cNvCxnSpPr>
                <a:stCxn id="854" idx="7"/>
                <a:endCxn id="858" idx="1"/>
              </p:cNvCxnSpPr>
              <p:nvPr/>
            </p:nvCxnSpPr>
            <p:spPr>
              <a:xfrm>
                <a:off x="2041175" y="3484090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Ellipse 850"/>
              <p:cNvSpPr/>
              <p:nvPr/>
            </p:nvSpPr>
            <p:spPr>
              <a:xfrm rot="5400000">
                <a:off x="3119094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2" name="Ellipse 851"/>
              <p:cNvSpPr/>
              <p:nvPr/>
            </p:nvSpPr>
            <p:spPr>
              <a:xfrm rot="5400000">
                <a:off x="2739300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3" name="Ellipse 852"/>
              <p:cNvSpPr/>
              <p:nvPr/>
            </p:nvSpPr>
            <p:spPr>
              <a:xfrm rot="5400000">
                <a:off x="2359506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4" name="Ellipse 853"/>
              <p:cNvSpPr/>
              <p:nvPr/>
            </p:nvSpPr>
            <p:spPr>
              <a:xfrm rot="5400000">
                <a:off x="1979712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5" name="Ellipse 854"/>
              <p:cNvSpPr/>
              <p:nvPr/>
            </p:nvSpPr>
            <p:spPr>
              <a:xfrm>
                <a:off x="2549403" y="28529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6" name="Ellipse 855"/>
              <p:cNvSpPr/>
              <p:nvPr/>
            </p:nvSpPr>
            <p:spPr>
              <a:xfrm>
                <a:off x="2549403" y="323273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7" name="Ellipse 856"/>
              <p:cNvSpPr/>
              <p:nvPr/>
            </p:nvSpPr>
            <p:spPr>
              <a:xfrm>
                <a:off x="2549403" y="361252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8" name="Ellipse 857"/>
              <p:cNvSpPr/>
              <p:nvPr/>
            </p:nvSpPr>
            <p:spPr>
              <a:xfrm>
                <a:off x="2549403" y="399231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59" name="Gerade Verbindung 858"/>
              <p:cNvCxnSpPr>
                <a:stCxn id="851" idx="5"/>
                <a:endCxn id="858" idx="7"/>
              </p:cNvCxnSpPr>
              <p:nvPr/>
            </p:nvCxnSpPr>
            <p:spPr>
              <a:xfrm flipH="1">
                <a:off x="2610866" y="3484090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Gerade Verbindung 859"/>
              <p:cNvCxnSpPr>
                <a:stCxn id="855" idx="3"/>
                <a:endCxn id="854" idx="1"/>
              </p:cNvCxnSpPr>
              <p:nvPr/>
            </p:nvCxnSpPr>
            <p:spPr>
              <a:xfrm flipH="1">
                <a:off x="2041175" y="2914399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Gerade Verbindung 860"/>
              <p:cNvCxnSpPr>
                <a:stCxn id="852" idx="6"/>
                <a:endCxn id="858" idx="0"/>
              </p:cNvCxnSpPr>
              <p:nvPr/>
            </p:nvCxnSpPr>
            <p:spPr>
              <a:xfrm flipH="1">
                <a:off x="2585407" y="349463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Gerade Verbindung 861"/>
              <p:cNvCxnSpPr>
                <a:stCxn id="853" idx="6"/>
                <a:endCxn id="858" idx="0"/>
              </p:cNvCxnSpPr>
              <p:nvPr/>
            </p:nvCxnSpPr>
            <p:spPr>
              <a:xfrm>
                <a:off x="2395510" y="349463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Gerade Verbindung 862"/>
              <p:cNvCxnSpPr>
                <a:stCxn id="856" idx="2"/>
                <a:endCxn id="854" idx="0"/>
              </p:cNvCxnSpPr>
              <p:nvPr/>
            </p:nvCxnSpPr>
            <p:spPr>
              <a:xfrm flipH="1">
                <a:off x="2051720" y="3268734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Gerade Verbindung 863"/>
              <p:cNvCxnSpPr>
                <a:stCxn id="857" idx="2"/>
                <a:endCxn id="854" idx="0"/>
              </p:cNvCxnSpPr>
              <p:nvPr/>
            </p:nvCxnSpPr>
            <p:spPr>
              <a:xfrm flipH="1" flipV="1">
                <a:off x="2051720" y="3458631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Gerade Verbindung 864"/>
              <p:cNvCxnSpPr>
                <a:stCxn id="875" idx="3"/>
                <a:endCxn id="879" idx="5"/>
              </p:cNvCxnSpPr>
              <p:nvPr/>
            </p:nvCxnSpPr>
            <p:spPr>
              <a:xfrm flipH="1" flipV="1">
                <a:off x="4339058" y="2914399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Gerade Verbindung 865"/>
              <p:cNvCxnSpPr>
                <a:stCxn id="875" idx="4"/>
                <a:endCxn id="880" idx="6"/>
              </p:cNvCxnSpPr>
              <p:nvPr/>
            </p:nvCxnSpPr>
            <p:spPr>
              <a:xfrm flipH="1" flipV="1">
                <a:off x="4349603" y="3268734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Gerade Verbindung 866"/>
              <p:cNvCxnSpPr>
                <a:stCxn id="875" idx="4"/>
                <a:endCxn id="881" idx="6"/>
              </p:cNvCxnSpPr>
              <p:nvPr/>
            </p:nvCxnSpPr>
            <p:spPr>
              <a:xfrm flipH="1">
                <a:off x="4349603" y="3458631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Gerade Verbindung 867"/>
              <p:cNvCxnSpPr>
                <a:stCxn id="879" idx="4"/>
                <a:endCxn id="876" idx="2"/>
              </p:cNvCxnSpPr>
              <p:nvPr/>
            </p:nvCxnSpPr>
            <p:spPr>
              <a:xfrm>
                <a:off x="4313599" y="292494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Gerade Verbindung 868"/>
              <p:cNvCxnSpPr>
                <a:stCxn id="876" idx="3"/>
                <a:endCxn id="880" idx="5"/>
              </p:cNvCxnSpPr>
              <p:nvPr/>
            </p:nvCxnSpPr>
            <p:spPr>
              <a:xfrm flipH="1" flipV="1">
                <a:off x="4339058" y="329419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Gerade Verbindung 869"/>
              <p:cNvCxnSpPr>
                <a:stCxn id="877" idx="7"/>
                <a:endCxn id="881" idx="1"/>
              </p:cNvCxnSpPr>
              <p:nvPr/>
            </p:nvCxnSpPr>
            <p:spPr>
              <a:xfrm>
                <a:off x="4149161" y="348409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Gerade Verbindung 870"/>
              <p:cNvCxnSpPr>
                <a:stCxn id="877" idx="1"/>
                <a:endCxn id="880" idx="3"/>
              </p:cNvCxnSpPr>
              <p:nvPr/>
            </p:nvCxnSpPr>
            <p:spPr>
              <a:xfrm flipV="1">
                <a:off x="4149161" y="329419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Gerade Verbindung 871"/>
              <p:cNvCxnSpPr>
                <a:stCxn id="876" idx="5"/>
                <a:endCxn id="881" idx="7"/>
              </p:cNvCxnSpPr>
              <p:nvPr/>
            </p:nvCxnSpPr>
            <p:spPr>
              <a:xfrm flipH="1">
                <a:off x="4339058" y="348409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Gerade Verbindung 872"/>
              <p:cNvCxnSpPr>
                <a:stCxn id="877" idx="2"/>
                <a:endCxn id="879" idx="4"/>
              </p:cNvCxnSpPr>
              <p:nvPr/>
            </p:nvCxnSpPr>
            <p:spPr>
              <a:xfrm flipV="1">
                <a:off x="4123702" y="292494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Gerade Verbindung 873"/>
              <p:cNvCxnSpPr>
                <a:stCxn id="878" idx="7"/>
                <a:endCxn id="882" idx="1"/>
              </p:cNvCxnSpPr>
              <p:nvPr/>
            </p:nvCxnSpPr>
            <p:spPr>
              <a:xfrm>
                <a:off x="3769367" y="3484090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5" name="Ellipse 874"/>
              <p:cNvSpPr/>
              <p:nvPr/>
            </p:nvSpPr>
            <p:spPr>
              <a:xfrm rot="5400000">
                <a:off x="4847286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6" name="Ellipse 875"/>
              <p:cNvSpPr/>
              <p:nvPr/>
            </p:nvSpPr>
            <p:spPr>
              <a:xfrm rot="5400000">
                <a:off x="4467492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7" name="Ellipse 876"/>
              <p:cNvSpPr/>
              <p:nvPr/>
            </p:nvSpPr>
            <p:spPr>
              <a:xfrm rot="5400000">
                <a:off x="4087698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8" name="Ellipse 877"/>
              <p:cNvSpPr/>
              <p:nvPr/>
            </p:nvSpPr>
            <p:spPr>
              <a:xfrm rot="5400000">
                <a:off x="3707904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9" name="Ellipse 878"/>
              <p:cNvSpPr/>
              <p:nvPr/>
            </p:nvSpPr>
            <p:spPr>
              <a:xfrm>
                <a:off x="4277595" y="28529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0" name="Ellipse 879"/>
              <p:cNvSpPr/>
              <p:nvPr/>
            </p:nvSpPr>
            <p:spPr>
              <a:xfrm>
                <a:off x="4277595" y="323273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1" name="Ellipse 880"/>
              <p:cNvSpPr/>
              <p:nvPr/>
            </p:nvSpPr>
            <p:spPr>
              <a:xfrm>
                <a:off x="4277595" y="361252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2" name="Ellipse 881"/>
              <p:cNvSpPr/>
              <p:nvPr/>
            </p:nvSpPr>
            <p:spPr>
              <a:xfrm>
                <a:off x="4277595" y="399231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883" name="Gerade Verbindung 882"/>
              <p:cNvCxnSpPr>
                <a:stCxn id="875" idx="5"/>
                <a:endCxn id="882" idx="7"/>
              </p:cNvCxnSpPr>
              <p:nvPr/>
            </p:nvCxnSpPr>
            <p:spPr>
              <a:xfrm flipH="1">
                <a:off x="4339058" y="3484090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Gerade Verbindung 883"/>
              <p:cNvCxnSpPr>
                <a:stCxn id="879" idx="3"/>
                <a:endCxn id="878" idx="1"/>
              </p:cNvCxnSpPr>
              <p:nvPr/>
            </p:nvCxnSpPr>
            <p:spPr>
              <a:xfrm flipH="1">
                <a:off x="3769367" y="2914399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Gerade Verbindung 884"/>
              <p:cNvCxnSpPr>
                <a:stCxn id="876" idx="6"/>
                <a:endCxn id="882" idx="0"/>
              </p:cNvCxnSpPr>
              <p:nvPr/>
            </p:nvCxnSpPr>
            <p:spPr>
              <a:xfrm flipH="1">
                <a:off x="4313599" y="349463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Gerade Verbindung 885"/>
              <p:cNvCxnSpPr>
                <a:stCxn id="877" idx="6"/>
                <a:endCxn id="882" idx="0"/>
              </p:cNvCxnSpPr>
              <p:nvPr/>
            </p:nvCxnSpPr>
            <p:spPr>
              <a:xfrm>
                <a:off x="4123702" y="349463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Gerade Verbindung 886"/>
              <p:cNvCxnSpPr>
                <a:stCxn id="880" idx="2"/>
                <a:endCxn id="878" idx="0"/>
              </p:cNvCxnSpPr>
              <p:nvPr/>
            </p:nvCxnSpPr>
            <p:spPr>
              <a:xfrm flipH="1">
                <a:off x="3779912" y="3268734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Gerade Verbindung 887"/>
              <p:cNvCxnSpPr>
                <a:stCxn id="881" idx="2"/>
                <a:endCxn id="878" idx="0"/>
              </p:cNvCxnSpPr>
              <p:nvPr/>
            </p:nvCxnSpPr>
            <p:spPr>
              <a:xfrm flipH="1" flipV="1">
                <a:off x="3779912" y="3458631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Gerade Verbindung 888"/>
              <p:cNvCxnSpPr/>
              <p:nvPr/>
            </p:nvCxnSpPr>
            <p:spPr>
              <a:xfrm flipH="1">
                <a:off x="2022259" y="1798275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Gerade Verbindung 889"/>
              <p:cNvCxnSpPr/>
              <p:nvPr/>
            </p:nvCxnSpPr>
            <p:spPr>
              <a:xfrm flipH="1">
                <a:off x="2401395" y="1806305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Gerade Verbindung 890"/>
              <p:cNvCxnSpPr/>
              <p:nvPr/>
            </p:nvCxnSpPr>
            <p:spPr>
              <a:xfrm flipH="1">
                <a:off x="2780531" y="1808820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Gerade Verbindung 891"/>
              <p:cNvCxnSpPr/>
              <p:nvPr/>
            </p:nvCxnSpPr>
            <p:spPr>
              <a:xfrm flipH="1">
                <a:off x="3159667" y="1816847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Gerade Verbindung 892"/>
              <p:cNvCxnSpPr/>
              <p:nvPr/>
            </p:nvCxnSpPr>
            <p:spPr>
              <a:xfrm flipH="1">
                <a:off x="3745882" y="1803577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Gerade Verbindung 893"/>
              <p:cNvCxnSpPr/>
              <p:nvPr/>
            </p:nvCxnSpPr>
            <p:spPr>
              <a:xfrm flipH="1">
                <a:off x="4125018" y="1811607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Gerade Verbindung 894"/>
              <p:cNvCxnSpPr/>
              <p:nvPr/>
            </p:nvCxnSpPr>
            <p:spPr>
              <a:xfrm flipH="1">
                <a:off x="4504154" y="1814122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Gerade Verbindung 895"/>
              <p:cNvCxnSpPr/>
              <p:nvPr/>
            </p:nvCxnSpPr>
            <p:spPr>
              <a:xfrm flipH="1">
                <a:off x="4883290" y="1822149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Gerade Verbindung 896"/>
              <p:cNvCxnSpPr>
                <a:stCxn id="807" idx="6"/>
                <a:endCxn id="831" idx="2"/>
              </p:cNvCxnSpPr>
              <p:nvPr/>
            </p:nvCxnSpPr>
            <p:spPr>
              <a:xfrm>
                <a:off x="2631256" y="1203125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Gerade Verbindung 897"/>
              <p:cNvCxnSpPr/>
              <p:nvPr/>
            </p:nvCxnSpPr>
            <p:spPr>
              <a:xfrm>
                <a:off x="2631255" y="1582919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Gerade Verbindung 898"/>
              <p:cNvCxnSpPr/>
              <p:nvPr/>
            </p:nvCxnSpPr>
            <p:spPr>
              <a:xfrm>
                <a:off x="2641801" y="1962713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Gerade Verbindung 899"/>
              <p:cNvCxnSpPr/>
              <p:nvPr/>
            </p:nvCxnSpPr>
            <p:spPr>
              <a:xfrm>
                <a:off x="2641801" y="2342507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Gerade Verbindung 900"/>
              <p:cNvCxnSpPr/>
              <p:nvPr/>
            </p:nvCxnSpPr>
            <p:spPr>
              <a:xfrm>
                <a:off x="2620711" y="2888940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Gerade Verbindung 901"/>
              <p:cNvCxnSpPr/>
              <p:nvPr/>
            </p:nvCxnSpPr>
            <p:spPr>
              <a:xfrm>
                <a:off x="2620710" y="3268734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Gerade Verbindung 902"/>
              <p:cNvCxnSpPr/>
              <p:nvPr/>
            </p:nvCxnSpPr>
            <p:spPr>
              <a:xfrm>
                <a:off x="2631256" y="3648528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Gerade Verbindung 903"/>
              <p:cNvCxnSpPr/>
              <p:nvPr/>
            </p:nvCxnSpPr>
            <p:spPr>
              <a:xfrm>
                <a:off x="2631256" y="4028322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Gerade Verbindung 904"/>
              <p:cNvCxnSpPr/>
              <p:nvPr/>
            </p:nvCxnSpPr>
            <p:spPr>
              <a:xfrm>
                <a:off x="4339058" y="1205497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Gerade Verbindung 905"/>
              <p:cNvCxnSpPr/>
              <p:nvPr/>
            </p:nvCxnSpPr>
            <p:spPr>
              <a:xfrm>
                <a:off x="4339057" y="1585291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Gerade Verbindung 906"/>
              <p:cNvCxnSpPr/>
              <p:nvPr/>
            </p:nvCxnSpPr>
            <p:spPr>
              <a:xfrm>
                <a:off x="4349603" y="1965085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Gerade Verbindung 907"/>
              <p:cNvCxnSpPr/>
              <p:nvPr/>
            </p:nvCxnSpPr>
            <p:spPr>
              <a:xfrm>
                <a:off x="4349603" y="2344879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Gerade Verbindung 908"/>
              <p:cNvCxnSpPr/>
              <p:nvPr/>
            </p:nvCxnSpPr>
            <p:spPr>
              <a:xfrm>
                <a:off x="4355276" y="2888940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Gerade Verbindung 909"/>
              <p:cNvCxnSpPr/>
              <p:nvPr/>
            </p:nvCxnSpPr>
            <p:spPr>
              <a:xfrm>
                <a:off x="4355275" y="3268734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Gerade Verbindung 910"/>
              <p:cNvCxnSpPr/>
              <p:nvPr/>
            </p:nvCxnSpPr>
            <p:spPr>
              <a:xfrm>
                <a:off x="4365821" y="3648528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Gerade Verbindung 911"/>
              <p:cNvCxnSpPr/>
              <p:nvPr/>
            </p:nvCxnSpPr>
            <p:spPr>
              <a:xfrm>
                <a:off x="4365821" y="4028322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Gerade Verbindung 912"/>
              <p:cNvCxnSpPr>
                <a:stCxn id="923" idx="3"/>
                <a:endCxn id="927" idx="5"/>
              </p:cNvCxnSpPr>
              <p:nvPr/>
            </p:nvCxnSpPr>
            <p:spPr>
              <a:xfrm flipH="1" flipV="1">
                <a:off x="2607050" y="4583329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Gerade Verbindung 913"/>
              <p:cNvCxnSpPr>
                <a:stCxn id="923" idx="4"/>
                <a:endCxn id="928" idx="6"/>
              </p:cNvCxnSpPr>
              <p:nvPr/>
            </p:nvCxnSpPr>
            <p:spPr>
              <a:xfrm flipH="1" flipV="1">
                <a:off x="2617595" y="4937664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Gerade Verbindung 914"/>
              <p:cNvCxnSpPr>
                <a:stCxn id="923" idx="4"/>
                <a:endCxn id="929" idx="6"/>
              </p:cNvCxnSpPr>
              <p:nvPr/>
            </p:nvCxnSpPr>
            <p:spPr>
              <a:xfrm flipH="1">
                <a:off x="2617595" y="5127561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Gerade Verbindung 915"/>
              <p:cNvCxnSpPr>
                <a:stCxn id="927" idx="4"/>
                <a:endCxn id="924" idx="2"/>
              </p:cNvCxnSpPr>
              <p:nvPr/>
            </p:nvCxnSpPr>
            <p:spPr>
              <a:xfrm>
                <a:off x="2581591" y="459387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Gerade Verbindung 916"/>
              <p:cNvCxnSpPr>
                <a:stCxn id="924" idx="3"/>
                <a:endCxn id="928" idx="5"/>
              </p:cNvCxnSpPr>
              <p:nvPr/>
            </p:nvCxnSpPr>
            <p:spPr>
              <a:xfrm flipH="1" flipV="1">
                <a:off x="2607050" y="496312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Gerade Verbindung 917"/>
              <p:cNvCxnSpPr>
                <a:stCxn id="925" idx="7"/>
                <a:endCxn id="929" idx="1"/>
              </p:cNvCxnSpPr>
              <p:nvPr/>
            </p:nvCxnSpPr>
            <p:spPr>
              <a:xfrm>
                <a:off x="2417153" y="515302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Gerade Verbindung 918"/>
              <p:cNvCxnSpPr>
                <a:stCxn id="925" idx="1"/>
                <a:endCxn id="928" idx="3"/>
              </p:cNvCxnSpPr>
              <p:nvPr/>
            </p:nvCxnSpPr>
            <p:spPr>
              <a:xfrm flipV="1">
                <a:off x="2417153" y="496312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Gerade Verbindung 919"/>
              <p:cNvCxnSpPr>
                <a:stCxn id="924" idx="5"/>
                <a:endCxn id="929" idx="7"/>
              </p:cNvCxnSpPr>
              <p:nvPr/>
            </p:nvCxnSpPr>
            <p:spPr>
              <a:xfrm flipH="1">
                <a:off x="2607050" y="515302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Gerade Verbindung 920"/>
              <p:cNvCxnSpPr>
                <a:stCxn id="925" idx="2"/>
                <a:endCxn id="927" idx="4"/>
              </p:cNvCxnSpPr>
              <p:nvPr/>
            </p:nvCxnSpPr>
            <p:spPr>
              <a:xfrm flipV="1">
                <a:off x="2391694" y="459387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Gerade Verbindung 921"/>
              <p:cNvCxnSpPr>
                <a:stCxn id="926" idx="7"/>
                <a:endCxn id="930" idx="1"/>
              </p:cNvCxnSpPr>
              <p:nvPr/>
            </p:nvCxnSpPr>
            <p:spPr>
              <a:xfrm>
                <a:off x="2037359" y="5153020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3" name="Ellipse 922"/>
              <p:cNvSpPr/>
              <p:nvPr/>
            </p:nvSpPr>
            <p:spPr>
              <a:xfrm rot="5400000">
                <a:off x="3115278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4" name="Ellipse 923"/>
              <p:cNvSpPr/>
              <p:nvPr/>
            </p:nvSpPr>
            <p:spPr>
              <a:xfrm rot="5400000">
                <a:off x="2735484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5" name="Ellipse 924"/>
              <p:cNvSpPr/>
              <p:nvPr/>
            </p:nvSpPr>
            <p:spPr>
              <a:xfrm rot="5400000">
                <a:off x="2355690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6" name="Ellipse 925"/>
              <p:cNvSpPr/>
              <p:nvPr/>
            </p:nvSpPr>
            <p:spPr>
              <a:xfrm rot="5400000">
                <a:off x="1975896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7" name="Ellipse 926"/>
              <p:cNvSpPr/>
              <p:nvPr/>
            </p:nvSpPr>
            <p:spPr>
              <a:xfrm>
                <a:off x="2545587" y="45218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8" name="Ellipse 927"/>
              <p:cNvSpPr/>
              <p:nvPr/>
            </p:nvSpPr>
            <p:spPr>
              <a:xfrm>
                <a:off x="2545587" y="49016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9" name="Ellipse 928"/>
              <p:cNvSpPr/>
              <p:nvPr/>
            </p:nvSpPr>
            <p:spPr>
              <a:xfrm>
                <a:off x="2545587" y="528145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0" name="Ellipse 929"/>
              <p:cNvSpPr/>
              <p:nvPr/>
            </p:nvSpPr>
            <p:spPr>
              <a:xfrm>
                <a:off x="2545587" y="566124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31" name="Gerade Verbindung 930"/>
              <p:cNvCxnSpPr>
                <a:stCxn id="923" idx="5"/>
                <a:endCxn id="930" idx="7"/>
              </p:cNvCxnSpPr>
              <p:nvPr/>
            </p:nvCxnSpPr>
            <p:spPr>
              <a:xfrm flipH="1">
                <a:off x="2607050" y="5153020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Gerade Verbindung 931"/>
              <p:cNvCxnSpPr>
                <a:stCxn id="927" idx="3"/>
                <a:endCxn id="926" idx="1"/>
              </p:cNvCxnSpPr>
              <p:nvPr/>
            </p:nvCxnSpPr>
            <p:spPr>
              <a:xfrm flipH="1">
                <a:off x="2037359" y="4583329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Gerade Verbindung 932"/>
              <p:cNvCxnSpPr>
                <a:stCxn id="924" idx="6"/>
                <a:endCxn id="930" idx="0"/>
              </p:cNvCxnSpPr>
              <p:nvPr/>
            </p:nvCxnSpPr>
            <p:spPr>
              <a:xfrm flipH="1">
                <a:off x="2581591" y="516356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Gerade Verbindung 933"/>
              <p:cNvCxnSpPr>
                <a:stCxn id="925" idx="6"/>
                <a:endCxn id="930" idx="0"/>
              </p:cNvCxnSpPr>
              <p:nvPr/>
            </p:nvCxnSpPr>
            <p:spPr>
              <a:xfrm>
                <a:off x="2391694" y="516356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Gerade Verbindung 934"/>
              <p:cNvCxnSpPr>
                <a:stCxn id="928" idx="2"/>
                <a:endCxn id="926" idx="0"/>
              </p:cNvCxnSpPr>
              <p:nvPr/>
            </p:nvCxnSpPr>
            <p:spPr>
              <a:xfrm flipH="1">
                <a:off x="2047904" y="4937664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Gerade Verbindung 935"/>
              <p:cNvCxnSpPr>
                <a:stCxn id="929" idx="2"/>
                <a:endCxn id="926" idx="0"/>
              </p:cNvCxnSpPr>
              <p:nvPr/>
            </p:nvCxnSpPr>
            <p:spPr>
              <a:xfrm flipH="1" flipV="1">
                <a:off x="2047904" y="5127561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Gerade Verbindung 936"/>
              <p:cNvCxnSpPr>
                <a:stCxn id="947" idx="3"/>
                <a:endCxn id="951" idx="5"/>
              </p:cNvCxnSpPr>
              <p:nvPr/>
            </p:nvCxnSpPr>
            <p:spPr>
              <a:xfrm flipH="1" flipV="1">
                <a:off x="4335242" y="4583329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Gerade Verbindung 937"/>
              <p:cNvCxnSpPr>
                <a:stCxn id="947" idx="4"/>
                <a:endCxn id="952" idx="6"/>
              </p:cNvCxnSpPr>
              <p:nvPr/>
            </p:nvCxnSpPr>
            <p:spPr>
              <a:xfrm flipH="1" flipV="1">
                <a:off x="4345787" y="4937664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Gerade Verbindung 938"/>
              <p:cNvCxnSpPr>
                <a:stCxn id="947" idx="4"/>
                <a:endCxn id="953" idx="6"/>
              </p:cNvCxnSpPr>
              <p:nvPr/>
            </p:nvCxnSpPr>
            <p:spPr>
              <a:xfrm flipH="1">
                <a:off x="4345787" y="5127561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Gerade Verbindung 939"/>
              <p:cNvCxnSpPr>
                <a:stCxn id="951" idx="4"/>
                <a:endCxn id="948" idx="2"/>
              </p:cNvCxnSpPr>
              <p:nvPr/>
            </p:nvCxnSpPr>
            <p:spPr>
              <a:xfrm>
                <a:off x="4309783" y="459387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Gerade Verbindung 940"/>
              <p:cNvCxnSpPr>
                <a:stCxn id="948" idx="3"/>
                <a:endCxn id="952" idx="5"/>
              </p:cNvCxnSpPr>
              <p:nvPr/>
            </p:nvCxnSpPr>
            <p:spPr>
              <a:xfrm flipH="1" flipV="1">
                <a:off x="4335242" y="496312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Gerade Verbindung 941"/>
              <p:cNvCxnSpPr>
                <a:stCxn id="949" idx="7"/>
                <a:endCxn id="953" idx="1"/>
              </p:cNvCxnSpPr>
              <p:nvPr/>
            </p:nvCxnSpPr>
            <p:spPr>
              <a:xfrm>
                <a:off x="4145345" y="515302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Gerade Verbindung 942"/>
              <p:cNvCxnSpPr>
                <a:stCxn id="949" idx="1"/>
                <a:endCxn id="952" idx="3"/>
              </p:cNvCxnSpPr>
              <p:nvPr/>
            </p:nvCxnSpPr>
            <p:spPr>
              <a:xfrm flipV="1">
                <a:off x="4145345" y="496312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Gerade Verbindung 943"/>
              <p:cNvCxnSpPr>
                <a:stCxn id="948" idx="5"/>
                <a:endCxn id="953" idx="7"/>
              </p:cNvCxnSpPr>
              <p:nvPr/>
            </p:nvCxnSpPr>
            <p:spPr>
              <a:xfrm flipH="1">
                <a:off x="4335242" y="515302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Gerade Verbindung 944"/>
              <p:cNvCxnSpPr>
                <a:stCxn id="949" idx="2"/>
                <a:endCxn id="951" idx="4"/>
              </p:cNvCxnSpPr>
              <p:nvPr/>
            </p:nvCxnSpPr>
            <p:spPr>
              <a:xfrm flipV="1">
                <a:off x="4119886" y="459387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Gerade Verbindung 945"/>
              <p:cNvCxnSpPr>
                <a:stCxn id="950" idx="7"/>
                <a:endCxn id="954" idx="1"/>
              </p:cNvCxnSpPr>
              <p:nvPr/>
            </p:nvCxnSpPr>
            <p:spPr>
              <a:xfrm>
                <a:off x="3765551" y="5153020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7" name="Ellipse 946"/>
              <p:cNvSpPr/>
              <p:nvPr/>
            </p:nvSpPr>
            <p:spPr>
              <a:xfrm rot="5400000">
                <a:off x="4843470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8" name="Ellipse 947"/>
              <p:cNvSpPr/>
              <p:nvPr/>
            </p:nvSpPr>
            <p:spPr>
              <a:xfrm rot="5400000">
                <a:off x="4463676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9" name="Ellipse 948"/>
              <p:cNvSpPr/>
              <p:nvPr/>
            </p:nvSpPr>
            <p:spPr>
              <a:xfrm rot="5400000">
                <a:off x="4083882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0" name="Ellipse 949"/>
              <p:cNvSpPr/>
              <p:nvPr/>
            </p:nvSpPr>
            <p:spPr>
              <a:xfrm rot="5400000">
                <a:off x="3704088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1" name="Ellipse 950"/>
              <p:cNvSpPr/>
              <p:nvPr/>
            </p:nvSpPr>
            <p:spPr>
              <a:xfrm>
                <a:off x="4273779" y="45218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2" name="Ellipse 951"/>
              <p:cNvSpPr/>
              <p:nvPr/>
            </p:nvSpPr>
            <p:spPr>
              <a:xfrm>
                <a:off x="4273779" y="49016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3" name="Ellipse 952"/>
              <p:cNvSpPr/>
              <p:nvPr/>
            </p:nvSpPr>
            <p:spPr>
              <a:xfrm>
                <a:off x="4273779" y="528145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4" name="Ellipse 953"/>
              <p:cNvSpPr/>
              <p:nvPr/>
            </p:nvSpPr>
            <p:spPr>
              <a:xfrm>
                <a:off x="4273779" y="566124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55" name="Gerade Verbindung 954"/>
              <p:cNvCxnSpPr>
                <a:stCxn id="947" idx="5"/>
                <a:endCxn id="954" idx="7"/>
              </p:cNvCxnSpPr>
              <p:nvPr/>
            </p:nvCxnSpPr>
            <p:spPr>
              <a:xfrm flipH="1">
                <a:off x="4335242" y="5153020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Gerade Verbindung 955"/>
              <p:cNvCxnSpPr>
                <a:stCxn id="951" idx="3"/>
                <a:endCxn id="950" idx="1"/>
              </p:cNvCxnSpPr>
              <p:nvPr/>
            </p:nvCxnSpPr>
            <p:spPr>
              <a:xfrm flipH="1">
                <a:off x="3765551" y="4583329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Gerade Verbindung 956"/>
              <p:cNvCxnSpPr>
                <a:stCxn id="948" idx="6"/>
                <a:endCxn id="954" idx="0"/>
              </p:cNvCxnSpPr>
              <p:nvPr/>
            </p:nvCxnSpPr>
            <p:spPr>
              <a:xfrm flipH="1">
                <a:off x="4309783" y="516356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Gerade Verbindung 957"/>
              <p:cNvCxnSpPr>
                <a:stCxn id="949" idx="6"/>
                <a:endCxn id="954" idx="0"/>
              </p:cNvCxnSpPr>
              <p:nvPr/>
            </p:nvCxnSpPr>
            <p:spPr>
              <a:xfrm>
                <a:off x="4119886" y="516356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Gerade Verbindung 958"/>
              <p:cNvCxnSpPr>
                <a:stCxn id="952" idx="2"/>
                <a:endCxn id="950" idx="0"/>
              </p:cNvCxnSpPr>
              <p:nvPr/>
            </p:nvCxnSpPr>
            <p:spPr>
              <a:xfrm flipH="1">
                <a:off x="3776096" y="4937664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Gerade Verbindung 959"/>
              <p:cNvCxnSpPr>
                <a:stCxn id="953" idx="2"/>
                <a:endCxn id="950" idx="0"/>
              </p:cNvCxnSpPr>
              <p:nvPr/>
            </p:nvCxnSpPr>
            <p:spPr>
              <a:xfrm flipH="1" flipV="1">
                <a:off x="3776096" y="5127561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Gerade Verbindung 960"/>
              <p:cNvCxnSpPr/>
              <p:nvPr/>
            </p:nvCxnSpPr>
            <p:spPr>
              <a:xfrm flipH="1">
                <a:off x="2018443" y="3467128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2" name="Gerade Verbindung 961"/>
              <p:cNvCxnSpPr/>
              <p:nvPr/>
            </p:nvCxnSpPr>
            <p:spPr>
              <a:xfrm flipH="1">
                <a:off x="2397579" y="3475158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Gerade Verbindung 962"/>
              <p:cNvCxnSpPr/>
              <p:nvPr/>
            </p:nvCxnSpPr>
            <p:spPr>
              <a:xfrm flipH="1">
                <a:off x="2776715" y="3477673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4" name="Gerade Verbindung 963"/>
              <p:cNvCxnSpPr/>
              <p:nvPr/>
            </p:nvCxnSpPr>
            <p:spPr>
              <a:xfrm flipH="1">
                <a:off x="3155851" y="3485700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Gerade Verbindung 964"/>
              <p:cNvCxnSpPr/>
              <p:nvPr/>
            </p:nvCxnSpPr>
            <p:spPr>
              <a:xfrm flipH="1">
                <a:off x="3742066" y="3472430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Gerade Verbindung 965"/>
              <p:cNvCxnSpPr/>
              <p:nvPr/>
            </p:nvCxnSpPr>
            <p:spPr>
              <a:xfrm flipH="1">
                <a:off x="4121202" y="3480460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Gerade Verbindung 966"/>
              <p:cNvCxnSpPr/>
              <p:nvPr/>
            </p:nvCxnSpPr>
            <p:spPr>
              <a:xfrm flipH="1">
                <a:off x="4500338" y="3482975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Gerade Verbindung 967"/>
              <p:cNvCxnSpPr/>
              <p:nvPr/>
            </p:nvCxnSpPr>
            <p:spPr>
              <a:xfrm flipH="1">
                <a:off x="4879474" y="3491002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9" name="Gerade Verbindung 968"/>
              <p:cNvCxnSpPr/>
              <p:nvPr/>
            </p:nvCxnSpPr>
            <p:spPr>
              <a:xfrm>
                <a:off x="2616895" y="4557870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0" name="Gerade Verbindung 969"/>
              <p:cNvCxnSpPr/>
              <p:nvPr/>
            </p:nvCxnSpPr>
            <p:spPr>
              <a:xfrm>
                <a:off x="2616894" y="4937664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Gerade Verbindung 970"/>
              <p:cNvCxnSpPr/>
              <p:nvPr/>
            </p:nvCxnSpPr>
            <p:spPr>
              <a:xfrm>
                <a:off x="2627440" y="5317458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2" name="Gerade Verbindung 971"/>
              <p:cNvCxnSpPr/>
              <p:nvPr/>
            </p:nvCxnSpPr>
            <p:spPr>
              <a:xfrm>
                <a:off x="2627440" y="5697252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Gerade Verbindung 972"/>
              <p:cNvCxnSpPr/>
              <p:nvPr/>
            </p:nvCxnSpPr>
            <p:spPr>
              <a:xfrm>
                <a:off x="4351460" y="4557870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Gerade Verbindung 973"/>
              <p:cNvCxnSpPr/>
              <p:nvPr/>
            </p:nvCxnSpPr>
            <p:spPr>
              <a:xfrm>
                <a:off x="4351459" y="4937664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Gerade Verbindung 974"/>
              <p:cNvCxnSpPr/>
              <p:nvPr/>
            </p:nvCxnSpPr>
            <p:spPr>
              <a:xfrm>
                <a:off x="4362005" y="5317458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6" name="Gerade Verbindung 975"/>
              <p:cNvCxnSpPr/>
              <p:nvPr/>
            </p:nvCxnSpPr>
            <p:spPr>
              <a:xfrm>
                <a:off x="4362005" y="5697252"/>
                <a:ext cx="1646339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Gerade Verbindung 976"/>
              <p:cNvCxnSpPr>
                <a:stCxn id="987" idx="3"/>
                <a:endCxn id="991" idx="5"/>
              </p:cNvCxnSpPr>
              <p:nvPr/>
            </p:nvCxnSpPr>
            <p:spPr>
              <a:xfrm flipH="1" flipV="1">
                <a:off x="6043992" y="1228584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Gerade Verbindung 977"/>
              <p:cNvCxnSpPr>
                <a:stCxn id="987" idx="4"/>
                <a:endCxn id="992" idx="6"/>
              </p:cNvCxnSpPr>
              <p:nvPr/>
            </p:nvCxnSpPr>
            <p:spPr>
              <a:xfrm flipH="1" flipV="1">
                <a:off x="6054537" y="1582919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Gerade Verbindung 978"/>
              <p:cNvCxnSpPr>
                <a:stCxn id="987" idx="4"/>
                <a:endCxn id="993" idx="6"/>
              </p:cNvCxnSpPr>
              <p:nvPr/>
            </p:nvCxnSpPr>
            <p:spPr>
              <a:xfrm flipH="1">
                <a:off x="6054537" y="1772816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Gerade Verbindung 979"/>
              <p:cNvCxnSpPr>
                <a:stCxn id="991" idx="4"/>
                <a:endCxn id="988" idx="2"/>
              </p:cNvCxnSpPr>
              <p:nvPr/>
            </p:nvCxnSpPr>
            <p:spPr>
              <a:xfrm>
                <a:off x="6018533" y="1239129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Gerade Verbindung 980"/>
              <p:cNvCxnSpPr>
                <a:stCxn id="988" idx="3"/>
                <a:endCxn id="992" idx="5"/>
              </p:cNvCxnSpPr>
              <p:nvPr/>
            </p:nvCxnSpPr>
            <p:spPr>
              <a:xfrm flipH="1" flipV="1">
                <a:off x="6043992" y="1608378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Gerade Verbindung 981"/>
              <p:cNvCxnSpPr>
                <a:stCxn id="989" idx="7"/>
                <a:endCxn id="993" idx="1"/>
              </p:cNvCxnSpPr>
              <p:nvPr/>
            </p:nvCxnSpPr>
            <p:spPr>
              <a:xfrm>
                <a:off x="5854095" y="1798275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Gerade Verbindung 982"/>
              <p:cNvCxnSpPr>
                <a:stCxn id="989" idx="1"/>
                <a:endCxn id="992" idx="3"/>
              </p:cNvCxnSpPr>
              <p:nvPr/>
            </p:nvCxnSpPr>
            <p:spPr>
              <a:xfrm flipV="1">
                <a:off x="5854095" y="1608378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Gerade Verbindung 983"/>
              <p:cNvCxnSpPr>
                <a:stCxn id="988" idx="5"/>
                <a:endCxn id="993" idx="7"/>
              </p:cNvCxnSpPr>
              <p:nvPr/>
            </p:nvCxnSpPr>
            <p:spPr>
              <a:xfrm flipH="1">
                <a:off x="6043992" y="1798275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Gerade Verbindung 984"/>
              <p:cNvCxnSpPr>
                <a:stCxn id="989" idx="2"/>
                <a:endCxn id="991" idx="4"/>
              </p:cNvCxnSpPr>
              <p:nvPr/>
            </p:nvCxnSpPr>
            <p:spPr>
              <a:xfrm flipV="1">
                <a:off x="5828636" y="1239129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Gerade Verbindung 985"/>
              <p:cNvCxnSpPr>
                <a:stCxn id="990" idx="7"/>
                <a:endCxn id="994" idx="1"/>
              </p:cNvCxnSpPr>
              <p:nvPr/>
            </p:nvCxnSpPr>
            <p:spPr>
              <a:xfrm>
                <a:off x="5474301" y="1798275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7" name="Ellipse 986"/>
              <p:cNvSpPr/>
              <p:nvPr/>
            </p:nvSpPr>
            <p:spPr>
              <a:xfrm rot="5400000">
                <a:off x="6552220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88" name="Ellipse 987"/>
              <p:cNvSpPr/>
              <p:nvPr/>
            </p:nvSpPr>
            <p:spPr>
              <a:xfrm rot="5400000">
                <a:off x="6172426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89" name="Ellipse 988"/>
              <p:cNvSpPr/>
              <p:nvPr/>
            </p:nvSpPr>
            <p:spPr>
              <a:xfrm rot="5400000">
                <a:off x="5792632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0" name="Ellipse 989"/>
              <p:cNvSpPr/>
              <p:nvPr/>
            </p:nvSpPr>
            <p:spPr>
              <a:xfrm rot="5400000">
                <a:off x="5412838" y="17368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1" name="Ellipse 990"/>
              <p:cNvSpPr/>
              <p:nvPr/>
            </p:nvSpPr>
            <p:spPr>
              <a:xfrm>
                <a:off x="5982529" y="1167121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2" name="Ellipse 991"/>
              <p:cNvSpPr/>
              <p:nvPr/>
            </p:nvSpPr>
            <p:spPr>
              <a:xfrm>
                <a:off x="5982529" y="154691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3" name="Ellipse 992"/>
              <p:cNvSpPr/>
              <p:nvPr/>
            </p:nvSpPr>
            <p:spPr>
              <a:xfrm>
                <a:off x="5982529" y="192670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4" name="Ellipse 993"/>
              <p:cNvSpPr/>
              <p:nvPr/>
            </p:nvSpPr>
            <p:spPr>
              <a:xfrm>
                <a:off x="5982529" y="230650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95" name="Gerade Verbindung 994"/>
              <p:cNvCxnSpPr>
                <a:stCxn id="987" idx="5"/>
                <a:endCxn id="994" idx="7"/>
              </p:cNvCxnSpPr>
              <p:nvPr/>
            </p:nvCxnSpPr>
            <p:spPr>
              <a:xfrm flipH="1">
                <a:off x="6043992" y="1798275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Gerade Verbindung 995"/>
              <p:cNvCxnSpPr>
                <a:stCxn id="991" idx="3"/>
                <a:endCxn id="990" idx="1"/>
              </p:cNvCxnSpPr>
              <p:nvPr/>
            </p:nvCxnSpPr>
            <p:spPr>
              <a:xfrm flipH="1">
                <a:off x="5474301" y="1228584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Gerade Verbindung 996"/>
              <p:cNvCxnSpPr>
                <a:stCxn id="988" idx="6"/>
                <a:endCxn id="994" idx="0"/>
              </p:cNvCxnSpPr>
              <p:nvPr/>
            </p:nvCxnSpPr>
            <p:spPr>
              <a:xfrm flipH="1">
                <a:off x="6018533" y="1808820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Gerade Verbindung 997"/>
              <p:cNvCxnSpPr>
                <a:stCxn id="989" idx="6"/>
                <a:endCxn id="994" idx="0"/>
              </p:cNvCxnSpPr>
              <p:nvPr/>
            </p:nvCxnSpPr>
            <p:spPr>
              <a:xfrm>
                <a:off x="5828636" y="1808820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Gerade Verbindung 998"/>
              <p:cNvCxnSpPr>
                <a:stCxn id="992" idx="2"/>
                <a:endCxn id="990" idx="0"/>
              </p:cNvCxnSpPr>
              <p:nvPr/>
            </p:nvCxnSpPr>
            <p:spPr>
              <a:xfrm flipH="1">
                <a:off x="5484846" y="1582919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Gerade Verbindung 999"/>
              <p:cNvCxnSpPr>
                <a:stCxn id="993" idx="2"/>
                <a:endCxn id="990" idx="0"/>
              </p:cNvCxnSpPr>
              <p:nvPr/>
            </p:nvCxnSpPr>
            <p:spPr>
              <a:xfrm flipH="1" flipV="1">
                <a:off x="5484846" y="1772816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Gerade Verbindung 1000"/>
              <p:cNvCxnSpPr>
                <a:stCxn id="1011" idx="3"/>
                <a:endCxn id="1015" idx="5"/>
              </p:cNvCxnSpPr>
              <p:nvPr/>
            </p:nvCxnSpPr>
            <p:spPr>
              <a:xfrm flipH="1" flipV="1">
                <a:off x="6043992" y="2914399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Gerade Verbindung 1001"/>
              <p:cNvCxnSpPr>
                <a:stCxn id="1011" idx="4"/>
                <a:endCxn id="1016" idx="6"/>
              </p:cNvCxnSpPr>
              <p:nvPr/>
            </p:nvCxnSpPr>
            <p:spPr>
              <a:xfrm flipH="1" flipV="1">
                <a:off x="6054537" y="3268734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Gerade Verbindung 1002"/>
              <p:cNvCxnSpPr>
                <a:stCxn id="1011" idx="4"/>
                <a:endCxn id="1017" idx="6"/>
              </p:cNvCxnSpPr>
              <p:nvPr/>
            </p:nvCxnSpPr>
            <p:spPr>
              <a:xfrm flipH="1">
                <a:off x="6054537" y="3458631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Gerade Verbindung 1003"/>
              <p:cNvCxnSpPr>
                <a:stCxn id="1015" idx="4"/>
                <a:endCxn id="1012" idx="2"/>
              </p:cNvCxnSpPr>
              <p:nvPr/>
            </p:nvCxnSpPr>
            <p:spPr>
              <a:xfrm>
                <a:off x="6018533" y="292494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Gerade Verbindung 1004"/>
              <p:cNvCxnSpPr>
                <a:stCxn id="1012" idx="3"/>
                <a:endCxn id="1016" idx="5"/>
              </p:cNvCxnSpPr>
              <p:nvPr/>
            </p:nvCxnSpPr>
            <p:spPr>
              <a:xfrm flipH="1" flipV="1">
                <a:off x="6043992" y="329419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Gerade Verbindung 1005"/>
              <p:cNvCxnSpPr>
                <a:stCxn id="1013" idx="7"/>
                <a:endCxn id="1017" idx="1"/>
              </p:cNvCxnSpPr>
              <p:nvPr/>
            </p:nvCxnSpPr>
            <p:spPr>
              <a:xfrm>
                <a:off x="5854095" y="348409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Gerade Verbindung 1006"/>
              <p:cNvCxnSpPr>
                <a:stCxn id="1013" idx="1"/>
                <a:endCxn id="1016" idx="3"/>
              </p:cNvCxnSpPr>
              <p:nvPr/>
            </p:nvCxnSpPr>
            <p:spPr>
              <a:xfrm flipV="1">
                <a:off x="5854095" y="329419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Gerade Verbindung 1007"/>
              <p:cNvCxnSpPr>
                <a:stCxn id="1012" idx="5"/>
                <a:endCxn id="1017" idx="7"/>
              </p:cNvCxnSpPr>
              <p:nvPr/>
            </p:nvCxnSpPr>
            <p:spPr>
              <a:xfrm flipH="1">
                <a:off x="6043992" y="348409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Gerade Verbindung 1008"/>
              <p:cNvCxnSpPr>
                <a:stCxn id="1013" idx="2"/>
                <a:endCxn id="1015" idx="4"/>
              </p:cNvCxnSpPr>
              <p:nvPr/>
            </p:nvCxnSpPr>
            <p:spPr>
              <a:xfrm flipV="1">
                <a:off x="5828636" y="292494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Gerade Verbindung 1009"/>
              <p:cNvCxnSpPr>
                <a:stCxn id="1014" idx="7"/>
                <a:endCxn id="1018" idx="1"/>
              </p:cNvCxnSpPr>
              <p:nvPr/>
            </p:nvCxnSpPr>
            <p:spPr>
              <a:xfrm>
                <a:off x="5474301" y="3484090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1" name="Ellipse 1010"/>
              <p:cNvSpPr/>
              <p:nvPr/>
            </p:nvSpPr>
            <p:spPr>
              <a:xfrm rot="5400000">
                <a:off x="6552220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2" name="Ellipse 1011"/>
              <p:cNvSpPr/>
              <p:nvPr/>
            </p:nvSpPr>
            <p:spPr>
              <a:xfrm rot="5400000">
                <a:off x="6172426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3" name="Ellipse 1012"/>
              <p:cNvSpPr/>
              <p:nvPr/>
            </p:nvSpPr>
            <p:spPr>
              <a:xfrm rot="5400000">
                <a:off x="5792632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4" name="Ellipse 1013"/>
              <p:cNvSpPr/>
              <p:nvPr/>
            </p:nvSpPr>
            <p:spPr>
              <a:xfrm rot="5400000">
                <a:off x="5412838" y="342262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5" name="Ellipse 1014"/>
              <p:cNvSpPr/>
              <p:nvPr/>
            </p:nvSpPr>
            <p:spPr>
              <a:xfrm>
                <a:off x="5982529" y="28529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6" name="Ellipse 1015"/>
              <p:cNvSpPr/>
              <p:nvPr/>
            </p:nvSpPr>
            <p:spPr>
              <a:xfrm>
                <a:off x="5982529" y="323273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7" name="Ellipse 1016"/>
              <p:cNvSpPr/>
              <p:nvPr/>
            </p:nvSpPr>
            <p:spPr>
              <a:xfrm>
                <a:off x="5982529" y="361252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8" name="Ellipse 1017"/>
              <p:cNvSpPr/>
              <p:nvPr/>
            </p:nvSpPr>
            <p:spPr>
              <a:xfrm>
                <a:off x="5982529" y="399231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19" name="Gerade Verbindung 1018"/>
              <p:cNvCxnSpPr>
                <a:stCxn id="1011" idx="5"/>
                <a:endCxn id="1018" idx="7"/>
              </p:cNvCxnSpPr>
              <p:nvPr/>
            </p:nvCxnSpPr>
            <p:spPr>
              <a:xfrm flipH="1">
                <a:off x="6043992" y="3484090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Gerade Verbindung 1019"/>
              <p:cNvCxnSpPr>
                <a:stCxn id="1015" idx="3"/>
                <a:endCxn id="1014" idx="1"/>
              </p:cNvCxnSpPr>
              <p:nvPr/>
            </p:nvCxnSpPr>
            <p:spPr>
              <a:xfrm flipH="1">
                <a:off x="5474301" y="2914399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Gerade Verbindung 1020"/>
              <p:cNvCxnSpPr>
                <a:stCxn id="1012" idx="6"/>
                <a:endCxn id="1018" idx="0"/>
              </p:cNvCxnSpPr>
              <p:nvPr/>
            </p:nvCxnSpPr>
            <p:spPr>
              <a:xfrm flipH="1">
                <a:off x="6018533" y="349463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Gerade Verbindung 1021"/>
              <p:cNvCxnSpPr>
                <a:stCxn id="1013" idx="6"/>
                <a:endCxn id="1018" idx="0"/>
              </p:cNvCxnSpPr>
              <p:nvPr/>
            </p:nvCxnSpPr>
            <p:spPr>
              <a:xfrm>
                <a:off x="5828636" y="349463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Gerade Verbindung 1022"/>
              <p:cNvCxnSpPr>
                <a:stCxn id="1016" idx="2"/>
                <a:endCxn id="1014" idx="0"/>
              </p:cNvCxnSpPr>
              <p:nvPr/>
            </p:nvCxnSpPr>
            <p:spPr>
              <a:xfrm flipH="1">
                <a:off x="5484846" y="3268734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Gerade Verbindung 1023"/>
              <p:cNvCxnSpPr>
                <a:stCxn id="1017" idx="2"/>
                <a:endCxn id="1014" idx="0"/>
              </p:cNvCxnSpPr>
              <p:nvPr/>
            </p:nvCxnSpPr>
            <p:spPr>
              <a:xfrm flipH="1" flipV="1">
                <a:off x="5484846" y="3458631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Gerade Verbindung 1024"/>
              <p:cNvCxnSpPr/>
              <p:nvPr/>
            </p:nvCxnSpPr>
            <p:spPr>
              <a:xfrm flipH="1">
                <a:off x="5450816" y="1803577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Gerade Verbindung 1025"/>
              <p:cNvCxnSpPr/>
              <p:nvPr/>
            </p:nvCxnSpPr>
            <p:spPr>
              <a:xfrm flipH="1">
                <a:off x="5829952" y="1811607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Gerade Verbindung 1026"/>
              <p:cNvCxnSpPr/>
              <p:nvPr/>
            </p:nvCxnSpPr>
            <p:spPr>
              <a:xfrm flipH="1">
                <a:off x="6209088" y="1814122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Gerade Verbindung 1027"/>
              <p:cNvCxnSpPr/>
              <p:nvPr/>
            </p:nvCxnSpPr>
            <p:spPr>
              <a:xfrm flipH="1">
                <a:off x="6588224" y="1822149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Gerade Verbindung 1028"/>
              <p:cNvCxnSpPr>
                <a:stCxn id="1039" idx="3"/>
                <a:endCxn id="1043" idx="5"/>
              </p:cNvCxnSpPr>
              <p:nvPr/>
            </p:nvCxnSpPr>
            <p:spPr>
              <a:xfrm flipH="1" flipV="1">
                <a:off x="6040176" y="4583329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Gerade Verbindung 1029"/>
              <p:cNvCxnSpPr>
                <a:stCxn id="1039" idx="4"/>
                <a:endCxn id="1044" idx="6"/>
              </p:cNvCxnSpPr>
              <p:nvPr/>
            </p:nvCxnSpPr>
            <p:spPr>
              <a:xfrm flipH="1" flipV="1">
                <a:off x="6050721" y="4937664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Gerade Verbindung 1030"/>
              <p:cNvCxnSpPr>
                <a:stCxn id="1039" idx="4"/>
                <a:endCxn id="1045" idx="6"/>
              </p:cNvCxnSpPr>
              <p:nvPr/>
            </p:nvCxnSpPr>
            <p:spPr>
              <a:xfrm flipH="1">
                <a:off x="6050721" y="5127561"/>
                <a:ext cx="497683" cy="189897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Gerade Verbindung 1031"/>
              <p:cNvCxnSpPr>
                <a:stCxn id="1043" idx="4"/>
                <a:endCxn id="1040" idx="2"/>
              </p:cNvCxnSpPr>
              <p:nvPr/>
            </p:nvCxnSpPr>
            <p:spPr>
              <a:xfrm>
                <a:off x="6014717" y="459387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Gerade Verbindung 1032"/>
              <p:cNvCxnSpPr>
                <a:stCxn id="1040" idx="3"/>
                <a:endCxn id="1044" idx="5"/>
              </p:cNvCxnSpPr>
              <p:nvPr/>
            </p:nvCxnSpPr>
            <p:spPr>
              <a:xfrm flipH="1" flipV="1">
                <a:off x="6040176" y="496312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Gerade Verbindung 1033"/>
              <p:cNvCxnSpPr>
                <a:stCxn id="1041" idx="7"/>
                <a:endCxn id="1045" idx="1"/>
              </p:cNvCxnSpPr>
              <p:nvPr/>
            </p:nvCxnSpPr>
            <p:spPr>
              <a:xfrm>
                <a:off x="5850279" y="515302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Gerade Verbindung 1034"/>
              <p:cNvCxnSpPr>
                <a:stCxn id="1041" idx="1"/>
                <a:endCxn id="1044" idx="3"/>
              </p:cNvCxnSpPr>
              <p:nvPr/>
            </p:nvCxnSpPr>
            <p:spPr>
              <a:xfrm flipV="1">
                <a:off x="5850279" y="4963123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Gerade Verbindung 1035"/>
              <p:cNvCxnSpPr>
                <a:stCxn id="1040" idx="5"/>
                <a:endCxn id="1045" idx="7"/>
              </p:cNvCxnSpPr>
              <p:nvPr/>
            </p:nvCxnSpPr>
            <p:spPr>
              <a:xfrm flipH="1">
                <a:off x="6040176" y="5153020"/>
                <a:ext cx="138979" cy="138979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Gerade Verbindung 1036"/>
              <p:cNvCxnSpPr>
                <a:stCxn id="1041" idx="2"/>
                <a:endCxn id="1043" idx="4"/>
              </p:cNvCxnSpPr>
              <p:nvPr/>
            </p:nvCxnSpPr>
            <p:spPr>
              <a:xfrm flipV="1">
                <a:off x="5824820" y="4593874"/>
                <a:ext cx="189897" cy="49768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Gerade Verbindung 1037"/>
              <p:cNvCxnSpPr>
                <a:stCxn id="1042" idx="7"/>
                <a:endCxn id="1046" idx="1"/>
              </p:cNvCxnSpPr>
              <p:nvPr/>
            </p:nvCxnSpPr>
            <p:spPr>
              <a:xfrm>
                <a:off x="5470485" y="5153020"/>
                <a:ext cx="518773" cy="518773"/>
              </a:xfrm>
              <a:prstGeom prst="lin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9" name="Ellipse 1038"/>
              <p:cNvSpPr/>
              <p:nvPr/>
            </p:nvSpPr>
            <p:spPr>
              <a:xfrm rot="5400000">
                <a:off x="6548404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0" name="Ellipse 1039"/>
              <p:cNvSpPr/>
              <p:nvPr/>
            </p:nvSpPr>
            <p:spPr>
              <a:xfrm rot="5400000">
                <a:off x="6168610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1" name="Ellipse 1040"/>
              <p:cNvSpPr/>
              <p:nvPr/>
            </p:nvSpPr>
            <p:spPr>
              <a:xfrm rot="5400000">
                <a:off x="5788816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2" name="Ellipse 1041"/>
              <p:cNvSpPr/>
              <p:nvPr/>
            </p:nvSpPr>
            <p:spPr>
              <a:xfrm rot="5400000">
                <a:off x="5409022" y="509155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3" name="Ellipse 1042"/>
              <p:cNvSpPr/>
              <p:nvPr/>
            </p:nvSpPr>
            <p:spPr>
              <a:xfrm>
                <a:off x="5978713" y="452186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4" name="Ellipse 1043"/>
              <p:cNvSpPr/>
              <p:nvPr/>
            </p:nvSpPr>
            <p:spPr>
              <a:xfrm>
                <a:off x="5978713" y="490166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5" name="Ellipse 1044"/>
              <p:cNvSpPr/>
              <p:nvPr/>
            </p:nvSpPr>
            <p:spPr>
              <a:xfrm>
                <a:off x="5978713" y="528145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6" name="Ellipse 1045"/>
              <p:cNvSpPr/>
              <p:nvPr/>
            </p:nvSpPr>
            <p:spPr>
              <a:xfrm>
                <a:off x="5978713" y="566124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47" name="Gerade Verbindung 1046"/>
              <p:cNvCxnSpPr>
                <a:stCxn id="1039" idx="5"/>
                <a:endCxn id="1046" idx="7"/>
              </p:cNvCxnSpPr>
              <p:nvPr/>
            </p:nvCxnSpPr>
            <p:spPr>
              <a:xfrm flipH="1">
                <a:off x="6040176" y="5153020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Gerade Verbindung 1047"/>
              <p:cNvCxnSpPr>
                <a:stCxn id="1043" idx="3"/>
                <a:endCxn id="1042" idx="1"/>
              </p:cNvCxnSpPr>
              <p:nvPr/>
            </p:nvCxnSpPr>
            <p:spPr>
              <a:xfrm flipH="1">
                <a:off x="5470485" y="4583329"/>
                <a:ext cx="518773" cy="51877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Gerade Verbindung 1048"/>
              <p:cNvCxnSpPr>
                <a:stCxn id="1040" idx="6"/>
                <a:endCxn id="1046" idx="0"/>
              </p:cNvCxnSpPr>
              <p:nvPr/>
            </p:nvCxnSpPr>
            <p:spPr>
              <a:xfrm flipH="1">
                <a:off x="6014717" y="516356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Gerade Verbindung 1049"/>
              <p:cNvCxnSpPr>
                <a:stCxn id="1041" idx="6"/>
                <a:endCxn id="1046" idx="0"/>
              </p:cNvCxnSpPr>
              <p:nvPr/>
            </p:nvCxnSpPr>
            <p:spPr>
              <a:xfrm>
                <a:off x="5824820" y="5163565"/>
                <a:ext cx="189897" cy="49768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Gerade Verbindung 1050"/>
              <p:cNvCxnSpPr>
                <a:stCxn id="1044" idx="2"/>
                <a:endCxn id="1042" idx="0"/>
              </p:cNvCxnSpPr>
              <p:nvPr/>
            </p:nvCxnSpPr>
            <p:spPr>
              <a:xfrm flipH="1">
                <a:off x="5481030" y="4937664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Gerade Verbindung 1051"/>
              <p:cNvCxnSpPr>
                <a:stCxn id="1045" idx="2"/>
                <a:endCxn id="1042" idx="0"/>
              </p:cNvCxnSpPr>
              <p:nvPr/>
            </p:nvCxnSpPr>
            <p:spPr>
              <a:xfrm flipH="1" flipV="1">
                <a:off x="5481030" y="5127561"/>
                <a:ext cx="497683" cy="18989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Gerade Verbindung 1052"/>
              <p:cNvCxnSpPr/>
              <p:nvPr/>
            </p:nvCxnSpPr>
            <p:spPr>
              <a:xfrm flipH="1">
                <a:off x="5447000" y="3472430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Gerade Verbindung 1053"/>
              <p:cNvCxnSpPr/>
              <p:nvPr/>
            </p:nvCxnSpPr>
            <p:spPr>
              <a:xfrm flipH="1">
                <a:off x="5826136" y="3480460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5" name="Gerade Verbindung 1054"/>
              <p:cNvCxnSpPr/>
              <p:nvPr/>
            </p:nvCxnSpPr>
            <p:spPr>
              <a:xfrm flipH="1">
                <a:off x="6205272" y="3482975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Gerade Verbindung 1055"/>
              <p:cNvCxnSpPr/>
              <p:nvPr/>
            </p:nvCxnSpPr>
            <p:spPr>
              <a:xfrm flipH="1">
                <a:off x="6584408" y="3491002"/>
                <a:ext cx="1" cy="162000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9" name="Gruppieren 768"/>
            <p:cNvGrpSpPr/>
            <p:nvPr/>
          </p:nvGrpSpPr>
          <p:grpSpPr>
            <a:xfrm>
              <a:off x="1480187" y="1348443"/>
              <a:ext cx="651544" cy="2327514"/>
              <a:chOff x="2541065" y="1492401"/>
              <a:chExt cx="651544" cy="2327514"/>
            </a:xfrm>
            <a:solidFill>
              <a:srgbClr val="92D050"/>
            </a:solidFill>
          </p:grpSpPr>
          <p:sp>
            <p:nvSpPr>
              <p:cNvPr id="788" name="Ellipse 787"/>
              <p:cNvSpPr/>
              <p:nvPr/>
            </p:nvSpPr>
            <p:spPr>
              <a:xfrm rot="5400000">
                <a:off x="2550910" y="2062092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9" name="Ellipse 788"/>
              <p:cNvSpPr/>
              <p:nvPr/>
            </p:nvSpPr>
            <p:spPr>
              <a:xfrm>
                <a:off x="3120601" y="1492401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90" name="Gerade Verbindung 789"/>
              <p:cNvCxnSpPr>
                <a:stCxn id="789" idx="3"/>
                <a:endCxn id="788" idx="1"/>
              </p:cNvCxnSpPr>
              <p:nvPr/>
            </p:nvCxnSpPr>
            <p:spPr>
              <a:xfrm flipH="1">
                <a:off x="2612373" y="1553864"/>
                <a:ext cx="518773" cy="518773"/>
              </a:xfrm>
              <a:prstGeom prst="line">
                <a:avLst/>
              </a:prstGeom>
              <a:grpFill/>
              <a:ln w="38100">
                <a:solidFill>
                  <a:srgbClr val="92D05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1" name="Ellipse 790"/>
              <p:cNvSpPr/>
              <p:nvPr/>
            </p:nvSpPr>
            <p:spPr>
              <a:xfrm rot="5400000">
                <a:off x="2541065" y="3747907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92" name="Gerade Verbindung 791"/>
              <p:cNvCxnSpPr/>
              <p:nvPr/>
            </p:nvCxnSpPr>
            <p:spPr>
              <a:xfrm flipH="1">
                <a:off x="2583612" y="2123555"/>
                <a:ext cx="1" cy="1620000"/>
              </a:xfrm>
              <a:prstGeom prst="line">
                <a:avLst/>
              </a:prstGeom>
              <a:grpFill/>
              <a:ln w="38100">
                <a:solidFill>
                  <a:srgbClr val="92D05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0" name="Gruppieren 769"/>
            <p:cNvGrpSpPr/>
            <p:nvPr/>
          </p:nvGrpSpPr>
          <p:grpSpPr>
            <a:xfrm>
              <a:off x="1866113" y="1719795"/>
              <a:ext cx="261905" cy="261905"/>
              <a:chOff x="1866113" y="1719795"/>
              <a:chExt cx="261905" cy="261905"/>
            </a:xfrm>
            <a:solidFill>
              <a:srgbClr val="860000"/>
            </a:solidFill>
          </p:grpSpPr>
          <p:cxnSp>
            <p:nvCxnSpPr>
              <p:cNvPr id="785" name="Gerade Verbindung 784"/>
              <p:cNvCxnSpPr>
                <a:stCxn id="786" idx="1"/>
                <a:endCxn id="787" idx="3"/>
              </p:cNvCxnSpPr>
              <p:nvPr/>
            </p:nvCxnSpPr>
            <p:spPr>
              <a:xfrm flipV="1">
                <a:off x="1927576" y="1781258"/>
                <a:ext cx="138979" cy="138979"/>
              </a:xfrm>
              <a:prstGeom prst="line">
                <a:avLst/>
              </a:prstGeom>
              <a:grpFill/>
              <a:ln w="38100">
                <a:solidFill>
                  <a:srgbClr val="86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6" name="Ellipse 785"/>
              <p:cNvSpPr/>
              <p:nvPr/>
            </p:nvSpPr>
            <p:spPr>
              <a:xfrm rot="5400000">
                <a:off x="1866113" y="1909692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7" name="Ellipse 786"/>
              <p:cNvSpPr/>
              <p:nvPr/>
            </p:nvSpPr>
            <p:spPr>
              <a:xfrm>
                <a:off x="2056010" y="1719795"/>
                <a:ext cx="72008" cy="72008"/>
              </a:xfrm>
              <a:prstGeom prst="ellipse">
                <a:avLst/>
              </a:prstGeom>
              <a:grpFill/>
              <a:ln w="38100">
                <a:solidFill>
                  <a:srgbClr val="8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771" name="Ellipse 770"/>
            <p:cNvSpPr/>
            <p:nvPr/>
          </p:nvSpPr>
          <p:spPr>
            <a:xfrm rot="5400000">
              <a:off x="1856268" y="3595507"/>
              <a:ext cx="72008" cy="72008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72" name="Gruppieren 771"/>
            <p:cNvGrpSpPr/>
            <p:nvPr/>
          </p:nvGrpSpPr>
          <p:grpSpPr>
            <a:xfrm>
              <a:off x="2624519" y="1901652"/>
              <a:ext cx="81853" cy="1757823"/>
              <a:chOff x="2246607" y="1901652"/>
              <a:chExt cx="81853" cy="1757823"/>
            </a:xfrm>
          </p:grpSpPr>
          <p:sp>
            <p:nvSpPr>
              <p:cNvPr id="782" name="Ellipse 781"/>
              <p:cNvSpPr/>
              <p:nvPr/>
            </p:nvSpPr>
            <p:spPr>
              <a:xfrm rot="5400000">
                <a:off x="2256452" y="1901652"/>
                <a:ext cx="72008" cy="72008"/>
              </a:xfrm>
              <a:prstGeom prst="ellipse">
                <a:avLst/>
              </a:prstGeom>
              <a:solidFill>
                <a:srgbClr val="006600"/>
              </a:solidFill>
              <a:ln w="381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3" name="Ellipse 782"/>
              <p:cNvSpPr/>
              <p:nvPr/>
            </p:nvSpPr>
            <p:spPr>
              <a:xfrm rot="5400000">
                <a:off x="2246607" y="3587467"/>
                <a:ext cx="72008" cy="72008"/>
              </a:xfrm>
              <a:prstGeom prst="ellipse">
                <a:avLst/>
              </a:prstGeom>
              <a:solidFill>
                <a:srgbClr val="006600"/>
              </a:solidFill>
              <a:ln w="3810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84" name="Gerade Verbindung 783"/>
              <p:cNvCxnSpPr/>
              <p:nvPr/>
            </p:nvCxnSpPr>
            <p:spPr>
              <a:xfrm flipH="1">
                <a:off x="2287838" y="1973660"/>
                <a:ext cx="1" cy="1620000"/>
              </a:xfrm>
              <a:prstGeom prst="line">
                <a:avLst/>
              </a:prstGeom>
              <a:solidFill>
                <a:srgbClr val="006600"/>
              </a:solidFill>
              <a:ln w="38100">
                <a:solidFill>
                  <a:srgbClr val="0066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3" name="Ellipse 772"/>
            <p:cNvSpPr/>
            <p:nvPr/>
          </p:nvSpPr>
          <p:spPr>
            <a:xfrm>
              <a:off x="2060391" y="2479785"/>
              <a:ext cx="72008" cy="72008"/>
            </a:xfrm>
            <a:prstGeom prst="ellipse">
              <a:avLst/>
            </a:prstGeom>
            <a:solidFill>
              <a:srgbClr val="CC00FF"/>
            </a:solidFill>
            <a:ln w="3810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74" name="Gruppieren 773"/>
            <p:cNvGrpSpPr/>
            <p:nvPr/>
          </p:nvGrpSpPr>
          <p:grpSpPr>
            <a:xfrm>
              <a:off x="2066555" y="1914994"/>
              <a:ext cx="254358" cy="248563"/>
              <a:chOff x="2066555" y="1914994"/>
              <a:chExt cx="254358" cy="248563"/>
            </a:xfrm>
          </p:grpSpPr>
          <p:sp>
            <p:nvSpPr>
              <p:cNvPr id="779" name="Ellipse 778"/>
              <p:cNvSpPr/>
              <p:nvPr/>
            </p:nvSpPr>
            <p:spPr>
              <a:xfrm>
                <a:off x="2066555" y="2091549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0" name="Ellipse 779"/>
              <p:cNvSpPr/>
              <p:nvPr/>
            </p:nvSpPr>
            <p:spPr>
              <a:xfrm rot="5400000">
                <a:off x="2248905" y="1914994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81" name="Gerade Verbindung 780"/>
              <p:cNvCxnSpPr>
                <a:stCxn id="780" idx="5"/>
                <a:endCxn id="779" idx="7"/>
              </p:cNvCxnSpPr>
              <p:nvPr/>
            </p:nvCxnSpPr>
            <p:spPr>
              <a:xfrm flipH="1">
                <a:off x="2128018" y="1976457"/>
                <a:ext cx="131432" cy="125637"/>
              </a:xfrm>
              <a:prstGeom prst="line">
                <a:avLst/>
              </a:prstGeom>
              <a:solidFill>
                <a:srgbClr val="92D050"/>
              </a:solidFill>
              <a:ln w="381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5" name="Ellipse 774"/>
            <p:cNvSpPr/>
            <p:nvPr/>
          </p:nvSpPr>
          <p:spPr>
            <a:xfrm rot="5400000">
              <a:off x="2239060" y="3601557"/>
              <a:ext cx="72008" cy="720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6" name="Ellipse 775"/>
            <p:cNvSpPr/>
            <p:nvPr/>
          </p:nvSpPr>
          <p:spPr>
            <a:xfrm>
              <a:off x="2045345" y="3028300"/>
              <a:ext cx="72008" cy="72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7" name="Ellipse 776"/>
            <p:cNvSpPr/>
            <p:nvPr/>
          </p:nvSpPr>
          <p:spPr>
            <a:xfrm>
              <a:off x="2050719" y="3399191"/>
              <a:ext cx="72008" cy="72008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8" name="Ellipse 777"/>
            <p:cNvSpPr/>
            <p:nvPr/>
          </p:nvSpPr>
          <p:spPr>
            <a:xfrm>
              <a:off x="2044646" y="3785404"/>
              <a:ext cx="72008" cy="72008"/>
            </a:xfrm>
            <a:prstGeom prst="ellipse">
              <a:avLst/>
            </a:prstGeom>
            <a:solidFill>
              <a:srgbClr val="0039AC"/>
            </a:solidFill>
            <a:ln w="38100">
              <a:solidFill>
                <a:srgbClr val="003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15554"/>
            <a:ext cx="1882155" cy="20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89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2" y="3224927"/>
            <a:ext cx="5872109" cy="269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4" y="3224846"/>
            <a:ext cx="5834545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Objective</a:t>
            </a:r>
            <a:r>
              <a:rPr lang="de-DE" dirty="0" smtClean="0"/>
              <a:t>: Maximal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downlink</a:t>
            </a:r>
            <a:endParaRPr lang="de-DE" dirty="0" smtClean="0"/>
          </a:p>
          <a:p>
            <a:r>
              <a:rPr lang="de-DE" dirty="0" err="1" smtClean="0"/>
              <a:t>Constraints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Battery</a:t>
            </a:r>
            <a:endParaRPr lang="de-DE" dirty="0" smtClean="0"/>
          </a:p>
          <a:p>
            <a:pPr lvl="1"/>
            <a:r>
              <a:rPr lang="de-DE" dirty="0" smtClean="0"/>
              <a:t>Experiment (</a:t>
            </a:r>
            <a:r>
              <a:rPr lang="de-DE" dirty="0" err="1" smtClean="0"/>
              <a:t>Obtain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)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 – </a:t>
            </a:r>
            <a:r>
              <a:rPr lang="de-DE" dirty="0" err="1"/>
              <a:t>Applicability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satellite</a:t>
            </a:r>
            <a:r>
              <a:rPr lang="de-DE" dirty="0"/>
              <a:t> </a:t>
            </a:r>
            <a:r>
              <a:rPr lang="de-DE" dirty="0" err="1"/>
              <a:t>scheduding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19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7708"/>
            <a:ext cx="3530742" cy="112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6440201" y="4293096"/>
            <a:ext cx="2499674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err="1" smtClean="0">
                <a:solidFill>
                  <a:schemeClr val="bg1">
                    <a:lumMod val="65000"/>
                  </a:schemeClr>
                </a:solidFill>
              </a:rPr>
              <a:t>Schaus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et. al. 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A Continuous Verification Process in Concurrent 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</a:rPr>
              <a:t>Engineering.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 AIAA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Space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837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Introduction to Adiabatic Quantum Computing</a:t>
            </a:r>
          </a:p>
          <a:p>
            <a:r>
              <a:rPr lang="en-GB" dirty="0" smtClean="0"/>
              <a:t>Hardware limitations</a:t>
            </a:r>
          </a:p>
          <a:p>
            <a:r>
              <a:rPr lang="de-DE" dirty="0" err="1" smtClean="0"/>
              <a:t>Application</a:t>
            </a:r>
            <a:r>
              <a:rPr lang="de-DE" dirty="0" smtClean="0"/>
              <a:t>: Clique Problem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84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converted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QUBO?</a:t>
            </a:r>
          </a:p>
          <a:p>
            <a:r>
              <a:rPr lang="de-DE" dirty="0" smtClean="0"/>
              <a:t>Combine </a:t>
            </a:r>
            <a:r>
              <a:rPr lang="de-DE" dirty="0" err="1" smtClean="0"/>
              <a:t>conventional</a:t>
            </a:r>
            <a:r>
              <a:rPr lang="de-DE" dirty="0" smtClean="0"/>
              <a:t> </a:t>
            </a:r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AQC (hybrid </a:t>
            </a:r>
            <a:r>
              <a:rPr lang="de-DE" dirty="0" err="1" smtClean="0"/>
              <a:t>approach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Investigate</a:t>
            </a:r>
            <a:r>
              <a:rPr lang="de-DE" dirty="0" smtClean="0"/>
              <a:t> </a:t>
            </a:r>
            <a:r>
              <a:rPr lang="de-DE" dirty="0" err="1" smtClean="0"/>
              <a:t>scaling</a:t>
            </a:r>
            <a:r>
              <a:rPr lang="de-DE" dirty="0" smtClean="0"/>
              <a:t> </a:t>
            </a:r>
            <a:r>
              <a:rPr lang="de-DE" dirty="0" err="1" smtClean="0"/>
              <a:t>behaviour</a:t>
            </a:r>
            <a:endParaRPr lang="de-DE" dirty="0" smtClean="0"/>
          </a:p>
          <a:p>
            <a:endParaRPr lang="de-DE" dirty="0" smtClean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35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Device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company</a:t>
            </a:r>
            <a:r>
              <a:rPr lang="de-DE" dirty="0"/>
              <a:t> D-Wave Systems </a:t>
            </a:r>
            <a:r>
              <a:rPr lang="de-DE" dirty="0" err="1"/>
              <a:t>commercially</a:t>
            </a:r>
            <a:r>
              <a:rPr lang="de-DE" dirty="0"/>
              <a:t> </a:t>
            </a:r>
            <a:r>
              <a:rPr lang="de-DE" dirty="0" err="1" smtClean="0"/>
              <a:t>available</a:t>
            </a:r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simulator</a:t>
            </a:r>
            <a:r>
              <a:rPr lang="de-DE" dirty="0" smtClean="0"/>
              <a:t> / </a:t>
            </a:r>
            <a:r>
              <a:rPr lang="de-DE" dirty="0" err="1" smtClean="0"/>
              <a:t>programming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platzhalter 1"/>
              <p:cNvSpPr txBox="1">
                <a:spLocks/>
              </p:cNvSpPr>
              <p:nvPr/>
            </p:nvSpPr>
            <p:spPr bwMode="auto">
              <a:xfrm>
                <a:off x="486000" y="1591199"/>
                <a:ext cx="8172000" cy="433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0000" indent="-180000" algn="l" defTabSz="914400" rtl="0" eaLnBrk="1" latinLnBrk="0" hangingPunct="1">
                  <a:spcBef>
                    <a:spcPts val="300"/>
                  </a:spcBef>
                  <a:spcAft>
                    <a:spcPts val="0"/>
                  </a:spcAft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6264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0764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5228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969200" indent="-180000" algn="l" defTabSz="914400" rtl="0" eaLnBrk="1" latinLnBrk="0" hangingPunct="1">
                  <a:spcBef>
                    <a:spcPts val="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dirty="0" smtClean="0"/>
                  <a:t>Solver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Quadratic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Unconstraind</a:t>
                </a:r>
                <a:r>
                  <a:rPr lang="de-DE" dirty="0" smtClean="0"/>
                  <a:t> Binary </a:t>
                </a:r>
                <a:r>
                  <a:rPr lang="de-DE" dirty="0" err="1" smtClean="0"/>
                  <a:t>Optimisation</a:t>
                </a:r>
                <a:r>
                  <a:rPr lang="de-DE" dirty="0" smtClean="0"/>
                  <a:t> Problems (QUBOs)</a:t>
                </a:r>
              </a:p>
              <a:p>
                <a:endParaRPr lang="de-DE" dirty="0" smtClean="0"/>
              </a:p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/>
                      </a:rPr>
                      <m:t>𝐸</m:t>
                    </m:r>
                    <m:r>
                      <a:rPr lang="de-DE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000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sz="2000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DE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20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0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sz="2000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DE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de-DE" sz="2000" i="1">
                            <a:latin typeface="Cambria Math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sz="20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sz="2000" dirty="0"/>
                  <a:t>      </a:t>
                </a:r>
                <a:r>
                  <a:rPr lang="de-DE" sz="200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sz="20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200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,1</m:t>
                        </m:r>
                      </m:e>
                    </m:d>
                  </m:oMath>
                </a14:m>
                <a:endParaRPr lang="en-GB" sz="20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0" name="Textplatzhalt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0" y="1591199"/>
                <a:ext cx="8172000" cy="4338000"/>
              </a:xfrm>
              <a:prstGeom prst="rect">
                <a:avLst/>
              </a:prstGeom>
              <a:blipFill rotWithShape="1">
                <a:blip r:embed="rId2"/>
                <a:stretch>
                  <a:fillRect l="-1642" t="-16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Adiabatic</a:t>
            </a:r>
            <a:r>
              <a:rPr lang="de-DE" dirty="0" smtClean="0"/>
              <a:t> Quantum Computer?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pic>
        <p:nvPicPr>
          <p:cNvPr id="6" name="Picture 2" descr="H:\Dokumente\Vorträge\20150505_QuantumComputing_HPCNWorkshop\d_wave_one_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27" y="4332960"/>
            <a:ext cx="1639838" cy="18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8920"/>
            <a:ext cx="3744416" cy="2501041"/>
          </a:xfrm>
          <a:prstGeom prst="rect">
            <a:avLst/>
          </a:prstGeom>
        </p:spPr>
      </p:pic>
      <p:sp>
        <p:nvSpPr>
          <p:cNvPr id="32" name="Rechteck 31"/>
          <p:cNvSpPr/>
          <p:nvPr/>
        </p:nvSpPr>
        <p:spPr>
          <a:xfrm>
            <a:off x="4760035" y="4869160"/>
            <a:ext cx="21162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Source: D-Wave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Sys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5868232" y="3048759"/>
                <a:ext cx="6045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∈ </m:t>
                      </m:r>
                    </m:oMath>
                  </m:oMathPara>
                </a14:m>
                <a:endParaRPr lang="de-DE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232" y="3048759"/>
                <a:ext cx="604524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8081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feld 33"/>
          <p:cNvSpPr txBox="1"/>
          <p:nvPr/>
        </p:nvSpPr>
        <p:spPr>
          <a:xfrm>
            <a:off x="6779805" y="3048757"/>
            <a:ext cx="164147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On-site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strength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5868144" y="3489727"/>
                <a:ext cx="551626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itchFamily="34" charset="0"/>
                            </a:rPr>
                            <m:t>𝐽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itchFamily="34" charset="0"/>
                            </a:rPr>
                            <m:t>𝑖𝑗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∈ </m:t>
                      </m:r>
                    </m:oMath>
                  </m:oMathPara>
                </a14:m>
                <a:endParaRPr lang="de-DE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489727"/>
                <a:ext cx="551626" cy="299313"/>
              </a:xfrm>
              <a:prstGeom prst="rect">
                <a:avLst/>
              </a:prstGeom>
              <a:blipFill rotWithShape="1">
                <a:blip r:embed="rId6"/>
                <a:stretch>
                  <a:fillRect l="-12222" b="-2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feld 35"/>
          <p:cNvSpPr txBox="1"/>
          <p:nvPr/>
        </p:nvSpPr>
        <p:spPr>
          <a:xfrm>
            <a:off x="6779805" y="3489725"/>
            <a:ext cx="91050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Coupling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6" t="41517" r="16891" b="41379"/>
          <a:stretch/>
        </p:blipFill>
        <p:spPr bwMode="auto">
          <a:xfrm>
            <a:off x="6419765" y="3048758"/>
            <a:ext cx="268456" cy="2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6" t="41517" r="16891" b="41379"/>
          <a:stretch/>
        </p:blipFill>
        <p:spPr bwMode="auto">
          <a:xfrm>
            <a:off x="6417715" y="3489726"/>
            <a:ext cx="290082" cy="29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9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platzhalter 1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GB" dirty="0" smtClean="0"/>
                  <a:t>Eigenvalue equation determines physical state of a system</a:t>
                </a:r>
              </a:p>
              <a:p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en-GB" sz="2000" b="0" i="1" smtClean="0">
                          <a:latin typeface="Cambria Math"/>
                        </a:rPr>
                        <m:t> |</m:t>
                      </m:r>
                      <m:d>
                        <m:dPr>
                          <m:begChr m:val=""/>
                          <m:endChr m:val="⟩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000" i="1">
                          <a:latin typeface="Cambria Math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 smtClean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446400" lvl="1" indent="0">
                  <a:buNone/>
                </a:pPr>
                <a:r>
                  <a:rPr lang="en-GB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is the energy of the state</a:t>
                </a:r>
                <a:r>
                  <a:rPr lang="en-GB" dirty="0"/>
                  <a:t> </a:t>
                </a:r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Hilbert space</a:t>
                </a:r>
                <a:r>
                  <a:rPr lang="en-GB" dirty="0"/>
                  <a:t> </a:t>
                </a:r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GB" dirty="0" smtClean="0"/>
                  <a:t> is the     Hamilton operator.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 smtClean="0"/>
                  <a:t>Discrete Eigenvalues lead to quantised energy levels.</a:t>
                </a:r>
                <a:endParaRPr lang="en-GB" dirty="0"/>
              </a:p>
            </p:txBody>
          </p:sp>
        </mc:Choice>
        <mc:Fallback xmlns="">
          <p:sp>
            <p:nvSpPr>
              <p:cNvPr id="2" name="Text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1">
                <a:blip r:embed="rId3"/>
                <a:stretch>
                  <a:fillRect l="-1642" t="-1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Quantum </a:t>
            </a:r>
            <a:r>
              <a:rPr lang="de-DE" dirty="0" err="1" smtClean="0"/>
              <a:t>physics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77072"/>
            <a:ext cx="1686786" cy="179573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 rot="16200000">
            <a:off x="1227644" y="4836439"/>
            <a:ext cx="7950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563888" y="5092023"/>
                <a:ext cx="3033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cs typeface="Arial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092023"/>
                <a:ext cx="303353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18367" r="-6122" b="-173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563888" y="5595807"/>
                <a:ext cx="2980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cs typeface="Arial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595807"/>
                <a:ext cx="298030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18367" r="-4082" b="-1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563888" y="4736177"/>
                <a:ext cx="3033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cs typeface="Arial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736177"/>
                <a:ext cx="303353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18367" r="-6122" b="-1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 rot="16200000">
            <a:off x="3494177" y="4438894"/>
            <a:ext cx="2308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742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platzhalter 1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de-DE" dirty="0" smtClean="0"/>
                  <a:t> </a:t>
                </a:r>
                <a:r>
                  <a:rPr lang="de-DE" dirty="0" err="1" smtClean="0"/>
                  <a:t>Let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system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in a </a:t>
                </a:r>
                <a:r>
                  <a:rPr lang="de-DE" dirty="0" err="1" smtClean="0"/>
                  <a:t>superposition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energy</a:t>
                </a:r>
                <a:r>
                  <a:rPr lang="de-DE" dirty="0" smtClean="0"/>
                  <a:t> Eigen </a:t>
                </a:r>
                <a:r>
                  <a:rPr lang="de-DE" dirty="0" err="1" smtClean="0"/>
                  <a:t>states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𝜒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0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2000" dirty="0" smtClean="0"/>
              </a:p>
              <a:p>
                <a:pPr marL="0" indent="0">
                  <a:buNone/>
                </a:pPr>
                <a:endParaRPr lang="de-DE" sz="2000" dirty="0"/>
              </a:p>
              <a:p>
                <a:r>
                  <a:rPr lang="de-DE" sz="2000" dirty="0" smtClean="0"/>
                  <a:t>Measurement </a:t>
                </a:r>
                <a:r>
                  <a:rPr lang="de-DE" sz="2000" dirty="0" err="1" smtClean="0"/>
                  <a:t>of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energy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sz="2000" dirty="0" smtClean="0"/>
                  <a:t> </a:t>
                </a:r>
                <a:r>
                  <a:rPr lang="de-DE" sz="2000" dirty="0" err="1" smtClean="0"/>
                  <a:t>changes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state</a:t>
                </a:r>
                <a:endParaRPr lang="en-GB" sz="2000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</a:rPr>
                            <m:t>𝜒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→</m:t>
                      </m:r>
                      <m:d>
                        <m:dPr>
                          <m:begChr m:val="|"/>
                          <m:endChr m:val="〉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〈"/>
                          <m:endChr m:val="|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de-DE" b="0" i="1" smtClean="0"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</a:rPr>
                        <m:t>|</m:t>
                      </m:r>
                      <m:r>
                        <a:rPr lang="de-DE" b="0" i="1" smtClean="0">
                          <a:latin typeface="Cambria Math"/>
                        </a:rPr>
                        <m:t>𝜒</m:t>
                      </m:r>
                      <m:r>
                        <a:rPr lang="de-DE" b="0" i="1" smtClean="0">
                          <a:latin typeface="Cambria Math"/>
                        </a:rPr>
                        <m:t>〉=</m:t>
                      </m:r>
                      <m:sSub>
                        <m:sSubPr>
                          <m:ctrlPr>
                            <a:rPr lang="en-GB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 |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r>
                  <a:rPr lang="de-DE" dirty="0" err="1" smtClean="0"/>
                  <a:t>Probability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dirty="0" smtClean="0">
                            <a:latin typeface="Cambria Math"/>
                          </a:rPr>
                          <m:t>j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measure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〉</m:t>
                    </m:r>
                  </m:oMath>
                </a14:m>
                <a:r>
                  <a:rPr lang="en-GB" dirty="0" smtClean="0"/>
                  <a:t> 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dirty="0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/>
                          </a:rPr>
                          <m:t>=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Text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1">
                <a:blip r:embed="rId3"/>
                <a:stretch>
                  <a:fillRect l="-1791" t="-11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in Quantum </a:t>
            </a:r>
            <a:r>
              <a:rPr lang="de-DE" dirty="0" err="1" smtClean="0"/>
              <a:t>physics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88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Adiabatic</a:t>
            </a:r>
            <a:r>
              <a:rPr lang="de-DE" dirty="0" smtClean="0"/>
              <a:t> Quantum Computer –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?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73" y="2263303"/>
            <a:ext cx="5669269" cy="3731776"/>
          </a:xfrm>
          <a:prstGeom prst="rect">
            <a:avLst/>
          </a:prstGeom>
        </p:spPr>
      </p:pic>
      <p:sp>
        <p:nvSpPr>
          <p:cNvPr id="7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r>
              <a:rPr lang="de-DE" dirty="0" err="1" smtClean="0"/>
              <a:t>Encode</a:t>
            </a:r>
            <a:r>
              <a:rPr lang="de-DE" dirty="0" smtClean="0"/>
              <a:t> </a:t>
            </a:r>
            <a:r>
              <a:rPr lang="de-DE" dirty="0" err="1" smtClean="0"/>
              <a:t>objective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in </a:t>
            </a:r>
            <a:r>
              <a:rPr lang="de-DE" dirty="0" err="1" smtClean="0"/>
              <a:t>ground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quantum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r>
              <a:rPr lang="de-DE" dirty="0" smtClean="0"/>
              <a:t>Initial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groundstate</a:t>
            </a:r>
            <a:r>
              <a:rPr lang="de-DE" dirty="0" smtClean="0"/>
              <a:t> simple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implementable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242328" y="3416392"/>
            <a:ext cx="276999" cy="730969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Energy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78674" y="5247048"/>
            <a:ext cx="13336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Initial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system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39241" y="5249522"/>
            <a:ext cx="12952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Final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system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236930" y="5905430"/>
            <a:ext cx="504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756029" y="2365458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levels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139952" y="4767305"/>
            <a:ext cx="144911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Fast 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transition</a:t>
            </a:r>
            <a:endParaRPr lang="de-DE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419872" y="2780928"/>
            <a:ext cx="2808312" cy="246859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0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Adiabatic</a:t>
            </a:r>
            <a:r>
              <a:rPr lang="de-DE" dirty="0"/>
              <a:t> Quantum Computer –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73" y="2263303"/>
            <a:ext cx="5669269" cy="3731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platzhalter 1"/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486000" y="1591199"/>
                <a:ext cx="8172000" cy="4338000"/>
              </a:xfrm>
            </p:spPr>
            <p:txBody>
              <a:bodyPr/>
              <a:lstStyle/>
              <a:p>
                <a:r>
                  <a:rPr lang="de-DE" dirty="0" err="1" smtClean="0"/>
                  <a:t>Sufficiently</a:t>
                </a:r>
                <a:r>
                  <a:rPr lang="de-DE" dirty="0" smtClean="0"/>
                  <a:t> </a:t>
                </a:r>
                <a:r>
                  <a:rPr lang="de-DE" i="1" dirty="0" err="1" smtClean="0"/>
                  <a:t>slow</a:t>
                </a:r>
                <a:r>
                  <a:rPr lang="de-DE" i="1" dirty="0" smtClean="0"/>
                  <a:t> (</a:t>
                </a:r>
                <a:r>
                  <a:rPr lang="de-DE" i="1" dirty="0" err="1" smtClean="0"/>
                  <a:t>adiabatic</a:t>
                </a:r>
                <a:r>
                  <a:rPr lang="de-DE" i="1" dirty="0" smtClean="0"/>
                  <a:t>) </a:t>
                </a:r>
                <a:r>
                  <a:rPr lang="de-DE" dirty="0" err="1" smtClean="0"/>
                  <a:t>transition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final </a:t>
                </a:r>
                <a:r>
                  <a:rPr lang="de-DE" dirty="0" err="1" smtClean="0"/>
                  <a:t>system</a:t>
                </a:r>
                <a:endParaRPr lang="de-DE" dirty="0" smtClean="0"/>
              </a:p>
              <a:p>
                <a:r>
                  <a:rPr lang="de-DE" dirty="0" err="1" smtClean="0"/>
                  <a:t>Lowest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energy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gap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Δ</m:t>
                    </m:r>
                    <m:r>
                      <a:rPr lang="de-DE" b="0" i="1" smtClean="0">
                        <a:latin typeface="Cambria Math"/>
                      </a:rPr>
                      <m:t>𝐸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err="1" smtClean="0"/>
                  <a:t>determines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runtime</a:t>
                </a:r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7" name="Text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486000" y="1591199"/>
                <a:ext cx="8172000" cy="4338000"/>
              </a:xfrm>
              <a:blipFill rotWithShape="1">
                <a:blip r:embed="rId4"/>
                <a:stretch>
                  <a:fillRect l="-1642" t="-1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1242328" y="3416392"/>
            <a:ext cx="276999" cy="730969"/>
          </a:xfrm>
          <a:prstGeom prst="rect">
            <a:avLst/>
          </a:prstGeom>
          <a:noFill/>
        </p:spPr>
        <p:txBody>
          <a:bodyPr vert="vert270"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Energy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178674" y="5247048"/>
            <a:ext cx="13336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Initial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system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139241" y="5249522"/>
            <a:ext cx="12952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Final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system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236930" y="5905430"/>
            <a:ext cx="5043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756029" y="2365458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levels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151709" y="4880193"/>
            <a:ext cx="150041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Slow 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transition</a:t>
            </a:r>
            <a:endParaRPr lang="de-DE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83" y="3933056"/>
            <a:ext cx="100584" cy="4489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462995" y="3947305"/>
                <a:ext cx="6210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>
                          <a:latin typeface="Cambria Math"/>
                        </a:rPr>
                        <m:t>Δ</m:t>
                      </m:r>
                      <m:r>
                        <a:rPr lang="de-DE" sz="2000" i="1">
                          <a:latin typeface="Cambria Math"/>
                        </a:rPr>
                        <m:t>𝐸</m:t>
                      </m:r>
                      <m:r>
                        <a:rPr lang="de-DE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995" y="3947305"/>
                <a:ext cx="621067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2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sp>
        <p:nvSpPr>
          <p:cNvPr id="24" name="Titel 4"/>
          <p:cNvSpPr>
            <a:spLocks noGrp="1"/>
          </p:cNvSpPr>
          <p:nvPr>
            <p:ph type="title"/>
          </p:nvPr>
        </p:nvSpPr>
        <p:spPr>
          <a:xfrm>
            <a:off x="486000" y="648000"/>
            <a:ext cx="8172000" cy="738187"/>
          </a:xfrm>
        </p:spPr>
        <p:txBody>
          <a:bodyPr/>
          <a:lstStyle/>
          <a:p>
            <a:r>
              <a:rPr lang="de-DE" dirty="0" smtClean="0"/>
              <a:t>Quantum Bits – </a:t>
            </a:r>
            <a:r>
              <a:rPr lang="de-DE" dirty="0" err="1" smtClean="0"/>
              <a:t>Two</a:t>
            </a:r>
            <a:r>
              <a:rPr lang="de-DE" dirty="0" smtClean="0"/>
              <a:t> Level Quantum Systems</a:t>
            </a:r>
            <a:endParaRPr lang="de-DE" dirty="0"/>
          </a:p>
        </p:txBody>
      </p:sp>
      <p:sp>
        <p:nvSpPr>
          <p:cNvPr id="25" name="Textplatzhalter 13"/>
          <p:cNvSpPr>
            <a:spLocks noGrp="1"/>
          </p:cNvSpPr>
          <p:nvPr>
            <p:ph type="body" idx="13"/>
          </p:nvPr>
        </p:nvSpPr>
        <p:spPr>
          <a:xfrm>
            <a:off x="467544" y="1591200"/>
            <a:ext cx="3960000" cy="333425"/>
          </a:xfrm>
        </p:spPr>
        <p:txBody>
          <a:bodyPr/>
          <a:lstStyle/>
          <a:p>
            <a:r>
              <a:rPr lang="de-DE" sz="2000" dirty="0" err="1" smtClean="0">
                <a:solidFill>
                  <a:srgbClr val="686868"/>
                </a:solidFill>
              </a:rPr>
              <a:t>Classical</a:t>
            </a:r>
            <a:r>
              <a:rPr lang="de-DE" sz="2000" dirty="0" smtClean="0">
                <a:solidFill>
                  <a:srgbClr val="686868"/>
                </a:solidFill>
              </a:rPr>
              <a:t> </a:t>
            </a:r>
            <a:r>
              <a:rPr lang="de-DE" sz="2000" dirty="0" err="1" smtClean="0">
                <a:solidFill>
                  <a:srgbClr val="686868"/>
                </a:solidFill>
              </a:rPr>
              <a:t>bits</a:t>
            </a:r>
            <a:endParaRPr lang="de-DE" sz="2000" dirty="0">
              <a:solidFill>
                <a:srgbClr val="686868"/>
              </a:solidFill>
            </a:endParaRPr>
          </a:p>
        </p:txBody>
      </p:sp>
      <p:sp>
        <p:nvSpPr>
          <p:cNvPr id="26" name="Textplatzhalter 14"/>
          <p:cNvSpPr>
            <a:spLocks noGrp="1"/>
          </p:cNvSpPr>
          <p:nvPr>
            <p:ph type="body" idx="14"/>
          </p:nvPr>
        </p:nvSpPr>
        <p:spPr>
          <a:xfrm>
            <a:off x="3707904" y="1591200"/>
            <a:ext cx="4950096" cy="333425"/>
          </a:xfrm>
        </p:spPr>
        <p:txBody>
          <a:bodyPr/>
          <a:lstStyle/>
          <a:p>
            <a:r>
              <a:rPr lang="de-DE" sz="2000" dirty="0" err="1" smtClean="0">
                <a:solidFill>
                  <a:srgbClr val="686868"/>
                </a:solidFill>
              </a:rPr>
              <a:t>Quantumbits</a:t>
            </a:r>
            <a:r>
              <a:rPr lang="de-DE" sz="2000" dirty="0" smtClean="0">
                <a:solidFill>
                  <a:srgbClr val="686868"/>
                </a:solidFill>
              </a:rPr>
              <a:t> (Qubits)</a:t>
            </a:r>
            <a:endParaRPr lang="de-DE" sz="2000" dirty="0">
              <a:solidFill>
                <a:srgbClr val="686868"/>
              </a:solidFill>
            </a:endParaRPr>
          </a:p>
        </p:txBody>
      </p:sp>
      <p:sp>
        <p:nvSpPr>
          <p:cNvPr id="27" name="Textplatzhalter 8"/>
          <p:cNvSpPr>
            <a:spLocks noGrp="1"/>
          </p:cNvSpPr>
          <p:nvPr>
            <p:ph type="body" sz="quarter" idx="4294967295"/>
          </p:nvPr>
        </p:nvSpPr>
        <p:spPr>
          <a:xfrm>
            <a:off x="486000" y="2142000"/>
            <a:ext cx="3221904" cy="3787200"/>
          </a:xfrm>
          <a:prstGeom prst="rect">
            <a:avLst/>
          </a:prstGeom>
        </p:spPr>
        <p:txBody>
          <a:bodyPr/>
          <a:lstStyle/>
          <a:p>
            <a:r>
              <a:rPr lang="de-DE" dirty="0" err="1" smtClean="0"/>
              <a:t>Voltage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platzhalter 9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707904" y="2142000"/>
                <a:ext cx="4950096" cy="4023304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de-DE" dirty="0" smtClean="0"/>
                  <a:t>State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Superposition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„0“ und „1“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latin typeface="Cambria Math"/>
                        </a:rPr>
                        <m:t>=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𝑏</m:t>
                      </m:r>
                      <m:d>
                        <m:dPr>
                          <m:begChr m:val="|"/>
                          <m:endChr m:val="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dirty="0" smtClean="0"/>
              </a:p>
              <a:p>
                <a:pPr>
                  <a:lnSpc>
                    <a:spcPct val="200000"/>
                  </a:lnSpc>
                </a:pPr>
                <a:r>
                  <a:rPr lang="de-DE" dirty="0" smtClean="0"/>
                  <a:t>Measurement </a:t>
                </a:r>
                <a:r>
                  <a:rPr lang="de-DE" dirty="0" err="1" smtClean="0"/>
                  <a:t>changes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state</a:t>
                </a:r>
                <a:endParaRPr lang="de-DE" dirty="0" smtClean="0"/>
              </a:p>
              <a:p>
                <a:pPr lvl="1">
                  <a:buFont typeface="Symbol" panose="05050102010706020507" pitchFamily="18" charset="2"/>
                  <a:buChar char="®"/>
                </a:pPr>
                <a:r>
                  <a:rPr lang="de-DE" dirty="0" smtClean="0"/>
                  <a:t> </a:t>
                </a:r>
                <a:r>
                  <a:rPr lang="de-DE" dirty="0" err="1" smtClean="0"/>
                  <a:t>Observe</a:t>
                </a:r>
                <a:r>
                  <a:rPr lang="de-DE" dirty="0" smtClean="0"/>
                  <a:t> „0“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probability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sz="200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20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de-DE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sz="2000" b="0" i="1" smtClean="0"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de-DE" sz="2000" dirty="0" smtClean="0"/>
                  <a:t>  </a:t>
                </a:r>
              </a:p>
              <a:p>
                <a:pPr marL="446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/>
                          <a:ea typeface="Cambria Math"/>
                          <a:sym typeface="Symbol"/>
                        </a:rPr>
                        <m:t>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  <a:sym typeface="Symbol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de-DE" sz="2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de-DE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de-DE" sz="2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2400" dirty="0" smtClean="0"/>
              </a:p>
              <a:p>
                <a:pPr lvl="1">
                  <a:buFont typeface="Symbol" panose="05050102010706020507" pitchFamily="18" charset="2"/>
                  <a:buChar char="®"/>
                </a:pPr>
                <a:r>
                  <a:rPr lang="de-DE" dirty="0" smtClean="0"/>
                  <a:t> </a:t>
                </a:r>
                <a:r>
                  <a:rPr lang="de-DE" dirty="0" err="1" smtClean="0"/>
                  <a:t>Observe</a:t>
                </a:r>
                <a:r>
                  <a:rPr lang="de-DE" dirty="0" smtClean="0"/>
                  <a:t> „1“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probability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de-DE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sz="2000" i="1"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endParaRPr lang="de-DE" sz="2000" dirty="0" smtClean="0"/>
              </a:p>
              <a:p>
                <a:pPr marL="4464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/>
                          <a:ea typeface="Cambria Math"/>
                          <a:sym typeface="Symbol"/>
                        </a:rPr>
                        <m:t></m:t>
                      </m:r>
                      <m:r>
                        <a:rPr lang="de-DE" sz="2000" b="0" i="1" smtClean="0">
                          <a:latin typeface="Cambria Math"/>
                          <a:ea typeface="Cambria Math"/>
                          <a:sym typeface="Symbol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de-DE" sz="2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d>
                      <m:r>
                        <a:rPr lang="de-DE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de-DE" sz="2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2000" dirty="0" smtClean="0"/>
              </a:p>
              <a:p>
                <a:pPr marL="446400" lvl="1" indent="0">
                  <a:buNone/>
                </a:pPr>
                <a:endParaRPr lang="de-DE" sz="2000" dirty="0"/>
              </a:p>
              <a:p>
                <a:r>
                  <a:rPr lang="de-DE" dirty="0" smtClean="0"/>
                  <a:t>Multiple </a:t>
                </a:r>
                <a:r>
                  <a:rPr lang="de-DE" dirty="0" err="1" smtClean="0"/>
                  <a:t>Qubits</a:t>
                </a:r>
                <a:r>
                  <a:rPr lang="de-DE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𝜒</m:t>
                                </m:r>
                              </m:e>
                            </m:d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de-DE" b="0" i="0" smtClean="0">
                            <a:latin typeface="Cambria Math"/>
                            <a:ea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de-DE" dirty="0" smtClean="0"/>
                  <a:t>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𝜓</m:t>
                                </m:r>
                              </m:e>
                            </m:d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/>
                        <a:ea typeface="Cambria Math"/>
                      </a:rPr>
                      <m:t> ⨂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"/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𝜑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 b="0" i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/>
                  <a:t> </a:t>
                </a:r>
                <a:r>
                  <a:rPr lang="de-DE" dirty="0" smtClean="0"/>
                  <a:t>      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                     e.g</a:t>
                </a:r>
                <a:r>
                  <a:rPr lang="de-DE" dirty="0"/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𝜒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>
                            <a:latin typeface="Cambria Math"/>
                            <a:ea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de-DE" dirty="0"/>
                  <a:t>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  <m:sub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>
                        <a:latin typeface="Cambria Math"/>
                        <a:ea typeface="Cambria Math"/>
                      </a:rPr>
                      <m:t> ⨂</m:t>
                    </m:r>
                    <m:sSub>
                      <m:sSub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de-DE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</a:p>
              <a:p>
                <a:pPr marL="446400" lvl="1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28" name="Textplatzhalt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707904" y="2142000"/>
                <a:ext cx="4950096" cy="4023304"/>
              </a:xfrm>
              <a:prstGeom prst="rect">
                <a:avLst/>
              </a:prstGeom>
              <a:blipFill rotWithShape="1">
                <a:blip r:embed="rId3"/>
                <a:stretch>
                  <a:fillRect l="-2586" t="-1818" b="-15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pieren 28"/>
          <p:cNvGrpSpPr/>
          <p:nvPr/>
        </p:nvGrpSpPr>
        <p:grpSpPr>
          <a:xfrm>
            <a:off x="323528" y="2492897"/>
            <a:ext cx="2694407" cy="1673900"/>
            <a:chOff x="323528" y="2492897"/>
            <a:chExt cx="2694407" cy="1673900"/>
          </a:xfrm>
        </p:grpSpPr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492897"/>
              <a:ext cx="2694407" cy="1673900"/>
            </a:xfrm>
            <a:prstGeom prst="rect">
              <a:avLst/>
            </a:prstGeom>
          </p:spPr>
        </p:pic>
        <p:sp>
          <p:nvSpPr>
            <p:cNvPr id="31" name="Textfeld 30"/>
            <p:cNvSpPr txBox="1"/>
            <p:nvPr/>
          </p:nvSpPr>
          <p:spPr>
            <a:xfrm>
              <a:off x="2843808" y="2681734"/>
              <a:ext cx="12106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843808" y="3748114"/>
              <a:ext cx="12106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0</a:t>
              </a:r>
              <a:endParaRPr lang="de-DE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54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Adiabatic</a:t>
            </a:r>
            <a:r>
              <a:rPr lang="de-DE" dirty="0" smtClean="0"/>
              <a:t> </a:t>
            </a:r>
            <a:r>
              <a:rPr lang="de-DE" dirty="0" err="1" smtClean="0"/>
              <a:t>Optimisation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rocedure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Discrete optimisation problems on an adiabatic quantum computer &gt; T. Stollenwerk, E. Lobe, A. Tröltzsch &gt; 16.6.2015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539552" y="1700808"/>
            <a:ext cx="3016284" cy="2500004"/>
            <a:chOff x="467624" y="1988840"/>
            <a:chExt cx="3299039" cy="2734362"/>
          </a:xfrm>
        </p:grpSpPr>
        <p:grpSp>
          <p:nvGrpSpPr>
            <p:cNvPr id="6" name="Gruppieren 5"/>
            <p:cNvGrpSpPr>
              <a:grpSpLocks noChangeAspect="1"/>
            </p:cNvGrpSpPr>
            <p:nvPr/>
          </p:nvGrpSpPr>
          <p:grpSpPr>
            <a:xfrm>
              <a:off x="467624" y="1988840"/>
              <a:ext cx="3252799" cy="2192529"/>
              <a:chOff x="899592" y="1697231"/>
              <a:chExt cx="4066414" cy="2740941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1134637" y="1767299"/>
                <a:ext cx="629051" cy="629234"/>
                <a:chOff x="1134637" y="1767299"/>
                <a:chExt cx="629051" cy="629234"/>
              </a:xfrm>
            </p:grpSpPr>
            <p:sp>
              <p:nvSpPr>
                <p:cNvPr id="33" name="Ellipse 32"/>
                <p:cNvSpPr>
                  <a:spLocks noChangeAspect="1"/>
                </p:cNvSpPr>
                <p:nvPr/>
              </p:nvSpPr>
              <p:spPr>
                <a:xfrm>
                  <a:off x="1134637" y="1767299"/>
                  <a:ext cx="629051" cy="629234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0</a:t>
                  </a:r>
                </a:p>
                <a:p>
                  <a:pPr algn="r"/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 </a:t>
                  </a:r>
                </a:p>
              </p:txBody>
            </p:sp>
            <p:cxnSp>
              <p:nvCxnSpPr>
                <p:cNvPr id="34" name="Gerade Verbindung 33"/>
                <p:cNvCxnSpPr>
                  <a:stCxn id="33" idx="7"/>
                  <a:endCxn id="33" idx="3"/>
                </p:cNvCxnSpPr>
                <p:nvPr/>
              </p:nvCxnSpPr>
              <p:spPr>
                <a:xfrm flipH="1">
                  <a:off x="1226759" y="1859448"/>
                  <a:ext cx="444808" cy="4449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uppieren 8"/>
              <p:cNvGrpSpPr/>
              <p:nvPr/>
            </p:nvGrpSpPr>
            <p:grpSpPr>
              <a:xfrm>
                <a:off x="3707904" y="1697231"/>
                <a:ext cx="629051" cy="629234"/>
                <a:chOff x="1134637" y="1767299"/>
                <a:chExt cx="629051" cy="629234"/>
              </a:xfrm>
            </p:grpSpPr>
            <p:sp>
              <p:nvSpPr>
                <p:cNvPr id="31" name="Ellipse 30"/>
                <p:cNvSpPr>
                  <a:spLocks noChangeAspect="1"/>
                </p:cNvSpPr>
                <p:nvPr/>
              </p:nvSpPr>
              <p:spPr>
                <a:xfrm>
                  <a:off x="1134637" y="1767299"/>
                  <a:ext cx="629051" cy="629234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0</a:t>
                  </a:r>
                </a:p>
                <a:p>
                  <a:pPr algn="r"/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 </a:t>
                  </a:r>
                </a:p>
              </p:txBody>
            </p:sp>
            <p:cxnSp>
              <p:nvCxnSpPr>
                <p:cNvPr id="32" name="Gerade Verbindung 31"/>
                <p:cNvCxnSpPr>
                  <a:stCxn id="31" idx="7"/>
                  <a:endCxn id="31" idx="3"/>
                </p:cNvCxnSpPr>
                <p:nvPr/>
              </p:nvCxnSpPr>
              <p:spPr>
                <a:xfrm flipH="1">
                  <a:off x="1226759" y="1859448"/>
                  <a:ext cx="444807" cy="4449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uppieren 9"/>
              <p:cNvGrpSpPr/>
              <p:nvPr/>
            </p:nvGrpSpPr>
            <p:grpSpPr>
              <a:xfrm>
                <a:off x="2411760" y="2630147"/>
                <a:ext cx="629051" cy="629234"/>
                <a:chOff x="1134637" y="1767299"/>
                <a:chExt cx="629051" cy="629234"/>
              </a:xfrm>
            </p:grpSpPr>
            <p:sp>
              <p:nvSpPr>
                <p:cNvPr id="29" name="Ellipse 28"/>
                <p:cNvSpPr>
                  <a:spLocks noChangeAspect="1"/>
                </p:cNvSpPr>
                <p:nvPr/>
              </p:nvSpPr>
              <p:spPr>
                <a:xfrm>
                  <a:off x="1134637" y="1767299"/>
                  <a:ext cx="629051" cy="629234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0</a:t>
                  </a:r>
                </a:p>
                <a:p>
                  <a:pPr algn="r"/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 </a:t>
                  </a:r>
                </a:p>
              </p:txBody>
            </p:sp>
            <p:cxnSp>
              <p:nvCxnSpPr>
                <p:cNvPr id="30" name="Gerade Verbindung 29"/>
                <p:cNvCxnSpPr>
                  <a:stCxn id="29" idx="7"/>
                  <a:endCxn id="29" idx="3"/>
                </p:cNvCxnSpPr>
                <p:nvPr/>
              </p:nvCxnSpPr>
              <p:spPr>
                <a:xfrm flipH="1">
                  <a:off x="1226759" y="1859448"/>
                  <a:ext cx="444807" cy="4449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uppieren 10"/>
              <p:cNvGrpSpPr/>
              <p:nvPr/>
            </p:nvGrpSpPr>
            <p:grpSpPr>
              <a:xfrm>
                <a:off x="899592" y="3630397"/>
                <a:ext cx="629051" cy="629234"/>
                <a:chOff x="1134637" y="1767299"/>
                <a:chExt cx="629051" cy="629234"/>
              </a:xfrm>
            </p:grpSpPr>
            <p:sp>
              <p:nvSpPr>
                <p:cNvPr id="27" name="Ellipse 26"/>
                <p:cNvSpPr>
                  <a:spLocks noChangeAspect="1"/>
                </p:cNvSpPr>
                <p:nvPr/>
              </p:nvSpPr>
              <p:spPr>
                <a:xfrm>
                  <a:off x="1134637" y="1767299"/>
                  <a:ext cx="629051" cy="629234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0</a:t>
                  </a:r>
                </a:p>
                <a:p>
                  <a:pPr algn="r"/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 </a:t>
                  </a:r>
                </a:p>
              </p:txBody>
            </p:sp>
            <p:cxnSp>
              <p:nvCxnSpPr>
                <p:cNvPr id="28" name="Gerade Verbindung 27"/>
                <p:cNvCxnSpPr>
                  <a:stCxn id="27" idx="7"/>
                  <a:endCxn id="27" idx="3"/>
                </p:cNvCxnSpPr>
                <p:nvPr/>
              </p:nvCxnSpPr>
              <p:spPr>
                <a:xfrm flipH="1">
                  <a:off x="1226759" y="1859448"/>
                  <a:ext cx="444807" cy="4449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uppieren 11"/>
              <p:cNvGrpSpPr/>
              <p:nvPr/>
            </p:nvGrpSpPr>
            <p:grpSpPr>
              <a:xfrm>
                <a:off x="3047223" y="3808938"/>
                <a:ext cx="629051" cy="629234"/>
                <a:chOff x="1134637" y="1767299"/>
                <a:chExt cx="629051" cy="629234"/>
              </a:xfrm>
            </p:grpSpPr>
            <p:sp>
              <p:nvSpPr>
                <p:cNvPr id="25" name="Ellipse 24"/>
                <p:cNvSpPr>
                  <a:spLocks noChangeAspect="1"/>
                </p:cNvSpPr>
                <p:nvPr/>
              </p:nvSpPr>
              <p:spPr>
                <a:xfrm>
                  <a:off x="1134637" y="1767299"/>
                  <a:ext cx="629051" cy="629234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0</a:t>
                  </a:r>
                </a:p>
                <a:p>
                  <a:pPr algn="r"/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 </a:t>
                  </a:r>
                </a:p>
              </p:txBody>
            </p:sp>
            <p:cxnSp>
              <p:nvCxnSpPr>
                <p:cNvPr id="26" name="Gerade Verbindung 25"/>
                <p:cNvCxnSpPr>
                  <a:stCxn id="25" idx="7"/>
                  <a:endCxn id="25" idx="3"/>
                </p:cNvCxnSpPr>
                <p:nvPr/>
              </p:nvCxnSpPr>
              <p:spPr>
                <a:xfrm flipH="1">
                  <a:off x="1226759" y="1859448"/>
                  <a:ext cx="444807" cy="4449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uppieren 12"/>
              <p:cNvGrpSpPr/>
              <p:nvPr/>
            </p:nvGrpSpPr>
            <p:grpSpPr>
              <a:xfrm>
                <a:off x="4336955" y="2959334"/>
                <a:ext cx="629051" cy="629234"/>
                <a:chOff x="1134637" y="1767299"/>
                <a:chExt cx="629051" cy="629234"/>
              </a:xfrm>
            </p:grpSpPr>
            <p:sp>
              <p:nvSpPr>
                <p:cNvPr id="23" name="Ellipse 22"/>
                <p:cNvSpPr>
                  <a:spLocks noChangeAspect="1"/>
                </p:cNvSpPr>
                <p:nvPr/>
              </p:nvSpPr>
              <p:spPr>
                <a:xfrm>
                  <a:off x="1134637" y="1767299"/>
                  <a:ext cx="629051" cy="629234"/>
                </a:xfrm>
                <a:prstGeom prst="ellipse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0</a:t>
                  </a:r>
                </a:p>
                <a:p>
                  <a:pPr algn="r"/>
                  <a:r>
                    <a:rPr lang="de-DE" sz="1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 </a:t>
                  </a:r>
                </a:p>
              </p:txBody>
            </p:sp>
            <p:cxnSp>
              <p:nvCxnSpPr>
                <p:cNvPr id="24" name="Gerade Verbindung 23"/>
                <p:cNvCxnSpPr>
                  <a:stCxn id="23" idx="7"/>
                  <a:endCxn id="23" idx="3"/>
                </p:cNvCxnSpPr>
                <p:nvPr/>
              </p:nvCxnSpPr>
              <p:spPr>
                <a:xfrm flipH="1">
                  <a:off x="1226759" y="1859448"/>
                  <a:ext cx="444807" cy="4449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Gerade Verbindung 13"/>
              <p:cNvCxnSpPr>
                <a:stCxn id="33" idx="6"/>
                <a:endCxn id="31" idx="2"/>
              </p:cNvCxnSpPr>
              <p:nvPr/>
            </p:nvCxnSpPr>
            <p:spPr>
              <a:xfrm flipV="1">
                <a:off x="1763688" y="2011848"/>
                <a:ext cx="1944216" cy="70068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>
                <a:stCxn id="29" idx="7"/>
                <a:endCxn id="31" idx="3"/>
              </p:cNvCxnSpPr>
              <p:nvPr/>
            </p:nvCxnSpPr>
            <p:spPr>
              <a:xfrm flipV="1">
                <a:off x="2948689" y="2234316"/>
                <a:ext cx="851337" cy="487980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/>
              <p:cNvCxnSpPr>
                <a:stCxn id="33" idx="5"/>
                <a:endCxn id="29" idx="1"/>
              </p:cNvCxnSpPr>
              <p:nvPr/>
            </p:nvCxnSpPr>
            <p:spPr>
              <a:xfrm>
                <a:off x="1671566" y="2304384"/>
                <a:ext cx="832316" cy="417912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/>
              <p:cNvCxnSpPr>
                <a:stCxn id="31" idx="5"/>
                <a:endCxn id="23" idx="0"/>
              </p:cNvCxnSpPr>
              <p:nvPr/>
            </p:nvCxnSpPr>
            <p:spPr>
              <a:xfrm>
                <a:off x="4244833" y="2234316"/>
                <a:ext cx="406648" cy="725018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/>
              <p:cNvCxnSpPr>
                <a:stCxn id="27" idx="0"/>
                <a:endCxn id="33" idx="4"/>
              </p:cNvCxnSpPr>
              <p:nvPr/>
            </p:nvCxnSpPr>
            <p:spPr>
              <a:xfrm flipV="1">
                <a:off x="1214118" y="2396533"/>
                <a:ext cx="235045" cy="1233864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/>
              <p:cNvCxnSpPr>
                <a:stCxn id="27" idx="7"/>
                <a:endCxn id="29" idx="3"/>
              </p:cNvCxnSpPr>
              <p:nvPr/>
            </p:nvCxnSpPr>
            <p:spPr>
              <a:xfrm flipV="1">
                <a:off x="1436521" y="3167232"/>
                <a:ext cx="1067361" cy="555314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9"/>
              <p:cNvCxnSpPr>
                <a:stCxn id="27" idx="6"/>
                <a:endCxn id="25" idx="2"/>
              </p:cNvCxnSpPr>
              <p:nvPr/>
            </p:nvCxnSpPr>
            <p:spPr>
              <a:xfrm>
                <a:off x="1528643" y="3945014"/>
                <a:ext cx="1518580" cy="178541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/>
              <p:cNvCxnSpPr>
                <a:stCxn id="29" idx="5"/>
                <a:endCxn id="25" idx="0"/>
              </p:cNvCxnSpPr>
              <p:nvPr/>
            </p:nvCxnSpPr>
            <p:spPr>
              <a:xfrm>
                <a:off x="2948689" y="3167232"/>
                <a:ext cx="413060" cy="641706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>
                <a:stCxn id="29" idx="6"/>
                <a:endCxn id="23" idx="2"/>
              </p:cNvCxnSpPr>
              <p:nvPr/>
            </p:nvCxnSpPr>
            <p:spPr>
              <a:xfrm>
                <a:off x="3040811" y="2944764"/>
                <a:ext cx="1296144" cy="329187"/>
              </a:xfrm>
              <a:prstGeom prst="line">
                <a:avLst/>
              </a:prstGeom>
              <a:ln w="19050">
                <a:solidFill>
                  <a:srgbClr val="0039AC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feld 6"/>
            <p:cNvSpPr txBox="1"/>
            <p:nvPr/>
          </p:nvSpPr>
          <p:spPr>
            <a:xfrm>
              <a:off x="495827" y="4527861"/>
              <a:ext cx="3270836" cy="1953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 smtClean="0">
                  <a:latin typeface="Arial" pitchFamily="34" charset="0"/>
                  <a:cs typeface="Arial" pitchFamily="34" charset="0"/>
                </a:rPr>
                <a:t>All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qubits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in „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mixed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state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“</a:t>
              </a:r>
            </a:p>
          </p:txBody>
        </p:sp>
      </p:grpSp>
      <p:grpSp>
        <p:nvGrpSpPr>
          <p:cNvPr id="36" name="Gruppieren 35"/>
          <p:cNvGrpSpPr>
            <a:grpSpLocks noChangeAspect="1"/>
          </p:cNvGrpSpPr>
          <p:nvPr/>
        </p:nvGrpSpPr>
        <p:grpSpPr>
          <a:xfrm>
            <a:off x="5455529" y="1730031"/>
            <a:ext cx="2985184" cy="2536972"/>
            <a:chOff x="5386886" y="1988840"/>
            <a:chExt cx="3289570" cy="2795659"/>
          </a:xfrm>
        </p:grpSpPr>
        <p:grpSp>
          <p:nvGrpSpPr>
            <p:cNvPr id="37" name="Gruppieren 36"/>
            <p:cNvGrpSpPr>
              <a:grpSpLocks noChangeAspect="1"/>
            </p:cNvGrpSpPr>
            <p:nvPr/>
          </p:nvGrpSpPr>
          <p:grpSpPr>
            <a:xfrm>
              <a:off x="5423657" y="1988840"/>
              <a:ext cx="3252799" cy="2192529"/>
              <a:chOff x="899592" y="1697231"/>
              <a:chExt cx="4066414" cy="2740941"/>
            </a:xfrm>
          </p:grpSpPr>
          <p:sp>
            <p:nvSpPr>
              <p:cNvPr id="39" name="Ellipse 38"/>
              <p:cNvSpPr>
                <a:spLocks noChangeAspect="1"/>
              </p:cNvSpPr>
              <p:nvPr/>
            </p:nvSpPr>
            <p:spPr>
              <a:xfrm>
                <a:off x="1134637" y="1767299"/>
                <a:ext cx="629050" cy="6292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de-DE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de-DE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Ellipse 39"/>
              <p:cNvSpPr>
                <a:spLocks noChangeAspect="1"/>
              </p:cNvSpPr>
              <p:nvPr/>
            </p:nvSpPr>
            <p:spPr>
              <a:xfrm>
                <a:off x="3707904" y="1697231"/>
                <a:ext cx="629050" cy="629234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de-DE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1" name="Ellipse 40"/>
              <p:cNvSpPr>
                <a:spLocks noChangeAspect="1"/>
              </p:cNvSpPr>
              <p:nvPr/>
            </p:nvSpPr>
            <p:spPr>
              <a:xfrm>
                <a:off x="2411760" y="2630147"/>
                <a:ext cx="629050" cy="6292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de-DE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2" name="Ellipse 41"/>
              <p:cNvSpPr>
                <a:spLocks noChangeAspect="1"/>
              </p:cNvSpPr>
              <p:nvPr/>
            </p:nvSpPr>
            <p:spPr>
              <a:xfrm>
                <a:off x="899592" y="3630397"/>
                <a:ext cx="629050" cy="629234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de-DE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3" name="Ellipse 42"/>
              <p:cNvSpPr>
                <a:spLocks noChangeAspect="1"/>
              </p:cNvSpPr>
              <p:nvPr/>
            </p:nvSpPr>
            <p:spPr>
              <a:xfrm>
                <a:off x="3047223" y="3808938"/>
                <a:ext cx="629050" cy="62923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de-DE" dirty="0" smtClean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" name="Ellipse 43"/>
              <p:cNvSpPr>
                <a:spLocks noChangeAspect="1"/>
              </p:cNvSpPr>
              <p:nvPr/>
            </p:nvSpPr>
            <p:spPr>
              <a:xfrm>
                <a:off x="4336956" y="2959334"/>
                <a:ext cx="629050" cy="629234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de-DE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cxnSp>
            <p:nvCxnSpPr>
              <p:cNvPr id="45" name="Gerade Verbindung 44"/>
              <p:cNvCxnSpPr>
                <a:stCxn id="39" idx="6"/>
                <a:endCxn id="40" idx="2"/>
              </p:cNvCxnSpPr>
              <p:nvPr/>
            </p:nvCxnSpPr>
            <p:spPr>
              <a:xfrm flipV="1">
                <a:off x="1763688" y="2011848"/>
                <a:ext cx="1944216" cy="7006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>
                <a:stCxn id="41" idx="7"/>
                <a:endCxn id="40" idx="3"/>
              </p:cNvCxnSpPr>
              <p:nvPr/>
            </p:nvCxnSpPr>
            <p:spPr>
              <a:xfrm flipV="1">
                <a:off x="2948689" y="2234316"/>
                <a:ext cx="851337" cy="48798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>
                <a:stCxn id="39" idx="5"/>
                <a:endCxn id="41" idx="1"/>
              </p:cNvCxnSpPr>
              <p:nvPr/>
            </p:nvCxnSpPr>
            <p:spPr>
              <a:xfrm>
                <a:off x="1671566" y="2304384"/>
                <a:ext cx="832316" cy="41791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>
                <a:stCxn id="40" idx="5"/>
                <a:endCxn id="44" idx="0"/>
              </p:cNvCxnSpPr>
              <p:nvPr/>
            </p:nvCxnSpPr>
            <p:spPr>
              <a:xfrm>
                <a:off x="4244833" y="2234316"/>
                <a:ext cx="406648" cy="725018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>
                <a:stCxn id="42" idx="0"/>
                <a:endCxn id="39" idx="4"/>
              </p:cNvCxnSpPr>
              <p:nvPr/>
            </p:nvCxnSpPr>
            <p:spPr>
              <a:xfrm flipV="1">
                <a:off x="1214118" y="2396533"/>
                <a:ext cx="235045" cy="1233864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>
                <a:stCxn id="42" idx="7"/>
                <a:endCxn id="41" idx="3"/>
              </p:cNvCxnSpPr>
              <p:nvPr/>
            </p:nvCxnSpPr>
            <p:spPr>
              <a:xfrm flipV="1">
                <a:off x="1436521" y="3167232"/>
                <a:ext cx="1067361" cy="555314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>
                <a:stCxn id="42" idx="6"/>
                <a:endCxn id="43" idx="2"/>
              </p:cNvCxnSpPr>
              <p:nvPr/>
            </p:nvCxnSpPr>
            <p:spPr>
              <a:xfrm>
                <a:off x="1528643" y="3945014"/>
                <a:ext cx="1518580" cy="178541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>
                <a:stCxn id="41" idx="5"/>
                <a:endCxn id="43" idx="0"/>
              </p:cNvCxnSpPr>
              <p:nvPr/>
            </p:nvCxnSpPr>
            <p:spPr>
              <a:xfrm>
                <a:off x="2948689" y="3167232"/>
                <a:ext cx="413060" cy="641705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>
                <a:stCxn id="41" idx="6"/>
                <a:endCxn id="44" idx="2"/>
              </p:cNvCxnSpPr>
              <p:nvPr/>
            </p:nvCxnSpPr>
            <p:spPr>
              <a:xfrm>
                <a:off x="3040811" y="2944764"/>
                <a:ext cx="1296144" cy="32918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feld 37"/>
            <p:cNvSpPr txBox="1"/>
            <p:nvPr/>
          </p:nvSpPr>
          <p:spPr>
            <a:xfrm>
              <a:off x="5386886" y="4441806"/>
              <a:ext cx="3270836" cy="3426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dirty="0" smtClean="0">
                  <a:latin typeface="Arial" pitchFamily="34" charset="0"/>
                  <a:cs typeface="Arial" pitchFamily="34" charset="0"/>
                </a:rPr>
                <a:t>Solution</a:t>
              </a:r>
            </a:p>
          </p:txBody>
        </p:sp>
      </p:grpSp>
      <p:sp>
        <p:nvSpPr>
          <p:cNvPr id="54" name="Pfeil nach rechts 53"/>
          <p:cNvSpPr/>
          <p:nvPr/>
        </p:nvSpPr>
        <p:spPr>
          <a:xfrm>
            <a:off x="3995936" y="2421131"/>
            <a:ext cx="978408" cy="484632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4153801" y="5779695"/>
            <a:ext cx="486556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Farhi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et. al.,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Quantum Computation by Adiabatic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Evolution (2001)</a:t>
            </a:r>
            <a:endParaRPr lang="en-GB" sz="14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eck 34"/>
              <p:cNvSpPr/>
              <p:nvPr/>
            </p:nvSpPr>
            <p:spPr>
              <a:xfrm>
                <a:off x="1322552" y="4886189"/>
                <a:ext cx="1789914" cy="490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/>
                          </a:rPr>
                          <m:t>√2</m:t>
                        </m:r>
                      </m:den>
                    </m:f>
                    <m:r>
                      <a:rPr lang="de-DE" b="0" i="1" dirty="0" smtClean="0">
                        <a:latin typeface="Cambria Math"/>
                      </a:rPr>
                      <m:t>  </m:t>
                    </m:r>
                    <m:d>
                      <m:dPr>
                        <m:endChr m:val="〉"/>
                        <m:ctrlPr>
                          <a:rPr lang="de-DE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/>
                          </a:rPr>
                          <m:t> </m:t>
                        </m:r>
                      </m:e>
                      <m:e>
                        <m:r>
                          <a:rPr lang="de-DE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de-DE" i="1" dirty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〉"/>
                        <m:ctrlPr>
                          <a:rPr lang="de-DE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5" name="Rechteck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552" y="4886189"/>
                <a:ext cx="1789914" cy="490455"/>
              </a:xfrm>
              <a:prstGeom prst="rect">
                <a:avLst/>
              </a:prstGeom>
              <a:blipFill rotWithShape="1">
                <a:blip r:embed="rId2"/>
                <a:stretch>
                  <a:fillRect l="-3061" r="-34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Ellipse 56"/>
          <p:cNvSpPr>
            <a:spLocks noChangeAspect="1"/>
          </p:cNvSpPr>
          <p:nvPr/>
        </p:nvSpPr>
        <p:spPr>
          <a:xfrm>
            <a:off x="879104" y="4886189"/>
            <a:ext cx="460062" cy="460196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0</a:t>
            </a:r>
          </a:p>
          <a:p>
            <a:pPr algn="r"/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</a:p>
        </p:txBody>
      </p:sp>
      <p:cxnSp>
        <p:nvCxnSpPr>
          <p:cNvPr id="58" name="Gerade Verbindung 57"/>
          <p:cNvCxnSpPr>
            <a:stCxn id="57" idx="7"/>
            <a:endCxn id="57" idx="3"/>
          </p:cNvCxnSpPr>
          <p:nvPr/>
        </p:nvCxnSpPr>
        <p:spPr>
          <a:xfrm flipH="1">
            <a:off x="946478" y="4953583"/>
            <a:ext cx="325314" cy="32540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>
            <a:spLocks noChangeAspect="1"/>
          </p:cNvSpPr>
          <p:nvPr/>
        </p:nvSpPr>
        <p:spPr>
          <a:xfrm>
            <a:off x="6113588" y="4889624"/>
            <a:ext cx="456628" cy="456761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hteck 59"/>
              <p:cNvSpPr/>
              <p:nvPr/>
            </p:nvSpPr>
            <p:spPr>
              <a:xfrm>
                <a:off x="6527062" y="4933338"/>
                <a:ext cx="6372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de-DE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0" name="Rechteck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062" y="4933338"/>
                <a:ext cx="63722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65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9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5F50738E-8031-4E3E-8138-CA2D595639F0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1594</Words>
  <Application>Microsoft Office PowerPoint</Application>
  <PresentationFormat>Bildschirmpräsentation (4:3)</PresentationFormat>
  <Paragraphs>283</Paragraphs>
  <Slides>20</Slides>
  <Notes>5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DLR-Präsentation 4:3 Englisch</vt:lpstr>
      <vt:lpstr>Discrete optimisation problems on an adiabatic quantum computer</vt:lpstr>
      <vt:lpstr>Outlook</vt:lpstr>
      <vt:lpstr>What is an Adiabatic Quantum Computer?</vt:lpstr>
      <vt:lpstr>Quantum physics</vt:lpstr>
      <vt:lpstr>Measurement in Quantum physics</vt:lpstr>
      <vt:lpstr>Adiabatic Quantum Computer – How does it work?</vt:lpstr>
      <vt:lpstr>Adiabatic Quantum Computer – How does it work?</vt:lpstr>
      <vt:lpstr>Quantum Bits – Two Level Quantum Systems</vt:lpstr>
      <vt:lpstr>Adiabatic Optimisation Procedure</vt:lpstr>
      <vt:lpstr>Why use an Adiabatic Quantum Computer?</vt:lpstr>
      <vt:lpstr>Hardware limitations on a D-Wave device</vt:lpstr>
      <vt:lpstr>Hardware limitations on a D-Wave device</vt:lpstr>
      <vt:lpstr>Overcome connectivity limitation</vt:lpstr>
      <vt:lpstr>Maximum Clique problem - Example</vt:lpstr>
      <vt:lpstr>Maximum Clique problem - Example</vt:lpstr>
      <vt:lpstr>Clique problem as QUBO</vt:lpstr>
      <vt:lpstr>PowerPoint-Präsentation</vt:lpstr>
      <vt:lpstr>PowerPoint-Präsentation</vt:lpstr>
      <vt:lpstr>Outlook – Applicability to satellite scheduding</vt:lpstr>
      <vt:lpstr>Outlook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Stollenwerk, Tobias</dc:creator>
  <cp:lastModifiedBy>Stollenwerk, Tobias</cp:lastModifiedBy>
  <cp:revision>109</cp:revision>
  <dcterms:created xsi:type="dcterms:W3CDTF">2012-06-19T06:51:55Z</dcterms:created>
  <dcterms:modified xsi:type="dcterms:W3CDTF">2015-06-18T11:49:10Z</dcterms:modified>
</cp:coreProperties>
</file>